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2" r:id="rId3"/>
    <p:sldId id="298" r:id="rId4"/>
    <p:sldId id="302" r:id="rId5"/>
    <p:sldId id="303" r:id="rId6"/>
    <p:sldId id="304" r:id="rId7"/>
    <p:sldId id="306" r:id="rId8"/>
    <p:sldId id="305" r:id="rId9"/>
    <p:sldId id="307" r:id="rId10"/>
    <p:sldId id="311" r:id="rId11"/>
    <p:sldId id="299" r:id="rId12"/>
    <p:sldId id="297" r:id="rId13"/>
    <p:sldId id="296" r:id="rId14"/>
    <p:sldId id="310" r:id="rId15"/>
    <p:sldId id="301" r:id="rId16"/>
    <p:sldId id="300" r:id="rId17"/>
    <p:sldId id="276" r:id="rId18"/>
    <p:sldId id="309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984" y="-19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7A65C-0518-4989-A75D-9B4CFFD8C0A1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FA497-B5FC-410C-9132-CFB28205BE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1642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2.wdp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87487" y="2385805"/>
            <a:ext cx="10223349" cy="1835283"/>
          </a:xfrm>
        </p:spPr>
        <p:txBody>
          <a:bodyPr>
            <a:noAutofit/>
          </a:bodyPr>
          <a:lstStyle/>
          <a:p>
            <a:pPr algn="l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NGOs are organizations which… </a:t>
            </a:r>
            <a:b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art 1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="" xmlns:a16="http://schemas.microsoft.com/office/drawing/2014/main" id="{C41A4293-D12B-48D9-A903-00B5CD1831B2}"/>
              </a:ext>
            </a:extLst>
          </p:cNvPr>
          <p:cNvSpPr/>
          <p:nvPr/>
        </p:nvSpPr>
        <p:spPr>
          <a:xfrm>
            <a:off x="-28224" y="0"/>
            <a:ext cx="12213207" cy="14847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8014" b="1" kern="0" spc="5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endParaRPr lang="en-US" sz="8014" b="1" kern="0" spc="5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="" xmlns:a16="http://schemas.microsoft.com/office/drawing/2014/main" id="{74A063D2-18F1-4ADC-AE77-9206391B8340}"/>
              </a:ext>
            </a:extLst>
          </p:cNvPr>
          <p:cNvSpPr/>
          <p:nvPr/>
        </p:nvSpPr>
        <p:spPr>
          <a:xfrm>
            <a:off x="335989" y="110583"/>
            <a:ext cx="793519" cy="1226371"/>
          </a:xfrm>
          <a:custGeom>
            <a:avLst/>
            <a:gdLst/>
            <a:ahLst/>
            <a:cxnLst/>
            <a:rect l="l" t="t" r="r" b="b"/>
            <a:pathLst>
              <a:path w="297180" h="568960">
                <a:moveTo>
                  <a:pt x="49293" y="492573"/>
                </a:moveTo>
                <a:lnTo>
                  <a:pt x="31128" y="492573"/>
                </a:lnTo>
                <a:lnTo>
                  <a:pt x="31128" y="564437"/>
                </a:lnTo>
                <a:lnTo>
                  <a:pt x="35196" y="568501"/>
                </a:lnTo>
                <a:lnTo>
                  <a:pt x="45229" y="568501"/>
                </a:lnTo>
                <a:lnTo>
                  <a:pt x="49293" y="564437"/>
                </a:lnTo>
                <a:lnTo>
                  <a:pt x="49293" y="492573"/>
                </a:lnTo>
                <a:close/>
              </a:path>
              <a:path w="297180" h="568960">
                <a:moveTo>
                  <a:pt x="88404" y="492573"/>
                </a:moveTo>
                <a:lnTo>
                  <a:pt x="70238" y="492573"/>
                </a:lnTo>
                <a:lnTo>
                  <a:pt x="70238" y="564437"/>
                </a:lnTo>
                <a:lnTo>
                  <a:pt x="74303" y="568501"/>
                </a:lnTo>
                <a:lnTo>
                  <a:pt x="84340" y="568501"/>
                </a:lnTo>
                <a:lnTo>
                  <a:pt x="88404" y="564437"/>
                </a:lnTo>
                <a:lnTo>
                  <a:pt x="88404" y="492573"/>
                </a:lnTo>
                <a:close/>
              </a:path>
              <a:path w="297180" h="568960">
                <a:moveTo>
                  <a:pt x="181616" y="492573"/>
                </a:moveTo>
                <a:lnTo>
                  <a:pt x="163450" y="492573"/>
                </a:lnTo>
                <a:lnTo>
                  <a:pt x="163450" y="564437"/>
                </a:lnTo>
                <a:lnTo>
                  <a:pt x="167514" y="568501"/>
                </a:lnTo>
                <a:lnTo>
                  <a:pt x="177551" y="568501"/>
                </a:lnTo>
                <a:lnTo>
                  <a:pt x="181616" y="564437"/>
                </a:lnTo>
                <a:lnTo>
                  <a:pt x="181616" y="492573"/>
                </a:lnTo>
                <a:close/>
              </a:path>
              <a:path w="297180" h="568960">
                <a:moveTo>
                  <a:pt x="226461" y="492573"/>
                </a:moveTo>
                <a:lnTo>
                  <a:pt x="208295" y="492573"/>
                </a:lnTo>
                <a:lnTo>
                  <a:pt x="208295" y="564437"/>
                </a:lnTo>
                <a:lnTo>
                  <a:pt x="212363" y="568501"/>
                </a:lnTo>
                <a:lnTo>
                  <a:pt x="222396" y="568501"/>
                </a:lnTo>
                <a:lnTo>
                  <a:pt x="226461" y="564437"/>
                </a:lnTo>
                <a:lnTo>
                  <a:pt x="226461" y="492573"/>
                </a:lnTo>
                <a:close/>
              </a:path>
              <a:path w="297180" h="568960">
                <a:moveTo>
                  <a:pt x="265570" y="492573"/>
                </a:moveTo>
                <a:lnTo>
                  <a:pt x="247406" y="492573"/>
                </a:lnTo>
                <a:lnTo>
                  <a:pt x="247406" y="564437"/>
                </a:lnTo>
                <a:lnTo>
                  <a:pt x="251470" y="568501"/>
                </a:lnTo>
                <a:lnTo>
                  <a:pt x="261503" y="568501"/>
                </a:lnTo>
                <a:lnTo>
                  <a:pt x="265570" y="564437"/>
                </a:lnTo>
                <a:lnTo>
                  <a:pt x="265570" y="492573"/>
                </a:lnTo>
                <a:close/>
              </a:path>
              <a:path w="297180" h="568960">
                <a:moveTo>
                  <a:pt x="133249" y="492573"/>
                </a:moveTo>
                <a:lnTo>
                  <a:pt x="115084" y="492573"/>
                </a:lnTo>
                <a:lnTo>
                  <a:pt x="115084" y="516192"/>
                </a:lnTo>
                <a:lnTo>
                  <a:pt x="119148" y="520258"/>
                </a:lnTo>
                <a:lnTo>
                  <a:pt x="129185" y="520258"/>
                </a:lnTo>
                <a:lnTo>
                  <a:pt x="133249" y="516192"/>
                </a:lnTo>
                <a:lnTo>
                  <a:pt x="133249" y="492573"/>
                </a:lnTo>
                <a:close/>
              </a:path>
              <a:path w="297180" h="568960">
                <a:moveTo>
                  <a:pt x="292635" y="195872"/>
                </a:moveTo>
                <a:lnTo>
                  <a:pt x="4064" y="195872"/>
                </a:lnTo>
                <a:lnTo>
                  <a:pt x="0" y="199941"/>
                </a:lnTo>
                <a:lnTo>
                  <a:pt x="0" y="488509"/>
                </a:lnTo>
                <a:lnTo>
                  <a:pt x="4064" y="492573"/>
                </a:lnTo>
                <a:lnTo>
                  <a:pt x="292635" y="492573"/>
                </a:lnTo>
                <a:lnTo>
                  <a:pt x="296701" y="488509"/>
                </a:lnTo>
                <a:lnTo>
                  <a:pt x="296701" y="474412"/>
                </a:lnTo>
                <a:lnTo>
                  <a:pt x="18164" y="474412"/>
                </a:lnTo>
                <a:lnTo>
                  <a:pt x="18164" y="214038"/>
                </a:lnTo>
                <a:lnTo>
                  <a:pt x="296701" y="214038"/>
                </a:lnTo>
                <a:lnTo>
                  <a:pt x="296701" y="199941"/>
                </a:lnTo>
                <a:lnTo>
                  <a:pt x="292635" y="195872"/>
                </a:lnTo>
                <a:close/>
              </a:path>
              <a:path w="297180" h="568960">
                <a:moveTo>
                  <a:pt x="292635" y="377358"/>
                </a:moveTo>
                <a:lnTo>
                  <a:pt x="282602" y="377358"/>
                </a:lnTo>
                <a:lnTo>
                  <a:pt x="278535" y="381424"/>
                </a:lnTo>
                <a:lnTo>
                  <a:pt x="278535" y="474412"/>
                </a:lnTo>
                <a:lnTo>
                  <a:pt x="296701" y="474412"/>
                </a:lnTo>
                <a:lnTo>
                  <a:pt x="296701" y="381424"/>
                </a:lnTo>
                <a:lnTo>
                  <a:pt x="292635" y="377358"/>
                </a:lnTo>
                <a:close/>
              </a:path>
              <a:path w="297180" h="568960">
                <a:moveTo>
                  <a:pt x="296701" y="214038"/>
                </a:moveTo>
                <a:lnTo>
                  <a:pt x="278535" y="214038"/>
                </a:lnTo>
                <a:lnTo>
                  <a:pt x="278535" y="362390"/>
                </a:lnTo>
                <a:lnTo>
                  <a:pt x="282602" y="366458"/>
                </a:lnTo>
                <a:lnTo>
                  <a:pt x="292635" y="366458"/>
                </a:lnTo>
                <a:lnTo>
                  <a:pt x="296701" y="362390"/>
                </a:lnTo>
                <a:lnTo>
                  <a:pt x="296701" y="214038"/>
                </a:lnTo>
                <a:close/>
              </a:path>
              <a:path w="297180" h="568960">
                <a:moveTo>
                  <a:pt x="178645" y="134385"/>
                </a:moveTo>
                <a:lnTo>
                  <a:pt x="31589" y="134385"/>
                </a:lnTo>
                <a:lnTo>
                  <a:pt x="27528" y="138449"/>
                </a:lnTo>
                <a:lnTo>
                  <a:pt x="27524" y="195872"/>
                </a:lnTo>
                <a:lnTo>
                  <a:pt x="45690" y="195872"/>
                </a:lnTo>
                <a:lnTo>
                  <a:pt x="45690" y="152549"/>
                </a:lnTo>
                <a:lnTo>
                  <a:pt x="178645" y="152549"/>
                </a:lnTo>
                <a:lnTo>
                  <a:pt x="182709" y="148485"/>
                </a:lnTo>
                <a:lnTo>
                  <a:pt x="182706" y="138449"/>
                </a:lnTo>
                <a:lnTo>
                  <a:pt x="178645" y="134385"/>
                </a:lnTo>
                <a:close/>
              </a:path>
              <a:path w="297180" h="568960">
                <a:moveTo>
                  <a:pt x="265111" y="134385"/>
                </a:moveTo>
                <a:lnTo>
                  <a:pt x="196466" y="134385"/>
                </a:lnTo>
                <a:lnTo>
                  <a:pt x="192397" y="138449"/>
                </a:lnTo>
                <a:lnTo>
                  <a:pt x="192401" y="148485"/>
                </a:lnTo>
                <a:lnTo>
                  <a:pt x="196466" y="152549"/>
                </a:lnTo>
                <a:lnTo>
                  <a:pt x="251009" y="152549"/>
                </a:lnTo>
                <a:lnTo>
                  <a:pt x="251009" y="195872"/>
                </a:lnTo>
                <a:lnTo>
                  <a:pt x="269175" y="195872"/>
                </a:lnTo>
                <a:lnTo>
                  <a:pt x="269171" y="138449"/>
                </a:lnTo>
                <a:lnTo>
                  <a:pt x="265111" y="134385"/>
                </a:lnTo>
                <a:close/>
              </a:path>
              <a:path w="297180" h="568960">
                <a:moveTo>
                  <a:pt x="151541" y="0"/>
                </a:moveTo>
                <a:lnTo>
                  <a:pt x="145158" y="0"/>
                </a:lnTo>
                <a:lnTo>
                  <a:pt x="142203" y="1673"/>
                </a:lnTo>
                <a:lnTo>
                  <a:pt x="93830" y="82332"/>
                </a:lnTo>
                <a:lnTo>
                  <a:pt x="64881" y="82332"/>
                </a:lnTo>
                <a:lnTo>
                  <a:pt x="60817" y="86396"/>
                </a:lnTo>
                <a:lnTo>
                  <a:pt x="60817" y="134385"/>
                </a:lnTo>
                <a:lnTo>
                  <a:pt x="78987" y="134385"/>
                </a:lnTo>
                <a:lnTo>
                  <a:pt x="78987" y="100493"/>
                </a:lnTo>
                <a:lnTo>
                  <a:pt x="235882" y="100493"/>
                </a:lnTo>
                <a:lnTo>
                  <a:pt x="235882" y="86396"/>
                </a:lnTo>
                <a:lnTo>
                  <a:pt x="231818" y="82329"/>
                </a:lnTo>
                <a:lnTo>
                  <a:pt x="115008" y="82329"/>
                </a:lnTo>
                <a:lnTo>
                  <a:pt x="148352" y="26741"/>
                </a:lnTo>
                <a:lnTo>
                  <a:pt x="169533" y="26741"/>
                </a:lnTo>
                <a:lnTo>
                  <a:pt x="154500" y="1673"/>
                </a:lnTo>
                <a:lnTo>
                  <a:pt x="151541" y="0"/>
                </a:lnTo>
                <a:close/>
              </a:path>
              <a:path w="297180" h="568960">
                <a:moveTo>
                  <a:pt x="235882" y="100493"/>
                </a:moveTo>
                <a:lnTo>
                  <a:pt x="217716" y="100493"/>
                </a:lnTo>
                <a:lnTo>
                  <a:pt x="217716" y="134385"/>
                </a:lnTo>
                <a:lnTo>
                  <a:pt x="235882" y="134385"/>
                </a:lnTo>
                <a:lnTo>
                  <a:pt x="235882" y="100493"/>
                </a:lnTo>
                <a:close/>
              </a:path>
              <a:path w="297180" h="568960">
                <a:moveTo>
                  <a:pt x="169533" y="26741"/>
                </a:moveTo>
                <a:lnTo>
                  <a:pt x="148352" y="26741"/>
                </a:lnTo>
                <a:lnTo>
                  <a:pt x="181687" y="82329"/>
                </a:lnTo>
                <a:lnTo>
                  <a:pt x="202869" y="82329"/>
                </a:lnTo>
                <a:lnTo>
                  <a:pt x="169533" y="2674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6046"/>
            <a:endParaRPr sz="180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14">
            <a:extLst>
              <a:ext uri="{FF2B5EF4-FFF2-40B4-BE49-F238E27FC236}">
                <a16:creationId xmlns="" xmlns:a16="http://schemas.microsoft.com/office/drawing/2014/main" id="{8ECCE9C5-8818-4BF2-9FC6-0095A29FE498}"/>
              </a:ext>
            </a:extLst>
          </p:cNvPr>
          <p:cNvSpPr/>
          <p:nvPr/>
        </p:nvSpPr>
        <p:spPr>
          <a:xfrm>
            <a:off x="480252" y="610421"/>
            <a:ext cx="240635" cy="344046"/>
          </a:xfrm>
          <a:custGeom>
            <a:avLst/>
            <a:gdLst/>
            <a:ahLst/>
            <a:cxnLst/>
            <a:rect l="l" t="t" r="r" b="b"/>
            <a:pathLst>
              <a:path w="46354" h="83820">
                <a:moveTo>
                  <a:pt x="42105" y="0"/>
                </a:moveTo>
                <a:lnTo>
                  <a:pt x="32072" y="0"/>
                </a:lnTo>
                <a:lnTo>
                  <a:pt x="28008" y="4067"/>
                </a:lnTo>
                <a:lnTo>
                  <a:pt x="28008" y="65566"/>
                </a:lnTo>
                <a:lnTo>
                  <a:pt x="4064" y="65566"/>
                </a:lnTo>
                <a:lnTo>
                  <a:pt x="0" y="69635"/>
                </a:lnTo>
                <a:lnTo>
                  <a:pt x="0" y="79664"/>
                </a:lnTo>
                <a:lnTo>
                  <a:pt x="4064" y="83732"/>
                </a:lnTo>
                <a:lnTo>
                  <a:pt x="42105" y="83732"/>
                </a:lnTo>
                <a:lnTo>
                  <a:pt x="46173" y="79664"/>
                </a:lnTo>
                <a:lnTo>
                  <a:pt x="46173" y="4067"/>
                </a:lnTo>
                <a:lnTo>
                  <a:pt x="421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6046"/>
            <a:endParaRPr sz="180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12">
            <a:extLst>
              <a:ext uri="{FF2B5EF4-FFF2-40B4-BE49-F238E27FC236}">
                <a16:creationId xmlns="" xmlns:a16="http://schemas.microsoft.com/office/drawing/2014/main" id="{B16A97D5-9C0B-485C-B402-9FF1512DFDE4}"/>
              </a:ext>
            </a:extLst>
          </p:cNvPr>
          <p:cNvSpPr/>
          <p:nvPr/>
        </p:nvSpPr>
        <p:spPr>
          <a:xfrm>
            <a:off x="415151" y="600526"/>
            <a:ext cx="611472" cy="535328"/>
          </a:xfrm>
          <a:custGeom>
            <a:avLst/>
            <a:gdLst/>
            <a:ahLst/>
            <a:cxnLst/>
            <a:rect l="l" t="t" r="r" b="b"/>
            <a:pathLst>
              <a:path w="221615" h="221615">
                <a:moveTo>
                  <a:pt x="22826" y="49561"/>
                </a:moveTo>
                <a:lnTo>
                  <a:pt x="947" y="96179"/>
                </a:lnTo>
                <a:lnTo>
                  <a:pt x="0" y="110656"/>
                </a:lnTo>
                <a:lnTo>
                  <a:pt x="8709" y="153685"/>
                </a:lnTo>
                <a:lnTo>
                  <a:pt x="32445" y="188861"/>
                </a:lnTo>
                <a:lnTo>
                  <a:pt x="67622" y="212597"/>
                </a:lnTo>
                <a:lnTo>
                  <a:pt x="110653" y="221306"/>
                </a:lnTo>
                <a:lnTo>
                  <a:pt x="153683" y="212597"/>
                </a:lnTo>
                <a:lnTo>
                  <a:pt x="167693" y="203144"/>
                </a:lnTo>
                <a:lnTo>
                  <a:pt x="110653" y="203144"/>
                </a:lnTo>
                <a:lnTo>
                  <a:pt x="74686" y="195864"/>
                </a:lnTo>
                <a:lnTo>
                  <a:pt x="45282" y="176024"/>
                </a:lnTo>
                <a:lnTo>
                  <a:pt x="25441" y="146620"/>
                </a:lnTo>
                <a:lnTo>
                  <a:pt x="18161" y="110652"/>
                </a:lnTo>
                <a:lnTo>
                  <a:pt x="18954" y="98553"/>
                </a:lnTo>
                <a:lnTo>
                  <a:pt x="21302" y="86717"/>
                </a:lnTo>
                <a:lnTo>
                  <a:pt x="25164" y="75305"/>
                </a:lnTo>
                <a:lnTo>
                  <a:pt x="30494" y="64479"/>
                </a:lnTo>
                <a:lnTo>
                  <a:pt x="33000" y="60138"/>
                </a:lnTo>
                <a:lnTo>
                  <a:pt x="31513" y="54583"/>
                </a:lnTo>
                <a:lnTo>
                  <a:pt x="22826" y="49561"/>
                </a:lnTo>
                <a:close/>
              </a:path>
              <a:path w="221615" h="221615">
                <a:moveTo>
                  <a:pt x="167695" y="18166"/>
                </a:moveTo>
                <a:lnTo>
                  <a:pt x="110653" y="18166"/>
                </a:lnTo>
                <a:lnTo>
                  <a:pt x="146618" y="25445"/>
                </a:lnTo>
                <a:lnTo>
                  <a:pt x="176020" y="45285"/>
                </a:lnTo>
                <a:lnTo>
                  <a:pt x="195859" y="74687"/>
                </a:lnTo>
                <a:lnTo>
                  <a:pt x="203138" y="110656"/>
                </a:lnTo>
                <a:lnTo>
                  <a:pt x="195859" y="146620"/>
                </a:lnTo>
                <a:lnTo>
                  <a:pt x="176020" y="176024"/>
                </a:lnTo>
                <a:lnTo>
                  <a:pt x="146618" y="195864"/>
                </a:lnTo>
                <a:lnTo>
                  <a:pt x="110653" y="203144"/>
                </a:lnTo>
                <a:lnTo>
                  <a:pt x="167693" y="203144"/>
                </a:lnTo>
                <a:lnTo>
                  <a:pt x="188860" y="188860"/>
                </a:lnTo>
                <a:lnTo>
                  <a:pt x="212596" y="153683"/>
                </a:lnTo>
                <a:lnTo>
                  <a:pt x="221304" y="110652"/>
                </a:lnTo>
                <a:lnTo>
                  <a:pt x="212595" y="67625"/>
                </a:lnTo>
                <a:lnTo>
                  <a:pt x="188858" y="32447"/>
                </a:lnTo>
                <a:lnTo>
                  <a:pt x="167695" y="18166"/>
                </a:lnTo>
                <a:close/>
              </a:path>
              <a:path w="221615" h="221615">
                <a:moveTo>
                  <a:pt x="110653" y="0"/>
                </a:moveTo>
                <a:lnTo>
                  <a:pt x="68044" y="8461"/>
                </a:lnTo>
                <a:lnTo>
                  <a:pt x="32042" y="32774"/>
                </a:lnTo>
                <a:lnTo>
                  <a:pt x="28510" y="36338"/>
                </a:lnTo>
                <a:lnTo>
                  <a:pt x="28539" y="42091"/>
                </a:lnTo>
                <a:lnTo>
                  <a:pt x="35664" y="49150"/>
                </a:lnTo>
                <a:lnTo>
                  <a:pt x="41413" y="49126"/>
                </a:lnTo>
                <a:lnTo>
                  <a:pt x="44945" y="45561"/>
                </a:lnTo>
                <a:lnTo>
                  <a:pt x="59099" y="33826"/>
                </a:lnTo>
                <a:lnTo>
                  <a:pt x="75037" y="25238"/>
                </a:lnTo>
                <a:lnTo>
                  <a:pt x="92356" y="19961"/>
                </a:lnTo>
                <a:lnTo>
                  <a:pt x="110653" y="18166"/>
                </a:lnTo>
                <a:lnTo>
                  <a:pt x="167695" y="18166"/>
                </a:lnTo>
                <a:lnTo>
                  <a:pt x="153681" y="8709"/>
                </a:lnTo>
                <a:lnTo>
                  <a:pt x="110653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6046"/>
            <a:endParaRPr sz="180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9">
            <a:extLst>
              <a:ext uri="{FF2B5EF4-FFF2-40B4-BE49-F238E27FC236}">
                <a16:creationId xmlns="" xmlns:a16="http://schemas.microsoft.com/office/drawing/2014/main" id="{D459C0B5-CA5D-4CB9-8979-1AE43CD0F473}"/>
              </a:ext>
            </a:extLst>
          </p:cNvPr>
          <p:cNvSpPr/>
          <p:nvPr/>
        </p:nvSpPr>
        <p:spPr>
          <a:xfrm>
            <a:off x="10635782" y="359851"/>
            <a:ext cx="1075055" cy="10099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5" b="1" dirty="0" smtClean="0">
                <a:solidFill>
                  <a:schemeClr val="bg1"/>
                </a:solidFill>
              </a:rPr>
              <a:t>Grade: </a:t>
            </a:r>
            <a:endParaRPr lang="en-US" sz="2805" b="1" dirty="0">
              <a:solidFill>
                <a:schemeClr val="bg1"/>
              </a:solidFill>
            </a:endParaRPr>
          </a:p>
          <a:p>
            <a:pPr algn="ctr"/>
            <a:r>
              <a:rPr lang="en-US" sz="2805" b="1" dirty="0">
                <a:solidFill>
                  <a:schemeClr val="bg1"/>
                </a:solidFill>
              </a:rPr>
              <a:t>9</a:t>
            </a:r>
            <a:endParaRPr sz="2805" dirty="0">
              <a:solidFill>
                <a:schemeClr val="bg1"/>
              </a:solidFill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="" xmlns:a16="http://schemas.microsoft.com/office/drawing/2014/main" id="{0FA79EAB-194B-41C9-AFD3-0B48A37E7D6F}"/>
              </a:ext>
            </a:extLst>
          </p:cNvPr>
          <p:cNvSpPr/>
          <p:nvPr/>
        </p:nvSpPr>
        <p:spPr>
          <a:xfrm>
            <a:off x="707062" y="2419046"/>
            <a:ext cx="583454" cy="15590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91"/>
          </a:p>
        </p:txBody>
      </p:sp>
      <p:pic>
        <p:nvPicPr>
          <p:cNvPr id="9" name="Picture 2" descr="C:\Users\Asus\Pictures\Новая папка\19-19-19-3aeee468975848dc3d4885aef56cbeec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595"/>
          <a:stretch/>
        </p:blipFill>
        <p:spPr bwMode="auto">
          <a:xfrm>
            <a:off x="5422860" y="3717032"/>
            <a:ext cx="6505788" cy="3007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38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Compare your table</a:t>
            </a:r>
            <a:endParaRPr lang="en-US" sz="5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7584990"/>
              </p:ext>
            </p:extLst>
          </p:nvPr>
        </p:nvGraphicFramePr>
        <p:xfrm>
          <a:off x="489978" y="1340768"/>
          <a:ext cx="11233250" cy="52550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597910"/>
                <a:gridCol w="6635340"/>
              </a:tblGrid>
              <a:tr h="993710"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UNICEF</a:t>
                      </a:r>
                      <a:endParaRPr lang="ru-RU" sz="48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993710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latin typeface="Arial" pitchFamily="34" charset="0"/>
                          <a:cs typeface="Arial" pitchFamily="34" charset="0"/>
                        </a:rPr>
                        <a:t>Name of agency</a:t>
                      </a:r>
                      <a:endParaRPr lang="ru-RU" sz="2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993710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latin typeface="Arial" pitchFamily="34" charset="0"/>
                          <a:cs typeface="Arial" pitchFamily="34" charset="0"/>
                        </a:rPr>
                        <a:t>When it was founded</a:t>
                      </a:r>
                      <a:endParaRPr lang="ru-RU" sz="2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993710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latin typeface="Arial" pitchFamily="34" charset="0"/>
                          <a:cs typeface="Arial" pitchFamily="34" charset="0"/>
                        </a:rPr>
                        <a:t>Main areas of work</a:t>
                      </a:r>
                      <a:endParaRPr lang="ru-RU" sz="2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endParaRPr lang="en-US" sz="2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sz="2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993710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latin typeface="Arial" pitchFamily="34" charset="0"/>
                          <a:cs typeface="Arial" pitchFamily="34" charset="0"/>
                        </a:rPr>
                        <a:t>What the agency is doing in Uzbekistan</a:t>
                      </a:r>
                    </a:p>
                    <a:p>
                      <a:endParaRPr lang="ru-RU" sz="2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5519936" y="2554777"/>
            <a:ext cx="54620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 United 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Nations International Children’s Emergency </a:t>
            </a:r>
            <a:r>
              <a:rPr lang="en-US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Fund.</a:t>
            </a: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75920" y="3519963"/>
            <a:ext cx="633670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UNESCO was </a:t>
            </a:r>
            <a:r>
              <a:rPr lang="en-US" sz="2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created 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 </a:t>
            </a:r>
            <a:r>
              <a:rPr lang="en-US" sz="2600" b="1" dirty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1946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and has received the Nobel Prize for its </a:t>
            </a:r>
            <a:r>
              <a:rPr lang="en-US" sz="2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work.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31904" y="4365104"/>
            <a:ext cx="66247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Health 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and nutrition, water and  environmental sanitation, education, and providing for the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psychological 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and social needs of vulnerable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children.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78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430" b="21244"/>
          <a:stretch/>
        </p:blipFill>
        <p:spPr>
          <a:xfrm>
            <a:off x="3863752" y="3689130"/>
            <a:ext cx="8328248" cy="233329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Read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 answer the questions.</a:t>
            </a:r>
          </a:p>
          <a:p>
            <a:pPr marL="0" indent="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What do the letters NGO stand for?</a:t>
            </a:r>
          </a:p>
          <a:p>
            <a:pPr marL="0" indent="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What NGOs do you know?</a:t>
            </a:r>
          </a:p>
          <a:p>
            <a:pPr marL="0" indent="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What are the Red Cross and the Red Crescent?</a:t>
            </a:r>
          </a:p>
          <a:p>
            <a:pPr marL="0" indent="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What do they do?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1a page 97</a:t>
            </a:r>
            <a:endParaRPr lang="en-US" sz="5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80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9376" y="1412776"/>
            <a:ext cx="11377264" cy="525658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obey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- to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act according to what you have been asked or ordered to do by someone in authority, or to behave according to a rule, law, or instruction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statute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- a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law that has been formally approved and written down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natural disaster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- a natural event such as a flood, earthquake, or tsunami that kills or injures a lot of people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war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- armed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fighting between two or more countries or groups, or a particular example of this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battle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-  a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fight between armed forces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wounded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- injured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, especially with a cut or hole in the skin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voluntary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- done, made, or given willingly, without being forced or paid to do it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volunteer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- a person who does something, especially helping other people, willingly and without being forced or paid to do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it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words</a:t>
            </a:r>
            <a:endParaRPr lang="en-US" sz="5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80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0203" y="1412776"/>
            <a:ext cx="109728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Listen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to the first part of the radio programme and check your answers to 1a.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1c page 97</a:t>
            </a:r>
            <a:endParaRPr lang="en-US" sz="5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56" y="2706976"/>
            <a:ext cx="6517907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1269138"/>
            <a:ext cx="4385460" cy="42480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752184" y="4077072"/>
            <a:ext cx="936104" cy="1440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430" b="21244"/>
          <a:stretch/>
        </p:blipFill>
        <p:spPr>
          <a:xfrm>
            <a:off x="8289772" y="5373216"/>
            <a:ext cx="3902227" cy="148478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68" y="1600201"/>
            <a:ext cx="8280920" cy="4997151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What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do the letters NGO stand for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Non-governmental organization</a:t>
            </a:r>
            <a:endParaRPr lang="en-US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What NGOs do you know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Red Cross and the Red Crescent</a:t>
            </a:r>
          </a:p>
          <a:p>
            <a:pPr marL="0" indent="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What are the Red Cross and the Red Crescent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Probably 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 best </a:t>
            </a:r>
            <a:r>
              <a:rPr lang="en-US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known NGOs 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 the world</a:t>
            </a:r>
          </a:p>
          <a:p>
            <a:pPr marL="0" indent="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What do they do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They exist to assist people who have been hit by </a:t>
            </a:r>
            <a:r>
              <a:rPr lang="en-US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natural disasters 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and wars, and those living in difficult or dangerous situations.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heck </a:t>
            </a:r>
            <a:r>
              <a:rPr lang="en-US" sz="5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answers </a:t>
            </a: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1a</a:t>
            </a:r>
            <a:endParaRPr lang="en-US" sz="5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90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8206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How did the Red Cross and the Red Crescent begin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 to the second part and answer the question.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2276872"/>
            <a:ext cx="791083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90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06602" y="1600201"/>
            <a:ext cx="5475797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It was the result of one man’s experience of seeing the wounded in a </a:t>
            </a:r>
            <a:r>
              <a:rPr lang="en-US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war zone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Henri </a:t>
            </a:r>
            <a:r>
              <a:rPr lang="en-US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Dunan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decided to create an organization to offer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relief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 emergencies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in peace time and help for the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wounded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in war time.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did the Red Cross and the Red Crescent begin?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49"/>
          <a:stretch/>
        </p:blipFill>
        <p:spPr>
          <a:xfrm>
            <a:off x="479376" y="1556792"/>
            <a:ext cx="5337254" cy="48965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47528" y="2830654"/>
            <a:ext cx="345638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RED CROSS        RED CRECENT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90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332657"/>
            <a:ext cx="8136904" cy="593428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3552" y="2492896"/>
            <a:ext cx="6408712" cy="2736304"/>
          </a:xfrm>
        </p:spPr>
        <p:txBody>
          <a:bodyPr>
            <a:noAutofit/>
          </a:bodyPr>
          <a:lstStyle/>
          <a:p>
            <a:r>
              <a:rPr lang="en-US" b="1" i="1" dirty="0" smtClean="0">
                <a:latin typeface="Arial" pitchFamily="34" charset="0"/>
                <a:cs typeface="Arial" pitchFamily="34" charset="0"/>
              </a:rPr>
              <a:t>Lesson 3(1) p.103</a:t>
            </a:r>
            <a:br>
              <a:rPr lang="en-US" b="1" i="1" dirty="0" smtClean="0">
                <a:latin typeface="Arial" pitchFamily="34" charset="0"/>
                <a:cs typeface="Arial" pitchFamily="34" charset="0"/>
              </a:rPr>
            </a:br>
            <a:r>
              <a:rPr lang="en-US" b="1" i="1" dirty="0">
                <a:latin typeface="Arial" pitchFamily="34" charset="0"/>
                <a:cs typeface="Arial" pitchFamily="34" charset="0"/>
              </a:rPr>
              <a:t>G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rammar exercise 1 </a:t>
            </a:r>
            <a:br>
              <a:rPr lang="en-US" b="1" i="1" dirty="0" smtClean="0">
                <a:latin typeface="Arial" pitchFamily="34" charset="0"/>
                <a:cs typeface="Arial" pitchFamily="34" charset="0"/>
              </a:rPr>
            </a:br>
            <a:r>
              <a:rPr lang="en-US" b="1" i="1" dirty="0" smtClean="0">
                <a:latin typeface="Arial" pitchFamily="34" charset="0"/>
                <a:cs typeface="Arial" pitchFamily="34" charset="0"/>
              </a:rPr>
              <a:t>p. 102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Asus\Pictures\JOBS\20-27-32-r60dk3o_kq_AysJtGnQCuNpPmLMX1Mg-YQrmk9z-hgcjL8-WyQOGWGw561kP2iaGZklHRy9b9bgPIpJoZ386c7T18gJCkqy6tnA5sugEw2k1r5VRWw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074" b="25620"/>
          <a:stretch/>
        </p:blipFill>
        <p:spPr bwMode="auto">
          <a:xfrm>
            <a:off x="2063552" y="476672"/>
            <a:ext cx="619268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12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836713"/>
            <a:ext cx="10972800" cy="52894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9600" b="1" dirty="0" smtClean="0">
                <a:solidFill>
                  <a:srgbClr val="7030A0"/>
                </a:solidFill>
              </a:rPr>
              <a:t>Do good and</a:t>
            </a:r>
          </a:p>
          <a:p>
            <a:pPr marL="0" indent="0" algn="ctr">
              <a:buNone/>
            </a:pPr>
            <a:r>
              <a:rPr lang="en-US" sz="9600" b="1" dirty="0" smtClean="0">
                <a:solidFill>
                  <a:srgbClr val="7030A0"/>
                </a:solidFill>
              </a:rPr>
              <a:t> throw it </a:t>
            </a:r>
          </a:p>
          <a:p>
            <a:pPr marL="0" indent="0" algn="ctr">
              <a:buNone/>
            </a:pPr>
            <a:r>
              <a:rPr lang="en-US" sz="9600" b="1" dirty="0" smtClean="0">
                <a:solidFill>
                  <a:srgbClr val="7030A0"/>
                </a:solidFill>
              </a:rPr>
              <a:t>in the sea!</a:t>
            </a:r>
            <a:endParaRPr lang="ru-RU" sz="9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1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1412776"/>
            <a:ext cx="10153128" cy="5112568"/>
          </a:xfrm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3330EB11-D05C-4BBA-8453-AB07761E9F1C}"/>
              </a:ext>
            </a:extLst>
          </p:cNvPr>
          <p:cNvSpPr/>
          <p:nvPr/>
        </p:nvSpPr>
        <p:spPr>
          <a:xfrm>
            <a:off x="25400" y="3232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8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check up</a:t>
            </a:r>
            <a:endParaRPr lang="ru-RU" sz="8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23" algn="ctr">
              <a:spcBef>
                <a:spcPts val="114"/>
              </a:spcBef>
              <a:defRPr/>
            </a:pPr>
            <a:endParaRPr lang="en-US" sz="8014" b="1" kern="0" spc="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72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145" y="1268761"/>
            <a:ext cx="3312367" cy="331236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9416" y="4653136"/>
            <a:ext cx="10742984" cy="14730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UNICEF is a specialized agency of the UN. Its full name is the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United Nations 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Children’s Fund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. UNICEF works in more than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100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countries to improve conditions for children. 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7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UNICEF in Uzbekistan</a:t>
            </a:r>
            <a:endParaRPr lang="en-US" sz="7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1474676"/>
            <a:ext cx="6194648" cy="309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6" b="7736"/>
          <a:stretch>
            <a:fillRect/>
          </a:stretch>
        </p:blipFill>
        <p:spPr/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839416" y="4797152"/>
            <a:ext cx="10945216" cy="1375048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sz="4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 Fund </a:t>
            </a:r>
            <a:r>
              <a:rPr lang="en-US" sz="4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is currently conducting programmes in about </a:t>
            </a:r>
            <a:r>
              <a:rPr lang="en-US" sz="4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150 </a:t>
            </a:r>
            <a:r>
              <a:rPr lang="en-US" sz="4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countries in all continents to </a:t>
            </a:r>
            <a:r>
              <a:rPr lang="en-US" sz="4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help protect </a:t>
            </a:r>
            <a:r>
              <a:rPr lang="en-US" sz="4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children from disease and prepare them for healthy, productive adult lives. It </a:t>
            </a:r>
            <a:r>
              <a:rPr lang="en-US" sz="4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was created </a:t>
            </a:r>
            <a:r>
              <a:rPr lang="en-US" sz="4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 </a:t>
            </a:r>
            <a:r>
              <a:rPr lang="en-US" sz="4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1946</a:t>
            </a:r>
            <a:r>
              <a:rPr lang="en-US" sz="4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and has received the </a:t>
            </a:r>
            <a:r>
              <a:rPr lang="en-US" sz="4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Nobel Prize </a:t>
            </a:r>
            <a:r>
              <a:rPr lang="en-US" sz="4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for its work.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892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52" y="908720"/>
            <a:ext cx="5731048" cy="4536504"/>
          </a:xfr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543848" y="980729"/>
            <a:ext cx="5384800" cy="5145436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 Uzbekistan UNICEF is working with the government to improve four areas of 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health care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health 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and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nutrition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water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environmental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sanitation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education, and 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providing for 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 psychological and social needs of vulnerable children.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198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609600" y="980729"/>
            <a:ext cx="5384800" cy="5145436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There are programmes to upgrade health care 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facilities 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(for example, 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by providing 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them with 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disposable syringes for vaccinations as they are more hygienic) 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and to provide 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better nutrition 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(for 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example, 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by distributing iodised salt for cooking).</a:t>
            </a:r>
          </a:p>
          <a:p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08" y="692696"/>
            <a:ext cx="5760640" cy="5544616"/>
          </a:xfrm>
        </p:spPr>
      </p:pic>
    </p:spTree>
    <p:extLst>
      <p:ext uri="{BB962C8B-B14F-4D97-AF65-F5344CB8AC3E}">
        <p14:creationId xmlns:p14="http://schemas.microsoft.com/office/powerpoint/2010/main" val="261639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1124744"/>
            <a:ext cx="5587032" cy="4608512"/>
          </a:xfr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197600" y="980729"/>
            <a:ext cx="5587032" cy="5145436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Khorezm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Karakalpakstan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two regions particularly badly affected by </a:t>
            </a:r>
            <a:r>
              <a:rPr lang="en-US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drought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there 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are programmes to repair desalination units, to provide chemicals to make 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water safe 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 drink, to provide water testing equipment so that scientists can monitor the 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quality of 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water provided and to provide </a:t>
            </a:r>
            <a:r>
              <a:rPr lang="en-US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hand pumps for pumping water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639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609600" y="764704"/>
            <a:ext cx="5384800" cy="540060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3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 some areas the schools are not in good condition so UNICEF has programmes </a:t>
            </a:r>
            <a:r>
              <a:rPr lang="en-US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 help </a:t>
            </a:r>
            <a:r>
              <a:rPr lang="en-US" sz="3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repair and equip the schools, and build new toilets to improve sanitation and health.</a:t>
            </a:r>
          </a:p>
          <a:p>
            <a:pPr marL="0" lvl="0" indent="0">
              <a:buNone/>
            </a:pP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6" y="908720"/>
            <a:ext cx="5616624" cy="4464496"/>
          </a:xfrm>
        </p:spPr>
      </p:pic>
    </p:spTree>
    <p:extLst>
      <p:ext uri="{BB962C8B-B14F-4D97-AF65-F5344CB8AC3E}">
        <p14:creationId xmlns:p14="http://schemas.microsoft.com/office/powerpoint/2010/main" val="261639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551384" y="620688"/>
            <a:ext cx="5384800" cy="540060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fourth area that UNICEF is currently working in is to support children who 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have special 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problems, those with no family, and those with physical and mental problems.</a:t>
            </a:r>
          </a:p>
          <a:p>
            <a:pPr marL="0" lvl="0" indent="0">
              <a:buNone/>
            </a:pP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For more information about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Unicef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visit the website at 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www.unicef.org/uzbekistan/</a:t>
            </a:r>
            <a:endParaRPr lang="ru-RU" sz="4400" dirty="0">
              <a:solidFill>
                <a:srgbClr val="0070C0"/>
              </a:solidFill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980728"/>
            <a:ext cx="5976664" cy="4824536"/>
          </a:xfrm>
        </p:spPr>
      </p:pic>
    </p:spTree>
    <p:extLst>
      <p:ext uri="{BB962C8B-B14F-4D97-AF65-F5344CB8AC3E}">
        <p14:creationId xmlns:p14="http://schemas.microsoft.com/office/powerpoint/2010/main" val="96019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5244</TotalTime>
  <Words>757</Words>
  <Application>Microsoft Office PowerPoint</Application>
  <PresentationFormat>Произвольный</PresentationFormat>
  <Paragraphs>59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NGOs are organizations which…  Part 1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Lesson 3(1) p.103 Grammar exercise 1  p. 102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GRADE 9 IT skills  Lesson 2B INTERNET SAFETY</dc:title>
  <dc:creator>Азиз</dc:creator>
  <cp:lastModifiedBy>Asus</cp:lastModifiedBy>
  <cp:revision>112</cp:revision>
  <dcterms:created xsi:type="dcterms:W3CDTF">2020-08-18T14:17:35Z</dcterms:created>
  <dcterms:modified xsi:type="dcterms:W3CDTF">2021-02-22T12:10:45Z</dcterms:modified>
</cp:coreProperties>
</file>