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299" r:id="rId4"/>
    <p:sldId id="304" r:id="rId5"/>
    <p:sldId id="302" r:id="rId6"/>
    <p:sldId id="298" r:id="rId7"/>
    <p:sldId id="297" r:id="rId8"/>
    <p:sldId id="305" r:id="rId9"/>
    <p:sldId id="308" r:id="rId10"/>
    <p:sldId id="307" r:id="rId11"/>
    <p:sldId id="306" r:id="rId12"/>
    <p:sldId id="309" r:id="rId13"/>
    <p:sldId id="301" r:id="rId14"/>
    <p:sldId id="300" r:id="rId15"/>
    <p:sldId id="276" r:id="rId16"/>
    <p:sldId id="31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33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84" y="-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7A65C-0518-4989-A75D-9B4CFFD8C0A1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FA497-B5FC-410C-9132-CFB28205BE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64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6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488" y="2385805"/>
            <a:ext cx="9289032" cy="1835283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UNESCO and UNICEF in Uzbekistan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C41A4293-D12B-48D9-A903-00B5CD1831B2}"/>
              </a:ext>
            </a:extLst>
          </p:cNvPr>
          <p:cNvSpPr/>
          <p:nvPr/>
        </p:nvSpPr>
        <p:spPr>
          <a:xfrm>
            <a:off x="-28224" y="0"/>
            <a:ext cx="12213207" cy="14847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8014" b="1" kern="0" spc="5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8014" b="1" kern="0" spc="5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="" xmlns:a16="http://schemas.microsoft.com/office/drawing/2014/main" id="{74A063D2-18F1-4ADC-AE77-9206391B8340}"/>
              </a:ext>
            </a:extLst>
          </p:cNvPr>
          <p:cNvSpPr/>
          <p:nvPr/>
        </p:nvSpPr>
        <p:spPr>
          <a:xfrm>
            <a:off x="335989" y="110583"/>
            <a:ext cx="793519" cy="1226371"/>
          </a:xfrm>
          <a:custGeom>
            <a:avLst/>
            <a:gdLst/>
            <a:ahLst/>
            <a:cxnLst/>
            <a:rect l="l" t="t" r="r" b="b"/>
            <a:pathLst>
              <a:path w="297180" h="568960">
                <a:moveTo>
                  <a:pt x="49293" y="492573"/>
                </a:moveTo>
                <a:lnTo>
                  <a:pt x="31128" y="492573"/>
                </a:lnTo>
                <a:lnTo>
                  <a:pt x="31128" y="564437"/>
                </a:lnTo>
                <a:lnTo>
                  <a:pt x="35196" y="568501"/>
                </a:lnTo>
                <a:lnTo>
                  <a:pt x="45229" y="568501"/>
                </a:lnTo>
                <a:lnTo>
                  <a:pt x="49293" y="564437"/>
                </a:lnTo>
                <a:lnTo>
                  <a:pt x="49293" y="492573"/>
                </a:lnTo>
                <a:close/>
              </a:path>
              <a:path w="297180" h="568960">
                <a:moveTo>
                  <a:pt x="88404" y="492573"/>
                </a:moveTo>
                <a:lnTo>
                  <a:pt x="70238" y="492573"/>
                </a:lnTo>
                <a:lnTo>
                  <a:pt x="70238" y="564437"/>
                </a:lnTo>
                <a:lnTo>
                  <a:pt x="74303" y="568501"/>
                </a:lnTo>
                <a:lnTo>
                  <a:pt x="84340" y="568501"/>
                </a:lnTo>
                <a:lnTo>
                  <a:pt x="88404" y="564437"/>
                </a:lnTo>
                <a:lnTo>
                  <a:pt x="88404" y="492573"/>
                </a:lnTo>
                <a:close/>
              </a:path>
              <a:path w="297180" h="568960">
                <a:moveTo>
                  <a:pt x="181616" y="492573"/>
                </a:moveTo>
                <a:lnTo>
                  <a:pt x="163450" y="492573"/>
                </a:lnTo>
                <a:lnTo>
                  <a:pt x="163450" y="564437"/>
                </a:lnTo>
                <a:lnTo>
                  <a:pt x="167514" y="568501"/>
                </a:lnTo>
                <a:lnTo>
                  <a:pt x="177551" y="568501"/>
                </a:lnTo>
                <a:lnTo>
                  <a:pt x="181616" y="564437"/>
                </a:lnTo>
                <a:lnTo>
                  <a:pt x="181616" y="492573"/>
                </a:lnTo>
                <a:close/>
              </a:path>
              <a:path w="297180" h="568960">
                <a:moveTo>
                  <a:pt x="226461" y="492573"/>
                </a:moveTo>
                <a:lnTo>
                  <a:pt x="208295" y="492573"/>
                </a:lnTo>
                <a:lnTo>
                  <a:pt x="208295" y="564437"/>
                </a:lnTo>
                <a:lnTo>
                  <a:pt x="212363" y="568501"/>
                </a:lnTo>
                <a:lnTo>
                  <a:pt x="222396" y="568501"/>
                </a:lnTo>
                <a:lnTo>
                  <a:pt x="226461" y="564437"/>
                </a:lnTo>
                <a:lnTo>
                  <a:pt x="226461" y="492573"/>
                </a:lnTo>
                <a:close/>
              </a:path>
              <a:path w="297180" h="568960">
                <a:moveTo>
                  <a:pt x="265570" y="492573"/>
                </a:moveTo>
                <a:lnTo>
                  <a:pt x="247406" y="492573"/>
                </a:lnTo>
                <a:lnTo>
                  <a:pt x="247406" y="564437"/>
                </a:lnTo>
                <a:lnTo>
                  <a:pt x="251470" y="568501"/>
                </a:lnTo>
                <a:lnTo>
                  <a:pt x="261503" y="568501"/>
                </a:lnTo>
                <a:lnTo>
                  <a:pt x="265570" y="564437"/>
                </a:lnTo>
                <a:lnTo>
                  <a:pt x="265570" y="492573"/>
                </a:lnTo>
                <a:close/>
              </a:path>
              <a:path w="297180" h="568960">
                <a:moveTo>
                  <a:pt x="133249" y="492573"/>
                </a:moveTo>
                <a:lnTo>
                  <a:pt x="115084" y="492573"/>
                </a:lnTo>
                <a:lnTo>
                  <a:pt x="115084" y="516192"/>
                </a:lnTo>
                <a:lnTo>
                  <a:pt x="119148" y="520258"/>
                </a:lnTo>
                <a:lnTo>
                  <a:pt x="129185" y="520258"/>
                </a:lnTo>
                <a:lnTo>
                  <a:pt x="133249" y="516192"/>
                </a:lnTo>
                <a:lnTo>
                  <a:pt x="133249" y="492573"/>
                </a:lnTo>
                <a:close/>
              </a:path>
              <a:path w="297180" h="568960">
                <a:moveTo>
                  <a:pt x="292635" y="195872"/>
                </a:moveTo>
                <a:lnTo>
                  <a:pt x="4064" y="195872"/>
                </a:lnTo>
                <a:lnTo>
                  <a:pt x="0" y="199941"/>
                </a:lnTo>
                <a:lnTo>
                  <a:pt x="0" y="488509"/>
                </a:lnTo>
                <a:lnTo>
                  <a:pt x="4064" y="492573"/>
                </a:lnTo>
                <a:lnTo>
                  <a:pt x="292635" y="492573"/>
                </a:lnTo>
                <a:lnTo>
                  <a:pt x="296701" y="488509"/>
                </a:lnTo>
                <a:lnTo>
                  <a:pt x="296701" y="474412"/>
                </a:lnTo>
                <a:lnTo>
                  <a:pt x="18164" y="474412"/>
                </a:lnTo>
                <a:lnTo>
                  <a:pt x="18164" y="214038"/>
                </a:lnTo>
                <a:lnTo>
                  <a:pt x="296701" y="214038"/>
                </a:lnTo>
                <a:lnTo>
                  <a:pt x="296701" y="199941"/>
                </a:lnTo>
                <a:lnTo>
                  <a:pt x="292635" y="195872"/>
                </a:lnTo>
                <a:close/>
              </a:path>
              <a:path w="297180" h="568960">
                <a:moveTo>
                  <a:pt x="292635" y="377358"/>
                </a:moveTo>
                <a:lnTo>
                  <a:pt x="282602" y="377358"/>
                </a:lnTo>
                <a:lnTo>
                  <a:pt x="278535" y="381424"/>
                </a:lnTo>
                <a:lnTo>
                  <a:pt x="278535" y="474412"/>
                </a:lnTo>
                <a:lnTo>
                  <a:pt x="296701" y="474412"/>
                </a:lnTo>
                <a:lnTo>
                  <a:pt x="296701" y="381424"/>
                </a:lnTo>
                <a:lnTo>
                  <a:pt x="292635" y="377358"/>
                </a:lnTo>
                <a:close/>
              </a:path>
              <a:path w="297180" h="568960">
                <a:moveTo>
                  <a:pt x="296701" y="214038"/>
                </a:moveTo>
                <a:lnTo>
                  <a:pt x="278535" y="214038"/>
                </a:lnTo>
                <a:lnTo>
                  <a:pt x="278535" y="362390"/>
                </a:lnTo>
                <a:lnTo>
                  <a:pt x="282602" y="366458"/>
                </a:lnTo>
                <a:lnTo>
                  <a:pt x="292635" y="366458"/>
                </a:lnTo>
                <a:lnTo>
                  <a:pt x="296701" y="362390"/>
                </a:lnTo>
                <a:lnTo>
                  <a:pt x="296701" y="214038"/>
                </a:lnTo>
                <a:close/>
              </a:path>
              <a:path w="297180" h="568960">
                <a:moveTo>
                  <a:pt x="178645" y="134385"/>
                </a:moveTo>
                <a:lnTo>
                  <a:pt x="31589" y="134385"/>
                </a:lnTo>
                <a:lnTo>
                  <a:pt x="27528" y="138449"/>
                </a:lnTo>
                <a:lnTo>
                  <a:pt x="27524" y="195872"/>
                </a:lnTo>
                <a:lnTo>
                  <a:pt x="45690" y="195872"/>
                </a:lnTo>
                <a:lnTo>
                  <a:pt x="45690" y="152549"/>
                </a:lnTo>
                <a:lnTo>
                  <a:pt x="178645" y="152549"/>
                </a:lnTo>
                <a:lnTo>
                  <a:pt x="182709" y="148485"/>
                </a:lnTo>
                <a:lnTo>
                  <a:pt x="182706" y="138449"/>
                </a:lnTo>
                <a:lnTo>
                  <a:pt x="178645" y="134385"/>
                </a:lnTo>
                <a:close/>
              </a:path>
              <a:path w="297180" h="568960">
                <a:moveTo>
                  <a:pt x="265111" y="134385"/>
                </a:moveTo>
                <a:lnTo>
                  <a:pt x="196466" y="134385"/>
                </a:lnTo>
                <a:lnTo>
                  <a:pt x="192397" y="138449"/>
                </a:lnTo>
                <a:lnTo>
                  <a:pt x="192401" y="148485"/>
                </a:lnTo>
                <a:lnTo>
                  <a:pt x="196466" y="152549"/>
                </a:lnTo>
                <a:lnTo>
                  <a:pt x="251009" y="152549"/>
                </a:lnTo>
                <a:lnTo>
                  <a:pt x="251009" y="195872"/>
                </a:lnTo>
                <a:lnTo>
                  <a:pt x="269175" y="195872"/>
                </a:lnTo>
                <a:lnTo>
                  <a:pt x="269171" y="138449"/>
                </a:lnTo>
                <a:lnTo>
                  <a:pt x="265111" y="134385"/>
                </a:lnTo>
                <a:close/>
              </a:path>
              <a:path w="297180" h="568960">
                <a:moveTo>
                  <a:pt x="151541" y="0"/>
                </a:moveTo>
                <a:lnTo>
                  <a:pt x="145158" y="0"/>
                </a:lnTo>
                <a:lnTo>
                  <a:pt x="142203" y="1673"/>
                </a:lnTo>
                <a:lnTo>
                  <a:pt x="93830" y="82332"/>
                </a:lnTo>
                <a:lnTo>
                  <a:pt x="64881" y="82332"/>
                </a:lnTo>
                <a:lnTo>
                  <a:pt x="60817" y="86396"/>
                </a:lnTo>
                <a:lnTo>
                  <a:pt x="60817" y="134385"/>
                </a:lnTo>
                <a:lnTo>
                  <a:pt x="78987" y="134385"/>
                </a:lnTo>
                <a:lnTo>
                  <a:pt x="78987" y="100493"/>
                </a:lnTo>
                <a:lnTo>
                  <a:pt x="235882" y="100493"/>
                </a:lnTo>
                <a:lnTo>
                  <a:pt x="235882" y="86396"/>
                </a:lnTo>
                <a:lnTo>
                  <a:pt x="231818" y="82329"/>
                </a:lnTo>
                <a:lnTo>
                  <a:pt x="115008" y="82329"/>
                </a:lnTo>
                <a:lnTo>
                  <a:pt x="148352" y="26741"/>
                </a:lnTo>
                <a:lnTo>
                  <a:pt x="169533" y="26741"/>
                </a:lnTo>
                <a:lnTo>
                  <a:pt x="154500" y="1673"/>
                </a:lnTo>
                <a:lnTo>
                  <a:pt x="151541" y="0"/>
                </a:lnTo>
                <a:close/>
              </a:path>
              <a:path w="297180" h="568960">
                <a:moveTo>
                  <a:pt x="235882" y="100493"/>
                </a:moveTo>
                <a:lnTo>
                  <a:pt x="217716" y="100493"/>
                </a:lnTo>
                <a:lnTo>
                  <a:pt x="217716" y="134385"/>
                </a:lnTo>
                <a:lnTo>
                  <a:pt x="235882" y="134385"/>
                </a:lnTo>
                <a:lnTo>
                  <a:pt x="235882" y="100493"/>
                </a:lnTo>
                <a:close/>
              </a:path>
              <a:path w="297180" h="568960">
                <a:moveTo>
                  <a:pt x="169533" y="26741"/>
                </a:moveTo>
                <a:lnTo>
                  <a:pt x="148352" y="26741"/>
                </a:lnTo>
                <a:lnTo>
                  <a:pt x="181687" y="82329"/>
                </a:lnTo>
                <a:lnTo>
                  <a:pt x="202869" y="82329"/>
                </a:lnTo>
                <a:lnTo>
                  <a:pt x="169533" y="2674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6046"/>
            <a:endParaRPr sz="180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="" xmlns:a16="http://schemas.microsoft.com/office/drawing/2014/main" id="{8ECCE9C5-8818-4BF2-9FC6-0095A29FE498}"/>
              </a:ext>
            </a:extLst>
          </p:cNvPr>
          <p:cNvSpPr/>
          <p:nvPr/>
        </p:nvSpPr>
        <p:spPr>
          <a:xfrm>
            <a:off x="480252" y="610421"/>
            <a:ext cx="240635" cy="344046"/>
          </a:xfrm>
          <a:custGeom>
            <a:avLst/>
            <a:gdLst/>
            <a:ahLst/>
            <a:cxnLst/>
            <a:rect l="l" t="t" r="r" b="b"/>
            <a:pathLst>
              <a:path w="46354" h="83820">
                <a:moveTo>
                  <a:pt x="42105" y="0"/>
                </a:moveTo>
                <a:lnTo>
                  <a:pt x="32072" y="0"/>
                </a:lnTo>
                <a:lnTo>
                  <a:pt x="28008" y="4067"/>
                </a:lnTo>
                <a:lnTo>
                  <a:pt x="28008" y="65566"/>
                </a:lnTo>
                <a:lnTo>
                  <a:pt x="4064" y="65566"/>
                </a:lnTo>
                <a:lnTo>
                  <a:pt x="0" y="69635"/>
                </a:lnTo>
                <a:lnTo>
                  <a:pt x="0" y="79664"/>
                </a:lnTo>
                <a:lnTo>
                  <a:pt x="4064" y="83732"/>
                </a:lnTo>
                <a:lnTo>
                  <a:pt x="42105" y="83732"/>
                </a:lnTo>
                <a:lnTo>
                  <a:pt x="46173" y="79664"/>
                </a:lnTo>
                <a:lnTo>
                  <a:pt x="46173" y="4067"/>
                </a:lnTo>
                <a:lnTo>
                  <a:pt x="421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6046"/>
            <a:endParaRPr sz="180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="" xmlns:a16="http://schemas.microsoft.com/office/drawing/2014/main" id="{B16A97D5-9C0B-485C-B402-9FF1512DFDE4}"/>
              </a:ext>
            </a:extLst>
          </p:cNvPr>
          <p:cNvSpPr/>
          <p:nvPr/>
        </p:nvSpPr>
        <p:spPr>
          <a:xfrm>
            <a:off x="415151" y="600526"/>
            <a:ext cx="611472" cy="535328"/>
          </a:xfrm>
          <a:custGeom>
            <a:avLst/>
            <a:gdLst/>
            <a:ahLst/>
            <a:cxnLst/>
            <a:rect l="l" t="t" r="r" b="b"/>
            <a:pathLst>
              <a:path w="221615" h="221615">
                <a:moveTo>
                  <a:pt x="22826" y="49561"/>
                </a:moveTo>
                <a:lnTo>
                  <a:pt x="947" y="96179"/>
                </a:lnTo>
                <a:lnTo>
                  <a:pt x="0" y="110656"/>
                </a:lnTo>
                <a:lnTo>
                  <a:pt x="8709" y="153685"/>
                </a:lnTo>
                <a:lnTo>
                  <a:pt x="32445" y="188861"/>
                </a:lnTo>
                <a:lnTo>
                  <a:pt x="67622" y="212597"/>
                </a:lnTo>
                <a:lnTo>
                  <a:pt x="110653" y="221306"/>
                </a:lnTo>
                <a:lnTo>
                  <a:pt x="153683" y="212597"/>
                </a:lnTo>
                <a:lnTo>
                  <a:pt x="167693" y="203144"/>
                </a:lnTo>
                <a:lnTo>
                  <a:pt x="110653" y="203144"/>
                </a:lnTo>
                <a:lnTo>
                  <a:pt x="74686" y="195864"/>
                </a:lnTo>
                <a:lnTo>
                  <a:pt x="45282" y="176024"/>
                </a:lnTo>
                <a:lnTo>
                  <a:pt x="25441" y="146620"/>
                </a:lnTo>
                <a:lnTo>
                  <a:pt x="18161" y="110652"/>
                </a:lnTo>
                <a:lnTo>
                  <a:pt x="18954" y="98553"/>
                </a:lnTo>
                <a:lnTo>
                  <a:pt x="21302" y="86717"/>
                </a:lnTo>
                <a:lnTo>
                  <a:pt x="25164" y="75305"/>
                </a:lnTo>
                <a:lnTo>
                  <a:pt x="30494" y="64479"/>
                </a:lnTo>
                <a:lnTo>
                  <a:pt x="33000" y="60138"/>
                </a:lnTo>
                <a:lnTo>
                  <a:pt x="31513" y="54583"/>
                </a:lnTo>
                <a:lnTo>
                  <a:pt x="22826" y="49561"/>
                </a:lnTo>
                <a:close/>
              </a:path>
              <a:path w="221615" h="221615">
                <a:moveTo>
                  <a:pt x="167695" y="18166"/>
                </a:moveTo>
                <a:lnTo>
                  <a:pt x="110653" y="18166"/>
                </a:lnTo>
                <a:lnTo>
                  <a:pt x="146618" y="25445"/>
                </a:lnTo>
                <a:lnTo>
                  <a:pt x="176020" y="45285"/>
                </a:lnTo>
                <a:lnTo>
                  <a:pt x="195859" y="74687"/>
                </a:lnTo>
                <a:lnTo>
                  <a:pt x="203138" y="110656"/>
                </a:lnTo>
                <a:lnTo>
                  <a:pt x="195859" y="146620"/>
                </a:lnTo>
                <a:lnTo>
                  <a:pt x="176020" y="176024"/>
                </a:lnTo>
                <a:lnTo>
                  <a:pt x="146618" y="195864"/>
                </a:lnTo>
                <a:lnTo>
                  <a:pt x="110653" y="203144"/>
                </a:lnTo>
                <a:lnTo>
                  <a:pt x="167693" y="203144"/>
                </a:lnTo>
                <a:lnTo>
                  <a:pt x="188860" y="188860"/>
                </a:lnTo>
                <a:lnTo>
                  <a:pt x="212596" y="153683"/>
                </a:lnTo>
                <a:lnTo>
                  <a:pt x="221304" y="110652"/>
                </a:lnTo>
                <a:lnTo>
                  <a:pt x="212595" y="67625"/>
                </a:lnTo>
                <a:lnTo>
                  <a:pt x="188858" y="32447"/>
                </a:lnTo>
                <a:lnTo>
                  <a:pt x="167695" y="18166"/>
                </a:lnTo>
                <a:close/>
              </a:path>
              <a:path w="221615" h="221615">
                <a:moveTo>
                  <a:pt x="110653" y="0"/>
                </a:moveTo>
                <a:lnTo>
                  <a:pt x="68044" y="8461"/>
                </a:lnTo>
                <a:lnTo>
                  <a:pt x="32042" y="32774"/>
                </a:lnTo>
                <a:lnTo>
                  <a:pt x="28510" y="36338"/>
                </a:lnTo>
                <a:lnTo>
                  <a:pt x="28539" y="42091"/>
                </a:lnTo>
                <a:lnTo>
                  <a:pt x="35664" y="49150"/>
                </a:lnTo>
                <a:lnTo>
                  <a:pt x="41413" y="49126"/>
                </a:lnTo>
                <a:lnTo>
                  <a:pt x="44945" y="45561"/>
                </a:lnTo>
                <a:lnTo>
                  <a:pt x="59099" y="33826"/>
                </a:lnTo>
                <a:lnTo>
                  <a:pt x="75037" y="25238"/>
                </a:lnTo>
                <a:lnTo>
                  <a:pt x="92356" y="19961"/>
                </a:lnTo>
                <a:lnTo>
                  <a:pt x="110653" y="18166"/>
                </a:lnTo>
                <a:lnTo>
                  <a:pt x="167695" y="18166"/>
                </a:lnTo>
                <a:lnTo>
                  <a:pt x="153681" y="8709"/>
                </a:lnTo>
                <a:lnTo>
                  <a:pt x="11065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6046"/>
            <a:endParaRPr sz="180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="" xmlns:a16="http://schemas.microsoft.com/office/drawing/2014/main" id="{D459C0B5-CA5D-4CB9-8979-1AE43CD0F473}"/>
              </a:ext>
            </a:extLst>
          </p:cNvPr>
          <p:cNvSpPr/>
          <p:nvPr/>
        </p:nvSpPr>
        <p:spPr>
          <a:xfrm>
            <a:off x="10635782" y="359851"/>
            <a:ext cx="1075055" cy="10099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5" b="1" dirty="0" smtClean="0">
                <a:solidFill>
                  <a:schemeClr val="bg1"/>
                </a:solidFill>
              </a:rPr>
              <a:t>Grade: </a:t>
            </a:r>
            <a:endParaRPr lang="en-US" sz="2805" b="1" dirty="0">
              <a:solidFill>
                <a:schemeClr val="bg1"/>
              </a:solidFill>
            </a:endParaRPr>
          </a:p>
          <a:p>
            <a:pPr algn="ctr"/>
            <a:r>
              <a:rPr lang="en-US" sz="2805" b="1" dirty="0">
                <a:solidFill>
                  <a:schemeClr val="bg1"/>
                </a:solidFill>
              </a:rPr>
              <a:t>9</a:t>
            </a:r>
            <a:endParaRPr sz="2805" dirty="0">
              <a:solidFill>
                <a:schemeClr val="bg1"/>
              </a:solidFill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0FA79EAB-194B-41C9-AFD3-0B48A37E7D6F}"/>
              </a:ext>
            </a:extLst>
          </p:cNvPr>
          <p:cNvSpPr/>
          <p:nvPr/>
        </p:nvSpPr>
        <p:spPr>
          <a:xfrm>
            <a:off x="707062" y="2419046"/>
            <a:ext cx="583454" cy="15590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91"/>
          </a:p>
        </p:txBody>
      </p:sp>
      <p:pic>
        <p:nvPicPr>
          <p:cNvPr id="9" name="Picture 2" descr="C:\Users\Asus\Pictures\Новая папка\19-19-19-3aeee468975848dc3d4885aef56cbee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595"/>
          <a:stretch/>
        </p:blipFill>
        <p:spPr bwMode="auto">
          <a:xfrm>
            <a:off x="7032104" y="4461030"/>
            <a:ext cx="4896544" cy="226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09600" y="836713"/>
            <a:ext cx="5384800" cy="528945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1996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Paris an international conference</a:t>
            </a:r>
          </a:p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was held in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honour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Amir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Temur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It was called ‘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Science and culture in the age of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Temur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’.</a:t>
            </a:r>
          </a:p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1995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at UNESCO’s headquarters in Uzbekistan the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28th session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passed a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resolution to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celebrate the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660th jubilee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Amir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Temur’s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birth. </a:t>
            </a:r>
            <a:endParaRPr lang="ru-RU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620688"/>
            <a:ext cx="5702424" cy="5112568"/>
          </a:xfrm>
        </p:spPr>
      </p:pic>
    </p:spTree>
    <p:extLst>
      <p:ext uri="{BB962C8B-B14F-4D97-AF65-F5344CB8AC3E}">
        <p14:creationId xmlns:p14="http://schemas.microsoft.com/office/powerpoint/2010/main" val="22420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052736"/>
            <a:ext cx="5587032" cy="4608512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97600" y="836713"/>
            <a:ext cx="5384800" cy="528945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2002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UNESCO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organised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celebration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900th anniversary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the birth of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G‘ijduvoniy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the famous Uzbek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poet  and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scientist, and in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2003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2700th anniversary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the founding of the town of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Shakhrisabz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Amir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Temur’s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birthplace, etc. You may know that UNESCO contributed funds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the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restoration of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Khiva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has officially listed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Khiva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as a World Heritage Site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For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more information about UNESCO visit the website at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www.unesco.org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0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your table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18488"/>
              </p:ext>
            </p:extLst>
          </p:nvPr>
        </p:nvGraphicFramePr>
        <p:xfrm>
          <a:off x="489978" y="1484784"/>
          <a:ext cx="11233250" cy="5255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813934"/>
                <a:gridCol w="6419316"/>
              </a:tblGrid>
              <a:tr h="993710"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UNESCO</a:t>
                      </a:r>
                      <a:endParaRPr lang="ru-RU" sz="4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Arial" pitchFamily="34" charset="0"/>
                          <a:cs typeface="Arial" pitchFamily="34" charset="0"/>
                        </a:rPr>
                        <a:t>Name of agency</a:t>
                      </a:r>
                      <a:endParaRPr lang="ru-RU" sz="2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Arial" pitchFamily="34" charset="0"/>
                          <a:cs typeface="Arial" pitchFamily="34" charset="0"/>
                        </a:rPr>
                        <a:t>When it was founded</a:t>
                      </a:r>
                      <a:endParaRPr lang="ru-RU" sz="2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Arial" pitchFamily="34" charset="0"/>
                          <a:cs typeface="Arial" pitchFamily="34" charset="0"/>
                        </a:rPr>
                        <a:t>Main areas of work</a:t>
                      </a:r>
                      <a:endParaRPr lang="ru-RU" sz="2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Arial" pitchFamily="34" charset="0"/>
                          <a:cs typeface="Arial" pitchFamily="34" charset="0"/>
                        </a:rPr>
                        <a:t>What the agency is doing in Uzbekistan</a:t>
                      </a:r>
                    </a:p>
                    <a:p>
                      <a:endParaRPr lang="ru-RU" sz="2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519936" y="2554777"/>
            <a:ext cx="5462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United Nations Educational Scientific and Cultural Organization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63952" y="3519963"/>
            <a:ext cx="55446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UNESCO was founded in </a:t>
            </a:r>
            <a:r>
              <a:rPr lang="en-US" sz="26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1946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has its headquarters in Paris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75920" y="4365104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education, natural sciences, social and human sciences, culture, and communication and information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5920" y="5469031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 pursues its work as a member of the UN County Team and building partnerships,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contributed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funds.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92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7133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Think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about your place and your region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Copy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complete the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table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problems and difficulties are there?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things would you like to share with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world?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could be done to improve the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situation?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could you/organisations in your place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help?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help could an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organisation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like UNICEF/UNESCO give?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2a page 96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7824192" y="1269138"/>
            <a:ext cx="4104456" cy="4032070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environment education family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local government health communications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food culture buildings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ancient buildings and sites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276872"/>
            <a:ext cx="1144927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9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1556793"/>
            <a:ext cx="7200800" cy="475223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first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second   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third    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fourth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28</a:t>
            </a:r>
            <a:r>
              <a:rPr lang="en-US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</a:t>
            </a:r>
            <a:endParaRPr lang="en-US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600</a:t>
            </a:r>
            <a:r>
              <a:rPr lang="en-US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2,000</a:t>
            </a:r>
            <a:r>
              <a:rPr lang="en-US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5840" y="1785003"/>
            <a:ext cx="6408712" cy="181588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Ordinal Numbers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ordinal = order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 use ordinal numbers for dates and order of something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7503" y="3819801"/>
            <a:ext cx="3760966" cy="523220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October 29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1993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3952" y="4367915"/>
            <a:ext cx="3004349" cy="523220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28th session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83833" y="4922004"/>
            <a:ext cx="6768752" cy="52322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660th jubilee 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Amir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Temur’s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birth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9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32657"/>
            <a:ext cx="8136904" cy="59342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2204864"/>
            <a:ext cx="6264696" cy="2736304"/>
          </a:xfrm>
        </p:spPr>
        <p:txBody>
          <a:bodyPr>
            <a:no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Lesson 2 p.103</a:t>
            </a:r>
            <a:br>
              <a:rPr lang="en-US" b="1" i="1" dirty="0" smtClean="0">
                <a:latin typeface="Arial" pitchFamily="34" charset="0"/>
                <a:cs typeface="Arial" pitchFamily="34" charset="0"/>
              </a:rPr>
            </a:br>
            <a:r>
              <a:rPr lang="en-US" b="1" i="1" dirty="0" smtClean="0">
                <a:latin typeface="Arial" pitchFamily="34" charset="0"/>
                <a:cs typeface="Arial" pitchFamily="34" charset="0"/>
              </a:rPr>
              <a:t>ex.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1a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p.101(UNICEF)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sus\Pictures\JOBS\20-27-32-r60dk3o_kq_AysJtGnQCuNpPmLMX1Mg-YQrmk9z-hgcjL8-WyQOGWGw561kP2iaGZklHRy9b9bgPIpJoZ386c7T18gJCkqy6tnA5sugEw2k1r5VRW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74" b="25620"/>
          <a:stretch/>
        </p:blipFill>
        <p:spPr bwMode="auto">
          <a:xfrm>
            <a:off x="2063552" y="476672"/>
            <a:ext cx="61926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836713"/>
            <a:ext cx="10972800" cy="52894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TO LEARN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LANGUAGE 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IS TO HAVE 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ONE MORE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WINDOW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FROM WHICH TO LOOK AT THE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WORLD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412776"/>
            <a:ext cx="10153128" cy="5112568"/>
          </a:xfr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330EB11-D05C-4BBA-8453-AB07761E9F1C}"/>
              </a:ext>
            </a:extLst>
          </p:cNvPr>
          <p:cNvSpPr/>
          <p:nvPr/>
        </p:nvSpPr>
        <p:spPr>
          <a:xfrm>
            <a:off x="25400" y="3232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check up</a:t>
            </a:r>
            <a:endParaRPr lang="ru-RU" sz="8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23" algn="ctr">
              <a:spcBef>
                <a:spcPts val="114"/>
              </a:spcBef>
              <a:defRPr/>
            </a:pPr>
            <a:endParaRPr lang="en-US" sz="8014" b="1" kern="0" spc="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UNESCO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- United Nations Educational, Scientific and Cultural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Organization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key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132856"/>
            <a:ext cx="6264696" cy="421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269138"/>
            <a:ext cx="3510136" cy="351013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628800"/>
            <a:ext cx="8654752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UNICEF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- United Nations International Children’s Emergency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Fund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United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Nations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Children’s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Fund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1953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the General Assembly decided to extend the Fund’s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mandate indefinitely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and to drop the words ‘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International’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and ‘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Emergency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’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from 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official title so the second title is the current one.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key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4581128"/>
            <a:ext cx="10513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UNICEF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works in more than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countries to improve conditions for children. It supports projects to improve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health care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nutrition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water supply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sanitation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 for women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women with young children. It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was created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1946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has received the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Nobel Prize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its work for children.</a:t>
            </a:r>
          </a:p>
        </p:txBody>
      </p:sp>
    </p:spTree>
    <p:extLst>
      <p:ext uri="{BB962C8B-B14F-4D97-AF65-F5344CB8AC3E}">
        <p14:creationId xmlns:p14="http://schemas.microsoft.com/office/powerpoint/2010/main" val="393814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8" y="2686100"/>
            <a:ext cx="3479204" cy="347920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WHO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- World Health Organization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- Food and Agricultural Organization of the United Nations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WWF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- World Wide Fund For Nature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key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2" t="16416" r="7706" b="17894"/>
          <a:stretch/>
        </p:blipFill>
        <p:spPr>
          <a:xfrm>
            <a:off x="434493" y="3212976"/>
            <a:ext cx="5013435" cy="1851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94"/>
          <a:stretch/>
        </p:blipFill>
        <p:spPr>
          <a:xfrm>
            <a:off x="8812529" y="2533689"/>
            <a:ext cx="2828087" cy="370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 Copy </a:t>
            </a: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complete the table.</a:t>
            </a:r>
          </a:p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45832"/>
              </p:ext>
            </p:extLst>
          </p:nvPr>
        </p:nvGraphicFramePr>
        <p:xfrm>
          <a:off x="479373" y="1556792"/>
          <a:ext cx="11233250" cy="49685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616625"/>
                <a:gridCol w="5616625"/>
              </a:tblGrid>
              <a:tr h="993710"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pitchFamily="34" charset="0"/>
                          <a:cs typeface="Arial" pitchFamily="34" charset="0"/>
                        </a:rPr>
                        <a:t>UNESCO</a:t>
                      </a:r>
                      <a:endParaRPr lang="ru-RU" sz="4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Arial" pitchFamily="34" charset="0"/>
                          <a:cs typeface="Arial" pitchFamily="34" charset="0"/>
                        </a:rPr>
                        <a:t>Name of agency</a:t>
                      </a:r>
                      <a:endParaRPr lang="ru-RU" sz="2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Arial" pitchFamily="34" charset="0"/>
                          <a:cs typeface="Arial" pitchFamily="34" charset="0"/>
                        </a:rPr>
                        <a:t>When it was founded</a:t>
                      </a:r>
                      <a:endParaRPr lang="ru-RU" sz="2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Arial" pitchFamily="34" charset="0"/>
                          <a:cs typeface="Arial" pitchFamily="34" charset="0"/>
                        </a:rPr>
                        <a:t>Main areas of work</a:t>
                      </a:r>
                      <a:endParaRPr lang="ru-RU" sz="2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Arial" pitchFamily="34" charset="0"/>
                          <a:cs typeface="Arial" pitchFamily="34" charset="0"/>
                        </a:rPr>
                        <a:t>What the agency is doing in Uzbekistan</a:t>
                      </a:r>
                      <a:endParaRPr lang="ru-RU" sz="2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437112"/>
            <a:ext cx="10972800" cy="1944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UNESCO is a specialized agency of the UN. Its full name is the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United Nations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Educational Scientific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Cultural Organization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Countries which belong to UNESCO agree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to contribute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to peace and security by cooperating in the areas of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science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UNESCO in </a:t>
            </a: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Uzbekistan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412776"/>
            <a:ext cx="748883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09600" y="875852"/>
            <a:ext cx="5384800" cy="528945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About 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160 nations 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members of UNESCO and provide most of the </a:t>
            </a:r>
            <a:r>
              <a:rPr lang="en-US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agency’s funds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UNESCO was founded in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1946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has its headquarters in Paris.</a:t>
            </a:r>
          </a:p>
          <a:p>
            <a:pPr marL="0" lvl="0" indent="0">
              <a:buNone/>
            </a:pP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UNESCO promotes and supports developments in 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science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culture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justice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It </a:t>
            </a:r>
            <a:r>
              <a:rPr lang="en-US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tries to 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increase respect for </a:t>
            </a:r>
            <a:r>
              <a:rPr lang="en-US" sz="2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justice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law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human rights 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fundamental freedoms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 people</a:t>
            </a:r>
            <a:r>
              <a:rPr lang="en-US" sz="2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6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980728"/>
            <a:ext cx="5384800" cy="4680520"/>
          </a:xfrm>
        </p:spPr>
      </p:pic>
    </p:spTree>
    <p:extLst>
      <p:ext uri="{BB962C8B-B14F-4D97-AF65-F5344CB8AC3E}">
        <p14:creationId xmlns:p14="http://schemas.microsoft.com/office/powerpoint/2010/main" val="7383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980728"/>
            <a:ext cx="5760640" cy="446449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97600" y="836713"/>
            <a:ext cx="5659040" cy="52894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agency carries out programmes to promote these aims at the request of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its members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October 29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1993 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Uzbekistan became a member of UNESCO. Soon UNESCO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began to 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have programmes in Uzbekistan.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2420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6460</TotalTime>
  <Words>686</Words>
  <Application>Microsoft Office PowerPoint</Application>
  <PresentationFormat>Произвольный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UNESCO and UNICEF in Uzbekistan.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Lesson 2 p.103 ex. 1a p.101(UNICEF)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9 IT skills  Lesson 2B INTERNET SAFETY</dc:title>
  <dc:creator>Азиз</dc:creator>
  <cp:lastModifiedBy>Asus</cp:lastModifiedBy>
  <cp:revision>115</cp:revision>
  <dcterms:created xsi:type="dcterms:W3CDTF">2020-08-18T14:17:35Z</dcterms:created>
  <dcterms:modified xsi:type="dcterms:W3CDTF">2021-02-22T08:02:16Z</dcterms:modified>
</cp:coreProperties>
</file>