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sldIdLst>
    <p:sldId id="271" r:id="rId3"/>
    <p:sldId id="267" r:id="rId4"/>
    <p:sldId id="257" r:id="rId5"/>
    <p:sldId id="260" r:id="rId6"/>
    <p:sldId id="262" r:id="rId7"/>
    <p:sldId id="268" r:id="rId8"/>
    <p:sldId id="269" r:id="rId9"/>
    <p:sldId id="270" r:id="rId10"/>
    <p:sldId id="264" r:id="rId11"/>
    <p:sldId id="265" r:id="rId12"/>
    <p:sldId id="266" r:id="rId13"/>
    <p:sldId id="272"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23" autoAdjust="0"/>
  </p:normalViewPr>
  <p:slideViewPr>
    <p:cSldViewPr snapToGrid="0">
      <p:cViewPr varScale="1">
        <p:scale>
          <a:sx n="63" d="100"/>
          <a:sy n="63" d="100"/>
        </p:scale>
        <p:origin x="3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508646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859193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215362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0333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48153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5932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6971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0198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230492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29352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40992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2390479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89150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8243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148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297409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F97AA3B-A970-4AA0-8F7A-DD0CE914C064}" type="datetimeFigureOut">
              <a:rPr lang="ru-RU" smtClean="0"/>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87170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F97AA3B-A970-4AA0-8F7A-DD0CE914C064}" type="datetimeFigureOut">
              <a:rPr lang="ru-RU" smtClean="0"/>
              <a:t>27.01.2021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83802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97AA3B-A970-4AA0-8F7A-DD0CE914C064}" type="datetimeFigureOut">
              <a:rPr lang="ru-RU" smtClean="0"/>
              <a:t>27.01.2021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183211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97AA3B-A970-4AA0-8F7A-DD0CE914C064}" type="datetimeFigureOut">
              <a:rPr lang="ru-RU" smtClean="0"/>
              <a:t>27.01.2021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325798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F97AA3B-A970-4AA0-8F7A-DD0CE914C064}" type="datetimeFigureOut">
              <a:rPr lang="ru-RU" smtClean="0"/>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2950738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F97AA3B-A970-4AA0-8F7A-DD0CE914C064}" type="datetimeFigureOut">
              <a:rPr lang="ru-RU" smtClean="0"/>
              <a:t>27.01.2021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F57626-ED92-4CBC-BFE0-C2C4918E6CD5}" type="slidenum">
              <a:rPr lang="ru-RU" smtClean="0"/>
              <a:t>‹#›</a:t>
            </a:fld>
            <a:endParaRPr lang="ru-RU"/>
          </a:p>
        </p:txBody>
      </p:sp>
    </p:spTree>
    <p:extLst>
      <p:ext uri="{BB962C8B-B14F-4D97-AF65-F5344CB8AC3E}">
        <p14:creationId xmlns:p14="http://schemas.microsoft.com/office/powerpoint/2010/main" val="337551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97AA3B-A970-4AA0-8F7A-DD0CE914C064}" type="datetimeFigureOut">
              <a:rPr lang="ru-RU" smtClean="0"/>
              <a:t>27.01.2021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57626-ED92-4CBC-BFE0-C2C4918E6CD5}" type="slidenum">
              <a:rPr lang="ru-RU" smtClean="0"/>
              <a:t>‹#›</a:t>
            </a:fld>
            <a:endParaRPr lang="ru-RU"/>
          </a:p>
        </p:txBody>
      </p:sp>
    </p:spTree>
    <p:extLst>
      <p:ext uri="{BB962C8B-B14F-4D97-AF65-F5344CB8AC3E}">
        <p14:creationId xmlns:p14="http://schemas.microsoft.com/office/powerpoint/2010/main" val="3381543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27.01.2021</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795640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567890" y="2783541"/>
            <a:ext cx="8624110" cy="2977291"/>
          </a:xfrm>
        </p:spPr>
        <p:txBody>
          <a:bodyPr>
            <a:normAutofit/>
          </a:bodyPr>
          <a:lstStyle/>
          <a:p>
            <a:r>
              <a:rPr lang="de-DE" sz="5000" b="1" dirty="0" smtClean="0">
                <a:solidFill>
                  <a:srgbClr val="00B050"/>
                </a:solidFill>
                <a:latin typeface="Arial" panose="020B0604020202020204" pitchFamily="34" charset="0"/>
                <a:cs typeface="Arial" panose="020B0604020202020204" pitchFamily="34" charset="0"/>
              </a:rPr>
              <a:t>THEMA DER STUNDE</a:t>
            </a:r>
          </a:p>
          <a:p>
            <a:r>
              <a:rPr lang="de-AT" sz="5000" b="1" dirty="0" smtClean="0">
                <a:solidFill>
                  <a:srgbClr val="7030A0"/>
                </a:solidFill>
                <a:latin typeface="Arial" panose="020B0604020202020204" pitchFamily="34" charset="0"/>
                <a:cs typeface="Arial" panose="020B0604020202020204" pitchFamily="34" charset="0"/>
              </a:rPr>
              <a:t>„Globalisierung“</a:t>
            </a:r>
            <a:endParaRPr lang="de-DE" sz="6000" b="1" dirty="0" smtClean="0">
              <a:solidFill>
                <a:srgbClr val="7030A0"/>
              </a:solidFill>
              <a:latin typeface="Arial" panose="020B0604020202020204" pitchFamily="34" charset="0"/>
              <a:cs typeface="Arial" panose="020B0604020202020204" pitchFamily="34" charset="0"/>
            </a:endParaRPr>
          </a:p>
          <a:p>
            <a:endParaRPr lang="de-DE" sz="5400" b="1" dirty="0">
              <a:solidFill>
                <a:srgbClr val="7030A0"/>
              </a:solidFill>
              <a:latin typeface="Arial" panose="020B0604020202020204" pitchFamily="34" charset="0"/>
              <a:cs typeface="Arial" panose="020B0604020202020204" pitchFamily="34" charset="0"/>
            </a:endParaRPr>
          </a:p>
          <a:p>
            <a:endParaRPr lang="de-DE" sz="5000" dirty="0" smtClean="0">
              <a:latin typeface="Arial" panose="020B0604020202020204" pitchFamily="34" charset="0"/>
              <a:cs typeface="Arial" panose="020B0604020202020204" pitchFamily="34" charset="0"/>
            </a:endParaRPr>
          </a:p>
          <a:p>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panose="020B0604020202020204" pitchFamily="34" charset="0"/>
                <a:cs typeface="Arial" panose="020B0604020202020204" pitchFamily="34" charset="0"/>
              </a:rPr>
              <a:t>9</a:t>
            </a:r>
            <a:r>
              <a:rPr lang="ru-RU" sz="5400" dirty="0" smtClean="0">
                <a:latin typeface="Arial" panose="020B0604020202020204" pitchFamily="34" charset="0"/>
                <a:cs typeface="Arial" panose="020B0604020202020204" pitchFamily="34" charset="0"/>
              </a:rPr>
              <a:t>.</a:t>
            </a:r>
            <a:endParaRPr lang="de-DE" sz="5400" dirty="0" smtClean="0">
              <a:latin typeface="Arial" panose="020B0604020202020204" pitchFamily="34" charset="0"/>
              <a:cs typeface="Arial" panose="020B0604020202020204" pitchFamily="34" charset="0"/>
            </a:endParaRPr>
          </a:p>
          <a:p>
            <a:pPr algn="ctr"/>
            <a:r>
              <a:rPr lang="en-US" sz="3200" dirty="0" err="1" smtClean="0">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1277471" y="2649071"/>
            <a:ext cx="1210235" cy="30659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26142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70C0"/>
          </a:solidFill>
        </p:spPr>
        <p:txBody>
          <a:bodyPr>
            <a:normAutofit/>
          </a:bodyPr>
          <a:lstStyle/>
          <a:p>
            <a:r>
              <a:rPr lang="de-DE" sz="3600" dirty="0">
                <a:solidFill>
                  <a:prstClr val="white"/>
                </a:solidFill>
                <a:latin typeface="Arial" panose="020B0604020202020204" pitchFamily="34" charset="0"/>
                <a:cs typeface="Arial" panose="020B0604020202020204" pitchFamily="34" charset="0"/>
              </a:rPr>
              <a:t>Globalisierungs-Facts</a:t>
            </a:r>
            <a:r>
              <a:rPr lang="de-DE" sz="3600" dirty="0">
                <a:solidFill>
                  <a:srgbClr val="000000"/>
                </a:solidFill>
                <a:latin typeface="Tahoma" panose="020B0604030504040204" pitchFamily="34" charset="0"/>
              </a:rPr>
              <a:t> </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lnSpcReduction="10000"/>
          </a:bodyPr>
          <a:lstStyle/>
          <a:p>
            <a:r>
              <a:rPr lang="de-DE" sz="3000" b="1" dirty="0">
                <a:solidFill>
                  <a:srgbClr val="000000"/>
                </a:solidFill>
                <a:latin typeface="Arial" panose="020B0604020202020204" pitchFamily="34" charset="0"/>
                <a:cs typeface="Arial" panose="020B0604020202020204" pitchFamily="34" charset="0"/>
              </a:rPr>
              <a:t>Die meistverbreitete Sprache der Welt </a:t>
            </a:r>
            <a:endParaRPr lang="de-DE" sz="3000" dirty="0">
              <a:solidFill>
                <a:srgbClr val="000000"/>
              </a:solidFill>
              <a:latin typeface="Arial" panose="020B0604020202020204" pitchFamily="34" charset="0"/>
              <a:cs typeface="Arial" panose="020B0604020202020204" pitchFamily="34" charset="0"/>
            </a:endParaRPr>
          </a:p>
          <a:p>
            <a:r>
              <a:rPr lang="de-DE" sz="3000" dirty="0">
                <a:solidFill>
                  <a:srgbClr val="000000"/>
                </a:solidFill>
                <a:latin typeface="Arial" panose="020B0604020202020204" pitchFamily="34" charset="0"/>
                <a:cs typeface="Arial" panose="020B0604020202020204" pitchFamily="34" charset="0"/>
              </a:rPr>
              <a:t>Bezogen auf die geografische Streuung ist gegenwärtig keine Sprache so verbreitet wie Englisch. Die englische Sprache ist in 57 Staaten Amtssprache und/oder Landessprache. Hinzu kommen die Überseeterritorien </a:t>
            </a:r>
            <a:r>
              <a:rPr lang="de-DE" sz="3000" dirty="0" smtClean="0">
                <a:solidFill>
                  <a:srgbClr val="000000"/>
                </a:solidFill>
                <a:latin typeface="Arial" panose="020B0604020202020204" pitchFamily="34" charset="0"/>
                <a:cs typeface="Arial" panose="020B0604020202020204" pitchFamily="34" charset="0"/>
              </a:rPr>
              <a:t>Großbritanniens</a:t>
            </a:r>
            <a:r>
              <a:rPr lang="de-DE" sz="3000" dirty="0">
                <a:solidFill>
                  <a:srgbClr val="000000"/>
                </a:solidFill>
                <a:latin typeface="Arial" panose="020B0604020202020204" pitchFamily="34" charset="0"/>
                <a:cs typeface="Arial" panose="020B0604020202020204" pitchFamily="34" charset="0"/>
              </a:rPr>
              <a:t>. Englisch ist zudem Amtssprache der Vereinten Nationen, der Europäischen Union, der Afrikanischen Union, der Organisation Amerikanischer Staaten und der NATO. Weltweit ist Englisch die Erst- oder Zweitsprache von rund 940 Millionen Menschen. 	</a:t>
            </a:r>
          </a:p>
          <a:p>
            <a:r>
              <a:rPr lang="de-DE" sz="3000" b="1" dirty="0" smtClean="0">
                <a:solidFill>
                  <a:srgbClr val="000000"/>
                </a:solidFill>
                <a:latin typeface="Arial" panose="020B0604020202020204" pitchFamily="34" charset="0"/>
                <a:cs typeface="Arial" panose="020B0604020202020204" pitchFamily="34" charset="0"/>
              </a:rPr>
              <a:t>Größtes </a:t>
            </a:r>
            <a:r>
              <a:rPr lang="de-DE" sz="3000" b="1" dirty="0">
                <a:solidFill>
                  <a:srgbClr val="000000"/>
                </a:solidFill>
                <a:latin typeface="Arial" panose="020B0604020202020204" pitchFamily="34" charset="0"/>
                <a:cs typeface="Arial" panose="020B0604020202020204" pitchFamily="34" charset="0"/>
              </a:rPr>
              <a:t>Militärbündnis der Welt </a:t>
            </a:r>
            <a:endParaRPr lang="de-DE" sz="3000" dirty="0">
              <a:solidFill>
                <a:srgbClr val="000000"/>
              </a:solidFill>
              <a:latin typeface="Arial" panose="020B0604020202020204" pitchFamily="34" charset="0"/>
              <a:cs typeface="Arial" panose="020B0604020202020204" pitchFamily="34" charset="0"/>
            </a:endParaRPr>
          </a:p>
          <a:p>
            <a:r>
              <a:rPr lang="de-DE" sz="3000" dirty="0">
                <a:solidFill>
                  <a:srgbClr val="000000"/>
                </a:solidFill>
                <a:latin typeface="Arial" panose="020B0604020202020204" pitchFamily="34" charset="0"/>
                <a:cs typeface="Arial" panose="020B0604020202020204" pitchFamily="34" charset="0"/>
              </a:rPr>
              <a:t>Die NATO (Nordatlantisches Verteidigungsbündnis) ist das </a:t>
            </a:r>
            <a:r>
              <a:rPr lang="de-DE" sz="3000" dirty="0" smtClean="0">
                <a:solidFill>
                  <a:srgbClr val="000000"/>
                </a:solidFill>
                <a:latin typeface="Arial" panose="020B0604020202020204" pitchFamily="34" charset="0"/>
                <a:cs typeface="Arial" panose="020B0604020202020204" pitchFamily="34" charset="0"/>
              </a:rPr>
              <a:t>größte </a:t>
            </a:r>
            <a:r>
              <a:rPr lang="de-DE" sz="3000" dirty="0">
                <a:solidFill>
                  <a:srgbClr val="000000"/>
                </a:solidFill>
                <a:latin typeface="Arial" panose="020B0604020202020204" pitchFamily="34" charset="0"/>
                <a:cs typeface="Arial" panose="020B0604020202020204" pitchFamily="34" charset="0"/>
              </a:rPr>
              <a:t>Militärbündnis der Welt. Es umfasst 29 Staaten, darunter die USA, Kanada und </a:t>
            </a:r>
            <a:r>
              <a:rPr lang="de-DE" sz="3000" dirty="0" smtClean="0">
                <a:solidFill>
                  <a:srgbClr val="000000"/>
                </a:solidFill>
                <a:latin typeface="Arial" panose="020B0604020202020204" pitchFamily="34" charset="0"/>
                <a:cs typeface="Arial" panose="020B0604020202020204" pitchFamily="34" charset="0"/>
              </a:rPr>
              <a:t>Großbritannien</a:t>
            </a:r>
            <a:r>
              <a:rPr lang="de-DE" sz="3000" dirty="0">
                <a:solidFill>
                  <a:srgbClr val="000000"/>
                </a:solidFill>
                <a:latin typeface="Arial" panose="020B0604020202020204" pitchFamily="34" charset="0"/>
                <a:cs typeface="Arial" panose="020B0604020202020204" pitchFamily="34" charset="0"/>
              </a:rPr>
              <a:t>, sowie zahlreiche weitere europäische Staaten. 	</a:t>
            </a:r>
          </a:p>
          <a:p>
            <a:pPr algn="l"/>
            <a:endParaRPr lang="de-DE" sz="32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93346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50519" y="0"/>
            <a:ext cx="11493819" cy="960120"/>
          </a:xfrm>
          <a:solidFill>
            <a:srgbClr val="0070C0"/>
          </a:solidFill>
        </p:spPr>
        <p:txBody>
          <a:bodyPr>
            <a:noAutofit/>
          </a:bodyPr>
          <a:lstStyle/>
          <a:p>
            <a:pPr algn="ctr"/>
            <a:r>
              <a:rPr lang="de-DE" b="1" dirty="0">
                <a:solidFill>
                  <a:schemeClr val="bg1"/>
                </a:solidFill>
                <a:latin typeface="Arial" panose="020B0604020202020204" pitchFamily="34" charset="0"/>
                <a:cs typeface="Arial" panose="020B0604020202020204" pitchFamily="34" charset="0"/>
              </a:rPr>
              <a:t>S</a:t>
            </a:r>
            <a:r>
              <a:rPr lang="de-DE" b="1" dirty="0" smtClean="0">
                <a:solidFill>
                  <a:schemeClr val="bg1"/>
                </a:solidFill>
                <a:latin typeface="Arial" panose="020B0604020202020204" pitchFamily="34" charset="0"/>
                <a:cs typeface="Arial" panose="020B0604020202020204" pitchFamily="34" charset="0"/>
              </a:rPr>
              <a:t>elbstständige Arbeit</a:t>
            </a:r>
            <a:endParaRPr lang="ru-RU"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20040" y="2225039"/>
            <a:ext cx="11524298" cy="4432935"/>
          </a:xfrm>
          <a:ln w="28575"/>
        </p:spPr>
        <p:style>
          <a:lnRef idx="2">
            <a:schemeClr val="accent3"/>
          </a:lnRef>
          <a:fillRef idx="1">
            <a:schemeClr val="lt1"/>
          </a:fillRef>
          <a:effectRef idx="0">
            <a:schemeClr val="accent3"/>
          </a:effectRef>
          <a:fontRef idx="minor">
            <a:schemeClr val="dk1"/>
          </a:fontRef>
        </p:style>
        <p:txBody>
          <a:bodyPr>
            <a:normAutofit/>
          </a:bodyPr>
          <a:lstStyle/>
          <a:p>
            <a:r>
              <a:rPr lang="de-DE" sz="3200" b="1" dirty="0" smtClean="0">
                <a:solidFill>
                  <a:srgbClr val="002060"/>
                </a:solidFill>
                <a:latin typeface="Arial" panose="020B0604020202020204" pitchFamily="34" charset="0"/>
                <a:cs typeface="Arial" panose="020B0604020202020204" pitchFamily="34" charset="0"/>
              </a:rPr>
              <a:t>Übung 4, </a:t>
            </a:r>
            <a:r>
              <a:rPr lang="de-DE" sz="3200" b="1" dirty="0">
                <a:solidFill>
                  <a:srgbClr val="002060"/>
                </a:solidFill>
                <a:latin typeface="Arial" panose="020B0604020202020204" pitchFamily="34" charset="0"/>
                <a:cs typeface="Arial" panose="020B0604020202020204" pitchFamily="34" charset="0"/>
              </a:rPr>
              <a:t>l</a:t>
            </a:r>
            <a:r>
              <a:rPr lang="de-DE" sz="3200" b="1" dirty="0" smtClean="0">
                <a:solidFill>
                  <a:srgbClr val="002060"/>
                </a:solidFill>
                <a:latin typeface="Arial" panose="020B0604020202020204" pitchFamily="34" charset="0"/>
                <a:cs typeface="Arial" panose="020B0604020202020204" pitchFamily="34" charset="0"/>
              </a:rPr>
              <a:t>esen Sie den Text auf der Seiten 115,116</a:t>
            </a:r>
          </a:p>
          <a:p>
            <a:endParaRPr lang="de-DE" sz="3200" b="1" dirty="0" smtClean="0">
              <a:solidFill>
                <a:srgbClr val="002060"/>
              </a:solidFill>
              <a:latin typeface="Arial" panose="020B0604020202020204" pitchFamily="34" charset="0"/>
              <a:cs typeface="Arial" panose="020B0604020202020204" pitchFamily="34" charset="0"/>
            </a:endParaRPr>
          </a:p>
          <a:p>
            <a:r>
              <a:rPr lang="de-DE" sz="3200" b="1" dirty="0" smtClean="0">
                <a:solidFill>
                  <a:srgbClr val="002060"/>
                </a:solidFill>
                <a:latin typeface="Arial" panose="020B0604020202020204" pitchFamily="34" charset="0"/>
                <a:cs typeface="Arial" panose="020B0604020202020204" pitchFamily="34" charset="0"/>
              </a:rPr>
              <a:t>Übung 5, ordnen Sie den Abschnitte passende Überschriften</a:t>
            </a:r>
          </a:p>
        </p:txBody>
      </p:sp>
    </p:spTree>
    <p:extLst>
      <p:ext uri="{BB962C8B-B14F-4D97-AF65-F5344CB8AC3E}">
        <p14:creationId xmlns:p14="http://schemas.microsoft.com/office/powerpoint/2010/main" val="938911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smtClean="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smtClean="0">
                <a:solidFill>
                  <a:srgbClr val="0070C0"/>
                </a:solidFill>
                <a:latin typeface="Arial" panose="020B0604020202020204" pitchFamily="34" charset="0"/>
                <a:cs typeface="Arial" panose="020B0604020202020204" pitchFamily="34" charset="0"/>
              </a:rPr>
              <a:t>Unsere Stunde ist zu Ende.</a:t>
            </a:r>
          </a:p>
          <a:p>
            <a:endParaRPr lang="de-DE" sz="5400" b="1" dirty="0" smtClean="0">
              <a:solidFill>
                <a:srgbClr val="0070C0"/>
              </a:solidFill>
              <a:latin typeface="Arial" panose="020B0604020202020204" pitchFamily="34" charset="0"/>
              <a:cs typeface="Arial" panose="020B0604020202020204" pitchFamily="34" charset="0"/>
            </a:endParaRPr>
          </a:p>
          <a:p>
            <a:r>
              <a:rPr lang="de-DE" sz="5400" b="1" dirty="0" smtClean="0">
                <a:solidFill>
                  <a:srgbClr val="7030A0"/>
                </a:solidFill>
                <a:latin typeface="Arial" panose="020B0604020202020204" pitchFamily="34" charset="0"/>
                <a:cs typeface="Arial" panose="020B0604020202020204" pitchFamily="34" charset="0"/>
              </a:rPr>
              <a:t>Danke für Aufmerksamkeit!</a:t>
            </a:r>
          </a:p>
          <a:p>
            <a:endParaRPr lang="de-DE" sz="5400" b="1" dirty="0" smtClean="0">
              <a:solidFill>
                <a:srgbClr val="7030A0"/>
              </a:solidFill>
              <a:latin typeface="Arial" panose="020B0604020202020204" pitchFamily="34" charset="0"/>
              <a:cs typeface="Arial" panose="020B0604020202020204" pitchFamily="34" charset="0"/>
            </a:endParaRPr>
          </a:p>
          <a:p>
            <a:r>
              <a:rPr lang="de-DE" sz="5400" b="1" dirty="0" smtClean="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1745514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92480"/>
          </a:xfrm>
          <a:solidFill>
            <a:srgbClr val="0070C0"/>
          </a:solidFill>
        </p:spPr>
        <p:txBody>
          <a:bodyPr>
            <a:noAutofit/>
          </a:bodyPr>
          <a:lstStyle/>
          <a:p>
            <a:pPr algn="ctr"/>
            <a:r>
              <a:rPr lang="de-DE" b="1" dirty="0" smtClean="0">
                <a:solidFill>
                  <a:schemeClr val="bg1"/>
                </a:solidFill>
                <a:latin typeface="Arial" panose="020B0604020202020204" pitchFamily="34" charset="0"/>
                <a:cs typeface="Arial" panose="020B0604020202020204" pitchFamily="34" charset="0"/>
              </a:rPr>
              <a:t>Was ist Globalisierung?</a:t>
            </a:r>
            <a:endParaRPr lang="ru-RU"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96240" y="977266"/>
            <a:ext cx="11478578" cy="5880734"/>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3200" b="1" dirty="0" smtClean="0">
                <a:solidFill>
                  <a:srgbClr val="091E24"/>
                </a:solidFill>
                <a:latin typeface="Arial" panose="020B0604020202020204" pitchFamily="34" charset="0"/>
                <a:ea typeface="Calibri" panose="020F0502020204030204" pitchFamily="34" charset="0"/>
                <a:cs typeface="Arial" panose="020B0604020202020204" pitchFamily="34" charset="0"/>
              </a:rPr>
              <a:t>Globalisierung</a:t>
            </a:r>
            <a:r>
              <a:rPr lang="de-DE" sz="3200" dirty="0" smtClean="0">
                <a:solidFill>
                  <a:srgbClr val="091E24"/>
                </a:solidFill>
                <a:latin typeface="Arial" panose="020B0604020202020204" pitchFamily="34" charset="0"/>
                <a:ea typeface="Calibri" panose="020F0502020204030204" pitchFamily="34" charset="0"/>
                <a:cs typeface="Arial" panose="020B0604020202020204" pitchFamily="34" charset="0"/>
              </a:rPr>
              <a:t> </a:t>
            </a:r>
            <a:r>
              <a:rPr lang="de-DE" sz="3200" dirty="0">
                <a:solidFill>
                  <a:srgbClr val="091E24"/>
                </a:solidFill>
                <a:latin typeface="Arial" panose="020B0604020202020204" pitchFamily="34" charset="0"/>
                <a:ea typeface="Calibri" panose="020F0502020204030204" pitchFamily="34" charset="0"/>
                <a:cs typeface="Arial" panose="020B0604020202020204" pitchFamily="34" charset="0"/>
              </a:rPr>
              <a:t>beeinflusst viele unserer Lebensbereiche. </a:t>
            </a:r>
            <a:endParaRPr lang="de-DE" sz="3200" dirty="0" smtClean="0">
              <a:solidFill>
                <a:srgbClr val="091E24"/>
              </a:solidFill>
              <a:latin typeface="Arial" panose="020B0604020202020204" pitchFamily="34" charset="0"/>
              <a:ea typeface="Calibri" panose="020F0502020204030204" pitchFamily="34" charset="0"/>
              <a:cs typeface="Arial" panose="020B0604020202020204" pitchFamily="34" charset="0"/>
            </a:endParaRPr>
          </a:p>
          <a:p>
            <a:r>
              <a:rPr lang="de-DE" sz="3200" dirty="0">
                <a:solidFill>
                  <a:srgbClr val="091E24"/>
                </a:solidFill>
                <a:latin typeface="Arial" panose="020B0604020202020204" pitchFamily="34" charset="0"/>
                <a:ea typeface="Times New Roman" panose="02020603050405020304" pitchFamily="18" charset="0"/>
                <a:cs typeface="Arial" panose="020B0604020202020204" pitchFamily="34" charset="0"/>
              </a:rPr>
              <a:t>Globalisierung ist ein stets aktuelles Thema, das sowohl Wirtschaft, Politik als auch unsere Gesellschaft beeinflusst.</a:t>
            </a:r>
            <a:endParaRPr lang="ru-RU" sz="320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de-DE" sz="3200" b="1" dirty="0">
                <a:solidFill>
                  <a:srgbClr val="7030A0"/>
                </a:solidFill>
                <a:latin typeface="Arial" panose="020B0604020202020204" pitchFamily="34" charset="0"/>
                <a:ea typeface="Calibri" panose="020F0502020204030204" pitchFamily="34" charset="0"/>
                <a:cs typeface="Arial" panose="020B0604020202020204" pitchFamily="34" charset="0"/>
              </a:rPr>
              <a:t>Was ist Globalisierung?</a:t>
            </a:r>
            <a:endParaRPr lang="ru-RU" sz="3200" b="1" dirty="0">
              <a:solidFill>
                <a:srgbClr val="7030A0"/>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3200" dirty="0">
                <a:latin typeface="Arial" panose="020B0604020202020204" pitchFamily="34" charset="0"/>
                <a:ea typeface="Calibri" panose="020F0502020204030204" pitchFamily="34" charset="0"/>
                <a:cs typeface="Arial" panose="020B0604020202020204" pitchFamily="34" charset="0"/>
              </a:rPr>
              <a:t>Der Begriff </a:t>
            </a:r>
            <a:r>
              <a:rPr lang="de-DE" sz="3200" b="1" dirty="0">
                <a:latin typeface="Arial" panose="020B0604020202020204" pitchFamily="34" charset="0"/>
                <a:ea typeface="Calibri" panose="020F0502020204030204" pitchFamily="34" charset="0"/>
                <a:cs typeface="Arial" panose="020B0604020202020204" pitchFamily="34" charset="0"/>
              </a:rPr>
              <a:t>Globalisierung</a:t>
            </a:r>
            <a:r>
              <a:rPr lang="de-DE" sz="3200" dirty="0">
                <a:latin typeface="Arial" panose="020B0604020202020204" pitchFamily="34" charset="0"/>
                <a:ea typeface="Calibri" panose="020F0502020204030204" pitchFamily="34" charset="0"/>
                <a:cs typeface="Arial" panose="020B0604020202020204" pitchFamily="34" charset="0"/>
              </a:rPr>
              <a:t> wurde in den 60er Jahren ins Leben gerufen und basiert auf dem Wort “global” – also die ganze Erde betreffend</a:t>
            </a:r>
            <a:r>
              <a:rPr lang="de-DE" sz="3200" dirty="0" smtClean="0">
                <a:latin typeface="Arial" panose="020B0604020202020204" pitchFamily="34" charset="0"/>
                <a:ea typeface="Calibri" panose="020F0502020204030204" pitchFamily="34" charset="0"/>
                <a:cs typeface="Arial" panose="020B0604020202020204" pitchFamily="34" charset="0"/>
              </a:rPr>
              <a:t>.</a:t>
            </a:r>
          </a:p>
          <a:p>
            <a:pPr algn="l"/>
            <a:r>
              <a:rPr lang="de-DE" sz="3200" dirty="0" smtClean="0">
                <a:latin typeface="Arial" panose="020B0604020202020204" pitchFamily="34" charset="0"/>
                <a:cs typeface="Arial" panose="020B0604020202020204" pitchFamily="34" charset="0"/>
              </a:rPr>
              <a:t>Den Begriff </a:t>
            </a:r>
            <a:r>
              <a:rPr lang="de-DE" sz="3200" b="1" dirty="0" smtClean="0">
                <a:latin typeface="Arial" panose="020B0604020202020204" pitchFamily="34" charset="0"/>
                <a:cs typeface="Arial" panose="020B0604020202020204" pitchFamily="34" charset="0"/>
              </a:rPr>
              <a:t>„Globalisierung“ </a:t>
            </a:r>
            <a:r>
              <a:rPr lang="de-DE" sz="3200" dirty="0">
                <a:latin typeface="Arial" panose="020B0604020202020204" pitchFamily="34" charset="0"/>
                <a:cs typeface="Arial" panose="020B0604020202020204" pitchFamily="34" charset="0"/>
              </a:rPr>
              <a:t>machte der US-amerikanische Trendforscher </a:t>
            </a:r>
            <a:r>
              <a:rPr lang="de-DE" sz="3200" dirty="0" smtClean="0">
                <a:latin typeface="Arial" panose="020B0604020202020204" pitchFamily="34" charset="0"/>
                <a:cs typeface="Arial" panose="020B0604020202020204" pitchFamily="34" charset="0"/>
              </a:rPr>
              <a:t>John </a:t>
            </a:r>
            <a:r>
              <a:rPr lang="de-DE" sz="3200" dirty="0" err="1" smtClean="0">
                <a:latin typeface="Arial" panose="020B0604020202020204" pitchFamily="34" charset="0"/>
                <a:cs typeface="Arial" panose="020B0604020202020204" pitchFamily="34" charset="0"/>
              </a:rPr>
              <a:t>Naisbitt</a:t>
            </a:r>
            <a:r>
              <a:rPr lang="de-DE" sz="3200" dirty="0" smtClean="0">
                <a:latin typeface="Arial" panose="020B0604020202020204" pitchFamily="34" charset="0"/>
                <a:cs typeface="Arial" panose="020B0604020202020204" pitchFamily="34" charset="0"/>
              </a:rPr>
              <a:t> </a:t>
            </a:r>
            <a:r>
              <a:rPr lang="de-DE" sz="3200" dirty="0">
                <a:latin typeface="Arial" panose="020B0604020202020204" pitchFamily="34" charset="0"/>
                <a:cs typeface="Arial" panose="020B0604020202020204" pitchFamily="34" charset="0"/>
              </a:rPr>
              <a:t>im Jahre 1982 mit dem Bestellen Megatrends </a:t>
            </a:r>
            <a:r>
              <a:rPr lang="de-DE" sz="3200" dirty="0" smtClean="0">
                <a:latin typeface="Arial" panose="020B0604020202020204" pitchFamily="34" charset="0"/>
                <a:cs typeface="Arial" panose="020B0604020202020204" pitchFamily="34" charset="0"/>
              </a:rPr>
              <a:t>populär</a:t>
            </a:r>
            <a:r>
              <a:rPr lang="de-DE" sz="3200" dirty="0">
                <a:latin typeface="Arial" panose="020B0604020202020204" pitchFamily="34" charset="0"/>
                <a:cs typeface="Arial" panose="020B0604020202020204" pitchFamily="34" charset="0"/>
              </a:rPr>
              <a:t>.</a:t>
            </a:r>
            <a:endParaRPr lang="ru-RU" sz="3200" dirty="0">
              <a:latin typeface="Arial" panose="020B0604020202020204" pitchFamily="34" charset="0"/>
              <a:ea typeface="Calibri" panose="020F0502020204030204" pitchFamily="34" charset="0"/>
              <a:cs typeface="Arial" panose="020B0604020202020204" pitchFamily="34" charset="0"/>
            </a:endParaRPr>
          </a:p>
          <a:p>
            <a:pPr algn="l"/>
            <a:endParaRPr lang="de-DE" sz="32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6476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37161" y="0"/>
            <a:ext cx="11707178" cy="822960"/>
          </a:xfrm>
          <a:solidFill>
            <a:srgbClr val="0070C0"/>
          </a:solidFill>
        </p:spPr>
        <p:txBody>
          <a:bodyPr>
            <a:noAutofit/>
          </a:bodyPr>
          <a:lstStyle/>
          <a:p>
            <a:pPr algn="ctr"/>
            <a:r>
              <a:rPr lang="de-DE" b="1" dirty="0" smtClean="0">
                <a:solidFill>
                  <a:schemeClr val="bg1"/>
                </a:solidFill>
                <a:latin typeface="Arial" panose="020B0604020202020204" pitchFamily="34" charset="0"/>
                <a:cs typeface="Arial" panose="020B0604020202020204" pitchFamily="34" charset="0"/>
              </a:rPr>
              <a:t>Globalisierung</a:t>
            </a:r>
            <a:endParaRPr lang="ru-RU"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07645" y="814388"/>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pPr algn="l">
              <a:lnSpc>
                <a:spcPct val="107000"/>
              </a:lnSpc>
              <a:spcAft>
                <a:spcPts val="800"/>
              </a:spcAft>
            </a:pPr>
            <a:r>
              <a:rPr lang="de-DE" sz="3200" b="1" dirty="0">
                <a:latin typeface="Arial" panose="020B0604020202020204" pitchFamily="34" charset="0"/>
                <a:ea typeface="Calibri" panose="020F0502020204030204" pitchFamily="34" charset="0"/>
                <a:cs typeface="Arial" panose="020B0604020202020204" pitchFamily="34" charset="0"/>
              </a:rPr>
              <a:t>Globalisierung umfasst:</a:t>
            </a:r>
            <a:endParaRPr lang="ru-RU" sz="3200" b="1" dirty="0">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smtClean="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wirtschaftliche</a:t>
            </a:r>
            <a:endParaRPr lang="ru-RU"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smtClean="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politische</a:t>
            </a:r>
            <a:endParaRPr lang="ru-RU"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smtClean="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kulturelle</a:t>
            </a:r>
            <a:endParaRPr lang="ru-RU"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gesellschaftliche sowie</a:t>
            </a:r>
            <a:endParaRPr lang="ru-RU"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technische Beziehungen zwischen Staaten und</a:t>
            </a:r>
            <a:endParaRPr lang="ru-RU"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800"/>
              </a:spcAft>
            </a:pPr>
            <a:r>
              <a:rPr lang="de-DE" sz="3200" b="1" i="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persönliche zwischenmenschliche Verbindungen</a:t>
            </a:r>
            <a:r>
              <a:rPr lang="de-DE" sz="3200" b="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ru-RU" sz="3200" b="1"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l"/>
            <a:endParaRPr lang="de-DE" sz="3200" b="1"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072" y="897256"/>
            <a:ext cx="5693924" cy="3630107"/>
          </a:xfrm>
          <a:prstGeom prst="rect">
            <a:avLst/>
          </a:prstGeom>
        </p:spPr>
      </p:pic>
    </p:spTree>
    <p:extLst>
      <p:ext uri="{BB962C8B-B14F-4D97-AF65-F5344CB8AC3E}">
        <p14:creationId xmlns:p14="http://schemas.microsoft.com/office/powerpoint/2010/main" val="41250405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1127760"/>
          </a:xfrm>
          <a:solidFill>
            <a:srgbClr val="0070C0"/>
          </a:solidFill>
        </p:spPr>
        <p:txBody>
          <a:bodyPr>
            <a:noAutofit/>
          </a:bodyPr>
          <a:lstStyle/>
          <a:p>
            <a:pPr algn="ctr"/>
            <a:r>
              <a:rPr lang="de-DE" sz="4400" b="1" dirty="0" smtClean="0">
                <a:solidFill>
                  <a:schemeClr val="bg1"/>
                </a:solidFill>
                <a:latin typeface="Arial" panose="020B0604020202020204" pitchFamily="34" charset="0"/>
                <a:cs typeface="Arial" panose="020B0604020202020204" pitchFamily="34" charset="0"/>
              </a:rPr>
              <a:t>Geschichte des Handels und der Globalisierung</a:t>
            </a:r>
            <a:endParaRPr lang="ru-RU" sz="44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762000" y="1498283"/>
            <a:ext cx="10716578" cy="4704397"/>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5400" dirty="0" smtClean="0">
                <a:solidFill>
                  <a:srgbClr val="000000"/>
                </a:solidFill>
                <a:latin typeface="Arial" panose="020B0604020202020204" pitchFamily="34" charset="0"/>
                <a:cs typeface="Arial" panose="020B0604020202020204" pitchFamily="34" charset="0"/>
              </a:rPr>
              <a:t> </a:t>
            </a:r>
            <a:r>
              <a:rPr lang="de-DE" sz="3600" dirty="0" smtClean="0">
                <a:solidFill>
                  <a:srgbClr val="000000"/>
                </a:solidFill>
                <a:latin typeface="Arial" panose="020B0604020202020204" pitchFamily="34" charset="0"/>
                <a:cs typeface="Arial" panose="020B0604020202020204" pitchFamily="34" charset="0"/>
              </a:rPr>
              <a:t>Hier sind einige der </a:t>
            </a:r>
            <a:r>
              <a:rPr lang="de-DE" sz="3600" dirty="0">
                <a:solidFill>
                  <a:srgbClr val="000000"/>
                </a:solidFill>
                <a:latin typeface="Arial" panose="020B0604020202020204" pitchFamily="34" charset="0"/>
                <a:cs typeface="Arial" panose="020B0604020202020204" pitchFamily="34" charset="0"/>
              </a:rPr>
              <a:t>wichtigsten Etappen der Entwicklung des </a:t>
            </a:r>
            <a:r>
              <a:rPr lang="de-DE" sz="3600" dirty="0" smtClean="0">
                <a:solidFill>
                  <a:srgbClr val="000000"/>
                </a:solidFill>
                <a:latin typeface="Arial" panose="020B0604020202020204" pitchFamily="34" charset="0"/>
                <a:cs typeface="Arial" panose="020B0604020202020204" pitchFamily="34" charset="0"/>
              </a:rPr>
              <a:t>   Handels </a:t>
            </a:r>
            <a:r>
              <a:rPr lang="de-DE" sz="3600" dirty="0">
                <a:solidFill>
                  <a:srgbClr val="000000"/>
                </a:solidFill>
                <a:latin typeface="Arial" panose="020B0604020202020204" pitchFamily="34" charset="0"/>
                <a:cs typeface="Arial" panose="020B0604020202020204" pitchFamily="34" charset="0"/>
              </a:rPr>
              <a:t>und der Globalisierung </a:t>
            </a:r>
            <a:r>
              <a:rPr lang="de-DE" sz="3600" dirty="0" smtClean="0">
                <a:solidFill>
                  <a:srgbClr val="000000"/>
                </a:solidFill>
                <a:latin typeface="Arial" panose="020B0604020202020204" pitchFamily="34" charset="0"/>
                <a:cs typeface="Arial" panose="020B0604020202020204" pitchFamily="34" charset="0"/>
              </a:rPr>
              <a:t>benannt.</a:t>
            </a:r>
          </a:p>
          <a:p>
            <a:pPr algn="l"/>
            <a:endParaRPr lang="de-DE" sz="3600" dirty="0" smtClean="0">
              <a:solidFill>
                <a:srgbClr val="000000"/>
              </a:solidFill>
              <a:latin typeface="Arial" panose="020B0604020202020204" pitchFamily="34" charset="0"/>
              <a:cs typeface="Arial" panose="020B0604020202020204" pitchFamily="34" charset="0"/>
            </a:endParaRPr>
          </a:p>
          <a:p>
            <a:pPr algn="l"/>
            <a:r>
              <a:rPr lang="de-DE" sz="3600" dirty="0">
                <a:solidFill>
                  <a:srgbClr val="000000"/>
                </a:solidFill>
                <a:latin typeface="Arial" panose="020B0604020202020204" pitchFamily="34" charset="0"/>
                <a:cs typeface="Arial" panose="020B0604020202020204" pitchFamily="34" charset="0"/>
              </a:rPr>
              <a:t>Ordnen Sie Jahreszahlen unterschiedliche Akzente der Entwicklung des Handels und der Globalisierung zu.</a:t>
            </a:r>
            <a:endParaRPr lang="de-DE" sz="36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2158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70C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Geschichte des Handels und der Globalisierung</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2"/>
            <a:ext cx="11530013" cy="6243637"/>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3200" b="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658921254"/>
              </p:ext>
            </p:extLst>
          </p:nvPr>
        </p:nvGraphicFramePr>
        <p:xfrm>
          <a:off x="417512" y="719664"/>
          <a:ext cx="1697038" cy="6045740"/>
        </p:xfrm>
        <a:graphic>
          <a:graphicData uri="http://schemas.openxmlformats.org/drawingml/2006/table">
            <a:tbl>
              <a:tblPr firstRow="1" bandRow="1">
                <a:tableStyleId>{16D9F66E-5EB9-4882-86FB-DCBF35E3C3E4}</a:tableStyleId>
              </a:tblPr>
              <a:tblGrid>
                <a:gridCol w="1697038"/>
              </a:tblGrid>
              <a:tr h="1422670">
                <a:tc>
                  <a:txBody>
                    <a:bodyPr/>
                    <a:lstStyle/>
                    <a:p>
                      <a:r>
                        <a:rPr kumimoji="0" lang="de-DE" sz="18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vor ca. 12'000 Jahren </a:t>
                      </a:r>
                      <a:endParaRPr lang="ru-RU" dirty="0">
                        <a:latin typeface="Arial" panose="020B0604020202020204" pitchFamily="34" charset="0"/>
                        <a:cs typeface="Arial" panose="020B0604020202020204" pitchFamily="34" charset="0"/>
                      </a:endParaRPr>
                    </a:p>
                  </a:txBody>
                  <a:tcPr/>
                </a:tc>
              </a:tr>
              <a:tr h="1422670">
                <a:tc>
                  <a:txBody>
                    <a:bodyPr/>
                    <a:lstStyle/>
                    <a:p>
                      <a:r>
                        <a:rPr kumimoji="0" lang="de-DE" sz="18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ca. 5000 bis 4000 vor Christus </a:t>
                      </a:r>
                      <a:endParaRPr lang="ru-RU" dirty="0">
                        <a:latin typeface="Arial" panose="020B0604020202020204" pitchFamily="34" charset="0"/>
                        <a:cs typeface="Arial" panose="020B0604020202020204" pitchFamily="34" charset="0"/>
                      </a:endParaRPr>
                    </a:p>
                  </a:txBody>
                  <a:tcPr/>
                </a:tc>
              </a:tr>
              <a:tr h="16671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2. Jahrhundert vor Christus </a:t>
                      </a:r>
                      <a:r>
                        <a:rPr kumimoji="0" lang="de-DE" sz="1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r h="14401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ca. 100 vor Christus </a:t>
                      </a:r>
                      <a:r>
                        <a:rPr kumimoji="0" lang="de-DE" sz="1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795097570"/>
              </p:ext>
            </p:extLst>
          </p:nvPr>
        </p:nvGraphicFramePr>
        <p:xfrm>
          <a:off x="2484120" y="640080"/>
          <a:ext cx="9360218" cy="6294422"/>
        </p:xfrm>
        <a:graphic>
          <a:graphicData uri="http://schemas.openxmlformats.org/drawingml/2006/table">
            <a:tbl>
              <a:tblPr firstRow="1" bandRow="1">
                <a:tableStyleId>{22838BEF-8BB2-4498-84A7-C5851F593DF1}</a:tableStyleId>
              </a:tblPr>
              <a:tblGrid>
                <a:gridCol w="9360218"/>
              </a:tblGrid>
              <a:tr h="1600776">
                <a:tc>
                  <a:txBody>
                    <a:bodyPr/>
                    <a:lstStyle/>
                    <a:p>
                      <a:r>
                        <a:rPr lang="de-DE" sz="2000" b="0" i="0" u="none" strike="noStrike" baseline="0" dirty="0" smtClean="0">
                          <a:solidFill>
                            <a:srgbClr val="000000"/>
                          </a:solidFill>
                          <a:latin typeface="Arial" panose="020B0604020202020204" pitchFamily="34" charset="0"/>
                          <a:cs typeface="Arial" panose="020B0604020202020204" pitchFamily="34" charset="0"/>
                        </a:rPr>
                        <a:t>Der </a:t>
                      </a:r>
                      <a:r>
                        <a:rPr lang="de-DE" sz="2000" b="1" i="0" u="none" strike="noStrike" baseline="0" dirty="0" smtClean="0">
                          <a:solidFill>
                            <a:srgbClr val="000000"/>
                          </a:solidFill>
                          <a:latin typeface="Arial" panose="020B0604020202020204" pitchFamily="34" charset="0"/>
                          <a:cs typeface="Arial" panose="020B0604020202020204" pitchFamily="34" charset="0"/>
                        </a:rPr>
                        <a:t>Tauschhandel </a:t>
                      </a:r>
                      <a:r>
                        <a:rPr lang="de-DE" sz="2000" b="0" i="0" u="none" strike="noStrike" baseline="0" dirty="0" smtClean="0">
                          <a:solidFill>
                            <a:srgbClr val="000000"/>
                          </a:solidFill>
                          <a:latin typeface="Arial" panose="020B0604020202020204" pitchFamily="34" charset="0"/>
                          <a:cs typeface="Arial" panose="020B0604020202020204" pitchFamily="34" charset="0"/>
                        </a:rPr>
                        <a:t>von Äxten, Pfeilen, Feuersteinen, Fellen und Leder, Muscheln und Tonkrügen verbindet steinzeitliche Sippen über mehrere Hundert Kilometer. Später entstehen erste Formen von </a:t>
                      </a:r>
                      <a:r>
                        <a:rPr lang="de-DE" sz="2000" b="1" i="0" u="none" strike="noStrike" baseline="0" dirty="0" smtClean="0">
                          <a:solidFill>
                            <a:srgbClr val="000000"/>
                          </a:solidFill>
                          <a:latin typeface="Arial" panose="020B0604020202020204" pitchFamily="34" charset="0"/>
                          <a:cs typeface="Arial" panose="020B0604020202020204" pitchFamily="34" charset="0"/>
                        </a:rPr>
                        <a:t>Naturalgeld</a:t>
                      </a:r>
                      <a:r>
                        <a:rPr lang="de-DE" sz="2000" b="0" i="0" u="none" strike="noStrike" baseline="0" dirty="0" smtClean="0">
                          <a:solidFill>
                            <a:srgbClr val="000000"/>
                          </a:solidFill>
                          <a:latin typeface="Arial" panose="020B0604020202020204" pitchFamily="34" charset="0"/>
                          <a:cs typeface="Arial" panose="020B0604020202020204" pitchFamily="34" charset="0"/>
                        </a:rPr>
                        <a:t>. Dieses Geld besteht noch nicht aus Münzen, sondern aus wertvollen Waren wie Salz, Muscheln, Seide und Baumwolle u.v.m. </a:t>
                      </a:r>
                      <a:endParaRPr lang="ru-RU" sz="2000" dirty="0">
                        <a:latin typeface="Arial" panose="020B0604020202020204" pitchFamily="34" charset="0"/>
                        <a:cs typeface="Arial" panose="020B0604020202020204" pitchFamily="34" charset="0"/>
                      </a:endParaRPr>
                    </a:p>
                  </a:txBody>
                  <a:tcPr/>
                </a:tc>
              </a:tr>
              <a:tr h="1854867">
                <a:tc>
                  <a:txBody>
                    <a:bodyPr/>
                    <a:lstStyle/>
                    <a:p>
                      <a:r>
                        <a:rPr lang="de-DE" sz="2000" b="0" i="0" u="none" strike="noStrike" baseline="0" dirty="0" smtClean="0">
                          <a:solidFill>
                            <a:srgbClr val="000000"/>
                          </a:solidFill>
                          <a:latin typeface="Arial" panose="020B0604020202020204" pitchFamily="34" charset="0"/>
                          <a:cs typeface="Arial" panose="020B0604020202020204" pitchFamily="34" charset="0"/>
                        </a:rPr>
                        <a:t>Erster Verkauf von Seide auf dem als </a:t>
                      </a:r>
                      <a:r>
                        <a:rPr lang="de-DE" sz="2000" b="1" i="0" u="none" strike="noStrike" baseline="0" dirty="0" smtClean="0">
                          <a:solidFill>
                            <a:srgbClr val="000000"/>
                          </a:solidFill>
                          <a:latin typeface="Arial" panose="020B0604020202020204" pitchFamily="34" charset="0"/>
                          <a:cs typeface="Arial" panose="020B0604020202020204" pitchFamily="34" charset="0"/>
                        </a:rPr>
                        <a:t>Seidenstraße </a:t>
                      </a:r>
                      <a:r>
                        <a:rPr lang="de-DE" sz="2000" b="0" i="0" u="none" strike="noStrike" baseline="0" dirty="0" smtClean="0">
                          <a:solidFill>
                            <a:srgbClr val="000000"/>
                          </a:solidFill>
                          <a:latin typeface="Arial" panose="020B0604020202020204" pitchFamily="34" charset="0"/>
                          <a:cs typeface="Arial" panose="020B0604020202020204" pitchFamily="34" charset="0"/>
                        </a:rPr>
                        <a:t>bekannten System aus Karawanenstraßen. Zwischen dem Mittelmeerraum und Ostasien wird auf dieser Route Handel getrieben – z.B. Gewürze und Keramik. Es findet aber auch ein Austausch von Ideen, Religionen und Kulturen statt. So verbreitet sich beispielsweise das Wissen über die Herstellung und den Gebrauch von Papier oder Schwarzpulver. </a:t>
                      </a:r>
                      <a:endParaRPr lang="ru-RU" sz="2000" dirty="0">
                        <a:latin typeface="Arial" panose="020B0604020202020204" pitchFamily="34" charset="0"/>
                        <a:cs typeface="Arial" panose="020B0604020202020204" pitchFamily="34" charset="0"/>
                      </a:endParaRPr>
                    </a:p>
                  </a:txBody>
                  <a:tcPr/>
                </a:tc>
              </a:tr>
              <a:tr h="1854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Neolithische Revolution</a:t>
                      </a:r>
                      <a:r>
                        <a:rPr kumimoji="0" lang="de-DE" sz="20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Erste feste Siedlungsplätze, Ackerbau und Viehzucht sind in der Jungsteinzeit die Merkmale des ersten großen Entwicklungsschritts der Menschheit.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Die Menschen legen zum ersten Mal Vorräte für schlechte Zeiten an. Besitzen sie mehr, als sie selbst verbrauchen, können sie nun auch handeln, was vor allem dann Sinn macht, wenn es etwas in einem Dorf gibt, was in einem anderen fehlt. </a:t>
                      </a:r>
                      <a:endParaRPr lang="ru-RU" sz="2000" dirty="0">
                        <a:latin typeface="Arial" panose="020B0604020202020204" pitchFamily="34" charset="0"/>
                        <a:cs typeface="Arial" panose="020B0604020202020204" pitchFamily="34" charset="0"/>
                      </a:endParaRPr>
                    </a:p>
                  </a:txBody>
                  <a:tcPr/>
                </a:tc>
              </a:tr>
              <a:tr h="838502">
                <a:tc>
                  <a:txBody>
                    <a:bodyPr/>
                    <a:lstStyle/>
                    <a:p>
                      <a:r>
                        <a:rPr lang="de-DE" sz="2000" b="0" i="0" u="none" strike="noStrike" baseline="0" dirty="0" smtClean="0">
                          <a:solidFill>
                            <a:srgbClr val="000000"/>
                          </a:solidFill>
                          <a:latin typeface="Arial" panose="020B0604020202020204" pitchFamily="34" charset="0"/>
                          <a:cs typeface="Arial" panose="020B0604020202020204" pitchFamily="34" charset="0"/>
                        </a:rPr>
                        <a:t>erste </a:t>
                      </a:r>
                      <a:r>
                        <a:rPr lang="de-DE" sz="2000" b="1" i="0" u="none" strike="noStrike" baseline="0" dirty="0" smtClean="0">
                          <a:solidFill>
                            <a:srgbClr val="000000"/>
                          </a:solidFill>
                          <a:latin typeface="Arial" panose="020B0604020202020204" pitchFamily="34" charset="0"/>
                          <a:cs typeface="Arial" panose="020B0604020202020204" pitchFamily="34" charset="0"/>
                        </a:rPr>
                        <a:t>Vorläufer des modernen Bankenwesens </a:t>
                      </a:r>
                      <a:r>
                        <a:rPr lang="de-DE" sz="2000" b="0" i="0" u="none" strike="noStrike" baseline="0" dirty="0" smtClean="0">
                          <a:solidFill>
                            <a:srgbClr val="000000"/>
                          </a:solidFill>
                          <a:latin typeface="Arial" panose="020B0604020202020204" pitchFamily="34" charset="0"/>
                          <a:cs typeface="Arial" panose="020B0604020202020204" pitchFamily="34" charset="0"/>
                        </a:rPr>
                        <a:t>in Mesopotamien 	</a:t>
                      </a:r>
                    </a:p>
                    <a:p>
                      <a:endParaRPr lang="ru-RU" sz="2000" dirty="0">
                        <a:latin typeface="Arial" panose="020B0604020202020204" pitchFamily="34" charset="0"/>
                        <a:cs typeface="Arial" panose="020B0604020202020204" pitchFamily="34" charset="0"/>
                      </a:endParaRPr>
                    </a:p>
                  </a:txBody>
                  <a:tcPr/>
                </a:tc>
              </a:tr>
            </a:tbl>
          </a:graphicData>
        </a:graphic>
      </p:graphicFrame>
      <p:cxnSp>
        <p:nvCxnSpPr>
          <p:cNvPr id="7" name="Прямая со стрелкой 6"/>
          <p:cNvCxnSpPr/>
          <p:nvPr/>
        </p:nvCxnSpPr>
        <p:spPr>
          <a:xfrm flipV="1">
            <a:off x="1671638" y="3126583"/>
            <a:ext cx="728662" cy="27312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1671638" y="4852988"/>
            <a:ext cx="728662" cy="149066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V="1">
            <a:off x="1328738" y="1385887"/>
            <a:ext cx="1071562" cy="17478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1671638" y="1385888"/>
            <a:ext cx="728662" cy="31575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4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70C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Geschichte des Handels und der Globalisierung</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2"/>
            <a:ext cx="11530013" cy="6243637"/>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3200" b="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773957711"/>
              </p:ext>
            </p:extLst>
          </p:nvPr>
        </p:nvGraphicFramePr>
        <p:xfrm>
          <a:off x="417512" y="719664"/>
          <a:ext cx="1697038" cy="5975494"/>
        </p:xfrm>
        <a:graphic>
          <a:graphicData uri="http://schemas.openxmlformats.org/drawingml/2006/table">
            <a:tbl>
              <a:tblPr firstRow="1" bandRow="1">
                <a:tableStyleId>{16D9F66E-5EB9-4882-86FB-DCBF35E3C3E4}</a:tableStyleId>
              </a:tblPr>
              <a:tblGrid>
                <a:gridCol w="1697038"/>
              </a:tblGrid>
              <a:tr h="1422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Tahoma" panose="020B0604030504040204" pitchFamily="34" charset="0"/>
                        </a:rPr>
                        <a:t>11. Jahrhundert n. Chr. </a:t>
                      </a:r>
                      <a:r>
                        <a:rPr kumimoji="0" lang="de-DE" sz="1800" b="0" i="0" u="none" strike="noStrike" kern="1200" cap="none" spc="0" normalizeH="0" baseline="0" noProof="0" dirty="0" smtClean="0">
                          <a:ln>
                            <a:noFill/>
                          </a:ln>
                          <a:solidFill>
                            <a:srgbClr val="000000"/>
                          </a:solidFill>
                          <a:effectLst/>
                          <a:uLnTx/>
                          <a:uFillTx/>
                          <a:latin typeface="Tahoma" panose="020B0604030504040204" pitchFamily="34" charset="0"/>
                        </a:rPr>
                        <a:t>	</a:t>
                      </a:r>
                    </a:p>
                    <a:p>
                      <a:endParaRPr lang="ru-RU" dirty="0">
                        <a:latin typeface="Arial" panose="020B0604020202020204" pitchFamily="34" charset="0"/>
                        <a:cs typeface="Arial" panose="020B0604020202020204" pitchFamily="34" charset="0"/>
                      </a:endParaRPr>
                    </a:p>
                  </a:txBody>
                  <a:tcPr/>
                </a:tc>
              </a:tr>
              <a:tr h="1422670">
                <a:tc>
                  <a:txBody>
                    <a:bodyPr/>
                    <a:lstStyle/>
                    <a:p>
                      <a:r>
                        <a:rPr kumimoji="0" lang="de-DE" sz="1800" b="1" i="0" u="none" strike="noStrike" kern="1200" cap="none" spc="0" normalizeH="0" baseline="0" noProof="0" dirty="0" smtClean="0">
                          <a:ln>
                            <a:noFill/>
                          </a:ln>
                          <a:solidFill>
                            <a:srgbClr val="000000"/>
                          </a:solidFill>
                          <a:effectLst/>
                          <a:uLnTx/>
                          <a:uFillTx/>
                          <a:latin typeface="Tahoma" panose="020B0604030504040204" pitchFamily="34" charset="0"/>
                        </a:rPr>
                        <a:t>ab 1800 </a:t>
                      </a:r>
                      <a:endParaRPr lang="ru-RU" dirty="0">
                        <a:latin typeface="Arial" panose="020B0604020202020204" pitchFamily="34" charset="0"/>
                        <a:cs typeface="Arial" panose="020B0604020202020204" pitchFamily="34" charset="0"/>
                      </a:endParaRPr>
                    </a:p>
                  </a:txBody>
                  <a:tcPr/>
                </a:tc>
              </a:tr>
              <a:tr h="1667114">
                <a:tc>
                  <a:txBody>
                    <a:bodyPr/>
                    <a:lstStyle/>
                    <a:p>
                      <a:r>
                        <a:rPr lang="ru-RU" sz="1800" b="1" i="0" u="none" strike="noStrike" baseline="0" dirty="0" smtClean="0">
                          <a:solidFill>
                            <a:srgbClr val="000000"/>
                          </a:solidFill>
                          <a:latin typeface="Tahoma" panose="020B0604030504040204" pitchFamily="34" charset="0"/>
                        </a:rPr>
                        <a:t>1929 </a:t>
                      </a:r>
                      <a:r>
                        <a:rPr lang="ru-RU" sz="1800" b="0" i="0" u="none" strike="noStrike" baseline="0" dirty="0" smtClean="0">
                          <a:solidFill>
                            <a:srgbClr val="000000"/>
                          </a:solidFill>
                          <a:latin typeface="Tahom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r h="1440145">
                <a:tc>
                  <a:txBody>
                    <a:bodyPr/>
                    <a:lstStyle/>
                    <a:p>
                      <a:r>
                        <a:rPr lang="ru-RU" sz="1800" b="1" i="0" u="none" strike="noStrike" baseline="0" dirty="0" smtClean="0">
                          <a:solidFill>
                            <a:srgbClr val="000000"/>
                          </a:solidFill>
                          <a:latin typeface="Tahoma" panose="020B0604030504040204" pitchFamily="34" charset="0"/>
                        </a:rPr>
                        <a:t>1939 – 1945 </a:t>
                      </a:r>
                      <a:r>
                        <a:rPr lang="ru-RU" sz="1800" b="0" i="0" u="none" strike="noStrike" baseline="0" dirty="0" smtClean="0">
                          <a:solidFill>
                            <a:srgbClr val="000000"/>
                          </a:solidFill>
                          <a:latin typeface="Tahom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4090762382"/>
              </p:ext>
            </p:extLst>
          </p:nvPr>
        </p:nvGraphicFramePr>
        <p:xfrm>
          <a:off x="2428875" y="614361"/>
          <a:ext cx="9415463" cy="6029326"/>
        </p:xfrm>
        <a:graphic>
          <a:graphicData uri="http://schemas.openxmlformats.org/drawingml/2006/table">
            <a:tbl>
              <a:tblPr firstRow="1" bandRow="1">
                <a:tableStyleId>{22838BEF-8BB2-4498-84A7-C5851F593DF1}</a:tableStyleId>
              </a:tblPr>
              <a:tblGrid>
                <a:gridCol w="9415463"/>
              </a:tblGrid>
              <a:tr h="1612160">
                <a:tc>
                  <a:txBody>
                    <a:bodyPr/>
                    <a:lstStyle/>
                    <a:p>
                      <a:r>
                        <a:rPr lang="de-DE" sz="2000" b="0" i="0" u="none" strike="noStrike" baseline="0" dirty="0" smtClean="0">
                          <a:solidFill>
                            <a:srgbClr val="000000"/>
                          </a:solidFill>
                          <a:latin typeface="Tahoma" panose="020B0604030504040204" pitchFamily="34" charset="0"/>
                        </a:rPr>
                        <a:t>Während der ersten </a:t>
                      </a:r>
                      <a:r>
                        <a:rPr lang="de-DE" sz="2000" b="1" i="0" u="none" strike="noStrike" baseline="0" dirty="0" smtClean="0">
                          <a:solidFill>
                            <a:srgbClr val="000000"/>
                          </a:solidFill>
                          <a:latin typeface="Tahoma" panose="020B0604030504040204" pitchFamily="34" charset="0"/>
                        </a:rPr>
                        <a:t>Weltwirtschaftskrise </a:t>
                      </a:r>
                      <a:r>
                        <a:rPr lang="de-DE" sz="2000" b="0" i="0" u="none" strike="noStrike" baseline="0" dirty="0" smtClean="0">
                          <a:solidFill>
                            <a:srgbClr val="000000"/>
                          </a:solidFill>
                          <a:latin typeface="Tahoma" panose="020B0604030504040204" pitchFamily="34" charset="0"/>
                        </a:rPr>
                        <a:t>werden viele Unternehmen zahlungsunfähig und müssen aufgeben. Eine Folge davon ist weltweit massive Arbeitslosigkeit. </a:t>
                      </a:r>
                    </a:p>
                    <a:p>
                      <a:endParaRPr lang="de-DE" sz="2000" b="0" i="0" u="none" strike="noStrike" baseline="0" dirty="0" smtClean="0">
                        <a:solidFill>
                          <a:srgbClr val="000000"/>
                        </a:solidFill>
                        <a:latin typeface="Tahoma" panose="020B0604030504040204" pitchFamily="34" charset="0"/>
                      </a:endParaRPr>
                    </a:p>
                  </a:txBody>
                  <a:tcPr/>
                </a:tc>
              </a:tr>
              <a:tr h="862318">
                <a:tc>
                  <a:txBody>
                    <a:bodyPr/>
                    <a:lstStyle/>
                    <a:p>
                      <a:r>
                        <a:rPr lang="de-DE" sz="2000" b="0" i="0" u="none" strike="noStrike" baseline="0" dirty="0" smtClean="0">
                          <a:solidFill>
                            <a:srgbClr val="000000"/>
                          </a:solidFill>
                          <a:latin typeface="Tahoma" panose="020B0604030504040204" pitchFamily="34" charset="0"/>
                        </a:rPr>
                        <a:t>In China entsteht das erste </a:t>
                      </a:r>
                      <a:r>
                        <a:rPr lang="de-DE" sz="2000" b="1" i="0" u="none" strike="noStrike" baseline="0" dirty="0" smtClean="0">
                          <a:solidFill>
                            <a:srgbClr val="000000"/>
                          </a:solidFill>
                          <a:latin typeface="Tahoma" panose="020B0604030504040204" pitchFamily="34" charset="0"/>
                        </a:rPr>
                        <a:t>Papiergeld </a:t>
                      </a:r>
                      <a:r>
                        <a:rPr lang="de-DE" sz="2000" b="0" i="0" u="none" strike="noStrike" baseline="0" dirty="0" smtClean="0">
                          <a:solidFill>
                            <a:srgbClr val="000000"/>
                          </a:solidFill>
                          <a:latin typeface="Tahoma" panose="020B0604030504040204" pitchFamily="34" charset="0"/>
                        </a:rPr>
                        <a:t>als Ersatz für Münzen. 	</a:t>
                      </a:r>
                    </a:p>
                    <a:p>
                      <a:endParaRPr lang="de-DE" sz="2000" b="0" i="0" u="none" strike="noStrike" baseline="0" dirty="0" smtClean="0">
                        <a:solidFill>
                          <a:srgbClr val="000000"/>
                        </a:solidFill>
                        <a:latin typeface="Tahoma" panose="020B0604030504040204" pitchFamily="34" charset="0"/>
                      </a:endParaRPr>
                    </a:p>
                  </a:txBody>
                  <a:tcPr/>
                </a:tc>
              </a:tr>
              <a:tr h="2317609">
                <a:tc>
                  <a:txBody>
                    <a:bodyPr/>
                    <a:lstStyle/>
                    <a:p>
                      <a:r>
                        <a:rPr lang="de-DE" sz="2000" b="0" i="0" u="none" strike="noStrike" baseline="0" dirty="0" smtClean="0">
                          <a:solidFill>
                            <a:srgbClr val="000000"/>
                          </a:solidFill>
                          <a:latin typeface="Tahoma" panose="020B0604030504040204" pitchFamily="34" charset="0"/>
                        </a:rPr>
                        <a:t>Der </a:t>
                      </a:r>
                      <a:r>
                        <a:rPr lang="de-DE" sz="2000" b="1" i="0" u="none" strike="noStrike" baseline="0" dirty="0" smtClean="0">
                          <a:solidFill>
                            <a:srgbClr val="000000"/>
                          </a:solidFill>
                          <a:latin typeface="Tahoma" panose="020B0604030504040204" pitchFamily="34" charset="0"/>
                        </a:rPr>
                        <a:t>Zweite Weltkrieg </a:t>
                      </a:r>
                      <a:r>
                        <a:rPr lang="de-DE" sz="2000" b="0" i="0" u="none" strike="noStrike" baseline="0" dirty="0" smtClean="0">
                          <a:solidFill>
                            <a:srgbClr val="000000"/>
                          </a:solidFill>
                          <a:latin typeface="Tahoma" panose="020B0604030504040204" pitchFamily="34" charset="0"/>
                        </a:rPr>
                        <a:t>ist noch verheerender: etwa 60 Staaten sind direkt oder indirekt in den Krieg verwickelt, zwischen 50 und 70 Millionen Menschen sterben. 	</a:t>
                      </a:r>
                    </a:p>
                  </a:txBody>
                  <a:tcPr/>
                </a:tc>
              </a:tr>
              <a:tr h="1237239">
                <a:tc>
                  <a:txBody>
                    <a:bodyPr/>
                    <a:lstStyle/>
                    <a:p>
                      <a:r>
                        <a:rPr lang="de-DE" sz="2000" b="1" i="0" u="none" strike="noStrike" baseline="0" dirty="0" smtClean="0">
                          <a:solidFill>
                            <a:srgbClr val="000000"/>
                          </a:solidFill>
                          <a:latin typeface="Tahoma" panose="020B0604030504040204" pitchFamily="34" charset="0"/>
                        </a:rPr>
                        <a:t>Dampflokomotiven </a:t>
                      </a:r>
                      <a:r>
                        <a:rPr lang="de-DE" sz="2000" b="0" i="0" u="none" strike="noStrike" baseline="0" dirty="0" smtClean="0">
                          <a:solidFill>
                            <a:srgbClr val="000000"/>
                          </a:solidFill>
                          <a:latin typeface="Tahoma" panose="020B0604030504040204" pitchFamily="34" charset="0"/>
                        </a:rPr>
                        <a:t>und </a:t>
                      </a:r>
                      <a:r>
                        <a:rPr lang="de-DE" sz="2000" b="1" i="0" u="none" strike="noStrike" baseline="0" dirty="0" smtClean="0">
                          <a:solidFill>
                            <a:srgbClr val="000000"/>
                          </a:solidFill>
                          <a:latin typeface="Tahoma" panose="020B0604030504040204" pitchFamily="34" charset="0"/>
                        </a:rPr>
                        <a:t>Dampfschiffe </a:t>
                      </a:r>
                      <a:r>
                        <a:rPr lang="de-DE" sz="2000" b="0" i="0" u="none" strike="noStrike" baseline="0" dirty="0" smtClean="0">
                          <a:solidFill>
                            <a:srgbClr val="000000"/>
                          </a:solidFill>
                          <a:latin typeface="Tahoma" panose="020B0604030504040204" pitchFamily="34" charset="0"/>
                        </a:rPr>
                        <a:t>ermöglichen den schnelleren Transport von Waren und Menschen über den ganzen Globus. 	</a:t>
                      </a:r>
                    </a:p>
                    <a:p>
                      <a:endParaRPr lang="ru-RU" sz="2000" dirty="0">
                        <a:latin typeface="Arial" panose="020B0604020202020204" pitchFamily="34" charset="0"/>
                        <a:cs typeface="Arial" panose="020B0604020202020204" pitchFamily="34" charset="0"/>
                      </a:endParaRPr>
                    </a:p>
                  </a:txBody>
                  <a:tcPr/>
                </a:tc>
              </a:tr>
            </a:tbl>
          </a:graphicData>
        </a:graphic>
      </p:graphicFrame>
      <p:cxnSp>
        <p:nvCxnSpPr>
          <p:cNvPr id="6" name="Прямая со стрелкой 5"/>
          <p:cNvCxnSpPr/>
          <p:nvPr/>
        </p:nvCxnSpPr>
        <p:spPr>
          <a:xfrm flipV="1">
            <a:off x="1901428" y="4373169"/>
            <a:ext cx="498872" cy="17424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flipV="1">
            <a:off x="1402556" y="1514474"/>
            <a:ext cx="997744" cy="28205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1402556" y="2931320"/>
            <a:ext cx="997744" cy="280749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1402556" y="1514475"/>
            <a:ext cx="997744" cy="12215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16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70C0"/>
          </a:solidFill>
        </p:spPr>
        <p:txBody>
          <a:bodyPr>
            <a:normAutofit/>
          </a:bodyPr>
          <a:lstStyle/>
          <a:p>
            <a:r>
              <a:rPr lang="de-DE" sz="3600" b="1" dirty="0">
                <a:solidFill>
                  <a:prstClr val="white"/>
                </a:solidFill>
                <a:latin typeface="Arial" panose="020B0604020202020204" pitchFamily="34" charset="0"/>
                <a:cs typeface="Arial" panose="020B0604020202020204" pitchFamily="34" charset="0"/>
              </a:rPr>
              <a:t>Geschichte des Handels und der Globalisierung</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2"/>
            <a:ext cx="11530013" cy="6243637"/>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3200" b="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19597571"/>
              </p:ext>
            </p:extLst>
          </p:nvPr>
        </p:nvGraphicFramePr>
        <p:xfrm>
          <a:off x="417512" y="719664"/>
          <a:ext cx="1697038" cy="5866874"/>
        </p:xfrm>
        <a:graphic>
          <a:graphicData uri="http://schemas.openxmlformats.org/drawingml/2006/table">
            <a:tbl>
              <a:tblPr firstRow="1" bandRow="1">
                <a:tableStyleId>{16D9F66E-5EB9-4882-86FB-DCBF35E3C3E4}</a:tableStyleId>
              </a:tblPr>
              <a:tblGrid>
                <a:gridCol w="1697038"/>
              </a:tblGrid>
              <a:tr h="1286429">
                <a:tc>
                  <a:txBody>
                    <a:bodyPr/>
                    <a:lstStyle/>
                    <a:p>
                      <a:r>
                        <a:rPr lang="ru-RU" sz="1800" b="1" i="0" u="none" strike="noStrike" baseline="0" dirty="0" smtClean="0">
                          <a:solidFill>
                            <a:srgbClr val="000000"/>
                          </a:solidFill>
                          <a:latin typeface="Tahoma" panose="020B0604030504040204" pitchFamily="34" charset="0"/>
                        </a:rPr>
                        <a:t>1946 </a:t>
                      </a:r>
                      <a:r>
                        <a:rPr lang="ru-RU" sz="1800" b="0" i="0" u="none" strike="noStrike" baseline="0" dirty="0" smtClean="0">
                          <a:solidFill>
                            <a:srgbClr val="000000"/>
                          </a:solidFill>
                          <a:latin typeface="Tahoma" panose="020B0604030504040204" pitchFamily="34" charset="0"/>
                        </a:rPr>
                        <a:t>	</a:t>
                      </a:r>
                    </a:p>
                    <a:p>
                      <a:endParaRPr lang="ru-RU" dirty="0">
                        <a:latin typeface="Arial" panose="020B0604020202020204" pitchFamily="34" charset="0"/>
                        <a:cs typeface="Arial" panose="020B0604020202020204" pitchFamily="34" charset="0"/>
                      </a:endParaRPr>
                    </a:p>
                  </a:txBody>
                  <a:tcPr/>
                </a:tc>
              </a:tr>
              <a:tr h="1286429">
                <a:tc>
                  <a:txBody>
                    <a:bodyPr/>
                    <a:lstStyle/>
                    <a:p>
                      <a:r>
                        <a:rPr lang="de-DE" sz="1800" b="1" i="0" u="none" strike="noStrike" baseline="0" dirty="0" smtClean="0">
                          <a:solidFill>
                            <a:srgbClr val="000000"/>
                          </a:solidFill>
                          <a:latin typeface="Tahoma" panose="020B0604030504040204" pitchFamily="34" charset="0"/>
                        </a:rPr>
                        <a:t>ca. ab 1970 </a:t>
                      </a:r>
                      <a:r>
                        <a:rPr lang="de-DE" sz="1800" b="0" i="0" u="none" strike="noStrike" baseline="0" dirty="0" smtClean="0">
                          <a:solidFill>
                            <a:srgbClr val="000000"/>
                          </a:solidFill>
                          <a:latin typeface="Tahoma" panose="020B0604030504040204" pitchFamily="34" charset="0"/>
                        </a:rPr>
                        <a:t>	</a:t>
                      </a:r>
                    </a:p>
                  </a:txBody>
                  <a:tcPr/>
                </a:tc>
              </a:tr>
              <a:tr h="1507463">
                <a:tc>
                  <a:txBody>
                    <a:bodyPr/>
                    <a:lstStyle/>
                    <a:p>
                      <a:r>
                        <a:rPr lang="ru-RU" sz="1800" b="1" i="0" u="none" strike="noStrike" baseline="0" dirty="0" smtClean="0">
                          <a:solidFill>
                            <a:srgbClr val="000000"/>
                          </a:solidFill>
                          <a:latin typeface="Tahoma" panose="020B0604030504040204" pitchFamily="34" charset="0"/>
                        </a:rPr>
                        <a:t>1995 </a:t>
                      </a:r>
                      <a:r>
                        <a:rPr lang="ru-RU" sz="1800" b="0" i="0" u="none" strike="noStrike" baseline="0" dirty="0" smtClean="0">
                          <a:solidFill>
                            <a:srgbClr val="000000"/>
                          </a:solidFill>
                          <a:latin typeface="Tahom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r h="1786553">
                <a:tc>
                  <a:txBody>
                    <a:bodyPr/>
                    <a:lstStyle/>
                    <a:p>
                      <a:r>
                        <a:rPr lang="de-DE" sz="1800" b="1" i="0" u="none" strike="noStrike" baseline="0" dirty="0" smtClean="0">
                          <a:solidFill>
                            <a:srgbClr val="000000"/>
                          </a:solidFill>
                          <a:latin typeface="Tahoma" panose="020B0604030504040204" pitchFamily="34" charset="0"/>
                        </a:rPr>
                        <a:t>ca. ab 2000 </a:t>
                      </a:r>
                      <a:r>
                        <a:rPr lang="de-DE" sz="1800" b="0" i="0" u="none" strike="noStrike" baseline="0" dirty="0" smtClean="0">
                          <a:solidFill>
                            <a:srgbClr val="000000"/>
                          </a:solidFill>
                          <a:latin typeface="Tahoma" panose="020B0604030504040204" pitchFamily="34" charset="0"/>
                        </a:rPr>
                        <a:t>	</a:t>
                      </a:r>
                    </a:p>
                    <a:p>
                      <a:r>
                        <a:rPr lang="ru-RU" sz="1800" b="1" i="0" u="none" strike="noStrike" baseline="0" dirty="0" smtClean="0">
                          <a:solidFill>
                            <a:srgbClr val="000000"/>
                          </a:solidFill>
                          <a:latin typeface="Tahoma" panose="020B0604030504040204" pitchFamily="34" charset="0"/>
                        </a:rPr>
                        <a:t> </a:t>
                      </a:r>
                      <a:r>
                        <a:rPr lang="ru-RU" sz="1800" b="0" i="0" u="none" strike="noStrike" baseline="0" dirty="0" smtClean="0">
                          <a:solidFill>
                            <a:srgbClr val="000000"/>
                          </a:solidFill>
                          <a:latin typeface="Tahom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txBody>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649951041"/>
              </p:ext>
            </p:extLst>
          </p:nvPr>
        </p:nvGraphicFramePr>
        <p:xfrm>
          <a:off x="2300287" y="724853"/>
          <a:ext cx="9415463" cy="5881993"/>
        </p:xfrm>
        <a:graphic>
          <a:graphicData uri="http://schemas.openxmlformats.org/drawingml/2006/table">
            <a:tbl>
              <a:tblPr firstRow="1" bandRow="1">
                <a:tableStyleId>{22838BEF-8BB2-4498-84A7-C5851F593DF1}</a:tableStyleId>
              </a:tblPr>
              <a:tblGrid>
                <a:gridCol w="9415463"/>
              </a:tblGrid>
              <a:tr h="1792866">
                <a:tc>
                  <a:txBody>
                    <a:bodyPr/>
                    <a:lstStyle/>
                    <a:p>
                      <a:r>
                        <a:rPr lang="de-DE" sz="2000" b="0" i="0" u="none" strike="noStrike" baseline="0" dirty="0" smtClean="0">
                          <a:solidFill>
                            <a:srgbClr val="000000"/>
                          </a:solidFill>
                          <a:latin typeface="Tahoma" panose="020B0604030504040204" pitchFamily="34" charset="0"/>
                        </a:rPr>
                        <a:t>Die Zollschranken fallen zunehmend weg. Die </a:t>
                      </a:r>
                      <a:r>
                        <a:rPr lang="de-DE" sz="2000" b="1" i="0" u="none" strike="noStrike" baseline="0" dirty="0" smtClean="0">
                          <a:solidFill>
                            <a:srgbClr val="000000"/>
                          </a:solidFill>
                          <a:latin typeface="Tahoma" panose="020B0604030504040204" pitchFamily="34" charset="0"/>
                        </a:rPr>
                        <a:t>Globalisierung </a:t>
                      </a:r>
                      <a:r>
                        <a:rPr lang="de-DE" sz="2000" b="0" i="0" u="none" strike="noStrike" baseline="0" dirty="0" smtClean="0">
                          <a:solidFill>
                            <a:srgbClr val="000000"/>
                          </a:solidFill>
                          <a:latin typeface="Tahoma" panose="020B0604030504040204" pitchFamily="34" charset="0"/>
                        </a:rPr>
                        <a:t>beginnt. Waren oder Teile von Produkten werden dort hergestellt, wo es am billigsten ist. </a:t>
                      </a:r>
                      <a:r>
                        <a:rPr lang="de-DE" sz="2000" b="0" i="0" u="none" strike="noStrike" baseline="0" dirty="0" err="1" smtClean="0">
                          <a:solidFill>
                            <a:srgbClr val="000000"/>
                          </a:solidFill>
                          <a:latin typeface="Tahoma" panose="020B0604030504040204" pitchFamily="34" charset="0"/>
                        </a:rPr>
                        <a:t>Grosse</a:t>
                      </a:r>
                      <a:r>
                        <a:rPr lang="de-DE" sz="2000" b="0" i="0" u="none" strike="noStrike" baseline="0" dirty="0" smtClean="0">
                          <a:solidFill>
                            <a:srgbClr val="000000"/>
                          </a:solidFill>
                          <a:latin typeface="Tahoma" panose="020B0604030504040204" pitchFamily="34" charset="0"/>
                        </a:rPr>
                        <a:t> multi-nationale Firmen dehnen sich über den Globus aus. Gleichzeitig entwickelt sich eine Gegenbewegung, die </a:t>
                      </a:r>
                      <a:r>
                        <a:rPr lang="de-DE" sz="2000" b="1" i="0" u="none" strike="noStrike" baseline="0" dirty="0" smtClean="0">
                          <a:solidFill>
                            <a:srgbClr val="000000"/>
                          </a:solidFill>
                          <a:latin typeface="Tahoma" panose="020B0604030504040204" pitchFamily="34" charset="0"/>
                        </a:rPr>
                        <a:t>faire Preise und Löhne </a:t>
                      </a:r>
                      <a:r>
                        <a:rPr lang="de-DE" sz="2000" b="0" i="0" u="none" strike="noStrike" baseline="0" dirty="0" smtClean="0">
                          <a:solidFill>
                            <a:srgbClr val="000000"/>
                          </a:solidFill>
                          <a:latin typeface="Tahoma" panose="020B0604030504040204" pitchFamily="34" charset="0"/>
                        </a:rPr>
                        <a:t>für Arbeiter verlangt. In diesem Spannungsfeld bewegt sich die weltweite Wirtschaft bis heute. 	</a:t>
                      </a:r>
                    </a:p>
                  </a:txBody>
                  <a:tcPr/>
                </a:tc>
              </a:tr>
              <a:tr h="2077447">
                <a:tc>
                  <a:txBody>
                    <a:bodyPr/>
                    <a:lstStyle/>
                    <a:p>
                      <a:r>
                        <a:rPr lang="de-DE" sz="2000" b="0" i="0" u="none" strike="noStrike" baseline="0" dirty="0" smtClean="0">
                          <a:solidFill>
                            <a:srgbClr val="000000"/>
                          </a:solidFill>
                          <a:latin typeface="Tahoma" panose="020B0604030504040204" pitchFamily="34" charset="0"/>
                        </a:rPr>
                        <a:t>Das Internet macht es möglich: </a:t>
                      </a:r>
                      <a:r>
                        <a:rPr lang="de-DE" sz="2000" b="1" i="0" u="none" strike="noStrike" baseline="0" dirty="0" smtClean="0">
                          <a:solidFill>
                            <a:srgbClr val="000000"/>
                          </a:solidFill>
                          <a:latin typeface="Tahoma" panose="020B0604030504040204" pitchFamily="34" charset="0"/>
                        </a:rPr>
                        <a:t>eCommerce </a:t>
                      </a:r>
                      <a:r>
                        <a:rPr lang="de-DE" sz="2000" b="0" i="0" u="none" strike="noStrike" baseline="0" dirty="0" smtClean="0">
                          <a:solidFill>
                            <a:srgbClr val="000000"/>
                          </a:solidFill>
                          <a:latin typeface="Tahoma" panose="020B0604030504040204" pitchFamily="34" charset="0"/>
                        </a:rPr>
                        <a:t>oder </a:t>
                      </a:r>
                      <a:r>
                        <a:rPr lang="de-DE" sz="2000" b="1" i="0" u="none" strike="noStrike" baseline="0" dirty="0" err="1" smtClean="0">
                          <a:solidFill>
                            <a:srgbClr val="000000"/>
                          </a:solidFill>
                          <a:latin typeface="Tahoma" panose="020B0604030504040204" pitchFamily="34" charset="0"/>
                        </a:rPr>
                        <a:t>eBusiness</a:t>
                      </a:r>
                      <a:r>
                        <a:rPr lang="de-DE" sz="2000" b="1" i="0" u="none" strike="noStrike" baseline="0" dirty="0" smtClean="0">
                          <a:solidFill>
                            <a:srgbClr val="000000"/>
                          </a:solidFill>
                          <a:latin typeface="Tahoma" panose="020B0604030504040204" pitchFamily="34" charset="0"/>
                        </a:rPr>
                        <a:t> </a:t>
                      </a:r>
                      <a:r>
                        <a:rPr lang="de-DE" sz="2000" b="0" i="0" u="none" strike="noStrike" baseline="0" dirty="0" smtClean="0">
                          <a:solidFill>
                            <a:srgbClr val="000000"/>
                          </a:solidFill>
                          <a:latin typeface="Tahoma" panose="020B0604030504040204" pitchFamily="34" charset="0"/>
                        </a:rPr>
                        <a:t>und </a:t>
                      </a:r>
                      <a:r>
                        <a:rPr lang="de-DE" sz="2000" b="1" i="0" u="none" strike="noStrike" baseline="0" dirty="0" smtClean="0">
                          <a:solidFill>
                            <a:srgbClr val="000000"/>
                          </a:solidFill>
                          <a:latin typeface="Tahoma" panose="020B0604030504040204" pitchFamily="34" charset="0"/>
                        </a:rPr>
                        <a:t>Online-Shopping </a:t>
                      </a:r>
                      <a:r>
                        <a:rPr lang="de-DE" sz="2000" b="0" i="0" u="none" strike="noStrike" baseline="0" dirty="0" smtClean="0">
                          <a:solidFill>
                            <a:srgbClr val="000000"/>
                          </a:solidFill>
                          <a:latin typeface="Tahoma" panose="020B0604030504040204" pitchFamily="34" charset="0"/>
                        </a:rPr>
                        <a:t>werden flächendeckend zu wichtigen Handelsinstrumenten für Unternehmen und Private. </a:t>
                      </a:r>
                      <a:r>
                        <a:rPr lang="de-DE" sz="2000" b="1" i="0" u="none" strike="noStrike" baseline="0" dirty="0" err="1" smtClean="0">
                          <a:solidFill>
                            <a:srgbClr val="000000"/>
                          </a:solidFill>
                          <a:latin typeface="Tahoma" panose="020B0604030504040204" pitchFamily="34" charset="0"/>
                        </a:rPr>
                        <a:t>Smartphones</a:t>
                      </a:r>
                      <a:r>
                        <a:rPr lang="de-DE" sz="2000" b="1" i="0" u="none" strike="noStrike" baseline="0" dirty="0" smtClean="0">
                          <a:solidFill>
                            <a:srgbClr val="000000"/>
                          </a:solidFill>
                          <a:latin typeface="Tahoma" panose="020B0604030504040204" pitchFamily="34" charset="0"/>
                        </a:rPr>
                        <a:t> </a:t>
                      </a:r>
                      <a:r>
                        <a:rPr lang="de-DE" sz="2000" b="0" i="0" u="none" strike="noStrike" baseline="0" dirty="0" smtClean="0">
                          <a:solidFill>
                            <a:srgbClr val="000000"/>
                          </a:solidFill>
                          <a:latin typeface="Tahoma" panose="020B0604030504040204" pitchFamily="34" charset="0"/>
                        </a:rPr>
                        <a:t>ermöglichen den „mobilen“ Einkauf. Gleichzeitig hat die Digitalisierung zur Folge, dass immer mehr Kundendaten gespeichert werden und damit das Kaufverhalten der Kunden von Firmen erfasst wird. 	</a:t>
                      </a:r>
                    </a:p>
                  </a:txBody>
                  <a:tcPr/>
                </a:tc>
              </a:tr>
              <a:tr h="939120">
                <a:tc>
                  <a:txBody>
                    <a:bodyPr/>
                    <a:lstStyle/>
                    <a:p>
                      <a:r>
                        <a:rPr lang="de-DE" sz="2000" b="0" i="0" u="none" strike="noStrike" baseline="0" dirty="0" smtClean="0">
                          <a:solidFill>
                            <a:srgbClr val="000000"/>
                          </a:solidFill>
                          <a:latin typeface="Tahoma" panose="020B0604030504040204" pitchFamily="34" charset="0"/>
                        </a:rPr>
                        <a:t>Die </a:t>
                      </a:r>
                      <a:r>
                        <a:rPr lang="de-DE" sz="2000" b="1" i="0" u="none" strike="noStrike" baseline="0" dirty="0" smtClean="0">
                          <a:solidFill>
                            <a:srgbClr val="000000"/>
                          </a:solidFill>
                          <a:latin typeface="Tahoma" panose="020B0604030504040204" pitchFamily="34" charset="0"/>
                        </a:rPr>
                        <a:t>UNO (Vereinte Nationen) </a:t>
                      </a:r>
                      <a:r>
                        <a:rPr lang="de-DE" sz="2000" b="0" i="0" u="none" strike="noStrike" baseline="0" dirty="0" smtClean="0">
                          <a:solidFill>
                            <a:srgbClr val="000000"/>
                          </a:solidFill>
                          <a:latin typeface="Tahoma" panose="020B0604030504040204" pitchFamily="34" charset="0"/>
                        </a:rPr>
                        <a:t>nehmen ihre Arbeit auf, wiederum mit dem Ziel, mehr Frieden und Stabilität in die Welt zu bringen. </a:t>
                      </a:r>
                    </a:p>
                    <a:p>
                      <a:r>
                        <a:rPr lang="de-DE" sz="2000" b="0" i="0" u="none" strike="noStrike" baseline="0" dirty="0" smtClean="0">
                          <a:solidFill>
                            <a:srgbClr val="000000"/>
                          </a:solidFill>
                          <a:latin typeface="Tahoma" panose="020B0604030504040204" pitchFamily="34" charset="0"/>
                        </a:rPr>
                        <a:t>	</a:t>
                      </a:r>
                    </a:p>
                  </a:txBody>
                  <a:tcPr/>
                </a:tc>
              </a:tr>
              <a:tr h="839153">
                <a:tc>
                  <a:txBody>
                    <a:bodyPr/>
                    <a:lstStyle/>
                    <a:p>
                      <a:r>
                        <a:rPr lang="de-DE" sz="2000" b="0" i="0" u="none" strike="noStrike" baseline="0" dirty="0" smtClean="0">
                          <a:solidFill>
                            <a:srgbClr val="000000"/>
                          </a:solidFill>
                          <a:latin typeface="Tahoma" panose="020B0604030504040204" pitchFamily="34" charset="0"/>
                        </a:rPr>
                        <a:t>Die Welthandelsorganisation </a:t>
                      </a:r>
                      <a:r>
                        <a:rPr lang="de-DE" sz="2000" b="1" i="0" u="none" strike="noStrike" baseline="0" dirty="0" smtClean="0">
                          <a:solidFill>
                            <a:srgbClr val="000000"/>
                          </a:solidFill>
                          <a:latin typeface="Tahoma" panose="020B0604030504040204" pitchFamily="34" charset="0"/>
                        </a:rPr>
                        <a:t>WTO </a:t>
                      </a:r>
                      <a:r>
                        <a:rPr lang="de-DE" sz="2000" b="0" i="0" u="none" strike="noStrike" baseline="0" dirty="0" smtClean="0">
                          <a:solidFill>
                            <a:srgbClr val="000000"/>
                          </a:solidFill>
                          <a:latin typeface="Tahoma" panose="020B0604030504040204" pitchFamily="34" charset="0"/>
                        </a:rPr>
                        <a:t>wird gegründet. Sie legt Regeln für den internationalen Handel fest und kontrolliert diese. </a:t>
                      </a:r>
                    </a:p>
                    <a:p>
                      <a:r>
                        <a:rPr lang="de-DE" sz="2000" b="0" i="0" u="none" strike="noStrike" baseline="0" dirty="0" smtClean="0">
                          <a:solidFill>
                            <a:srgbClr val="000000"/>
                          </a:solidFill>
                          <a:latin typeface="Tahoma" panose="020B0604030504040204" pitchFamily="34" charset="0"/>
                        </a:rPr>
                        <a:t>	</a:t>
                      </a:r>
                      <a:endParaRPr lang="ru-RU" sz="2000" dirty="0">
                        <a:latin typeface="Arial" panose="020B0604020202020204" pitchFamily="34" charset="0"/>
                        <a:cs typeface="Arial" panose="020B0604020202020204" pitchFamily="34" charset="0"/>
                      </a:endParaRPr>
                    </a:p>
                  </a:txBody>
                  <a:tcPr/>
                </a:tc>
              </a:tr>
            </a:tbl>
          </a:graphicData>
        </a:graphic>
      </p:graphicFrame>
      <p:cxnSp>
        <p:nvCxnSpPr>
          <p:cNvPr id="6" name="Прямая со стрелкой 5"/>
          <p:cNvCxnSpPr/>
          <p:nvPr/>
        </p:nvCxnSpPr>
        <p:spPr>
          <a:xfrm>
            <a:off x="1657350" y="1024236"/>
            <a:ext cx="548878" cy="39621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endCxn id="3" idx="1"/>
          </p:cNvCxnSpPr>
          <p:nvPr/>
        </p:nvCxnSpPr>
        <p:spPr>
          <a:xfrm flipV="1">
            <a:off x="1738610" y="3665849"/>
            <a:ext cx="561677" cy="19231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1593056" y="4320633"/>
            <a:ext cx="634008" cy="16086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V="1">
            <a:off x="1554956" y="1500188"/>
            <a:ext cx="748308" cy="16150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4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1"/>
            <a:ext cx="11530013" cy="514350"/>
          </a:xfrm>
          <a:solidFill>
            <a:srgbClr val="0070C0"/>
          </a:solidFill>
        </p:spPr>
        <p:txBody>
          <a:bodyPr>
            <a:normAutofit fontScale="90000"/>
          </a:bodyPr>
          <a:lstStyle/>
          <a:p>
            <a:r>
              <a:rPr lang="de-DE" sz="3600" b="1" dirty="0">
                <a:solidFill>
                  <a:schemeClr val="bg1"/>
                </a:solidFill>
                <a:latin typeface="Arial" panose="020B0604020202020204" pitchFamily="34" charset="0"/>
                <a:cs typeface="Arial" panose="020B0604020202020204" pitchFamily="34" charset="0"/>
              </a:rPr>
              <a:t>Was passt zusammen? Ordnen Sie zu</a:t>
            </a:r>
            <a:r>
              <a:rPr lang="de-DE" sz="3600" b="1" dirty="0" smtClean="0">
                <a:solidFill>
                  <a:schemeClr val="bg1"/>
                </a:solidFill>
                <a:latin typeface="Arial" panose="020B0604020202020204" pitchFamily="34" charset="0"/>
                <a:cs typeface="Arial" panose="020B0604020202020204" pitchFamily="34" charset="0"/>
              </a:rPr>
              <a:t>!    S.117</a:t>
            </a:r>
            <a:endParaRPr lang="ru-RU" sz="36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785813"/>
            <a:ext cx="11530013" cy="5600699"/>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753450110"/>
              </p:ext>
            </p:extLst>
          </p:nvPr>
        </p:nvGraphicFramePr>
        <p:xfrm>
          <a:off x="314323" y="514357"/>
          <a:ext cx="11530015" cy="6115045"/>
        </p:xfrm>
        <a:graphic>
          <a:graphicData uri="http://schemas.openxmlformats.org/drawingml/2006/table">
            <a:tbl>
              <a:tblPr firstRow="1" bandRow="1">
                <a:tableStyleId>{22838BEF-8BB2-4498-84A7-C5851F593DF1}</a:tableStyleId>
              </a:tblPr>
              <a:tblGrid>
                <a:gridCol w="4986340"/>
                <a:gridCol w="6543675"/>
              </a:tblGrid>
              <a:tr h="462089">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1. </a:t>
                      </a:r>
                      <a:r>
                        <a:rPr kumimoji="0" lang="de-DE" sz="2000" b="1" i="1"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Der Verkehr </a:t>
                      </a:r>
                      <a:endParaRPr lang="ru-RU" sz="2400" b="1" dirty="0">
                        <a:latin typeface="Arial" panose="020B0604020202020204" pitchFamily="34" charset="0"/>
                        <a:cs typeface="Arial" panose="020B0604020202020204" pitchFamily="34" charset="0"/>
                      </a:endParaRPr>
                    </a:p>
                  </a:txBody>
                  <a:tcPr/>
                </a:tc>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a) etwas weitet sich aus = etwas breitet aus</a:t>
                      </a:r>
                      <a:endParaRPr lang="ru-RU" sz="2400" b="1" dirty="0">
                        <a:latin typeface="Arial" panose="020B0604020202020204" pitchFamily="34" charset="0"/>
                        <a:cs typeface="Arial" panose="020B0604020202020204" pitchFamily="34" charset="0"/>
                      </a:endParaRPr>
                    </a:p>
                  </a:txBody>
                  <a:tcPr/>
                </a:tc>
              </a:tr>
              <a:tr h="417377">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2. Die Fracht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b) Verallgemeinerung auf die ganze Erde</a:t>
                      </a:r>
                      <a:endParaRPr kumimoji="0" lang="de-DE"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a:tc>
              </a:tr>
              <a:tr h="667803">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3. Die Ausweitung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 die Art und Weise, wie ein Mensch oder Tier in verschiedenen Situationen handelt oder reagiert.</a:t>
                      </a:r>
                      <a:endParaRPr lang="ru-RU" sz="2400" b="1" dirty="0">
                        <a:latin typeface="Arial" panose="020B0604020202020204" pitchFamily="34" charset="0"/>
                        <a:cs typeface="Arial" panose="020B0604020202020204" pitchFamily="34" charset="0"/>
                      </a:endParaRPr>
                    </a:p>
                  </a:txBody>
                  <a:tcPr/>
                </a:tc>
              </a:tr>
              <a:tr h="502259">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4. Grenzüberschreitend</a:t>
                      </a:r>
                      <a:endParaRPr lang="ru-RU" sz="2400" b="1" dirty="0">
                        <a:latin typeface="Arial" panose="020B0604020202020204" pitchFamily="34" charset="0"/>
                        <a:cs typeface="Arial" panose="020B0604020202020204" pitchFamily="34" charset="0"/>
                      </a:endParaRPr>
                    </a:p>
                  </a:txBody>
                  <a:tcPr/>
                </a:tc>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 die Bewegung der Fahrzeuge auf den Straßen</a:t>
                      </a:r>
                      <a:endParaRPr lang="ru-RU" sz="2400" b="1" dirty="0">
                        <a:latin typeface="Arial" panose="020B0604020202020204" pitchFamily="34" charset="0"/>
                        <a:cs typeface="Arial" panose="020B0604020202020204" pitchFamily="34" charset="0"/>
                      </a:endParaRPr>
                    </a:p>
                  </a:txBody>
                  <a:tcPr/>
                </a:tc>
              </a:tr>
              <a:tr h="667803">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5. kostengünstig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 die Behälter und deren Inhalte, die mit großen Fahrzeugen irgendwohin transportiert   werden</a:t>
                      </a:r>
                      <a:endParaRPr kumimoji="0" lang="de-DE"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a:tc>
              </a:tr>
              <a:tr h="667803">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6. der Anschluss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f) Computer miteinander verbinden, sodass die Daten ausgetauscht werden können</a:t>
                      </a:r>
                      <a:endParaRPr lang="ru-RU" sz="2400" b="1" dirty="0">
                        <a:latin typeface="Arial" panose="020B0604020202020204" pitchFamily="34" charset="0"/>
                        <a:cs typeface="Arial" panose="020B0604020202020204" pitchFamily="34" charset="0"/>
                      </a:endParaRPr>
                    </a:p>
                  </a:txBody>
                  <a:tcPr/>
                </a:tc>
              </a:tr>
              <a:tr h="482402">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7. Das Verhalten </a:t>
                      </a:r>
                      <a:endParaRPr lang="ru-RU" sz="2400" b="1" dirty="0">
                        <a:latin typeface="Arial" panose="020B0604020202020204" pitchFamily="34" charset="0"/>
                        <a:cs typeface="Arial" panose="020B0604020202020204" pitchFamily="34" charset="0"/>
                      </a:endParaRPr>
                    </a:p>
                  </a:txBody>
                  <a:tcPr/>
                </a:tc>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 Verkehr über die Grenzen hinweg</a:t>
                      </a:r>
                      <a:endParaRPr lang="ru-RU" sz="2400" b="1" dirty="0">
                        <a:latin typeface="Arial" panose="020B0604020202020204" pitchFamily="34" charset="0"/>
                        <a:cs typeface="Arial" panose="020B0604020202020204" pitchFamily="34" charset="0"/>
                      </a:endParaRPr>
                    </a:p>
                  </a:txBody>
                  <a:tcPr/>
                </a:tc>
              </a:tr>
              <a:tr h="800303">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8. Dominieren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h) die Verbindung mit einem System von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Leitungen</a:t>
                      </a:r>
                      <a:endParaRPr kumimoji="0" lang="de-DE"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a:tc>
              </a:tr>
              <a:tr h="482402">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9. Der Wert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 mit niedrigen Kosten</a:t>
                      </a:r>
                      <a:endParaRPr kumimoji="0" lang="de-DE"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txBody>
                  <a:tcPr/>
                </a:tc>
              </a:tr>
              <a:tr h="482402">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10. Vernetzt </a:t>
                      </a:r>
                      <a:endParaRPr lang="ru-RU" sz="2400" b="1" dirty="0">
                        <a:latin typeface="Arial" panose="020B0604020202020204" pitchFamily="34" charset="0"/>
                        <a:cs typeface="Arial" panose="020B0604020202020204" pitchFamily="34" charset="0"/>
                      </a:endParaRPr>
                    </a:p>
                  </a:txBody>
                  <a:tcPr/>
                </a:tc>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j) den Ablauf von </a:t>
                      </a:r>
                      <a:r>
                        <a:rPr kumimoji="0" lang="de-DE" sz="20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etw</a:t>
                      </a: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bestimmen =beherrschen</a:t>
                      </a:r>
                      <a:endParaRPr lang="ru-RU" sz="2400" b="1" dirty="0">
                        <a:latin typeface="Arial" panose="020B0604020202020204" pitchFamily="34" charset="0"/>
                        <a:cs typeface="Arial" panose="020B0604020202020204" pitchFamily="34" charset="0"/>
                      </a:endParaRPr>
                    </a:p>
                  </a:txBody>
                  <a:tcPr/>
                </a:tc>
              </a:tr>
              <a:tr h="482402">
                <a:tc>
                  <a:txBody>
                    <a:bodyPr/>
                    <a:lstStyle/>
                    <a:p>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11. Die Globalisierung </a:t>
                      </a:r>
                      <a:endParaRPr lang="ru-RU" sz="2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k) der Preis, den </a:t>
                      </a:r>
                      <a:r>
                        <a:rPr kumimoji="0" lang="de-DE" sz="20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etw</a:t>
                      </a:r>
                      <a:r>
                        <a:rPr kumimoji="0" lang="de-DE" sz="20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kostet oder kosten würde.</a:t>
                      </a:r>
                      <a:endParaRPr kumimoji="0" lang="de-DE" sz="2000" b="1" i="0" u="none" strike="noStrike" kern="1200" cap="none" spc="0" normalizeH="0" baseline="0" noProof="0" dirty="0" smtClean="0">
                        <a:ln>
                          <a:noFill/>
                        </a:ln>
                        <a:solidFill>
                          <a:srgbClr val="7030A0"/>
                        </a:solidFill>
                        <a:effectLst/>
                        <a:uLnTx/>
                        <a:uFillTx/>
                        <a:latin typeface="Arial" panose="020B0604020202020204" pitchFamily="34" charset="0"/>
                        <a:cs typeface="Arial" panose="020B0604020202020204" pitchFamily="34" charset="0"/>
                      </a:endParaRPr>
                    </a:p>
                  </a:txBody>
                  <a:tcPr/>
                </a:tc>
              </a:tr>
            </a:tbl>
          </a:graphicData>
        </a:graphic>
      </p:graphicFrame>
      <p:sp>
        <p:nvSpPr>
          <p:cNvPr id="32" name="Прямоугольник 31"/>
          <p:cNvSpPr/>
          <p:nvPr/>
        </p:nvSpPr>
        <p:spPr>
          <a:xfrm>
            <a:off x="4037229" y="3195957"/>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h</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3" name="Прямоугольник 32"/>
          <p:cNvSpPr/>
          <p:nvPr/>
        </p:nvSpPr>
        <p:spPr>
          <a:xfrm>
            <a:off x="4132740" y="4429847"/>
            <a:ext cx="287258"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j</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4" name="Прямоугольник 33"/>
          <p:cNvSpPr/>
          <p:nvPr/>
        </p:nvSpPr>
        <p:spPr>
          <a:xfrm>
            <a:off x="4049053" y="3771661"/>
            <a:ext cx="415498"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c</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5" name="Прямоугольник 34"/>
          <p:cNvSpPr/>
          <p:nvPr/>
        </p:nvSpPr>
        <p:spPr>
          <a:xfrm>
            <a:off x="4051943" y="6018720"/>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b</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6" name="Прямоугольник 35"/>
          <p:cNvSpPr/>
          <p:nvPr/>
        </p:nvSpPr>
        <p:spPr>
          <a:xfrm>
            <a:off x="4104676" y="5572209"/>
            <a:ext cx="31290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f</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7" name="Прямоугольник 36"/>
          <p:cNvSpPr/>
          <p:nvPr/>
        </p:nvSpPr>
        <p:spPr>
          <a:xfrm>
            <a:off x="4072473" y="5069174"/>
            <a:ext cx="415498"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k</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8" name="Прямоугольник 37"/>
          <p:cNvSpPr/>
          <p:nvPr/>
        </p:nvSpPr>
        <p:spPr>
          <a:xfrm>
            <a:off x="4082879" y="2601330"/>
            <a:ext cx="287258"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39" name="Прямоугольник 38"/>
          <p:cNvSpPr/>
          <p:nvPr/>
        </p:nvSpPr>
        <p:spPr>
          <a:xfrm>
            <a:off x="4010649" y="1940030"/>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g</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40" name="Прямоугольник 39"/>
          <p:cNvSpPr/>
          <p:nvPr/>
        </p:nvSpPr>
        <p:spPr>
          <a:xfrm>
            <a:off x="4011648" y="1385024"/>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a</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41" name="Прямоугольник 40"/>
          <p:cNvSpPr/>
          <p:nvPr/>
        </p:nvSpPr>
        <p:spPr>
          <a:xfrm>
            <a:off x="4005935" y="852696"/>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e</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42" name="Прямоугольник 41"/>
          <p:cNvSpPr/>
          <p:nvPr/>
        </p:nvSpPr>
        <p:spPr>
          <a:xfrm>
            <a:off x="4005935" y="338047"/>
            <a:ext cx="4411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d</a:t>
            </a:r>
            <a:endParaRPr lang="ru-RU" sz="3600" b="0"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129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p:cTn id="14" dur="500" fill="hold"/>
                                        <p:tgtEl>
                                          <p:spTgt spid="35"/>
                                        </p:tgtEl>
                                        <p:attrNameLst>
                                          <p:attrName>ppt_w</p:attrName>
                                        </p:attrNameLst>
                                      </p:cBhvr>
                                      <p:tavLst>
                                        <p:tav tm="0">
                                          <p:val>
                                            <p:fltVal val="0"/>
                                          </p:val>
                                        </p:tav>
                                        <p:tav tm="100000">
                                          <p:val>
                                            <p:strVal val="#ppt_w"/>
                                          </p:val>
                                        </p:tav>
                                      </p:tavLst>
                                    </p:anim>
                                    <p:anim calcmode="lin" valueType="num">
                                      <p:cBhvr>
                                        <p:cTn id="15" dur="500" fill="hold"/>
                                        <p:tgtEl>
                                          <p:spTgt spid="35"/>
                                        </p:tgtEl>
                                        <p:attrNameLst>
                                          <p:attrName>ppt_h</p:attrName>
                                        </p:attrNameLst>
                                      </p:cBhvr>
                                      <p:tavLst>
                                        <p:tav tm="0">
                                          <p:val>
                                            <p:fltVal val="0"/>
                                          </p:val>
                                        </p:tav>
                                        <p:tav tm="100000">
                                          <p:val>
                                            <p:strVal val="#ppt_h"/>
                                          </p:val>
                                        </p:tav>
                                      </p:tavLst>
                                    </p:anim>
                                    <p:animEffect transition="in" filter="fade">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 calcmode="lin" valueType="num">
                                      <p:cBhvr>
                                        <p:cTn id="28" dur="500" fill="hold"/>
                                        <p:tgtEl>
                                          <p:spTgt spid="42"/>
                                        </p:tgtEl>
                                        <p:attrNameLst>
                                          <p:attrName>ppt_w</p:attrName>
                                        </p:attrNameLst>
                                      </p:cBhvr>
                                      <p:tavLst>
                                        <p:tav tm="0">
                                          <p:val>
                                            <p:fltVal val="0"/>
                                          </p:val>
                                        </p:tav>
                                        <p:tav tm="100000">
                                          <p:val>
                                            <p:strVal val="#ppt_w"/>
                                          </p:val>
                                        </p:tav>
                                      </p:tavLst>
                                    </p:anim>
                                    <p:anim calcmode="lin" valueType="num">
                                      <p:cBhvr>
                                        <p:cTn id="29" dur="500" fill="hold"/>
                                        <p:tgtEl>
                                          <p:spTgt spid="42"/>
                                        </p:tgtEl>
                                        <p:attrNameLst>
                                          <p:attrName>ppt_h</p:attrName>
                                        </p:attrNameLst>
                                      </p:cBhvr>
                                      <p:tavLst>
                                        <p:tav tm="0">
                                          <p:val>
                                            <p:fltVal val="0"/>
                                          </p:val>
                                        </p:tav>
                                        <p:tav tm="100000">
                                          <p:val>
                                            <p:strVal val="#ppt_h"/>
                                          </p:val>
                                        </p:tav>
                                      </p:tavLst>
                                    </p:anim>
                                    <p:animEffect transition="in" filter="fade">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animEffect transition="in" filter="fade">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500" fill="hold"/>
                                        <p:tgtEl>
                                          <p:spTgt spid="36"/>
                                        </p:tgtEl>
                                        <p:attrNameLst>
                                          <p:attrName>ppt_w</p:attrName>
                                        </p:attrNameLst>
                                      </p:cBhvr>
                                      <p:tavLst>
                                        <p:tav tm="0">
                                          <p:val>
                                            <p:fltVal val="0"/>
                                          </p:val>
                                        </p:tav>
                                        <p:tav tm="100000">
                                          <p:val>
                                            <p:strVal val="#ppt_w"/>
                                          </p:val>
                                        </p:tav>
                                      </p:tavLst>
                                    </p:anim>
                                    <p:anim calcmode="lin" valueType="num">
                                      <p:cBhvr>
                                        <p:cTn id="43" dur="500" fill="hold"/>
                                        <p:tgtEl>
                                          <p:spTgt spid="36"/>
                                        </p:tgtEl>
                                        <p:attrNameLst>
                                          <p:attrName>ppt_h</p:attrName>
                                        </p:attrNameLst>
                                      </p:cBhvr>
                                      <p:tavLst>
                                        <p:tav tm="0">
                                          <p:val>
                                            <p:fltVal val="0"/>
                                          </p:val>
                                        </p:tav>
                                        <p:tav tm="100000">
                                          <p:val>
                                            <p:strVal val="#ppt_h"/>
                                          </p:val>
                                        </p:tav>
                                      </p:tavLst>
                                    </p:anim>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fltVal val="0"/>
                                          </p:val>
                                        </p:tav>
                                        <p:tav tm="100000">
                                          <p:val>
                                            <p:strVal val="#ppt_w"/>
                                          </p:val>
                                        </p:tav>
                                      </p:tavLst>
                                    </p:anim>
                                    <p:anim calcmode="lin" valueType="num">
                                      <p:cBhvr>
                                        <p:cTn id="50" dur="500" fill="hold"/>
                                        <p:tgtEl>
                                          <p:spTgt spid="39"/>
                                        </p:tgtEl>
                                        <p:attrNameLst>
                                          <p:attrName>ppt_h</p:attrName>
                                        </p:attrNameLst>
                                      </p:cBhvr>
                                      <p:tavLst>
                                        <p:tav tm="0">
                                          <p:val>
                                            <p:fltVal val="0"/>
                                          </p:val>
                                        </p:tav>
                                        <p:tav tm="100000">
                                          <p:val>
                                            <p:strVal val="#ppt_h"/>
                                          </p:val>
                                        </p:tav>
                                      </p:tavLst>
                                    </p:anim>
                                    <p:animEffect transition="in" filter="fade">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500" fill="hold"/>
                                        <p:tgtEl>
                                          <p:spTgt spid="32"/>
                                        </p:tgtEl>
                                        <p:attrNameLst>
                                          <p:attrName>ppt_w</p:attrName>
                                        </p:attrNameLst>
                                      </p:cBhvr>
                                      <p:tavLst>
                                        <p:tav tm="0">
                                          <p:val>
                                            <p:fltVal val="0"/>
                                          </p:val>
                                        </p:tav>
                                        <p:tav tm="100000">
                                          <p:val>
                                            <p:strVal val="#ppt_w"/>
                                          </p:val>
                                        </p:tav>
                                      </p:tavLst>
                                    </p:anim>
                                    <p:anim calcmode="lin" valueType="num">
                                      <p:cBhvr>
                                        <p:cTn id="57" dur="500" fill="hold"/>
                                        <p:tgtEl>
                                          <p:spTgt spid="32"/>
                                        </p:tgtEl>
                                        <p:attrNameLst>
                                          <p:attrName>ppt_h</p:attrName>
                                        </p:attrNameLst>
                                      </p:cBhvr>
                                      <p:tavLst>
                                        <p:tav tm="0">
                                          <p:val>
                                            <p:fltVal val="0"/>
                                          </p:val>
                                        </p:tav>
                                        <p:tav tm="100000">
                                          <p:val>
                                            <p:strVal val="#ppt_h"/>
                                          </p:val>
                                        </p:tav>
                                      </p:tavLst>
                                    </p:anim>
                                    <p:animEffect transition="in" filter="fade">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anim calcmode="lin" valueType="num">
                                      <p:cBhvr>
                                        <p:cTn id="63" dur="500" fill="hold"/>
                                        <p:tgtEl>
                                          <p:spTgt spid="38"/>
                                        </p:tgtEl>
                                        <p:attrNameLst>
                                          <p:attrName>ppt_w</p:attrName>
                                        </p:attrNameLst>
                                      </p:cBhvr>
                                      <p:tavLst>
                                        <p:tav tm="0">
                                          <p:val>
                                            <p:fltVal val="0"/>
                                          </p:val>
                                        </p:tav>
                                        <p:tav tm="100000">
                                          <p:val>
                                            <p:strVal val="#ppt_w"/>
                                          </p:val>
                                        </p:tav>
                                      </p:tavLst>
                                    </p:anim>
                                    <p:anim calcmode="lin" valueType="num">
                                      <p:cBhvr>
                                        <p:cTn id="64" dur="500" fill="hold"/>
                                        <p:tgtEl>
                                          <p:spTgt spid="38"/>
                                        </p:tgtEl>
                                        <p:attrNameLst>
                                          <p:attrName>ppt_h</p:attrName>
                                        </p:attrNameLst>
                                      </p:cBhvr>
                                      <p:tavLst>
                                        <p:tav tm="0">
                                          <p:val>
                                            <p:fltVal val="0"/>
                                          </p:val>
                                        </p:tav>
                                        <p:tav tm="100000">
                                          <p:val>
                                            <p:strVal val="#ppt_h"/>
                                          </p:val>
                                        </p:tav>
                                      </p:tavLst>
                                    </p:anim>
                                    <p:animEffect transition="in" filter="fade">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p:cTn id="70" dur="500" fill="hold"/>
                                        <p:tgtEl>
                                          <p:spTgt spid="33"/>
                                        </p:tgtEl>
                                        <p:attrNameLst>
                                          <p:attrName>ppt_w</p:attrName>
                                        </p:attrNameLst>
                                      </p:cBhvr>
                                      <p:tavLst>
                                        <p:tav tm="0">
                                          <p:val>
                                            <p:fltVal val="0"/>
                                          </p:val>
                                        </p:tav>
                                        <p:tav tm="100000">
                                          <p:val>
                                            <p:strVal val="#ppt_w"/>
                                          </p:val>
                                        </p:tav>
                                      </p:tavLst>
                                    </p:anim>
                                    <p:anim calcmode="lin" valueType="num">
                                      <p:cBhvr>
                                        <p:cTn id="71" dur="500" fill="hold"/>
                                        <p:tgtEl>
                                          <p:spTgt spid="33"/>
                                        </p:tgtEl>
                                        <p:attrNameLst>
                                          <p:attrName>ppt_h</p:attrName>
                                        </p:attrNameLst>
                                      </p:cBhvr>
                                      <p:tavLst>
                                        <p:tav tm="0">
                                          <p:val>
                                            <p:fltVal val="0"/>
                                          </p:val>
                                        </p:tav>
                                        <p:tav tm="100000">
                                          <p:val>
                                            <p:strVal val="#ppt_h"/>
                                          </p:val>
                                        </p:tav>
                                      </p:tavLst>
                                    </p:anim>
                                    <p:animEffect transition="in" filter="fade">
                                      <p:cBhvr>
                                        <p:cTn id="72" dur="500"/>
                                        <p:tgtEl>
                                          <p:spTgt spid="33"/>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ppt_w</p:attrName>
                                        </p:attrNameLst>
                                      </p:cBhvr>
                                      <p:tavLst>
                                        <p:tav tm="0">
                                          <p:val>
                                            <p:fltVal val="0"/>
                                          </p:val>
                                        </p:tav>
                                        <p:tav tm="100000">
                                          <p:val>
                                            <p:strVal val="#ppt_w"/>
                                          </p:val>
                                        </p:tav>
                                      </p:tavLst>
                                    </p:anim>
                                    <p:anim calcmode="lin" valueType="num">
                                      <p:cBhvr>
                                        <p:cTn id="78" dur="500" fill="hold"/>
                                        <p:tgtEl>
                                          <p:spTgt spid="37"/>
                                        </p:tgtEl>
                                        <p:attrNameLst>
                                          <p:attrName>ppt_h</p:attrName>
                                        </p:attrNameLst>
                                      </p:cBhvr>
                                      <p:tavLst>
                                        <p:tav tm="0">
                                          <p:val>
                                            <p:fltVal val="0"/>
                                          </p:val>
                                        </p:tav>
                                        <p:tav tm="100000">
                                          <p:val>
                                            <p:strVal val="#ppt_h"/>
                                          </p:val>
                                        </p:tav>
                                      </p:tavLst>
                                    </p:anim>
                                    <p:animEffect transition="in" filter="fade">
                                      <p:cBhvr>
                                        <p:cTn id="7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P spid="39" grpId="0"/>
      <p:bldP spid="40" grpId="0"/>
      <p:bldP spid="41"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5" y="0"/>
            <a:ext cx="11530013" cy="614363"/>
          </a:xfrm>
          <a:solidFill>
            <a:srgbClr val="0070C0"/>
          </a:solidFill>
        </p:spPr>
        <p:txBody>
          <a:bodyPr>
            <a:normAutofit/>
          </a:bodyPr>
          <a:lstStyle/>
          <a:p>
            <a:r>
              <a:rPr lang="de-DE" sz="3600" dirty="0">
                <a:solidFill>
                  <a:schemeClr val="bg1"/>
                </a:solidFill>
                <a:latin typeface="Arial" panose="020B0604020202020204" pitchFamily="34" charset="0"/>
                <a:cs typeface="Arial" panose="020B0604020202020204" pitchFamily="34" charset="0"/>
              </a:rPr>
              <a:t>Globalisierungs-Facts</a:t>
            </a:r>
            <a:r>
              <a:rPr lang="de-DE" sz="3600" dirty="0">
                <a:solidFill>
                  <a:srgbClr val="000000"/>
                </a:solidFill>
                <a:latin typeface="Tahoma" panose="020B0604030504040204" pitchFamily="34" charset="0"/>
              </a:rPr>
              <a:t> </a:t>
            </a:r>
            <a:endParaRPr lang="ru-RU" sz="36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614363"/>
            <a:ext cx="11530013" cy="6043612"/>
          </a:xfrm>
          <a:ln w="28575"/>
        </p:spPr>
        <p:style>
          <a:lnRef idx="2">
            <a:schemeClr val="accent3"/>
          </a:lnRef>
          <a:fillRef idx="1">
            <a:schemeClr val="lt1"/>
          </a:fillRef>
          <a:effectRef idx="0">
            <a:schemeClr val="accent3"/>
          </a:effectRef>
          <a:fontRef idx="minor">
            <a:schemeClr val="dk1"/>
          </a:fontRef>
        </p:style>
        <p:txBody>
          <a:bodyPr>
            <a:normAutofit/>
          </a:bodyPr>
          <a:lstStyle/>
          <a:p>
            <a:r>
              <a:rPr lang="de-DE" sz="2800" b="1" dirty="0">
                <a:solidFill>
                  <a:srgbClr val="000000"/>
                </a:solidFill>
                <a:latin typeface="Arial" panose="020B0604020202020204" pitchFamily="34" charset="0"/>
                <a:cs typeface="Arial" panose="020B0604020202020204" pitchFamily="34" charset="0"/>
              </a:rPr>
              <a:t>Meistbesuchte Länder </a:t>
            </a:r>
            <a:endParaRPr lang="de-DE" sz="2800" dirty="0">
              <a:solidFill>
                <a:srgbClr val="000000"/>
              </a:solidFill>
              <a:latin typeface="Arial" panose="020B0604020202020204" pitchFamily="34" charset="0"/>
              <a:cs typeface="Arial" panose="020B0604020202020204" pitchFamily="34" charset="0"/>
            </a:endParaRPr>
          </a:p>
          <a:p>
            <a:r>
              <a:rPr lang="de-DE" sz="2800" dirty="0" smtClean="0">
                <a:solidFill>
                  <a:srgbClr val="000000"/>
                </a:solidFill>
                <a:latin typeface="Arial" panose="020B0604020202020204" pitchFamily="34" charset="0"/>
                <a:cs typeface="Arial" panose="020B0604020202020204" pitchFamily="34" charset="0"/>
              </a:rPr>
              <a:t>Gemäß </a:t>
            </a:r>
            <a:r>
              <a:rPr lang="de-DE" sz="2800" dirty="0">
                <a:solidFill>
                  <a:srgbClr val="000000"/>
                </a:solidFill>
                <a:latin typeface="Arial" panose="020B0604020202020204" pitchFamily="34" charset="0"/>
                <a:cs typeface="Arial" panose="020B0604020202020204" pitchFamily="34" charset="0"/>
              </a:rPr>
              <a:t>einer Studie der Welttourismusorganisation UNWTO ist Frankreich mit 86.9 Millionen Besuchern im Jahr 2017 das meistbereiste Land der Welt, gefolgt von Spanien mit 81.7 Millionen und den USA mit 76.9 Millionen. Erfasst wurde die Anzahl an Übernachtungsgästen, der Tagestourismus ist nicht inbegriffen. 	</a:t>
            </a:r>
          </a:p>
          <a:p>
            <a:r>
              <a:rPr lang="de-DE" sz="2800" b="1" dirty="0">
                <a:solidFill>
                  <a:srgbClr val="000000"/>
                </a:solidFill>
                <a:latin typeface="Arial" panose="020B0604020202020204" pitchFamily="34" charset="0"/>
                <a:cs typeface="Arial" panose="020B0604020202020204" pitchFamily="34" charset="0"/>
              </a:rPr>
              <a:t>Mobiltelefonie-Hersteller </a:t>
            </a:r>
            <a:endParaRPr lang="de-DE" sz="2800" dirty="0">
              <a:solidFill>
                <a:srgbClr val="000000"/>
              </a:solidFill>
              <a:latin typeface="Arial" panose="020B0604020202020204" pitchFamily="34" charset="0"/>
              <a:cs typeface="Arial" panose="020B0604020202020204" pitchFamily="34" charset="0"/>
            </a:endParaRPr>
          </a:p>
          <a:p>
            <a:r>
              <a:rPr lang="de-DE" sz="2800" dirty="0">
                <a:solidFill>
                  <a:srgbClr val="000000"/>
                </a:solidFill>
                <a:latin typeface="Arial" panose="020B0604020202020204" pitchFamily="34" charset="0"/>
                <a:cs typeface="Arial" panose="020B0604020202020204" pitchFamily="34" charset="0"/>
              </a:rPr>
              <a:t>Von insgesamt 383.5 Mio. Mobiltelefonen setzte Samsung – Analysten zufolge – im ersten Quartal 2018 78.6 Millionen Geräte ab. Der koreanische Hersteller beherrscht damit 20.5 Prozent des Marktes. An zweiter Stelle liegt Apple mit 54 Mio. (14.1% des Marktes), gefolgt von </a:t>
            </a:r>
            <a:r>
              <a:rPr lang="de-DE" sz="2800" dirty="0" err="1">
                <a:solidFill>
                  <a:srgbClr val="000000"/>
                </a:solidFill>
                <a:latin typeface="Arial" panose="020B0604020202020204" pitchFamily="34" charset="0"/>
                <a:cs typeface="Arial" panose="020B0604020202020204" pitchFamily="34" charset="0"/>
              </a:rPr>
              <a:t>Huawei</a:t>
            </a:r>
            <a:r>
              <a:rPr lang="de-DE" sz="2800" dirty="0">
                <a:solidFill>
                  <a:srgbClr val="000000"/>
                </a:solidFill>
                <a:latin typeface="Arial" panose="020B0604020202020204" pitchFamily="34" charset="0"/>
                <a:cs typeface="Arial" panose="020B0604020202020204" pitchFamily="34" charset="0"/>
              </a:rPr>
              <a:t> mit 40.4 Mio. (10.5 %). 	</a:t>
            </a:r>
          </a:p>
          <a:p>
            <a:pPr algn="l"/>
            <a:endParaRPr lang="de-DE" sz="3200" b="1" dirty="0" smtClean="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504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196</TotalTime>
  <Words>901</Words>
  <Application>Microsoft Office PowerPoint</Application>
  <PresentationFormat>Широкоэкранный</PresentationFormat>
  <Paragraphs>113</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12</vt:i4>
      </vt:variant>
    </vt:vector>
  </HeadingPairs>
  <TitlesOfParts>
    <vt:vector size="19" baseType="lpstr">
      <vt:lpstr>Arial</vt:lpstr>
      <vt:lpstr>Calibri</vt:lpstr>
      <vt:lpstr>Calibri Light</vt:lpstr>
      <vt:lpstr>Tahoma</vt:lpstr>
      <vt:lpstr>Times New Roman</vt:lpstr>
      <vt:lpstr>Тема Office</vt:lpstr>
      <vt:lpstr>Office Theme</vt:lpstr>
      <vt:lpstr>DEUTSCH</vt:lpstr>
      <vt:lpstr>Was ist Globalisierung?</vt:lpstr>
      <vt:lpstr>Globalisierung</vt:lpstr>
      <vt:lpstr>Geschichte des Handels und der Globalisierung</vt:lpstr>
      <vt:lpstr>Geschichte des Handels und der Globalisierung</vt:lpstr>
      <vt:lpstr>Geschichte des Handels und der Globalisierung</vt:lpstr>
      <vt:lpstr>Geschichte des Handels und der Globalisierung</vt:lpstr>
      <vt:lpstr>Was passt zusammen? Ordnen Sie zu!    S.117</vt:lpstr>
      <vt:lpstr>Globalisierungs-Facts </vt:lpstr>
      <vt:lpstr>Globalisierungs-Facts </vt:lpstr>
      <vt:lpstr>Selbstständige Arbeit</vt:lpstr>
      <vt:lpstr>Ende der Stunde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ist Globalisierung?</dc:title>
  <dc:creator>Пользователь</dc:creator>
  <cp:lastModifiedBy>User</cp:lastModifiedBy>
  <cp:revision>18</cp:revision>
  <dcterms:created xsi:type="dcterms:W3CDTF">2021-01-24T10:30:34Z</dcterms:created>
  <dcterms:modified xsi:type="dcterms:W3CDTF">2021-01-27T03:28:23Z</dcterms:modified>
</cp:coreProperties>
</file>