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sldIdLst>
    <p:sldId id="271" r:id="rId3"/>
    <p:sldId id="267" r:id="rId4"/>
    <p:sldId id="257" r:id="rId5"/>
    <p:sldId id="260" r:id="rId6"/>
    <p:sldId id="262" r:id="rId7"/>
    <p:sldId id="268" r:id="rId8"/>
    <p:sldId id="269" r:id="rId9"/>
    <p:sldId id="270" r:id="rId10"/>
    <p:sldId id="264" r:id="rId11"/>
    <p:sldId id="265" r:id="rId12"/>
    <p:sldId id="266" r:id="rId13"/>
    <p:sldId id="272"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Сред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623" autoAdjust="0"/>
  </p:normalViewPr>
  <p:slideViewPr>
    <p:cSldViewPr snapToGrid="0">
      <p:cViewPr varScale="1">
        <p:scale>
          <a:sx n="63" d="100"/>
          <a:sy n="63" d="100"/>
        </p:scale>
        <p:origin x="35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F97AA3B-A970-4AA0-8F7A-DD0CE914C064}" type="datetimeFigureOut">
              <a:rPr lang="ru-RU" smtClean="0"/>
              <a:t>27.01.2021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FF57626-ED92-4CBC-BFE0-C2C4918E6CD5}" type="slidenum">
              <a:rPr lang="ru-RU" smtClean="0"/>
              <a:t>‹#›</a:t>
            </a:fld>
            <a:endParaRPr lang="ru-RU"/>
          </a:p>
        </p:txBody>
      </p:sp>
    </p:spTree>
    <p:extLst>
      <p:ext uri="{BB962C8B-B14F-4D97-AF65-F5344CB8AC3E}">
        <p14:creationId xmlns:p14="http://schemas.microsoft.com/office/powerpoint/2010/main" val="3508646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F97AA3B-A970-4AA0-8F7A-DD0CE914C064}" type="datetimeFigureOut">
              <a:rPr lang="ru-RU" smtClean="0"/>
              <a:t>27.01.2021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FF57626-ED92-4CBC-BFE0-C2C4918E6CD5}" type="slidenum">
              <a:rPr lang="ru-RU" smtClean="0"/>
              <a:t>‹#›</a:t>
            </a:fld>
            <a:endParaRPr lang="ru-RU"/>
          </a:p>
        </p:txBody>
      </p:sp>
    </p:spTree>
    <p:extLst>
      <p:ext uri="{BB962C8B-B14F-4D97-AF65-F5344CB8AC3E}">
        <p14:creationId xmlns:p14="http://schemas.microsoft.com/office/powerpoint/2010/main" val="3859193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F97AA3B-A970-4AA0-8F7A-DD0CE914C064}" type="datetimeFigureOut">
              <a:rPr lang="ru-RU" smtClean="0"/>
              <a:t>27.01.2021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FF57626-ED92-4CBC-BFE0-C2C4918E6CD5}" type="slidenum">
              <a:rPr lang="ru-RU" smtClean="0"/>
              <a:t>‹#›</a:t>
            </a:fld>
            <a:endParaRPr lang="ru-RU"/>
          </a:p>
        </p:txBody>
      </p:sp>
    </p:spTree>
    <p:extLst>
      <p:ext uri="{BB962C8B-B14F-4D97-AF65-F5344CB8AC3E}">
        <p14:creationId xmlns:p14="http://schemas.microsoft.com/office/powerpoint/2010/main" val="21536229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11D246A-D6A5-4C74-85E4-2EBB5890F275}" type="datetimeFigureOut">
              <a:rPr lang="ru-RU" smtClean="0">
                <a:solidFill>
                  <a:prstClr val="black">
                    <a:tint val="75000"/>
                  </a:prstClr>
                </a:solidFill>
              </a:rPr>
              <a:pPr/>
              <a:t>27.01.2021</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0003338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11D246A-D6A5-4C74-85E4-2EBB5890F275}" type="datetimeFigureOut">
              <a:rPr lang="ru-RU" smtClean="0">
                <a:solidFill>
                  <a:prstClr val="black">
                    <a:tint val="75000"/>
                  </a:prstClr>
                </a:solidFill>
              </a:rPr>
              <a:pPr/>
              <a:t>27.01.2021</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948153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11D246A-D6A5-4C74-85E4-2EBB5890F275}" type="datetimeFigureOut">
              <a:rPr lang="ru-RU" smtClean="0">
                <a:solidFill>
                  <a:prstClr val="black">
                    <a:tint val="75000"/>
                  </a:prstClr>
                </a:solidFill>
              </a:rPr>
              <a:pPr/>
              <a:t>27.01.2021</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8559322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11D246A-D6A5-4C74-85E4-2EBB5890F275}" type="datetimeFigureOut">
              <a:rPr lang="ru-RU" smtClean="0">
                <a:solidFill>
                  <a:prstClr val="black">
                    <a:tint val="75000"/>
                  </a:prstClr>
                </a:solidFill>
              </a:rPr>
              <a:pPr/>
              <a:t>27.01.2021</a:t>
            </a:fld>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4369719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11D246A-D6A5-4C74-85E4-2EBB5890F275}" type="datetimeFigureOut">
              <a:rPr lang="ru-RU" smtClean="0">
                <a:solidFill>
                  <a:prstClr val="black">
                    <a:tint val="75000"/>
                  </a:prstClr>
                </a:solidFill>
              </a:rPr>
              <a:pPr/>
              <a:t>27.01.2021</a:t>
            </a:fld>
            <a:endParaRPr lang="ru-RU">
              <a:solidFill>
                <a:prstClr val="black">
                  <a:tint val="75000"/>
                </a:prstClr>
              </a:solidFill>
            </a:endParaRPr>
          </a:p>
        </p:txBody>
      </p:sp>
      <p:sp>
        <p:nvSpPr>
          <p:cNvPr id="8" name="Footer Placeholder 7"/>
          <p:cNvSpPr>
            <a:spLocks noGrp="1"/>
          </p:cNvSpPr>
          <p:nvPr>
            <p:ph type="ftr" sz="quarter" idx="11"/>
          </p:nvPr>
        </p:nvSpPr>
        <p:spPr/>
        <p:txBody>
          <a:bodyPr/>
          <a:lstStyle/>
          <a:p>
            <a:endParaRPr lang="ru-RU">
              <a:solidFill>
                <a:prstClr val="black">
                  <a:tint val="75000"/>
                </a:prstClr>
              </a:solidFill>
            </a:endParaRPr>
          </a:p>
        </p:txBody>
      </p:sp>
      <p:sp>
        <p:nvSpPr>
          <p:cNvPr id="9" name="Slide Number Placeholder 8"/>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0001982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11D246A-D6A5-4C74-85E4-2EBB5890F275}" type="datetimeFigureOut">
              <a:rPr lang="ru-RU" smtClean="0">
                <a:solidFill>
                  <a:prstClr val="black">
                    <a:tint val="75000"/>
                  </a:prstClr>
                </a:solidFill>
              </a:rPr>
              <a:pPr/>
              <a:t>27.01.2021</a:t>
            </a:fld>
            <a:endParaRPr lang="ru-RU">
              <a:solidFill>
                <a:prstClr val="black">
                  <a:tint val="75000"/>
                </a:prstClr>
              </a:solidFill>
            </a:endParaRPr>
          </a:p>
        </p:txBody>
      </p:sp>
      <p:sp>
        <p:nvSpPr>
          <p:cNvPr id="4" name="Footer Placeholder 3"/>
          <p:cNvSpPr>
            <a:spLocks noGrp="1"/>
          </p:cNvSpPr>
          <p:nvPr>
            <p:ph type="ftr" sz="quarter" idx="11"/>
          </p:nvPr>
        </p:nvSpPr>
        <p:spPr/>
        <p:txBody>
          <a:bodyPr/>
          <a:lstStyle/>
          <a:p>
            <a:endParaRPr lang="ru-RU">
              <a:solidFill>
                <a:prstClr val="black">
                  <a:tint val="75000"/>
                </a:prstClr>
              </a:solidFill>
            </a:endParaRPr>
          </a:p>
        </p:txBody>
      </p:sp>
      <p:sp>
        <p:nvSpPr>
          <p:cNvPr id="5" name="Slide Number Placeholder 4"/>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5230492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1D246A-D6A5-4C74-85E4-2EBB5890F275}" type="datetimeFigureOut">
              <a:rPr lang="ru-RU" smtClean="0">
                <a:solidFill>
                  <a:prstClr val="black">
                    <a:tint val="75000"/>
                  </a:prstClr>
                </a:solidFill>
              </a:rPr>
              <a:pPr/>
              <a:t>27.01.2021</a:t>
            </a:fld>
            <a:endParaRPr lang="ru-RU">
              <a:solidFill>
                <a:prstClr val="black">
                  <a:tint val="75000"/>
                </a:prstClr>
              </a:solidFill>
            </a:endParaRPr>
          </a:p>
        </p:txBody>
      </p:sp>
      <p:sp>
        <p:nvSpPr>
          <p:cNvPr id="3" name="Footer Placeholder 2"/>
          <p:cNvSpPr>
            <a:spLocks noGrp="1"/>
          </p:cNvSpPr>
          <p:nvPr>
            <p:ph type="ftr" sz="quarter" idx="11"/>
          </p:nvPr>
        </p:nvSpPr>
        <p:spPr/>
        <p:txBody>
          <a:bodyPr/>
          <a:lstStyle/>
          <a:p>
            <a:endParaRPr lang="ru-RU">
              <a:solidFill>
                <a:prstClr val="black">
                  <a:tint val="75000"/>
                </a:prstClr>
              </a:solidFill>
            </a:endParaRPr>
          </a:p>
        </p:txBody>
      </p:sp>
      <p:sp>
        <p:nvSpPr>
          <p:cNvPr id="4" name="Slide Number Placeholder 3"/>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3293522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511D246A-D6A5-4C74-85E4-2EBB5890F275}" type="datetimeFigureOut">
              <a:rPr lang="ru-RU" smtClean="0">
                <a:solidFill>
                  <a:prstClr val="black">
                    <a:tint val="75000"/>
                  </a:prstClr>
                </a:solidFill>
              </a:rPr>
              <a:pPr/>
              <a:t>27.01.2021</a:t>
            </a:fld>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640992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F97AA3B-A970-4AA0-8F7A-DD0CE914C064}" type="datetimeFigureOut">
              <a:rPr lang="ru-RU" smtClean="0"/>
              <a:t>27.01.2021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FF57626-ED92-4CBC-BFE0-C2C4918E6CD5}" type="slidenum">
              <a:rPr lang="ru-RU" smtClean="0"/>
              <a:t>‹#›</a:t>
            </a:fld>
            <a:endParaRPr lang="ru-RU"/>
          </a:p>
        </p:txBody>
      </p:sp>
    </p:spTree>
    <p:extLst>
      <p:ext uri="{BB962C8B-B14F-4D97-AF65-F5344CB8AC3E}">
        <p14:creationId xmlns:p14="http://schemas.microsoft.com/office/powerpoint/2010/main" val="23904795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511D246A-D6A5-4C74-85E4-2EBB5890F275}" type="datetimeFigureOut">
              <a:rPr lang="ru-RU" smtClean="0">
                <a:solidFill>
                  <a:prstClr val="black">
                    <a:tint val="75000"/>
                  </a:prstClr>
                </a:solidFill>
              </a:rPr>
              <a:pPr/>
              <a:t>27.01.2021</a:t>
            </a:fld>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5289150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11D246A-D6A5-4C74-85E4-2EBB5890F275}" type="datetimeFigureOut">
              <a:rPr lang="ru-RU" smtClean="0">
                <a:solidFill>
                  <a:prstClr val="black">
                    <a:tint val="75000"/>
                  </a:prstClr>
                </a:solidFill>
              </a:rPr>
              <a:pPr/>
              <a:t>27.01.2021</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3382439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11D246A-D6A5-4C74-85E4-2EBB5890F275}" type="datetimeFigureOut">
              <a:rPr lang="ru-RU" smtClean="0">
                <a:solidFill>
                  <a:prstClr val="black">
                    <a:tint val="75000"/>
                  </a:prstClr>
                </a:solidFill>
              </a:rPr>
              <a:pPr/>
              <a:t>27.01.2021</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9148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F97AA3B-A970-4AA0-8F7A-DD0CE914C064}" type="datetimeFigureOut">
              <a:rPr lang="ru-RU" smtClean="0"/>
              <a:t>27.01.2021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FF57626-ED92-4CBC-BFE0-C2C4918E6CD5}" type="slidenum">
              <a:rPr lang="ru-RU" smtClean="0"/>
              <a:t>‹#›</a:t>
            </a:fld>
            <a:endParaRPr lang="ru-RU"/>
          </a:p>
        </p:txBody>
      </p:sp>
    </p:spTree>
    <p:extLst>
      <p:ext uri="{BB962C8B-B14F-4D97-AF65-F5344CB8AC3E}">
        <p14:creationId xmlns:p14="http://schemas.microsoft.com/office/powerpoint/2010/main" val="2974097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F97AA3B-A970-4AA0-8F7A-DD0CE914C064}" type="datetimeFigureOut">
              <a:rPr lang="ru-RU" smtClean="0"/>
              <a:t>27.01.2021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FF57626-ED92-4CBC-BFE0-C2C4918E6CD5}" type="slidenum">
              <a:rPr lang="ru-RU" smtClean="0"/>
              <a:t>‹#›</a:t>
            </a:fld>
            <a:endParaRPr lang="ru-RU"/>
          </a:p>
        </p:txBody>
      </p:sp>
    </p:spTree>
    <p:extLst>
      <p:ext uri="{BB962C8B-B14F-4D97-AF65-F5344CB8AC3E}">
        <p14:creationId xmlns:p14="http://schemas.microsoft.com/office/powerpoint/2010/main" val="3871709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F97AA3B-A970-4AA0-8F7A-DD0CE914C064}" type="datetimeFigureOut">
              <a:rPr lang="ru-RU" smtClean="0"/>
              <a:t>27.01.2021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FF57626-ED92-4CBC-BFE0-C2C4918E6CD5}" type="slidenum">
              <a:rPr lang="ru-RU" smtClean="0"/>
              <a:t>‹#›</a:t>
            </a:fld>
            <a:endParaRPr lang="ru-RU"/>
          </a:p>
        </p:txBody>
      </p:sp>
    </p:spTree>
    <p:extLst>
      <p:ext uri="{BB962C8B-B14F-4D97-AF65-F5344CB8AC3E}">
        <p14:creationId xmlns:p14="http://schemas.microsoft.com/office/powerpoint/2010/main" val="3838026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F97AA3B-A970-4AA0-8F7A-DD0CE914C064}" type="datetimeFigureOut">
              <a:rPr lang="ru-RU" smtClean="0"/>
              <a:t>27.01.2021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FF57626-ED92-4CBC-BFE0-C2C4918E6CD5}" type="slidenum">
              <a:rPr lang="ru-RU" smtClean="0"/>
              <a:t>‹#›</a:t>
            </a:fld>
            <a:endParaRPr lang="ru-RU"/>
          </a:p>
        </p:txBody>
      </p:sp>
    </p:spTree>
    <p:extLst>
      <p:ext uri="{BB962C8B-B14F-4D97-AF65-F5344CB8AC3E}">
        <p14:creationId xmlns:p14="http://schemas.microsoft.com/office/powerpoint/2010/main" val="1832117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F97AA3B-A970-4AA0-8F7A-DD0CE914C064}" type="datetimeFigureOut">
              <a:rPr lang="ru-RU" smtClean="0"/>
              <a:t>27.01.2021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FF57626-ED92-4CBC-BFE0-C2C4918E6CD5}" type="slidenum">
              <a:rPr lang="ru-RU" smtClean="0"/>
              <a:t>‹#›</a:t>
            </a:fld>
            <a:endParaRPr lang="ru-RU"/>
          </a:p>
        </p:txBody>
      </p:sp>
    </p:spTree>
    <p:extLst>
      <p:ext uri="{BB962C8B-B14F-4D97-AF65-F5344CB8AC3E}">
        <p14:creationId xmlns:p14="http://schemas.microsoft.com/office/powerpoint/2010/main" val="3325798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F97AA3B-A970-4AA0-8F7A-DD0CE914C064}" type="datetimeFigureOut">
              <a:rPr lang="ru-RU" smtClean="0"/>
              <a:t>27.01.2021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FF57626-ED92-4CBC-BFE0-C2C4918E6CD5}" type="slidenum">
              <a:rPr lang="ru-RU" smtClean="0"/>
              <a:t>‹#›</a:t>
            </a:fld>
            <a:endParaRPr lang="ru-RU"/>
          </a:p>
        </p:txBody>
      </p:sp>
    </p:spTree>
    <p:extLst>
      <p:ext uri="{BB962C8B-B14F-4D97-AF65-F5344CB8AC3E}">
        <p14:creationId xmlns:p14="http://schemas.microsoft.com/office/powerpoint/2010/main" val="2950738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F97AA3B-A970-4AA0-8F7A-DD0CE914C064}" type="datetimeFigureOut">
              <a:rPr lang="ru-RU" smtClean="0"/>
              <a:t>27.01.2021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FF57626-ED92-4CBC-BFE0-C2C4918E6CD5}" type="slidenum">
              <a:rPr lang="ru-RU" smtClean="0"/>
              <a:t>‹#›</a:t>
            </a:fld>
            <a:endParaRPr lang="ru-RU"/>
          </a:p>
        </p:txBody>
      </p:sp>
    </p:spTree>
    <p:extLst>
      <p:ext uri="{BB962C8B-B14F-4D97-AF65-F5344CB8AC3E}">
        <p14:creationId xmlns:p14="http://schemas.microsoft.com/office/powerpoint/2010/main" val="3375518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97AA3B-A970-4AA0-8F7A-DD0CE914C064}" type="datetimeFigureOut">
              <a:rPr lang="ru-RU" smtClean="0"/>
              <a:t>27.01.2021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F57626-ED92-4CBC-BFE0-C2C4918E6CD5}" type="slidenum">
              <a:rPr lang="ru-RU" smtClean="0"/>
              <a:t>‹#›</a:t>
            </a:fld>
            <a:endParaRPr lang="ru-RU"/>
          </a:p>
        </p:txBody>
      </p:sp>
    </p:spTree>
    <p:extLst>
      <p:ext uri="{BB962C8B-B14F-4D97-AF65-F5344CB8AC3E}">
        <p14:creationId xmlns:p14="http://schemas.microsoft.com/office/powerpoint/2010/main" val="3381543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1D246A-D6A5-4C74-85E4-2EBB5890F275}" type="datetimeFigureOut">
              <a:rPr lang="ru-RU" smtClean="0">
                <a:solidFill>
                  <a:prstClr val="black">
                    <a:tint val="75000"/>
                  </a:prstClr>
                </a:solidFill>
              </a:rPr>
              <a:pPr/>
              <a:t>27.01.2021</a:t>
            </a:fld>
            <a:endParaRPr lang="ru-RU">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2795640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567890" y="2783541"/>
            <a:ext cx="8624110" cy="2977291"/>
          </a:xfrm>
        </p:spPr>
        <p:txBody>
          <a:bodyPr>
            <a:normAutofit/>
          </a:bodyPr>
          <a:lstStyle/>
          <a:p>
            <a:r>
              <a:rPr lang="de-DE" sz="5000" b="1" dirty="0" smtClean="0">
                <a:solidFill>
                  <a:srgbClr val="00B050"/>
                </a:solidFill>
                <a:latin typeface="Arial" panose="020B0604020202020204" pitchFamily="34" charset="0"/>
                <a:cs typeface="Arial" panose="020B0604020202020204" pitchFamily="34" charset="0"/>
              </a:rPr>
              <a:t>THEMA DER STUNDE</a:t>
            </a:r>
          </a:p>
          <a:p>
            <a:r>
              <a:rPr lang="de-AT" sz="5000" b="1" dirty="0" smtClean="0">
                <a:solidFill>
                  <a:srgbClr val="7030A0"/>
                </a:solidFill>
                <a:latin typeface="Arial" panose="020B0604020202020204" pitchFamily="34" charset="0"/>
                <a:cs typeface="Arial" panose="020B0604020202020204" pitchFamily="34" charset="0"/>
              </a:rPr>
              <a:t>„Globalisierung“</a:t>
            </a:r>
            <a:endParaRPr lang="de-DE" sz="6000" b="1" dirty="0" smtClean="0">
              <a:solidFill>
                <a:srgbClr val="7030A0"/>
              </a:solidFill>
              <a:latin typeface="Arial" panose="020B0604020202020204" pitchFamily="34" charset="0"/>
              <a:cs typeface="Arial" panose="020B0604020202020204" pitchFamily="34" charset="0"/>
            </a:endParaRPr>
          </a:p>
          <a:p>
            <a:endParaRPr lang="de-DE" sz="5400" b="1" dirty="0">
              <a:solidFill>
                <a:srgbClr val="7030A0"/>
              </a:solidFill>
              <a:latin typeface="Arial" panose="020B0604020202020204" pitchFamily="34" charset="0"/>
              <a:cs typeface="Arial" panose="020B0604020202020204" pitchFamily="34" charset="0"/>
            </a:endParaRPr>
          </a:p>
          <a:p>
            <a:endParaRPr lang="de-DE" sz="5000" dirty="0" smtClean="0">
              <a:latin typeface="Arial" panose="020B0604020202020204" pitchFamily="34" charset="0"/>
              <a:cs typeface="Arial" panose="020B0604020202020204" pitchFamily="34" charset="0"/>
            </a:endParaRPr>
          </a:p>
          <a:p>
            <a:endParaRPr lang="ru-RU" dirty="0"/>
          </a:p>
        </p:txBody>
      </p:sp>
      <p:sp>
        <p:nvSpPr>
          <p:cNvPr id="4" name="Заголовок 3"/>
          <p:cNvSpPr>
            <a:spLocks noGrp="1"/>
          </p:cNvSpPr>
          <p:nvPr>
            <p:ph type="ctrTitle"/>
          </p:nvPr>
        </p:nvSpPr>
        <p:spPr>
          <a:xfrm>
            <a:off x="154545" y="115910"/>
            <a:ext cx="11848565" cy="1487980"/>
          </a:xfrm>
          <a:solidFill>
            <a:srgbClr val="0070C0"/>
          </a:solidFill>
        </p:spPr>
        <p:txBody>
          <a:bodyPr>
            <a:normAutofit/>
          </a:bodyPr>
          <a:lstStyle/>
          <a:p>
            <a:r>
              <a:rPr lang="de-DE" sz="8000" b="1" dirty="0" smtClean="0">
                <a:solidFill>
                  <a:schemeClr val="bg1"/>
                </a:solidFill>
                <a:latin typeface="Arial" panose="020B0604020202020204" pitchFamily="34" charset="0"/>
                <a:cs typeface="Arial" panose="020B0604020202020204" pitchFamily="34" charset="0"/>
              </a:rPr>
              <a:t>DEUTSCH</a:t>
            </a:r>
            <a:endParaRPr lang="ru-RU" sz="8000" b="1" dirty="0">
              <a:solidFill>
                <a:schemeClr val="bg1"/>
              </a:solidFill>
              <a:latin typeface="Arial" panose="020B0604020202020204" pitchFamily="34" charset="0"/>
              <a:cs typeface="Arial" panose="020B0604020202020204" pitchFamily="34" charset="0"/>
            </a:endParaRPr>
          </a:p>
        </p:txBody>
      </p:sp>
      <p:sp>
        <p:nvSpPr>
          <p:cNvPr id="5" name="Прямоугольник 4"/>
          <p:cNvSpPr/>
          <p:nvPr/>
        </p:nvSpPr>
        <p:spPr>
          <a:xfrm>
            <a:off x="9544050" y="242887"/>
            <a:ext cx="1559379" cy="13430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Arial" panose="020B0604020202020204" pitchFamily="34" charset="0"/>
                <a:cs typeface="Arial" panose="020B0604020202020204" pitchFamily="34" charset="0"/>
              </a:rPr>
              <a:t>9</a:t>
            </a:r>
            <a:r>
              <a:rPr lang="ru-RU" sz="5400" dirty="0" smtClean="0">
                <a:latin typeface="Arial" panose="020B0604020202020204" pitchFamily="34" charset="0"/>
                <a:cs typeface="Arial" panose="020B0604020202020204" pitchFamily="34" charset="0"/>
              </a:rPr>
              <a:t>.</a:t>
            </a:r>
            <a:endParaRPr lang="de-DE" sz="5400" dirty="0" smtClean="0">
              <a:latin typeface="Arial" panose="020B0604020202020204" pitchFamily="34" charset="0"/>
              <a:cs typeface="Arial" panose="020B0604020202020204" pitchFamily="34" charset="0"/>
            </a:endParaRPr>
          </a:p>
          <a:p>
            <a:pPr algn="ctr"/>
            <a:r>
              <a:rPr lang="en-US" sz="3200" dirty="0" err="1" smtClean="0">
                <a:latin typeface="Arial" panose="020B0604020202020204" pitchFamily="34" charset="0"/>
                <a:cs typeface="Arial" panose="020B0604020202020204" pitchFamily="34" charset="0"/>
              </a:rPr>
              <a:t>Klasse</a:t>
            </a:r>
            <a:endParaRPr lang="ru-RU" sz="3200" dirty="0">
              <a:latin typeface="Arial" panose="020B0604020202020204" pitchFamily="34" charset="0"/>
              <a:cs typeface="Arial" panose="020B0604020202020204" pitchFamily="34" charset="0"/>
            </a:endParaRPr>
          </a:p>
        </p:txBody>
      </p:sp>
      <p:sp>
        <p:nvSpPr>
          <p:cNvPr id="2" name="Прямоугольник 1"/>
          <p:cNvSpPr/>
          <p:nvPr/>
        </p:nvSpPr>
        <p:spPr>
          <a:xfrm>
            <a:off x="1277471" y="2649071"/>
            <a:ext cx="1210235" cy="30659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4261426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70C0"/>
          </a:solidFill>
        </p:spPr>
        <p:txBody>
          <a:bodyPr>
            <a:normAutofit/>
          </a:bodyPr>
          <a:lstStyle/>
          <a:p>
            <a:r>
              <a:rPr lang="de-DE" sz="3600" dirty="0">
                <a:solidFill>
                  <a:prstClr val="white"/>
                </a:solidFill>
                <a:latin typeface="Arial" panose="020B0604020202020204" pitchFamily="34" charset="0"/>
                <a:cs typeface="Arial" panose="020B0604020202020204" pitchFamily="34" charset="0"/>
              </a:rPr>
              <a:t>Globalisierungs-Facts</a:t>
            </a:r>
            <a:r>
              <a:rPr lang="de-DE" sz="3600" dirty="0">
                <a:solidFill>
                  <a:srgbClr val="000000"/>
                </a:solidFill>
                <a:latin typeface="Tahoma" panose="020B0604030504040204" pitchFamily="34" charset="0"/>
              </a:rPr>
              <a:t> </a:t>
            </a:r>
            <a:endParaRPr lang="ru-RU" sz="36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14325" y="614363"/>
            <a:ext cx="11530013" cy="6043612"/>
          </a:xfrm>
          <a:ln w="28575"/>
        </p:spPr>
        <p:style>
          <a:lnRef idx="2">
            <a:schemeClr val="accent3"/>
          </a:lnRef>
          <a:fillRef idx="1">
            <a:schemeClr val="lt1"/>
          </a:fillRef>
          <a:effectRef idx="0">
            <a:schemeClr val="accent3"/>
          </a:effectRef>
          <a:fontRef idx="minor">
            <a:schemeClr val="dk1"/>
          </a:fontRef>
        </p:style>
        <p:txBody>
          <a:bodyPr>
            <a:normAutofit lnSpcReduction="10000"/>
          </a:bodyPr>
          <a:lstStyle/>
          <a:p>
            <a:r>
              <a:rPr lang="de-DE" sz="3000" b="1" dirty="0">
                <a:solidFill>
                  <a:srgbClr val="000000"/>
                </a:solidFill>
                <a:latin typeface="Arial" panose="020B0604020202020204" pitchFamily="34" charset="0"/>
                <a:cs typeface="Arial" panose="020B0604020202020204" pitchFamily="34" charset="0"/>
              </a:rPr>
              <a:t>Die meistverbreitete Sprache der Welt </a:t>
            </a:r>
            <a:endParaRPr lang="de-DE" sz="3000" dirty="0">
              <a:solidFill>
                <a:srgbClr val="000000"/>
              </a:solidFill>
              <a:latin typeface="Arial" panose="020B0604020202020204" pitchFamily="34" charset="0"/>
              <a:cs typeface="Arial" panose="020B0604020202020204" pitchFamily="34" charset="0"/>
            </a:endParaRPr>
          </a:p>
          <a:p>
            <a:r>
              <a:rPr lang="de-DE" sz="3000" dirty="0">
                <a:solidFill>
                  <a:srgbClr val="000000"/>
                </a:solidFill>
                <a:latin typeface="Arial" panose="020B0604020202020204" pitchFamily="34" charset="0"/>
                <a:cs typeface="Arial" panose="020B0604020202020204" pitchFamily="34" charset="0"/>
              </a:rPr>
              <a:t>Bezogen auf die geografische Streuung ist gegenwärtig keine Sprache so verbreitet wie Englisch. Die englische Sprache ist in 57 Staaten Amtssprache und/oder Landessprache. Hinzu kommen die Überseeterritorien </a:t>
            </a:r>
            <a:r>
              <a:rPr lang="de-DE" sz="3000" dirty="0" smtClean="0">
                <a:solidFill>
                  <a:srgbClr val="000000"/>
                </a:solidFill>
                <a:latin typeface="Arial" panose="020B0604020202020204" pitchFamily="34" charset="0"/>
                <a:cs typeface="Arial" panose="020B0604020202020204" pitchFamily="34" charset="0"/>
              </a:rPr>
              <a:t>Großbritanniens</a:t>
            </a:r>
            <a:r>
              <a:rPr lang="de-DE" sz="3000" dirty="0">
                <a:solidFill>
                  <a:srgbClr val="000000"/>
                </a:solidFill>
                <a:latin typeface="Arial" panose="020B0604020202020204" pitchFamily="34" charset="0"/>
                <a:cs typeface="Arial" panose="020B0604020202020204" pitchFamily="34" charset="0"/>
              </a:rPr>
              <a:t>. Englisch ist zudem Amtssprache der Vereinten Nationen, der Europäischen Union, der Afrikanischen Union, der Organisation Amerikanischer Staaten und der NATO. Weltweit ist Englisch die Erst- oder Zweitsprache von rund 940 Millionen Menschen. 	</a:t>
            </a:r>
          </a:p>
          <a:p>
            <a:r>
              <a:rPr lang="de-DE" sz="3000" b="1" dirty="0" smtClean="0">
                <a:solidFill>
                  <a:srgbClr val="000000"/>
                </a:solidFill>
                <a:latin typeface="Arial" panose="020B0604020202020204" pitchFamily="34" charset="0"/>
                <a:cs typeface="Arial" panose="020B0604020202020204" pitchFamily="34" charset="0"/>
              </a:rPr>
              <a:t>Größtes </a:t>
            </a:r>
            <a:r>
              <a:rPr lang="de-DE" sz="3000" b="1" dirty="0">
                <a:solidFill>
                  <a:srgbClr val="000000"/>
                </a:solidFill>
                <a:latin typeface="Arial" panose="020B0604020202020204" pitchFamily="34" charset="0"/>
                <a:cs typeface="Arial" panose="020B0604020202020204" pitchFamily="34" charset="0"/>
              </a:rPr>
              <a:t>Militärbündnis der Welt </a:t>
            </a:r>
            <a:endParaRPr lang="de-DE" sz="3000" dirty="0">
              <a:solidFill>
                <a:srgbClr val="000000"/>
              </a:solidFill>
              <a:latin typeface="Arial" panose="020B0604020202020204" pitchFamily="34" charset="0"/>
              <a:cs typeface="Arial" panose="020B0604020202020204" pitchFamily="34" charset="0"/>
            </a:endParaRPr>
          </a:p>
          <a:p>
            <a:r>
              <a:rPr lang="de-DE" sz="3000" dirty="0">
                <a:solidFill>
                  <a:srgbClr val="000000"/>
                </a:solidFill>
                <a:latin typeface="Arial" panose="020B0604020202020204" pitchFamily="34" charset="0"/>
                <a:cs typeface="Arial" panose="020B0604020202020204" pitchFamily="34" charset="0"/>
              </a:rPr>
              <a:t>Die NATO (Nordatlantisches Verteidigungsbündnis) ist das </a:t>
            </a:r>
            <a:r>
              <a:rPr lang="de-DE" sz="3000" dirty="0" smtClean="0">
                <a:solidFill>
                  <a:srgbClr val="000000"/>
                </a:solidFill>
                <a:latin typeface="Arial" panose="020B0604020202020204" pitchFamily="34" charset="0"/>
                <a:cs typeface="Arial" panose="020B0604020202020204" pitchFamily="34" charset="0"/>
              </a:rPr>
              <a:t>größte </a:t>
            </a:r>
            <a:r>
              <a:rPr lang="de-DE" sz="3000" dirty="0">
                <a:solidFill>
                  <a:srgbClr val="000000"/>
                </a:solidFill>
                <a:latin typeface="Arial" panose="020B0604020202020204" pitchFamily="34" charset="0"/>
                <a:cs typeface="Arial" panose="020B0604020202020204" pitchFamily="34" charset="0"/>
              </a:rPr>
              <a:t>Militärbündnis der Welt. Es umfasst 29 Staaten, darunter die USA, Kanada und </a:t>
            </a:r>
            <a:r>
              <a:rPr lang="de-DE" sz="3000" dirty="0" smtClean="0">
                <a:solidFill>
                  <a:srgbClr val="000000"/>
                </a:solidFill>
                <a:latin typeface="Arial" panose="020B0604020202020204" pitchFamily="34" charset="0"/>
                <a:cs typeface="Arial" panose="020B0604020202020204" pitchFamily="34" charset="0"/>
              </a:rPr>
              <a:t>Großbritannien</a:t>
            </a:r>
            <a:r>
              <a:rPr lang="de-DE" sz="3000" dirty="0">
                <a:solidFill>
                  <a:srgbClr val="000000"/>
                </a:solidFill>
                <a:latin typeface="Arial" panose="020B0604020202020204" pitchFamily="34" charset="0"/>
                <a:cs typeface="Arial" panose="020B0604020202020204" pitchFamily="34" charset="0"/>
              </a:rPr>
              <a:t>, sowie zahlreiche weitere europäische Staaten. 	</a:t>
            </a:r>
          </a:p>
          <a:p>
            <a:pPr algn="l"/>
            <a:endParaRPr lang="de-DE" sz="3200" b="1" dirty="0" smtClean="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93346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50519" y="0"/>
            <a:ext cx="11493819" cy="960120"/>
          </a:xfrm>
          <a:solidFill>
            <a:srgbClr val="0070C0"/>
          </a:solidFill>
        </p:spPr>
        <p:txBody>
          <a:bodyPr>
            <a:noAutofit/>
          </a:bodyPr>
          <a:lstStyle/>
          <a:p>
            <a:pPr algn="ctr"/>
            <a:r>
              <a:rPr lang="de-DE" b="1" dirty="0">
                <a:solidFill>
                  <a:schemeClr val="bg1"/>
                </a:solidFill>
                <a:latin typeface="Arial" panose="020B0604020202020204" pitchFamily="34" charset="0"/>
                <a:cs typeface="Arial" panose="020B0604020202020204" pitchFamily="34" charset="0"/>
              </a:rPr>
              <a:t>S</a:t>
            </a:r>
            <a:r>
              <a:rPr lang="de-DE" b="1" dirty="0" smtClean="0">
                <a:solidFill>
                  <a:schemeClr val="bg1"/>
                </a:solidFill>
                <a:latin typeface="Arial" panose="020B0604020202020204" pitchFamily="34" charset="0"/>
                <a:cs typeface="Arial" panose="020B0604020202020204" pitchFamily="34" charset="0"/>
              </a:rPr>
              <a:t>elbstständige Arbeit</a:t>
            </a:r>
            <a:endParaRPr lang="ru-RU"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20040" y="2225039"/>
            <a:ext cx="11524298" cy="4432935"/>
          </a:xfrm>
          <a:ln w="28575"/>
        </p:spPr>
        <p:style>
          <a:lnRef idx="2">
            <a:schemeClr val="accent3"/>
          </a:lnRef>
          <a:fillRef idx="1">
            <a:schemeClr val="lt1"/>
          </a:fillRef>
          <a:effectRef idx="0">
            <a:schemeClr val="accent3"/>
          </a:effectRef>
          <a:fontRef idx="minor">
            <a:schemeClr val="dk1"/>
          </a:fontRef>
        </p:style>
        <p:txBody>
          <a:bodyPr>
            <a:normAutofit/>
          </a:bodyPr>
          <a:lstStyle/>
          <a:p>
            <a:r>
              <a:rPr lang="de-DE" sz="3200" b="1" dirty="0" smtClean="0">
                <a:solidFill>
                  <a:srgbClr val="002060"/>
                </a:solidFill>
                <a:latin typeface="Arial" panose="020B0604020202020204" pitchFamily="34" charset="0"/>
                <a:cs typeface="Arial" panose="020B0604020202020204" pitchFamily="34" charset="0"/>
              </a:rPr>
              <a:t>Übung 4, </a:t>
            </a:r>
            <a:r>
              <a:rPr lang="de-DE" sz="3200" b="1" dirty="0">
                <a:solidFill>
                  <a:srgbClr val="002060"/>
                </a:solidFill>
                <a:latin typeface="Arial" panose="020B0604020202020204" pitchFamily="34" charset="0"/>
                <a:cs typeface="Arial" panose="020B0604020202020204" pitchFamily="34" charset="0"/>
              </a:rPr>
              <a:t>l</a:t>
            </a:r>
            <a:r>
              <a:rPr lang="de-DE" sz="3200" b="1" dirty="0" smtClean="0">
                <a:solidFill>
                  <a:srgbClr val="002060"/>
                </a:solidFill>
                <a:latin typeface="Arial" panose="020B0604020202020204" pitchFamily="34" charset="0"/>
                <a:cs typeface="Arial" panose="020B0604020202020204" pitchFamily="34" charset="0"/>
              </a:rPr>
              <a:t>esen Sie den Text auf der Seiten 115,116</a:t>
            </a:r>
          </a:p>
          <a:p>
            <a:endParaRPr lang="de-DE" sz="3200" b="1" dirty="0" smtClean="0">
              <a:solidFill>
                <a:srgbClr val="002060"/>
              </a:solidFill>
              <a:latin typeface="Arial" panose="020B0604020202020204" pitchFamily="34" charset="0"/>
              <a:cs typeface="Arial" panose="020B0604020202020204" pitchFamily="34" charset="0"/>
            </a:endParaRPr>
          </a:p>
          <a:p>
            <a:r>
              <a:rPr lang="de-DE" sz="3200" b="1" dirty="0" smtClean="0">
                <a:solidFill>
                  <a:srgbClr val="002060"/>
                </a:solidFill>
                <a:latin typeface="Arial" panose="020B0604020202020204" pitchFamily="34" charset="0"/>
                <a:cs typeface="Arial" panose="020B0604020202020204" pitchFamily="34" charset="0"/>
              </a:rPr>
              <a:t>Übung 5, ordnen Sie den Abschnitte passende Überschriften</a:t>
            </a:r>
          </a:p>
        </p:txBody>
      </p:sp>
    </p:spTree>
    <p:extLst>
      <p:ext uri="{BB962C8B-B14F-4D97-AF65-F5344CB8AC3E}">
        <p14:creationId xmlns:p14="http://schemas.microsoft.com/office/powerpoint/2010/main" val="9389113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71487" y="157164"/>
            <a:ext cx="11215687" cy="844322"/>
          </a:xfrm>
          <a:solidFill>
            <a:srgbClr val="0070C0"/>
          </a:solidFill>
        </p:spPr>
        <p:txBody>
          <a:bodyPr>
            <a:normAutofit/>
          </a:bodyPr>
          <a:lstStyle/>
          <a:p>
            <a:r>
              <a:rPr lang="de-DE" sz="4800" b="1" dirty="0" smtClean="0">
                <a:solidFill>
                  <a:schemeClr val="bg1"/>
                </a:solidFill>
                <a:latin typeface="Arial" panose="020B0604020202020204" pitchFamily="34" charset="0"/>
                <a:cs typeface="Arial" panose="020B0604020202020204" pitchFamily="34" charset="0"/>
              </a:rPr>
              <a:t>Ende der Stunde</a:t>
            </a:r>
            <a:endParaRPr lang="ru-RU" sz="48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471487" y="1161143"/>
            <a:ext cx="11215687" cy="5125358"/>
          </a:xfrm>
          <a:ln w="57150">
            <a:solidFill>
              <a:srgbClr val="00B0F0"/>
            </a:solidFill>
          </a:ln>
        </p:spPr>
        <p:txBody>
          <a:bodyPr>
            <a:normAutofit/>
          </a:bodyPr>
          <a:lstStyle/>
          <a:p>
            <a:r>
              <a:rPr lang="de-DE" sz="5400" b="1" dirty="0" smtClean="0">
                <a:solidFill>
                  <a:srgbClr val="0070C0"/>
                </a:solidFill>
                <a:latin typeface="Arial" panose="020B0604020202020204" pitchFamily="34" charset="0"/>
                <a:cs typeface="Arial" panose="020B0604020202020204" pitchFamily="34" charset="0"/>
              </a:rPr>
              <a:t>Unsere Stunde ist zu Ende.</a:t>
            </a:r>
          </a:p>
          <a:p>
            <a:endParaRPr lang="de-DE" sz="5400" b="1" dirty="0" smtClean="0">
              <a:solidFill>
                <a:srgbClr val="0070C0"/>
              </a:solidFill>
              <a:latin typeface="Arial" panose="020B0604020202020204" pitchFamily="34" charset="0"/>
              <a:cs typeface="Arial" panose="020B0604020202020204" pitchFamily="34" charset="0"/>
            </a:endParaRPr>
          </a:p>
          <a:p>
            <a:r>
              <a:rPr lang="de-DE" sz="5400" b="1" dirty="0" smtClean="0">
                <a:solidFill>
                  <a:srgbClr val="7030A0"/>
                </a:solidFill>
                <a:latin typeface="Arial" panose="020B0604020202020204" pitchFamily="34" charset="0"/>
                <a:cs typeface="Arial" panose="020B0604020202020204" pitchFamily="34" charset="0"/>
              </a:rPr>
              <a:t>Danke für Aufmerksamkeit!</a:t>
            </a:r>
          </a:p>
          <a:p>
            <a:endParaRPr lang="de-DE" sz="5400" b="1" dirty="0" smtClean="0">
              <a:solidFill>
                <a:srgbClr val="7030A0"/>
              </a:solidFill>
              <a:latin typeface="Arial" panose="020B0604020202020204" pitchFamily="34" charset="0"/>
              <a:cs typeface="Arial" panose="020B0604020202020204" pitchFamily="34" charset="0"/>
            </a:endParaRPr>
          </a:p>
          <a:p>
            <a:r>
              <a:rPr lang="de-DE" sz="5400" b="1" dirty="0" smtClean="0">
                <a:solidFill>
                  <a:srgbClr val="C00000"/>
                </a:solidFill>
                <a:latin typeface="Arial" panose="020B0604020202020204" pitchFamily="34" charset="0"/>
                <a:cs typeface="Arial" panose="020B0604020202020204" pitchFamily="34" charset="0"/>
              </a:rPr>
              <a:t>Auf Wiedersehen!</a:t>
            </a:r>
          </a:p>
        </p:txBody>
      </p:sp>
    </p:spTree>
    <p:extLst>
      <p:ext uri="{BB962C8B-B14F-4D97-AF65-F5344CB8AC3E}">
        <p14:creationId xmlns:p14="http://schemas.microsoft.com/office/powerpoint/2010/main" val="17455142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0" y="0"/>
            <a:ext cx="12191999" cy="792480"/>
          </a:xfrm>
          <a:solidFill>
            <a:srgbClr val="0070C0"/>
          </a:solidFill>
        </p:spPr>
        <p:txBody>
          <a:bodyPr>
            <a:noAutofit/>
          </a:bodyPr>
          <a:lstStyle/>
          <a:p>
            <a:pPr algn="ctr"/>
            <a:r>
              <a:rPr lang="de-DE" b="1" dirty="0" smtClean="0">
                <a:solidFill>
                  <a:schemeClr val="bg1"/>
                </a:solidFill>
                <a:latin typeface="Arial" panose="020B0604020202020204" pitchFamily="34" charset="0"/>
                <a:cs typeface="Arial" panose="020B0604020202020204" pitchFamily="34" charset="0"/>
              </a:rPr>
              <a:t>Was ist Globalisierung?</a:t>
            </a:r>
            <a:endParaRPr lang="ru-RU"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96240" y="977266"/>
            <a:ext cx="11478578" cy="5880734"/>
          </a:xfrm>
          <a:ln w="28575"/>
        </p:spPr>
        <p:style>
          <a:lnRef idx="2">
            <a:schemeClr val="accent3"/>
          </a:lnRef>
          <a:fillRef idx="1">
            <a:schemeClr val="lt1"/>
          </a:fillRef>
          <a:effectRef idx="0">
            <a:schemeClr val="accent3"/>
          </a:effectRef>
          <a:fontRef idx="minor">
            <a:schemeClr val="dk1"/>
          </a:fontRef>
        </p:style>
        <p:txBody>
          <a:bodyPr>
            <a:normAutofit/>
          </a:bodyPr>
          <a:lstStyle/>
          <a:p>
            <a:pPr algn="l"/>
            <a:r>
              <a:rPr lang="de-DE" sz="3200" b="1" dirty="0" smtClean="0">
                <a:solidFill>
                  <a:srgbClr val="091E24"/>
                </a:solidFill>
                <a:latin typeface="Arial" panose="020B0604020202020204" pitchFamily="34" charset="0"/>
                <a:ea typeface="Calibri" panose="020F0502020204030204" pitchFamily="34" charset="0"/>
                <a:cs typeface="Arial" panose="020B0604020202020204" pitchFamily="34" charset="0"/>
              </a:rPr>
              <a:t>Globalisierung</a:t>
            </a:r>
            <a:r>
              <a:rPr lang="de-DE" sz="3200" dirty="0" smtClean="0">
                <a:solidFill>
                  <a:srgbClr val="091E24"/>
                </a:solidFill>
                <a:latin typeface="Arial" panose="020B0604020202020204" pitchFamily="34" charset="0"/>
                <a:ea typeface="Calibri" panose="020F0502020204030204" pitchFamily="34" charset="0"/>
                <a:cs typeface="Arial" panose="020B0604020202020204" pitchFamily="34" charset="0"/>
              </a:rPr>
              <a:t> </a:t>
            </a:r>
            <a:r>
              <a:rPr lang="de-DE" sz="3200" dirty="0">
                <a:solidFill>
                  <a:srgbClr val="091E24"/>
                </a:solidFill>
                <a:latin typeface="Arial" panose="020B0604020202020204" pitchFamily="34" charset="0"/>
                <a:ea typeface="Calibri" panose="020F0502020204030204" pitchFamily="34" charset="0"/>
                <a:cs typeface="Arial" panose="020B0604020202020204" pitchFamily="34" charset="0"/>
              </a:rPr>
              <a:t>beeinflusst viele unserer Lebensbereiche. </a:t>
            </a:r>
            <a:endParaRPr lang="de-DE" sz="3200" dirty="0" smtClean="0">
              <a:solidFill>
                <a:srgbClr val="091E24"/>
              </a:solidFill>
              <a:latin typeface="Arial" panose="020B0604020202020204" pitchFamily="34" charset="0"/>
              <a:ea typeface="Calibri" panose="020F0502020204030204" pitchFamily="34" charset="0"/>
              <a:cs typeface="Arial" panose="020B0604020202020204" pitchFamily="34" charset="0"/>
            </a:endParaRPr>
          </a:p>
          <a:p>
            <a:r>
              <a:rPr lang="de-DE" sz="3200" dirty="0">
                <a:solidFill>
                  <a:srgbClr val="091E24"/>
                </a:solidFill>
                <a:latin typeface="Arial" panose="020B0604020202020204" pitchFamily="34" charset="0"/>
                <a:ea typeface="Times New Roman" panose="02020603050405020304" pitchFamily="18" charset="0"/>
                <a:cs typeface="Arial" panose="020B0604020202020204" pitchFamily="34" charset="0"/>
              </a:rPr>
              <a:t>Globalisierung ist ein stets aktuelles Thema, das sowohl Wirtschaft, Politik als auch unsere Gesellschaft beeinflusst.</a:t>
            </a:r>
            <a:endParaRPr lang="ru-RU" sz="3200" dirty="0">
              <a:latin typeface="Arial" panose="020B0604020202020204" pitchFamily="34" charset="0"/>
              <a:ea typeface="Times New Roman" panose="02020603050405020304" pitchFamily="18" charset="0"/>
              <a:cs typeface="Arial" panose="020B0604020202020204" pitchFamily="34" charset="0"/>
            </a:endParaRPr>
          </a:p>
          <a:p>
            <a:pPr>
              <a:lnSpc>
                <a:spcPct val="107000"/>
              </a:lnSpc>
              <a:spcAft>
                <a:spcPts val="800"/>
              </a:spcAft>
            </a:pPr>
            <a:r>
              <a:rPr lang="de-DE" sz="3200" b="1" dirty="0">
                <a:solidFill>
                  <a:srgbClr val="7030A0"/>
                </a:solidFill>
                <a:latin typeface="Arial" panose="020B0604020202020204" pitchFamily="34" charset="0"/>
                <a:ea typeface="Calibri" panose="020F0502020204030204" pitchFamily="34" charset="0"/>
                <a:cs typeface="Arial" panose="020B0604020202020204" pitchFamily="34" charset="0"/>
              </a:rPr>
              <a:t>Was ist Globalisierung?</a:t>
            </a:r>
            <a:endParaRPr lang="ru-RU" sz="3200" b="1" dirty="0">
              <a:solidFill>
                <a:srgbClr val="7030A0"/>
              </a:solidFill>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de-DE" sz="3200" dirty="0">
                <a:latin typeface="Arial" panose="020B0604020202020204" pitchFamily="34" charset="0"/>
                <a:ea typeface="Calibri" panose="020F0502020204030204" pitchFamily="34" charset="0"/>
                <a:cs typeface="Arial" panose="020B0604020202020204" pitchFamily="34" charset="0"/>
              </a:rPr>
              <a:t>Der Begriff </a:t>
            </a:r>
            <a:r>
              <a:rPr lang="de-DE" sz="3200" b="1" dirty="0">
                <a:latin typeface="Arial" panose="020B0604020202020204" pitchFamily="34" charset="0"/>
                <a:ea typeface="Calibri" panose="020F0502020204030204" pitchFamily="34" charset="0"/>
                <a:cs typeface="Arial" panose="020B0604020202020204" pitchFamily="34" charset="0"/>
              </a:rPr>
              <a:t>Globalisierung</a:t>
            </a:r>
            <a:r>
              <a:rPr lang="de-DE" sz="3200" dirty="0">
                <a:latin typeface="Arial" panose="020B0604020202020204" pitchFamily="34" charset="0"/>
                <a:ea typeface="Calibri" panose="020F0502020204030204" pitchFamily="34" charset="0"/>
                <a:cs typeface="Arial" panose="020B0604020202020204" pitchFamily="34" charset="0"/>
              </a:rPr>
              <a:t> wurde in den 60er Jahren ins Leben gerufen und basiert auf dem Wort “global” – also die ganze Erde betreffend</a:t>
            </a:r>
            <a:r>
              <a:rPr lang="de-DE" sz="3200" dirty="0" smtClean="0">
                <a:latin typeface="Arial" panose="020B0604020202020204" pitchFamily="34" charset="0"/>
                <a:ea typeface="Calibri" panose="020F0502020204030204" pitchFamily="34" charset="0"/>
                <a:cs typeface="Arial" panose="020B0604020202020204" pitchFamily="34" charset="0"/>
              </a:rPr>
              <a:t>.</a:t>
            </a:r>
          </a:p>
          <a:p>
            <a:pPr algn="l"/>
            <a:r>
              <a:rPr lang="de-DE" sz="3200" dirty="0" smtClean="0">
                <a:latin typeface="Arial" panose="020B0604020202020204" pitchFamily="34" charset="0"/>
                <a:cs typeface="Arial" panose="020B0604020202020204" pitchFamily="34" charset="0"/>
              </a:rPr>
              <a:t>Den Begriff </a:t>
            </a:r>
            <a:r>
              <a:rPr lang="de-DE" sz="3200" b="1" dirty="0" smtClean="0">
                <a:latin typeface="Arial" panose="020B0604020202020204" pitchFamily="34" charset="0"/>
                <a:cs typeface="Arial" panose="020B0604020202020204" pitchFamily="34" charset="0"/>
              </a:rPr>
              <a:t>„Globalisierung“ </a:t>
            </a:r>
            <a:r>
              <a:rPr lang="de-DE" sz="3200" dirty="0">
                <a:latin typeface="Arial" panose="020B0604020202020204" pitchFamily="34" charset="0"/>
                <a:cs typeface="Arial" panose="020B0604020202020204" pitchFamily="34" charset="0"/>
              </a:rPr>
              <a:t>machte der US-amerikanische Trendforscher </a:t>
            </a:r>
            <a:r>
              <a:rPr lang="de-DE" sz="3200" dirty="0" smtClean="0">
                <a:latin typeface="Arial" panose="020B0604020202020204" pitchFamily="34" charset="0"/>
                <a:cs typeface="Arial" panose="020B0604020202020204" pitchFamily="34" charset="0"/>
              </a:rPr>
              <a:t>John </a:t>
            </a:r>
            <a:r>
              <a:rPr lang="de-DE" sz="3200" dirty="0" err="1" smtClean="0">
                <a:latin typeface="Arial" panose="020B0604020202020204" pitchFamily="34" charset="0"/>
                <a:cs typeface="Arial" panose="020B0604020202020204" pitchFamily="34" charset="0"/>
              </a:rPr>
              <a:t>Naisbitt</a:t>
            </a:r>
            <a:r>
              <a:rPr lang="de-DE" sz="3200" dirty="0" smtClean="0">
                <a:latin typeface="Arial" panose="020B0604020202020204" pitchFamily="34" charset="0"/>
                <a:cs typeface="Arial" panose="020B0604020202020204" pitchFamily="34" charset="0"/>
              </a:rPr>
              <a:t> </a:t>
            </a:r>
            <a:r>
              <a:rPr lang="de-DE" sz="3200" dirty="0">
                <a:latin typeface="Arial" panose="020B0604020202020204" pitchFamily="34" charset="0"/>
                <a:cs typeface="Arial" panose="020B0604020202020204" pitchFamily="34" charset="0"/>
              </a:rPr>
              <a:t>im Jahre 1982 mit dem Bestellen Megatrends </a:t>
            </a:r>
            <a:r>
              <a:rPr lang="de-DE" sz="3200" dirty="0" smtClean="0">
                <a:latin typeface="Arial" panose="020B0604020202020204" pitchFamily="34" charset="0"/>
                <a:cs typeface="Arial" panose="020B0604020202020204" pitchFamily="34" charset="0"/>
              </a:rPr>
              <a:t>populär</a:t>
            </a:r>
            <a:r>
              <a:rPr lang="de-DE" sz="3200" dirty="0">
                <a:latin typeface="Arial" panose="020B0604020202020204" pitchFamily="34" charset="0"/>
                <a:cs typeface="Arial" panose="020B0604020202020204" pitchFamily="34" charset="0"/>
              </a:rPr>
              <a:t>.</a:t>
            </a:r>
            <a:endParaRPr lang="ru-RU" sz="3200" dirty="0">
              <a:latin typeface="Arial" panose="020B0604020202020204" pitchFamily="34" charset="0"/>
              <a:ea typeface="Calibri" panose="020F0502020204030204" pitchFamily="34" charset="0"/>
              <a:cs typeface="Arial" panose="020B0604020202020204" pitchFamily="34" charset="0"/>
            </a:endParaRPr>
          </a:p>
          <a:p>
            <a:pPr algn="l"/>
            <a:endParaRPr lang="de-DE" sz="3200" b="1" dirty="0" smtClean="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464765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37161" y="0"/>
            <a:ext cx="11707178" cy="822960"/>
          </a:xfrm>
          <a:solidFill>
            <a:srgbClr val="0070C0"/>
          </a:solidFill>
        </p:spPr>
        <p:txBody>
          <a:bodyPr>
            <a:noAutofit/>
          </a:bodyPr>
          <a:lstStyle/>
          <a:p>
            <a:pPr algn="ctr"/>
            <a:r>
              <a:rPr lang="de-DE" b="1" dirty="0" smtClean="0">
                <a:solidFill>
                  <a:schemeClr val="bg1"/>
                </a:solidFill>
                <a:latin typeface="Arial" panose="020B0604020202020204" pitchFamily="34" charset="0"/>
                <a:cs typeface="Arial" panose="020B0604020202020204" pitchFamily="34" charset="0"/>
              </a:rPr>
              <a:t>Globalisierung</a:t>
            </a:r>
            <a:endParaRPr lang="ru-RU"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207645" y="814388"/>
            <a:ext cx="11530013" cy="6043612"/>
          </a:xfrm>
          <a:ln w="28575"/>
        </p:spPr>
        <p:style>
          <a:lnRef idx="2">
            <a:schemeClr val="accent3"/>
          </a:lnRef>
          <a:fillRef idx="1">
            <a:schemeClr val="lt1"/>
          </a:fillRef>
          <a:effectRef idx="0">
            <a:schemeClr val="accent3"/>
          </a:effectRef>
          <a:fontRef idx="minor">
            <a:schemeClr val="dk1"/>
          </a:fontRef>
        </p:style>
        <p:txBody>
          <a:bodyPr>
            <a:normAutofit/>
          </a:bodyPr>
          <a:lstStyle/>
          <a:p>
            <a:pPr algn="l">
              <a:lnSpc>
                <a:spcPct val="107000"/>
              </a:lnSpc>
              <a:spcAft>
                <a:spcPts val="800"/>
              </a:spcAft>
            </a:pPr>
            <a:r>
              <a:rPr lang="de-DE" sz="3200" b="1" dirty="0">
                <a:latin typeface="Arial" panose="020B0604020202020204" pitchFamily="34" charset="0"/>
                <a:ea typeface="Calibri" panose="020F0502020204030204" pitchFamily="34" charset="0"/>
                <a:cs typeface="Arial" panose="020B0604020202020204" pitchFamily="34" charset="0"/>
              </a:rPr>
              <a:t>Globalisierung umfasst:</a:t>
            </a:r>
            <a:endParaRPr lang="ru-RU" sz="3200" b="1" dirty="0">
              <a:latin typeface="Arial" panose="020B0604020202020204" pitchFamily="34" charset="0"/>
              <a:ea typeface="Calibri" panose="020F0502020204030204" pitchFamily="34" charset="0"/>
              <a:cs typeface="Arial" panose="020B0604020202020204" pitchFamily="34" charset="0"/>
            </a:endParaRPr>
          </a:p>
          <a:p>
            <a:pPr algn="l">
              <a:lnSpc>
                <a:spcPct val="107000"/>
              </a:lnSpc>
              <a:spcAft>
                <a:spcPts val="800"/>
              </a:spcAft>
            </a:pPr>
            <a:r>
              <a:rPr lang="de-DE" sz="3200" b="1" i="1" dirty="0" smtClean="0">
                <a:solidFill>
                  <a:srgbClr val="7030A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wirtschaftliche</a:t>
            </a:r>
            <a:endParaRPr lang="ru-RU" sz="3200" b="1" i="1" dirty="0">
              <a:solidFill>
                <a:srgbClr val="7030A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endParaRPr>
          </a:p>
          <a:p>
            <a:pPr algn="l">
              <a:lnSpc>
                <a:spcPct val="107000"/>
              </a:lnSpc>
              <a:spcAft>
                <a:spcPts val="800"/>
              </a:spcAft>
            </a:pPr>
            <a:r>
              <a:rPr lang="de-DE" sz="3200" b="1" i="1" dirty="0" smtClean="0">
                <a:solidFill>
                  <a:srgbClr val="7030A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politische</a:t>
            </a:r>
            <a:endParaRPr lang="ru-RU" sz="3200" b="1" i="1" dirty="0">
              <a:solidFill>
                <a:srgbClr val="7030A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endParaRPr>
          </a:p>
          <a:p>
            <a:pPr algn="l">
              <a:lnSpc>
                <a:spcPct val="107000"/>
              </a:lnSpc>
              <a:spcAft>
                <a:spcPts val="800"/>
              </a:spcAft>
            </a:pPr>
            <a:r>
              <a:rPr lang="de-DE" sz="3200" b="1" i="1" dirty="0" smtClean="0">
                <a:solidFill>
                  <a:srgbClr val="7030A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kulturelle</a:t>
            </a:r>
            <a:endParaRPr lang="ru-RU" sz="3200" b="1" i="1" dirty="0">
              <a:solidFill>
                <a:srgbClr val="7030A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endParaRPr>
          </a:p>
          <a:p>
            <a:pPr algn="l">
              <a:lnSpc>
                <a:spcPct val="107000"/>
              </a:lnSpc>
              <a:spcAft>
                <a:spcPts val="800"/>
              </a:spcAft>
            </a:pPr>
            <a:r>
              <a:rPr lang="de-DE" sz="3200" b="1" i="1" dirty="0">
                <a:solidFill>
                  <a:srgbClr val="7030A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gesellschaftliche sowie</a:t>
            </a:r>
            <a:endParaRPr lang="ru-RU" sz="3200" b="1" i="1" dirty="0">
              <a:solidFill>
                <a:srgbClr val="7030A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endParaRPr>
          </a:p>
          <a:p>
            <a:pPr algn="l">
              <a:lnSpc>
                <a:spcPct val="107000"/>
              </a:lnSpc>
              <a:spcAft>
                <a:spcPts val="800"/>
              </a:spcAft>
            </a:pPr>
            <a:r>
              <a:rPr lang="de-DE" sz="3200" b="1" i="1" dirty="0">
                <a:solidFill>
                  <a:srgbClr val="7030A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technische Beziehungen zwischen Staaten und</a:t>
            </a:r>
            <a:endParaRPr lang="ru-RU" sz="3200" b="1" i="1" dirty="0">
              <a:solidFill>
                <a:srgbClr val="7030A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endParaRPr>
          </a:p>
          <a:p>
            <a:pPr algn="l">
              <a:lnSpc>
                <a:spcPct val="107000"/>
              </a:lnSpc>
              <a:spcAft>
                <a:spcPts val="800"/>
              </a:spcAft>
            </a:pPr>
            <a:r>
              <a:rPr lang="de-DE" sz="3200" b="1" i="1" dirty="0">
                <a:solidFill>
                  <a:srgbClr val="7030A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persönliche zwischenmenschliche Verbindungen</a:t>
            </a:r>
            <a:r>
              <a:rPr lang="de-DE" sz="3200" b="1" dirty="0">
                <a:solidFill>
                  <a:srgbClr val="7030A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a:t>
            </a:r>
            <a:endParaRPr lang="ru-RU" sz="3200" b="1" dirty="0">
              <a:solidFill>
                <a:srgbClr val="7030A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endParaRPr>
          </a:p>
          <a:p>
            <a:pPr algn="l"/>
            <a:endParaRPr lang="de-DE" sz="3200" b="1" dirty="0" smtClean="0">
              <a:solidFill>
                <a:srgbClr val="7030A0"/>
              </a:solidFill>
              <a:latin typeface="Arial" panose="020B0604020202020204" pitchFamily="34" charset="0"/>
              <a:cs typeface="Arial" panose="020B0604020202020204" pitchFamily="34" charset="0"/>
            </a:endParaRPr>
          </a:p>
        </p:txBody>
      </p:sp>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81072" y="897256"/>
            <a:ext cx="5693924" cy="3630107"/>
          </a:xfrm>
          <a:prstGeom prst="rect">
            <a:avLst/>
          </a:prstGeom>
        </p:spPr>
      </p:pic>
    </p:spTree>
    <p:extLst>
      <p:ext uri="{BB962C8B-B14F-4D97-AF65-F5344CB8AC3E}">
        <p14:creationId xmlns:p14="http://schemas.microsoft.com/office/powerpoint/2010/main" val="41250405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0" y="0"/>
            <a:ext cx="12191999" cy="1127760"/>
          </a:xfrm>
          <a:solidFill>
            <a:srgbClr val="0070C0"/>
          </a:solidFill>
        </p:spPr>
        <p:txBody>
          <a:bodyPr>
            <a:noAutofit/>
          </a:bodyPr>
          <a:lstStyle/>
          <a:p>
            <a:pPr algn="ctr"/>
            <a:r>
              <a:rPr lang="de-DE" sz="4400" b="1" dirty="0" smtClean="0">
                <a:solidFill>
                  <a:schemeClr val="bg1"/>
                </a:solidFill>
                <a:latin typeface="Arial" panose="020B0604020202020204" pitchFamily="34" charset="0"/>
                <a:cs typeface="Arial" panose="020B0604020202020204" pitchFamily="34" charset="0"/>
              </a:rPr>
              <a:t>Geschichte des Handels und der Globalisierung</a:t>
            </a:r>
            <a:endParaRPr lang="ru-RU" sz="44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762000" y="1498283"/>
            <a:ext cx="10716578" cy="4704397"/>
          </a:xfrm>
          <a:ln w="28575"/>
        </p:spPr>
        <p:style>
          <a:lnRef idx="2">
            <a:schemeClr val="accent3"/>
          </a:lnRef>
          <a:fillRef idx="1">
            <a:schemeClr val="lt1"/>
          </a:fillRef>
          <a:effectRef idx="0">
            <a:schemeClr val="accent3"/>
          </a:effectRef>
          <a:fontRef idx="minor">
            <a:schemeClr val="dk1"/>
          </a:fontRef>
        </p:style>
        <p:txBody>
          <a:bodyPr>
            <a:normAutofit/>
          </a:bodyPr>
          <a:lstStyle/>
          <a:p>
            <a:pPr algn="l"/>
            <a:r>
              <a:rPr lang="de-DE" sz="5400" dirty="0" smtClean="0">
                <a:solidFill>
                  <a:srgbClr val="000000"/>
                </a:solidFill>
                <a:latin typeface="Arial" panose="020B0604020202020204" pitchFamily="34" charset="0"/>
                <a:cs typeface="Arial" panose="020B0604020202020204" pitchFamily="34" charset="0"/>
              </a:rPr>
              <a:t> </a:t>
            </a:r>
            <a:r>
              <a:rPr lang="de-DE" sz="3600" dirty="0" smtClean="0">
                <a:solidFill>
                  <a:srgbClr val="000000"/>
                </a:solidFill>
                <a:latin typeface="Arial" panose="020B0604020202020204" pitchFamily="34" charset="0"/>
                <a:cs typeface="Arial" panose="020B0604020202020204" pitchFamily="34" charset="0"/>
              </a:rPr>
              <a:t>Hier sind einige der </a:t>
            </a:r>
            <a:r>
              <a:rPr lang="de-DE" sz="3600" dirty="0">
                <a:solidFill>
                  <a:srgbClr val="000000"/>
                </a:solidFill>
                <a:latin typeface="Arial" panose="020B0604020202020204" pitchFamily="34" charset="0"/>
                <a:cs typeface="Arial" panose="020B0604020202020204" pitchFamily="34" charset="0"/>
              </a:rPr>
              <a:t>wichtigsten Etappen der Entwicklung des </a:t>
            </a:r>
            <a:r>
              <a:rPr lang="de-DE" sz="3600" dirty="0" smtClean="0">
                <a:solidFill>
                  <a:srgbClr val="000000"/>
                </a:solidFill>
                <a:latin typeface="Arial" panose="020B0604020202020204" pitchFamily="34" charset="0"/>
                <a:cs typeface="Arial" panose="020B0604020202020204" pitchFamily="34" charset="0"/>
              </a:rPr>
              <a:t>   Handels </a:t>
            </a:r>
            <a:r>
              <a:rPr lang="de-DE" sz="3600" dirty="0">
                <a:solidFill>
                  <a:srgbClr val="000000"/>
                </a:solidFill>
                <a:latin typeface="Arial" panose="020B0604020202020204" pitchFamily="34" charset="0"/>
                <a:cs typeface="Arial" panose="020B0604020202020204" pitchFamily="34" charset="0"/>
              </a:rPr>
              <a:t>und der Globalisierung </a:t>
            </a:r>
            <a:r>
              <a:rPr lang="de-DE" sz="3600" dirty="0" smtClean="0">
                <a:solidFill>
                  <a:srgbClr val="000000"/>
                </a:solidFill>
                <a:latin typeface="Arial" panose="020B0604020202020204" pitchFamily="34" charset="0"/>
                <a:cs typeface="Arial" panose="020B0604020202020204" pitchFamily="34" charset="0"/>
              </a:rPr>
              <a:t>benannt.</a:t>
            </a:r>
          </a:p>
          <a:p>
            <a:pPr algn="l"/>
            <a:endParaRPr lang="de-DE" sz="3600" dirty="0" smtClean="0">
              <a:solidFill>
                <a:srgbClr val="000000"/>
              </a:solidFill>
              <a:latin typeface="Arial" panose="020B0604020202020204" pitchFamily="34" charset="0"/>
              <a:cs typeface="Arial" panose="020B0604020202020204" pitchFamily="34" charset="0"/>
            </a:endParaRPr>
          </a:p>
          <a:p>
            <a:pPr algn="l"/>
            <a:r>
              <a:rPr lang="de-DE" sz="3600" dirty="0">
                <a:solidFill>
                  <a:srgbClr val="000000"/>
                </a:solidFill>
                <a:latin typeface="Arial" panose="020B0604020202020204" pitchFamily="34" charset="0"/>
                <a:cs typeface="Arial" panose="020B0604020202020204" pitchFamily="34" charset="0"/>
              </a:rPr>
              <a:t>Ordnen Sie Jahreszahlen unterschiedliche Akzente der Entwicklung des Handels und der Globalisierung zu.</a:t>
            </a:r>
            <a:endParaRPr lang="de-DE" sz="3600" b="1" dirty="0" smtClean="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21580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70C0"/>
          </a:solidFill>
        </p:spPr>
        <p:txBody>
          <a:bodyPr>
            <a:normAutofit/>
          </a:bodyPr>
          <a:lstStyle/>
          <a:p>
            <a:r>
              <a:rPr lang="de-DE" sz="3600" b="1" dirty="0">
                <a:solidFill>
                  <a:prstClr val="white"/>
                </a:solidFill>
                <a:latin typeface="Arial" panose="020B0604020202020204" pitchFamily="34" charset="0"/>
                <a:cs typeface="Arial" panose="020B0604020202020204" pitchFamily="34" charset="0"/>
              </a:rPr>
              <a:t>Geschichte des Handels und der Globalisierung</a:t>
            </a:r>
            <a:endParaRPr lang="ru-RU" sz="36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14325" y="614362"/>
            <a:ext cx="11530013" cy="6243637"/>
          </a:xfrm>
          <a:ln w="28575"/>
        </p:spPr>
        <p:style>
          <a:lnRef idx="2">
            <a:schemeClr val="accent3"/>
          </a:lnRef>
          <a:fillRef idx="1">
            <a:schemeClr val="lt1"/>
          </a:fillRef>
          <a:effectRef idx="0">
            <a:schemeClr val="accent3"/>
          </a:effectRef>
          <a:fontRef idx="minor">
            <a:schemeClr val="dk1"/>
          </a:fontRef>
        </p:style>
        <p:txBody>
          <a:bodyPr>
            <a:normAutofit/>
          </a:bodyPr>
          <a:lstStyle/>
          <a:p>
            <a:pPr algn="l"/>
            <a:endParaRPr lang="de-DE" sz="3200" b="1" dirty="0" smtClean="0">
              <a:solidFill>
                <a:srgbClr val="7030A0"/>
              </a:solidFill>
              <a:latin typeface="Arial" panose="020B0604020202020204" pitchFamily="34" charset="0"/>
              <a:cs typeface="Arial" panose="020B0604020202020204" pitchFamily="34"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3658921254"/>
              </p:ext>
            </p:extLst>
          </p:nvPr>
        </p:nvGraphicFramePr>
        <p:xfrm>
          <a:off x="417512" y="719664"/>
          <a:ext cx="1697038" cy="6045740"/>
        </p:xfrm>
        <a:graphic>
          <a:graphicData uri="http://schemas.openxmlformats.org/drawingml/2006/table">
            <a:tbl>
              <a:tblPr firstRow="1" bandRow="1">
                <a:tableStyleId>{16D9F66E-5EB9-4882-86FB-DCBF35E3C3E4}</a:tableStyleId>
              </a:tblPr>
              <a:tblGrid>
                <a:gridCol w="1697038"/>
              </a:tblGrid>
              <a:tr h="1422670">
                <a:tc>
                  <a:txBody>
                    <a:bodyPr/>
                    <a:lstStyle/>
                    <a:p>
                      <a:r>
                        <a:rPr kumimoji="0" lang="de-DE" sz="1800" b="1" i="0" u="none" strike="noStrike" kern="120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vor ca. 12'000 Jahren </a:t>
                      </a:r>
                      <a:endParaRPr lang="ru-RU" dirty="0">
                        <a:latin typeface="Arial" panose="020B0604020202020204" pitchFamily="34" charset="0"/>
                        <a:cs typeface="Arial" panose="020B0604020202020204" pitchFamily="34" charset="0"/>
                      </a:endParaRPr>
                    </a:p>
                  </a:txBody>
                  <a:tcPr/>
                </a:tc>
              </a:tr>
              <a:tr h="1422670">
                <a:tc>
                  <a:txBody>
                    <a:bodyPr/>
                    <a:lstStyle/>
                    <a:p>
                      <a:r>
                        <a:rPr kumimoji="0" lang="de-DE" sz="1800" b="1" i="0" u="none" strike="noStrike" kern="120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ca. 5000 bis 4000 vor Christus </a:t>
                      </a:r>
                      <a:endParaRPr lang="ru-RU" dirty="0">
                        <a:latin typeface="Arial" panose="020B0604020202020204" pitchFamily="34" charset="0"/>
                        <a:cs typeface="Arial" panose="020B0604020202020204" pitchFamily="34" charset="0"/>
                      </a:endParaRPr>
                    </a:p>
                  </a:txBody>
                  <a:tcPr/>
                </a:tc>
              </a:tr>
              <a:tr h="166711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2. Jahrhundert vor Christus </a:t>
                      </a:r>
                      <a:r>
                        <a:rPr kumimoji="0" lang="de-DE" sz="1800" b="0" i="0" u="none" strike="noStrike" kern="120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endParaRPr>
                    </a:p>
                    <a:p>
                      <a:endParaRPr lang="ru-RU" dirty="0">
                        <a:latin typeface="Arial" panose="020B0604020202020204" pitchFamily="34" charset="0"/>
                        <a:cs typeface="Arial" panose="020B0604020202020204" pitchFamily="34" charset="0"/>
                      </a:endParaRPr>
                    </a:p>
                  </a:txBody>
                  <a:tcPr/>
                </a:tc>
              </a:tr>
              <a:tr h="144014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ca. 100 vor Christus </a:t>
                      </a:r>
                      <a:r>
                        <a:rPr kumimoji="0" lang="de-DE" sz="1800" b="0" i="0" u="none" strike="noStrike" kern="120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endParaRPr>
                    </a:p>
                    <a:p>
                      <a:endParaRPr lang="ru-RU" dirty="0">
                        <a:latin typeface="Arial" panose="020B0604020202020204" pitchFamily="34" charset="0"/>
                        <a:cs typeface="Arial" panose="020B0604020202020204" pitchFamily="34" charset="0"/>
                      </a:endParaRPr>
                    </a:p>
                  </a:txBody>
                  <a:tcPr/>
                </a:tc>
              </a:tr>
            </a:tbl>
          </a:graphicData>
        </a:graphic>
      </p:graphicFrame>
      <p:graphicFrame>
        <p:nvGraphicFramePr>
          <p:cNvPr id="3" name="Таблица 2"/>
          <p:cNvGraphicFramePr>
            <a:graphicFrameLocks noGrp="1"/>
          </p:cNvGraphicFramePr>
          <p:nvPr>
            <p:extLst>
              <p:ext uri="{D42A27DB-BD31-4B8C-83A1-F6EECF244321}">
                <p14:modId xmlns:p14="http://schemas.microsoft.com/office/powerpoint/2010/main" val="795097570"/>
              </p:ext>
            </p:extLst>
          </p:nvPr>
        </p:nvGraphicFramePr>
        <p:xfrm>
          <a:off x="2484120" y="640080"/>
          <a:ext cx="9360218" cy="6294422"/>
        </p:xfrm>
        <a:graphic>
          <a:graphicData uri="http://schemas.openxmlformats.org/drawingml/2006/table">
            <a:tbl>
              <a:tblPr firstRow="1" bandRow="1">
                <a:tableStyleId>{22838BEF-8BB2-4498-84A7-C5851F593DF1}</a:tableStyleId>
              </a:tblPr>
              <a:tblGrid>
                <a:gridCol w="9360218"/>
              </a:tblGrid>
              <a:tr h="1600776">
                <a:tc>
                  <a:txBody>
                    <a:bodyPr/>
                    <a:lstStyle/>
                    <a:p>
                      <a:r>
                        <a:rPr lang="de-DE" sz="2000" b="0" i="0" u="none" strike="noStrike" baseline="0" dirty="0" smtClean="0">
                          <a:solidFill>
                            <a:srgbClr val="000000"/>
                          </a:solidFill>
                          <a:latin typeface="Arial" panose="020B0604020202020204" pitchFamily="34" charset="0"/>
                          <a:cs typeface="Arial" panose="020B0604020202020204" pitchFamily="34" charset="0"/>
                        </a:rPr>
                        <a:t>Der </a:t>
                      </a:r>
                      <a:r>
                        <a:rPr lang="de-DE" sz="2000" b="1" i="0" u="none" strike="noStrike" baseline="0" dirty="0" smtClean="0">
                          <a:solidFill>
                            <a:srgbClr val="000000"/>
                          </a:solidFill>
                          <a:latin typeface="Arial" panose="020B0604020202020204" pitchFamily="34" charset="0"/>
                          <a:cs typeface="Arial" panose="020B0604020202020204" pitchFamily="34" charset="0"/>
                        </a:rPr>
                        <a:t>Tauschhandel </a:t>
                      </a:r>
                      <a:r>
                        <a:rPr lang="de-DE" sz="2000" b="0" i="0" u="none" strike="noStrike" baseline="0" dirty="0" smtClean="0">
                          <a:solidFill>
                            <a:srgbClr val="000000"/>
                          </a:solidFill>
                          <a:latin typeface="Arial" panose="020B0604020202020204" pitchFamily="34" charset="0"/>
                          <a:cs typeface="Arial" panose="020B0604020202020204" pitchFamily="34" charset="0"/>
                        </a:rPr>
                        <a:t>von Äxten, Pfeilen, Feuersteinen, Fellen und Leder, Muscheln und Tonkrügen verbindet steinzeitliche Sippen über mehrere Hundert Kilometer. Später entstehen erste Formen von </a:t>
                      </a:r>
                      <a:r>
                        <a:rPr lang="de-DE" sz="2000" b="1" i="0" u="none" strike="noStrike" baseline="0" dirty="0" smtClean="0">
                          <a:solidFill>
                            <a:srgbClr val="000000"/>
                          </a:solidFill>
                          <a:latin typeface="Arial" panose="020B0604020202020204" pitchFamily="34" charset="0"/>
                          <a:cs typeface="Arial" panose="020B0604020202020204" pitchFamily="34" charset="0"/>
                        </a:rPr>
                        <a:t>Naturalgeld</a:t>
                      </a:r>
                      <a:r>
                        <a:rPr lang="de-DE" sz="2000" b="0" i="0" u="none" strike="noStrike" baseline="0" dirty="0" smtClean="0">
                          <a:solidFill>
                            <a:srgbClr val="000000"/>
                          </a:solidFill>
                          <a:latin typeface="Arial" panose="020B0604020202020204" pitchFamily="34" charset="0"/>
                          <a:cs typeface="Arial" panose="020B0604020202020204" pitchFamily="34" charset="0"/>
                        </a:rPr>
                        <a:t>. Dieses Geld besteht noch nicht aus Münzen, sondern aus wertvollen Waren wie Salz, Muscheln, Seide und Baumwolle u.v.m. </a:t>
                      </a:r>
                      <a:endParaRPr lang="ru-RU" sz="2000" dirty="0">
                        <a:latin typeface="Arial" panose="020B0604020202020204" pitchFamily="34" charset="0"/>
                        <a:cs typeface="Arial" panose="020B0604020202020204" pitchFamily="34" charset="0"/>
                      </a:endParaRPr>
                    </a:p>
                  </a:txBody>
                  <a:tcPr/>
                </a:tc>
              </a:tr>
              <a:tr h="1854867">
                <a:tc>
                  <a:txBody>
                    <a:bodyPr/>
                    <a:lstStyle/>
                    <a:p>
                      <a:r>
                        <a:rPr lang="de-DE" sz="2000" b="0" i="0" u="none" strike="noStrike" baseline="0" dirty="0" smtClean="0">
                          <a:solidFill>
                            <a:srgbClr val="000000"/>
                          </a:solidFill>
                          <a:latin typeface="Arial" panose="020B0604020202020204" pitchFamily="34" charset="0"/>
                          <a:cs typeface="Arial" panose="020B0604020202020204" pitchFamily="34" charset="0"/>
                        </a:rPr>
                        <a:t>Erster Verkauf von Seide auf dem als </a:t>
                      </a:r>
                      <a:r>
                        <a:rPr lang="de-DE" sz="2000" b="1" i="0" u="none" strike="noStrike" baseline="0" dirty="0" smtClean="0">
                          <a:solidFill>
                            <a:srgbClr val="000000"/>
                          </a:solidFill>
                          <a:latin typeface="Arial" panose="020B0604020202020204" pitchFamily="34" charset="0"/>
                          <a:cs typeface="Arial" panose="020B0604020202020204" pitchFamily="34" charset="0"/>
                        </a:rPr>
                        <a:t>Seidenstraße </a:t>
                      </a:r>
                      <a:r>
                        <a:rPr lang="de-DE" sz="2000" b="0" i="0" u="none" strike="noStrike" baseline="0" dirty="0" smtClean="0">
                          <a:solidFill>
                            <a:srgbClr val="000000"/>
                          </a:solidFill>
                          <a:latin typeface="Arial" panose="020B0604020202020204" pitchFamily="34" charset="0"/>
                          <a:cs typeface="Arial" panose="020B0604020202020204" pitchFamily="34" charset="0"/>
                        </a:rPr>
                        <a:t>bekannten System aus Karawanenstraßen. Zwischen dem Mittelmeerraum und Ostasien wird auf dieser Route Handel getrieben – z.B. Gewürze und Keramik. Es findet aber auch ein Austausch von Ideen, Religionen und Kulturen statt. So verbreitet sich beispielsweise das Wissen über die Herstellung und den Gebrauch von Papier oder Schwarzpulver. </a:t>
                      </a:r>
                      <a:endParaRPr lang="ru-RU" sz="2000" dirty="0">
                        <a:latin typeface="Arial" panose="020B0604020202020204" pitchFamily="34" charset="0"/>
                        <a:cs typeface="Arial" panose="020B0604020202020204" pitchFamily="34" charset="0"/>
                      </a:endParaRPr>
                    </a:p>
                  </a:txBody>
                  <a:tcPr/>
                </a:tc>
              </a:tr>
              <a:tr h="18548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000" b="1" i="0" u="none" strike="noStrike" kern="120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Neolithische Revolution</a:t>
                      </a:r>
                      <a:r>
                        <a:rPr kumimoji="0" lang="de-DE" sz="2000" b="0" i="0" u="none" strike="noStrike" kern="120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 Erste feste Siedlungsplätze, Ackerbau und Viehzucht sind in der Jungsteinzeit die Merkmale des ersten großen Entwicklungsschritts der Menschheit.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000" b="0" i="0" u="none" strike="noStrike" kern="120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Die Menschen legen zum ersten Mal Vorräte für schlechte Zeiten an. Besitzen sie mehr, als sie selbst verbrauchen, können sie nun auch handeln, was vor allem dann Sinn macht, wenn es etwas in einem Dorf gibt, was in einem anderen fehlt. </a:t>
                      </a:r>
                      <a:endParaRPr lang="ru-RU" sz="2000" dirty="0">
                        <a:latin typeface="Arial" panose="020B0604020202020204" pitchFamily="34" charset="0"/>
                        <a:cs typeface="Arial" panose="020B0604020202020204" pitchFamily="34" charset="0"/>
                      </a:endParaRPr>
                    </a:p>
                  </a:txBody>
                  <a:tcPr/>
                </a:tc>
              </a:tr>
              <a:tr h="838502">
                <a:tc>
                  <a:txBody>
                    <a:bodyPr/>
                    <a:lstStyle/>
                    <a:p>
                      <a:r>
                        <a:rPr lang="de-DE" sz="2000" b="0" i="0" u="none" strike="noStrike" baseline="0" dirty="0" smtClean="0">
                          <a:solidFill>
                            <a:srgbClr val="000000"/>
                          </a:solidFill>
                          <a:latin typeface="Arial" panose="020B0604020202020204" pitchFamily="34" charset="0"/>
                          <a:cs typeface="Arial" panose="020B0604020202020204" pitchFamily="34" charset="0"/>
                        </a:rPr>
                        <a:t>erste </a:t>
                      </a:r>
                      <a:r>
                        <a:rPr lang="de-DE" sz="2000" b="1" i="0" u="none" strike="noStrike" baseline="0" dirty="0" smtClean="0">
                          <a:solidFill>
                            <a:srgbClr val="000000"/>
                          </a:solidFill>
                          <a:latin typeface="Arial" panose="020B0604020202020204" pitchFamily="34" charset="0"/>
                          <a:cs typeface="Arial" panose="020B0604020202020204" pitchFamily="34" charset="0"/>
                        </a:rPr>
                        <a:t>Vorläufer des modernen Bankenwesens </a:t>
                      </a:r>
                      <a:r>
                        <a:rPr lang="de-DE" sz="2000" b="0" i="0" u="none" strike="noStrike" baseline="0" dirty="0" smtClean="0">
                          <a:solidFill>
                            <a:srgbClr val="000000"/>
                          </a:solidFill>
                          <a:latin typeface="Arial" panose="020B0604020202020204" pitchFamily="34" charset="0"/>
                          <a:cs typeface="Arial" panose="020B0604020202020204" pitchFamily="34" charset="0"/>
                        </a:rPr>
                        <a:t>in Mesopotamien 	</a:t>
                      </a:r>
                    </a:p>
                    <a:p>
                      <a:endParaRPr lang="ru-RU" sz="2000" dirty="0">
                        <a:latin typeface="Arial" panose="020B0604020202020204" pitchFamily="34" charset="0"/>
                        <a:cs typeface="Arial" panose="020B0604020202020204" pitchFamily="34" charset="0"/>
                      </a:endParaRPr>
                    </a:p>
                  </a:txBody>
                  <a:tcPr/>
                </a:tc>
              </a:tr>
            </a:tbl>
          </a:graphicData>
        </a:graphic>
      </p:graphicFrame>
      <p:cxnSp>
        <p:nvCxnSpPr>
          <p:cNvPr id="7" name="Прямая со стрелкой 6"/>
          <p:cNvCxnSpPr/>
          <p:nvPr/>
        </p:nvCxnSpPr>
        <p:spPr>
          <a:xfrm flipV="1">
            <a:off x="1671638" y="3126583"/>
            <a:ext cx="728662" cy="273129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p:cNvCxnSpPr/>
          <p:nvPr/>
        </p:nvCxnSpPr>
        <p:spPr>
          <a:xfrm>
            <a:off x="1671638" y="4852988"/>
            <a:ext cx="728662" cy="149066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p:nvPr/>
        </p:nvCxnSpPr>
        <p:spPr>
          <a:xfrm flipV="1">
            <a:off x="1328738" y="1385887"/>
            <a:ext cx="1071562" cy="174783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1" name="Прямая со стрелкой 10"/>
          <p:cNvCxnSpPr/>
          <p:nvPr/>
        </p:nvCxnSpPr>
        <p:spPr>
          <a:xfrm>
            <a:off x="1671638" y="1385888"/>
            <a:ext cx="728662" cy="315753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848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p:cTn id="14" dur="500" fill="hold"/>
                                        <p:tgtEl>
                                          <p:spTgt spid="10"/>
                                        </p:tgtEl>
                                        <p:attrNameLst>
                                          <p:attrName>ppt_w</p:attrName>
                                        </p:attrNameLst>
                                      </p:cBhvr>
                                      <p:tavLst>
                                        <p:tav tm="0">
                                          <p:val>
                                            <p:fltVal val="0"/>
                                          </p:val>
                                        </p:tav>
                                        <p:tav tm="100000">
                                          <p:val>
                                            <p:strVal val="#ppt_w"/>
                                          </p:val>
                                        </p:tav>
                                      </p:tavLst>
                                    </p:anim>
                                    <p:anim calcmode="lin" valueType="num">
                                      <p:cBhvr>
                                        <p:cTn id="15" dur="500" fill="hold"/>
                                        <p:tgtEl>
                                          <p:spTgt spid="10"/>
                                        </p:tgtEl>
                                        <p:attrNameLst>
                                          <p:attrName>ppt_h</p:attrName>
                                        </p:attrNameLst>
                                      </p:cBhvr>
                                      <p:tavLst>
                                        <p:tav tm="0">
                                          <p:val>
                                            <p:fltVal val="0"/>
                                          </p:val>
                                        </p:tav>
                                        <p:tav tm="100000">
                                          <p:val>
                                            <p:strVal val="#ppt_h"/>
                                          </p:val>
                                        </p:tav>
                                      </p:tavLst>
                                    </p:anim>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p:cTn id="21" dur="500" fill="hold"/>
                                        <p:tgtEl>
                                          <p:spTgt spid="9"/>
                                        </p:tgtEl>
                                        <p:attrNameLst>
                                          <p:attrName>ppt_w</p:attrName>
                                        </p:attrNameLst>
                                      </p:cBhvr>
                                      <p:tavLst>
                                        <p:tav tm="0">
                                          <p:val>
                                            <p:fltVal val="0"/>
                                          </p:val>
                                        </p:tav>
                                        <p:tav tm="100000">
                                          <p:val>
                                            <p:strVal val="#ppt_w"/>
                                          </p:val>
                                        </p:tav>
                                      </p:tavLst>
                                    </p:anim>
                                    <p:anim calcmode="lin" valueType="num">
                                      <p:cBhvr>
                                        <p:cTn id="22" dur="500" fill="hold"/>
                                        <p:tgtEl>
                                          <p:spTgt spid="9"/>
                                        </p:tgtEl>
                                        <p:attrNameLst>
                                          <p:attrName>ppt_h</p:attrName>
                                        </p:attrNameLst>
                                      </p:cBhvr>
                                      <p:tavLst>
                                        <p:tav tm="0">
                                          <p:val>
                                            <p:fltVal val="0"/>
                                          </p:val>
                                        </p:tav>
                                        <p:tav tm="100000">
                                          <p:val>
                                            <p:strVal val="#ppt_h"/>
                                          </p:val>
                                        </p:tav>
                                      </p:tavLst>
                                    </p:anim>
                                    <p:animEffect transition="in" filter="fade">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fltVal val="0"/>
                                          </p:val>
                                        </p:tav>
                                        <p:tav tm="100000">
                                          <p:val>
                                            <p:strVal val="#ppt_w"/>
                                          </p:val>
                                        </p:tav>
                                      </p:tavLst>
                                    </p:anim>
                                    <p:anim calcmode="lin" valueType="num">
                                      <p:cBhvr>
                                        <p:cTn id="29" dur="500" fill="hold"/>
                                        <p:tgtEl>
                                          <p:spTgt spid="7"/>
                                        </p:tgtEl>
                                        <p:attrNameLst>
                                          <p:attrName>ppt_h</p:attrName>
                                        </p:attrNameLst>
                                      </p:cBhvr>
                                      <p:tavLst>
                                        <p:tav tm="0">
                                          <p:val>
                                            <p:fltVal val="0"/>
                                          </p:val>
                                        </p:tav>
                                        <p:tav tm="100000">
                                          <p:val>
                                            <p:strVal val="#ppt_h"/>
                                          </p:val>
                                        </p:tav>
                                      </p:tavLst>
                                    </p:anim>
                                    <p:animEffect transition="in" filter="fade">
                                      <p:cBhvr>
                                        <p:cTn id="3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70C0"/>
          </a:solidFill>
        </p:spPr>
        <p:txBody>
          <a:bodyPr>
            <a:normAutofit/>
          </a:bodyPr>
          <a:lstStyle/>
          <a:p>
            <a:r>
              <a:rPr lang="de-DE" sz="3600" b="1" dirty="0">
                <a:solidFill>
                  <a:prstClr val="white"/>
                </a:solidFill>
                <a:latin typeface="Arial" panose="020B0604020202020204" pitchFamily="34" charset="0"/>
                <a:cs typeface="Arial" panose="020B0604020202020204" pitchFamily="34" charset="0"/>
              </a:rPr>
              <a:t>Geschichte des Handels und der Globalisierung</a:t>
            </a:r>
            <a:endParaRPr lang="ru-RU" sz="36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14325" y="614362"/>
            <a:ext cx="11530013" cy="6243637"/>
          </a:xfrm>
          <a:ln w="28575"/>
        </p:spPr>
        <p:style>
          <a:lnRef idx="2">
            <a:schemeClr val="accent3"/>
          </a:lnRef>
          <a:fillRef idx="1">
            <a:schemeClr val="lt1"/>
          </a:fillRef>
          <a:effectRef idx="0">
            <a:schemeClr val="accent3"/>
          </a:effectRef>
          <a:fontRef idx="minor">
            <a:schemeClr val="dk1"/>
          </a:fontRef>
        </p:style>
        <p:txBody>
          <a:bodyPr>
            <a:normAutofit/>
          </a:bodyPr>
          <a:lstStyle/>
          <a:p>
            <a:pPr algn="l"/>
            <a:endParaRPr lang="de-DE" sz="3200" b="1" dirty="0" smtClean="0">
              <a:solidFill>
                <a:srgbClr val="7030A0"/>
              </a:solidFill>
              <a:latin typeface="Arial" panose="020B0604020202020204" pitchFamily="34" charset="0"/>
              <a:cs typeface="Arial" panose="020B0604020202020204" pitchFamily="34"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773957711"/>
              </p:ext>
            </p:extLst>
          </p:nvPr>
        </p:nvGraphicFramePr>
        <p:xfrm>
          <a:off x="417512" y="719664"/>
          <a:ext cx="1697038" cy="5975494"/>
        </p:xfrm>
        <a:graphic>
          <a:graphicData uri="http://schemas.openxmlformats.org/drawingml/2006/table">
            <a:tbl>
              <a:tblPr firstRow="1" bandRow="1">
                <a:tableStyleId>{16D9F66E-5EB9-4882-86FB-DCBF35E3C3E4}</a:tableStyleId>
              </a:tblPr>
              <a:tblGrid>
                <a:gridCol w="1697038"/>
              </a:tblGrid>
              <a:tr h="14226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srgbClr val="000000"/>
                          </a:solidFill>
                          <a:effectLst/>
                          <a:uLnTx/>
                          <a:uFillTx/>
                          <a:latin typeface="Tahoma" panose="020B0604030504040204" pitchFamily="34" charset="0"/>
                        </a:rPr>
                        <a:t>11. Jahrhundert n. Chr. </a:t>
                      </a:r>
                      <a:r>
                        <a:rPr kumimoji="0" lang="de-DE" sz="1800" b="0" i="0" u="none" strike="noStrike" kern="1200" cap="none" spc="0" normalizeH="0" baseline="0" noProof="0" dirty="0" smtClean="0">
                          <a:ln>
                            <a:noFill/>
                          </a:ln>
                          <a:solidFill>
                            <a:srgbClr val="000000"/>
                          </a:solidFill>
                          <a:effectLst/>
                          <a:uLnTx/>
                          <a:uFillTx/>
                          <a:latin typeface="Tahoma" panose="020B0604030504040204" pitchFamily="34" charset="0"/>
                        </a:rPr>
                        <a:t>	</a:t>
                      </a:r>
                    </a:p>
                    <a:p>
                      <a:endParaRPr lang="ru-RU" dirty="0">
                        <a:latin typeface="Arial" panose="020B0604020202020204" pitchFamily="34" charset="0"/>
                        <a:cs typeface="Arial" panose="020B0604020202020204" pitchFamily="34" charset="0"/>
                      </a:endParaRPr>
                    </a:p>
                  </a:txBody>
                  <a:tcPr/>
                </a:tc>
              </a:tr>
              <a:tr h="1422670">
                <a:tc>
                  <a:txBody>
                    <a:bodyPr/>
                    <a:lstStyle/>
                    <a:p>
                      <a:r>
                        <a:rPr kumimoji="0" lang="de-DE" sz="1800" b="1" i="0" u="none" strike="noStrike" kern="1200" cap="none" spc="0" normalizeH="0" baseline="0" noProof="0" dirty="0" smtClean="0">
                          <a:ln>
                            <a:noFill/>
                          </a:ln>
                          <a:solidFill>
                            <a:srgbClr val="000000"/>
                          </a:solidFill>
                          <a:effectLst/>
                          <a:uLnTx/>
                          <a:uFillTx/>
                          <a:latin typeface="Tahoma" panose="020B0604030504040204" pitchFamily="34" charset="0"/>
                        </a:rPr>
                        <a:t>ab 1800 </a:t>
                      </a:r>
                      <a:endParaRPr lang="ru-RU" dirty="0">
                        <a:latin typeface="Arial" panose="020B0604020202020204" pitchFamily="34" charset="0"/>
                        <a:cs typeface="Arial" panose="020B0604020202020204" pitchFamily="34" charset="0"/>
                      </a:endParaRPr>
                    </a:p>
                  </a:txBody>
                  <a:tcPr/>
                </a:tc>
              </a:tr>
              <a:tr h="1667114">
                <a:tc>
                  <a:txBody>
                    <a:bodyPr/>
                    <a:lstStyle/>
                    <a:p>
                      <a:r>
                        <a:rPr lang="ru-RU" sz="1800" b="1" i="0" u="none" strike="noStrike" baseline="0" dirty="0" smtClean="0">
                          <a:solidFill>
                            <a:srgbClr val="000000"/>
                          </a:solidFill>
                          <a:latin typeface="Tahoma" panose="020B0604030504040204" pitchFamily="34" charset="0"/>
                        </a:rPr>
                        <a:t>1929 </a:t>
                      </a:r>
                      <a:r>
                        <a:rPr lang="ru-RU" sz="1800" b="0" i="0" u="none" strike="noStrike" baseline="0" dirty="0" smtClean="0">
                          <a:solidFill>
                            <a:srgbClr val="000000"/>
                          </a:solidFill>
                          <a:latin typeface="Tahoma" panose="020B060403050404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endParaRPr>
                    </a:p>
                    <a:p>
                      <a:endParaRPr lang="ru-RU" dirty="0">
                        <a:latin typeface="Arial" panose="020B0604020202020204" pitchFamily="34" charset="0"/>
                        <a:cs typeface="Arial" panose="020B0604020202020204" pitchFamily="34" charset="0"/>
                      </a:endParaRPr>
                    </a:p>
                  </a:txBody>
                  <a:tcPr/>
                </a:tc>
              </a:tr>
              <a:tr h="1440145">
                <a:tc>
                  <a:txBody>
                    <a:bodyPr/>
                    <a:lstStyle/>
                    <a:p>
                      <a:r>
                        <a:rPr lang="ru-RU" sz="1800" b="1" i="0" u="none" strike="noStrike" baseline="0" dirty="0" smtClean="0">
                          <a:solidFill>
                            <a:srgbClr val="000000"/>
                          </a:solidFill>
                          <a:latin typeface="Tahoma" panose="020B0604030504040204" pitchFamily="34" charset="0"/>
                        </a:rPr>
                        <a:t>1939 – 1945 </a:t>
                      </a:r>
                      <a:r>
                        <a:rPr lang="ru-RU" sz="1800" b="0" i="0" u="none" strike="noStrike" baseline="0" dirty="0" smtClean="0">
                          <a:solidFill>
                            <a:srgbClr val="000000"/>
                          </a:solidFill>
                          <a:latin typeface="Tahoma" panose="020B060403050404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endParaRPr>
                    </a:p>
                    <a:p>
                      <a:endParaRPr lang="ru-RU" dirty="0">
                        <a:latin typeface="Arial" panose="020B0604020202020204" pitchFamily="34" charset="0"/>
                        <a:cs typeface="Arial" panose="020B0604020202020204" pitchFamily="34" charset="0"/>
                      </a:endParaRPr>
                    </a:p>
                  </a:txBody>
                  <a:tcPr/>
                </a:tc>
              </a:tr>
            </a:tbl>
          </a:graphicData>
        </a:graphic>
      </p:graphicFrame>
      <p:graphicFrame>
        <p:nvGraphicFramePr>
          <p:cNvPr id="3" name="Таблица 2"/>
          <p:cNvGraphicFramePr>
            <a:graphicFrameLocks noGrp="1"/>
          </p:cNvGraphicFramePr>
          <p:nvPr>
            <p:extLst>
              <p:ext uri="{D42A27DB-BD31-4B8C-83A1-F6EECF244321}">
                <p14:modId xmlns:p14="http://schemas.microsoft.com/office/powerpoint/2010/main" val="4090762382"/>
              </p:ext>
            </p:extLst>
          </p:nvPr>
        </p:nvGraphicFramePr>
        <p:xfrm>
          <a:off x="2428875" y="614361"/>
          <a:ext cx="9415463" cy="6029326"/>
        </p:xfrm>
        <a:graphic>
          <a:graphicData uri="http://schemas.openxmlformats.org/drawingml/2006/table">
            <a:tbl>
              <a:tblPr firstRow="1" bandRow="1">
                <a:tableStyleId>{22838BEF-8BB2-4498-84A7-C5851F593DF1}</a:tableStyleId>
              </a:tblPr>
              <a:tblGrid>
                <a:gridCol w="9415463"/>
              </a:tblGrid>
              <a:tr h="1612160">
                <a:tc>
                  <a:txBody>
                    <a:bodyPr/>
                    <a:lstStyle/>
                    <a:p>
                      <a:r>
                        <a:rPr lang="de-DE" sz="2000" b="0" i="0" u="none" strike="noStrike" baseline="0" dirty="0" smtClean="0">
                          <a:solidFill>
                            <a:srgbClr val="000000"/>
                          </a:solidFill>
                          <a:latin typeface="Tahoma" panose="020B0604030504040204" pitchFamily="34" charset="0"/>
                        </a:rPr>
                        <a:t>Während der ersten </a:t>
                      </a:r>
                      <a:r>
                        <a:rPr lang="de-DE" sz="2000" b="1" i="0" u="none" strike="noStrike" baseline="0" dirty="0" smtClean="0">
                          <a:solidFill>
                            <a:srgbClr val="000000"/>
                          </a:solidFill>
                          <a:latin typeface="Tahoma" panose="020B0604030504040204" pitchFamily="34" charset="0"/>
                        </a:rPr>
                        <a:t>Weltwirtschaftskrise </a:t>
                      </a:r>
                      <a:r>
                        <a:rPr lang="de-DE" sz="2000" b="0" i="0" u="none" strike="noStrike" baseline="0" dirty="0" smtClean="0">
                          <a:solidFill>
                            <a:srgbClr val="000000"/>
                          </a:solidFill>
                          <a:latin typeface="Tahoma" panose="020B0604030504040204" pitchFamily="34" charset="0"/>
                        </a:rPr>
                        <a:t>werden viele Unternehmen zahlungsunfähig und müssen aufgeben. Eine Folge davon ist weltweit massive Arbeitslosigkeit. </a:t>
                      </a:r>
                    </a:p>
                    <a:p>
                      <a:endParaRPr lang="de-DE" sz="2000" b="0" i="0" u="none" strike="noStrike" baseline="0" dirty="0" smtClean="0">
                        <a:solidFill>
                          <a:srgbClr val="000000"/>
                        </a:solidFill>
                        <a:latin typeface="Tahoma" panose="020B0604030504040204" pitchFamily="34" charset="0"/>
                      </a:endParaRPr>
                    </a:p>
                  </a:txBody>
                  <a:tcPr/>
                </a:tc>
              </a:tr>
              <a:tr h="862318">
                <a:tc>
                  <a:txBody>
                    <a:bodyPr/>
                    <a:lstStyle/>
                    <a:p>
                      <a:r>
                        <a:rPr lang="de-DE" sz="2000" b="0" i="0" u="none" strike="noStrike" baseline="0" dirty="0" smtClean="0">
                          <a:solidFill>
                            <a:srgbClr val="000000"/>
                          </a:solidFill>
                          <a:latin typeface="Tahoma" panose="020B0604030504040204" pitchFamily="34" charset="0"/>
                        </a:rPr>
                        <a:t>In China entsteht das erste </a:t>
                      </a:r>
                      <a:r>
                        <a:rPr lang="de-DE" sz="2000" b="1" i="0" u="none" strike="noStrike" baseline="0" dirty="0" smtClean="0">
                          <a:solidFill>
                            <a:srgbClr val="000000"/>
                          </a:solidFill>
                          <a:latin typeface="Tahoma" panose="020B0604030504040204" pitchFamily="34" charset="0"/>
                        </a:rPr>
                        <a:t>Papiergeld </a:t>
                      </a:r>
                      <a:r>
                        <a:rPr lang="de-DE" sz="2000" b="0" i="0" u="none" strike="noStrike" baseline="0" dirty="0" smtClean="0">
                          <a:solidFill>
                            <a:srgbClr val="000000"/>
                          </a:solidFill>
                          <a:latin typeface="Tahoma" panose="020B0604030504040204" pitchFamily="34" charset="0"/>
                        </a:rPr>
                        <a:t>als Ersatz für Münzen. 	</a:t>
                      </a:r>
                    </a:p>
                    <a:p>
                      <a:endParaRPr lang="de-DE" sz="2000" b="0" i="0" u="none" strike="noStrike" baseline="0" dirty="0" smtClean="0">
                        <a:solidFill>
                          <a:srgbClr val="000000"/>
                        </a:solidFill>
                        <a:latin typeface="Tahoma" panose="020B0604030504040204" pitchFamily="34" charset="0"/>
                      </a:endParaRPr>
                    </a:p>
                  </a:txBody>
                  <a:tcPr/>
                </a:tc>
              </a:tr>
              <a:tr h="2317609">
                <a:tc>
                  <a:txBody>
                    <a:bodyPr/>
                    <a:lstStyle/>
                    <a:p>
                      <a:r>
                        <a:rPr lang="de-DE" sz="2000" b="0" i="0" u="none" strike="noStrike" baseline="0" dirty="0" smtClean="0">
                          <a:solidFill>
                            <a:srgbClr val="000000"/>
                          </a:solidFill>
                          <a:latin typeface="Tahoma" panose="020B0604030504040204" pitchFamily="34" charset="0"/>
                        </a:rPr>
                        <a:t>Der </a:t>
                      </a:r>
                      <a:r>
                        <a:rPr lang="de-DE" sz="2000" b="1" i="0" u="none" strike="noStrike" baseline="0" dirty="0" smtClean="0">
                          <a:solidFill>
                            <a:srgbClr val="000000"/>
                          </a:solidFill>
                          <a:latin typeface="Tahoma" panose="020B0604030504040204" pitchFamily="34" charset="0"/>
                        </a:rPr>
                        <a:t>Zweite Weltkrieg </a:t>
                      </a:r>
                      <a:r>
                        <a:rPr lang="de-DE" sz="2000" b="0" i="0" u="none" strike="noStrike" baseline="0" dirty="0" smtClean="0">
                          <a:solidFill>
                            <a:srgbClr val="000000"/>
                          </a:solidFill>
                          <a:latin typeface="Tahoma" panose="020B0604030504040204" pitchFamily="34" charset="0"/>
                        </a:rPr>
                        <a:t>ist noch verheerender: etwa 60 Staaten sind direkt oder indirekt in den Krieg verwickelt, zwischen 50 und 70 Millionen Menschen sterben. 	</a:t>
                      </a:r>
                    </a:p>
                  </a:txBody>
                  <a:tcPr/>
                </a:tc>
              </a:tr>
              <a:tr h="1237239">
                <a:tc>
                  <a:txBody>
                    <a:bodyPr/>
                    <a:lstStyle/>
                    <a:p>
                      <a:r>
                        <a:rPr lang="de-DE" sz="2000" b="1" i="0" u="none" strike="noStrike" baseline="0" dirty="0" smtClean="0">
                          <a:solidFill>
                            <a:srgbClr val="000000"/>
                          </a:solidFill>
                          <a:latin typeface="Tahoma" panose="020B0604030504040204" pitchFamily="34" charset="0"/>
                        </a:rPr>
                        <a:t>Dampflokomotiven </a:t>
                      </a:r>
                      <a:r>
                        <a:rPr lang="de-DE" sz="2000" b="0" i="0" u="none" strike="noStrike" baseline="0" dirty="0" smtClean="0">
                          <a:solidFill>
                            <a:srgbClr val="000000"/>
                          </a:solidFill>
                          <a:latin typeface="Tahoma" panose="020B0604030504040204" pitchFamily="34" charset="0"/>
                        </a:rPr>
                        <a:t>und </a:t>
                      </a:r>
                      <a:r>
                        <a:rPr lang="de-DE" sz="2000" b="1" i="0" u="none" strike="noStrike" baseline="0" dirty="0" smtClean="0">
                          <a:solidFill>
                            <a:srgbClr val="000000"/>
                          </a:solidFill>
                          <a:latin typeface="Tahoma" panose="020B0604030504040204" pitchFamily="34" charset="0"/>
                        </a:rPr>
                        <a:t>Dampfschiffe </a:t>
                      </a:r>
                      <a:r>
                        <a:rPr lang="de-DE" sz="2000" b="0" i="0" u="none" strike="noStrike" baseline="0" dirty="0" smtClean="0">
                          <a:solidFill>
                            <a:srgbClr val="000000"/>
                          </a:solidFill>
                          <a:latin typeface="Tahoma" panose="020B0604030504040204" pitchFamily="34" charset="0"/>
                        </a:rPr>
                        <a:t>ermöglichen den schnelleren Transport von Waren und Menschen über den ganzen Globus. 	</a:t>
                      </a:r>
                    </a:p>
                    <a:p>
                      <a:endParaRPr lang="ru-RU" sz="2000" dirty="0">
                        <a:latin typeface="Arial" panose="020B0604020202020204" pitchFamily="34" charset="0"/>
                        <a:cs typeface="Arial" panose="020B0604020202020204" pitchFamily="34" charset="0"/>
                      </a:endParaRPr>
                    </a:p>
                  </a:txBody>
                  <a:tcPr/>
                </a:tc>
              </a:tr>
            </a:tbl>
          </a:graphicData>
        </a:graphic>
      </p:graphicFrame>
      <p:cxnSp>
        <p:nvCxnSpPr>
          <p:cNvPr id="6" name="Прямая со стрелкой 5"/>
          <p:cNvCxnSpPr/>
          <p:nvPr/>
        </p:nvCxnSpPr>
        <p:spPr>
          <a:xfrm flipV="1">
            <a:off x="1901428" y="4373169"/>
            <a:ext cx="498872" cy="174247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 name="Прямая со стрелкой 6"/>
          <p:cNvCxnSpPr/>
          <p:nvPr/>
        </p:nvCxnSpPr>
        <p:spPr>
          <a:xfrm flipV="1">
            <a:off x="1402556" y="1514474"/>
            <a:ext cx="997744" cy="282059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p:cNvCxnSpPr/>
          <p:nvPr/>
        </p:nvCxnSpPr>
        <p:spPr>
          <a:xfrm>
            <a:off x="1402556" y="2931320"/>
            <a:ext cx="997744" cy="280749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p:cNvCxnSpPr/>
          <p:nvPr/>
        </p:nvCxnSpPr>
        <p:spPr>
          <a:xfrm>
            <a:off x="1402556" y="1514475"/>
            <a:ext cx="997744" cy="122158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9166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500" fill="hold"/>
                                        <p:tgtEl>
                                          <p:spTgt spid="7"/>
                                        </p:tgtEl>
                                        <p:attrNameLst>
                                          <p:attrName>ppt_w</p:attrName>
                                        </p:attrNameLst>
                                      </p:cBhvr>
                                      <p:tavLst>
                                        <p:tav tm="0">
                                          <p:val>
                                            <p:fltVal val="0"/>
                                          </p:val>
                                        </p:tav>
                                        <p:tav tm="100000">
                                          <p:val>
                                            <p:strVal val="#ppt_w"/>
                                          </p:val>
                                        </p:tav>
                                      </p:tavLst>
                                    </p:anim>
                                    <p:anim calcmode="lin" valueType="num">
                                      <p:cBhvr>
                                        <p:cTn id="22" dur="500" fill="hold"/>
                                        <p:tgtEl>
                                          <p:spTgt spid="7"/>
                                        </p:tgtEl>
                                        <p:attrNameLst>
                                          <p:attrName>ppt_h</p:attrName>
                                        </p:attrNameLst>
                                      </p:cBhvr>
                                      <p:tavLst>
                                        <p:tav tm="0">
                                          <p:val>
                                            <p:fltVal val="0"/>
                                          </p:val>
                                        </p:tav>
                                        <p:tav tm="100000">
                                          <p:val>
                                            <p:strVal val="#ppt_h"/>
                                          </p:val>
                                        </p:tav>
                                      </p:tavLst>
                                    </p:anim>
                                    <p:animEffect transition="in" filter="fade">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p:cTn id="28" dur="500" fill="hold"/>
                                        <p:tgtEl>
                                          <p:spTgt spid="6"/>
                                        </p:tgtEl>
                                        <p:attrNameLst>
                                          <p:attrName>ppt_w</p:attrName>
                                        </p:attrNameLst>
                                      </p:cBhvr>
                                      <p:tavLst>
                                        <p:tav tm="0">
                                          <p:val>
                                            <p:fltVal val="0"/>
                                          </p:val>
                                        </p:tav>
                                        <p:tav tm="100000">
                                          <p:val>
                                            <p:strVal val="#ppt_w"/>
                                          </p:val>
                                        </p:tav>
                                      </p:tavLst>
                                    </p:anim>
                                    <p:anim calcmode="lin" valueType="num">
                                      <p:cBhvr>
                                        <p:cTn id="29" dur="500" fill="hold"/>
                                        <p:tgtEl>
                                          <p:spTgt spid="6"/>
                                        </p:tgtEl>
                                        <p:attrNameLst>
                                          <p:attrName>ppt_h</p:attrName>
                                        </p:attrNameLst>
                                      </p:cBhvr>
                                      <p:tavLst>
                                        <p:tav tm="0">
                                          <p:val>
                                            <p:fltVal val="0"/>
                                          </p:val>
                                        </p:tav>
                                        <p:tav tm="100000">
                                          <p:val>
                                            <p:strVal val="#ppt_h"/>
                                          </p:val>
                                        </p:tav>
                                      </p:tavLst>
                                    </p:anim>
                                    <p:animEffect transition="in" filter="fade">
                                      <p:cBhvr>
                                        <p:cTn id="3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70C0"/>
          </a:solidFill>
        </p:spPr>
        <p:txBody>
          <a:bodyPr>
            <a:normAutofit/>
          </a:bodyPr>
          <a:lstStyle/>
          <a:p>
            <a:r>
              <a:rPr lang="de-DE" sz="3600" b="1" dirty="0">
                <a:solidFill>
                  <a:prstClr val="white"/>
                </a:solidFill>
                <a:latin typeface="Arial" panose="020B0604020202020204" pitchFamily="34" charset="0"/>
                <a:cs typeface="Arial" panose="020B0604020202020204" pitchFamily="34" charset="0"/>
              </a:rPr>
              <a:t>Geschichte des Handels und der Globalisierung</a:t>
            </a:r>
            <a:endParaRPr lang="ru-RU" sz="36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14325" y="614362"/>
            <a:ext cx="11530013" cy="6243637"/>
          </a:xfrm>
          <a:ln w="28575"/>
        </p:spPr>
        <p:style>
          <a:lnRef idx="2">
            <a:schemeClr val="accent3"/>
          </a:lnRef>
          <a:fillRef idx="1">
            <a:schemeClr val="lt1"/>
          </a:fillRef>
          <a:effectRef idx="0">
            <a:schemeClr val="accent3"/>
          </a:effectRef>
          <a:fontRef idx="minor">
            <a:schemeClr val="dk1"/>
          </a:fontRef>
        </p:style>
        <p:txBody>
          <a:bodyPr>
            <a:normAutofit/>
          </a:bodyPr>
          <a:lstStyle/>
          <a:p>
            <a:pPr algn="l"/>
            <a:endParaRPr lang="de-DE" sz="3200" b="1" dirty="0" smtClean="0">
              <a:solidFill>
                <a:srgbClr val="7030A0"/>
              </a:solidFill>
              <a:latin typeface="Arial" panose="020B0604020202020204" pitchFamily="34" charset="0"/>
              <a:cs typeface="Arial" panose="020B0604020202020204" pitchFamily="34"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3819597571"/>
              </p:ext>
            </p:extLst>
          </p:nvPr>
        </p:nvGraphicFramePr>
        <p:xfrm>
          <a:off x="417512" y="719664"/>
          <a:ext cx="1697038" cy="5866874"/>
        </p:xfrm>
        <a:graphic>
          <a:graphicData uri="http://schemas.openxmlformats.org/drawingml/2006/table">
            <a:tbl>
              <a:tblPr firstRow="1" bandRow="1">
                <a:tableStyleId>{16D9F66E-5EB9-4882-86FB-DCBF35E3C3E4}</a:tableStyleId>
              </a:tblPr>
              <a:tblGrid>
                <a:gridCol w="1697038"/>
              </a:tblGrid>
              <a:tr h="1286429">
                <a:tc>
                  <a:txBody>
                    <a:bodyPr/>
                    <a:lstStyle/>
                    <a:p>
                      <a:r>
                        <a:rPr lang="ru-RU" sz="1800" b="1" i="0" u="none" strike="noStrike" baseline="0" dirty="0" smtClean="0">
                          <a:solidFill>
                            <a:srgbClr val="000000"/>
                          </a:solidFill>
                          <a:latin typeface="Tahoma" panose="020B0604030504040204" pitchFamily="34" charset="0"/>
                        </a:rPr>
                        <a:t>1946 </a:t>
                      </a:r>
                      <a:r>
                        <a:rPr lang="ru-RU" sz="1800" b="0" i="0" u="none" strike="noStrike" baseline="0" dirty="0" smtClean="0">
                          <a:solidFill>
                            <a:srgbClr val="000000"/>
                          </a:solidFill>
                          <a:latin typeface="Tahoma" panose="020B0604030504040204" pitchFamily="34" charset="0"/>
                        </a:rPr>
                        <a:t>	</a:t>
                      </a:r>
                    </a:p>
                    <a:p>
                      <a:endParaRPr lang="ru-RU" dirty="0">
                        <a:latin typeface="Arial" panose="020B0604020202020204" pitchFamily="34" charset="0"/>
                        <a:cs typeface="Arial" panose="020B0604020202020204" pitchFamily="34" charset="0"/>
                      </a:endParaRPr>
                    </a:p>
                  </a:txBody>
                  <a:tcPr/>
                </a:tc>
              </a:tr>
              <a:tr h="1286429">
                <a:tc>
                  <a:txBody>
                    <a:bodyPr/>
                    <a:lstStyle/>
                    <a:p>
                      <a:r>
                        <a:rPr lang="de-DE" sz="1800" b="1" i="0" u="none" strike="noStrike" baseline="0" dirty="0" smtClean="0">
                          <a:solidFill>
                            <a:srgbClr val="000000"/>
                          </a:solidFill>
                          <a:latin typeface="Tahoma" panose="020B0604030504040204" pitchFamily="34" charset="0"/>
                        </a:rPr>
                        <a:t>ca. ab 1970 </a:t>
                      </a:r>
                      <a:r>
                        <a:rPr lang="de-DE" sz="1800" b="0" i="0" u="none" strike="noStrike" baseline="0" dirty="0" smtClean="0">
                          <a:solidFill>
                            <a:srgbClr val="000000"/>
                          </a:solidFill>
                          <a:latin typeface="Tahoma" panose="020B0604030504040204" pitchFamily="34" charset="0"/>
                        </a:rPr>
                        <a:t>	</a:t>
                      </a:r>
                    </a:p>
                  </a:txBody>
                  <a:tcPr/>
                </a:tc>
              </a:tr>
              <a:tr h="1507463">
                <a:tc>
                  <a:txBody>
                    <a:bodyPr/>
                    <a:lstStyle/>
                    <a:p>
                      <a:r>
                        <a:rPr lang="ru-RU" sz="1800" b="1" i="0" u="none" strike="noStrike" baseline="0" dirty="0" smtClean="0">
                          <a:solidFill>
                            <a:srgbClr val="000000"/>
                          </a:solidFill>
                          <a:latin typeface="Tahoma" panose="020B0604030504040204" pitchFamily="34" charset="0"/>
                        </a:rPr>
                        <a:t>1995 </a:t>
                      </a:r>
                      <a:r>
                        <a:rPr lang="ru-RU" sz="1800" b="0" i="0" u="none" strike="noStrike" baseline="0" dirty="0" smtClean="0">
                          <a:solidFill>
                            <a:srgbClr val="000000"/>
                          </a:solidFill>
                          <a:latin typeface="Tahoma" panose="020B060403050404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endParaRPr>
                    </a:p>
                    <a:p>
                      <a:endParaRPr lang="ru-RU" dirty="0">
                        <a:latin typeface="Arial" panose="020B0604020202020204" pitchFamily="34" charset="0"/>
                        <a:cs typeface="Arial" panose="020B0604020202020204" pitchFamily="34" charset="0"/>
                      </a:endParaRPr>
                    </a:p>
                  </a:txBody>
                  <a:tcPr/>
                </a:tc>
              </a:tr>
              <a:tr h="1786553">
                <a:tc>
                  <a:txBody>
                    <a:bodyPr/>
                    <a:lstStyle/>
                    <a:p>
                      <a:r>
                        <a:rPr lang="de-DE" sz="1800" b="1" i="0" u="none" strike="noStrike" baseline="0" dirty="0" smtClean="0">
                          <a:solidFill>
                            <a:srgbClr val="000000"/>
                          </a:solidFill>
                          <a:latin typeface="Tahoma" panose="020B0604030504040204" pitchFamily="34" charset="0"/>
                        </a:rPr>
                        <a:t>ca. ab 2000 </a:t>
                      </a:r>
                      <a:r>
                        <a:rPr lang="de-DE" sz="1800" b="0" i="0" u="none" strike="noStrike" baseline="0" dirty="0" smtClean="0">
                          <a:solidFill>
                            <a:srgbClr val="000000"/>
                          </a:solidFill>
                          <a:latin typeface="Tahoma" panose="020B0604030504040204" pitchFamily="34" charset="0"/>
                        </a:rPr>
                        <a:t>	</a:t>
                      </a:r>
                    </a:p>
                    <a:p>
                      <a:r>
                        <a:rPr lang="ru-RU" sz="1800" b="1" i="0" u="none" strike="noStrike" baseline="0" dirty="0" smtClean="0">
                          <a:solidFill>
                            <a:srgbClr val="000000"/>
                          </a:solidFill>
                          <a:latin typeface="Tahoma" panose="020B0604030504040204" pitchFamily="34" charset="0"/>
                        </a:rPr>
                        <a:t> </a:t>
                      </a:r>
                      <a:r>
                        <a:rPr lang="ru-RU" sz="1800" b="0" i="0" u="none" strike="noStrike" baseline="0" dirty="0" smtClean="0">
                          <a:solidFill>
                            <a:srgbClr val="000000"/>
                          </a:solidFill>
                          <a:latin typeface="Tahoma" panose="020B060403050404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endParaRPr>
                    </a:p>
                    <a:p>
                      <a:endParaRPr lang="ru-RU" dirty="0">
                        <a:latin typeface="Arial" panose="020B0604020202020204" pitchFamily="34" charset="0"/>
                        <a:cs typeface="Arial" panose="020B0604020202020204" pitchFamily="34" charset="0"/>
                      </a:endParaRPr>
                    </a:p>
                  </a:txBody>
                  <a:tcPr/>
                </a:tc>
              </a:tr>
            </a:tbl>
          </a:graphicData>
        </a:graphic>
      </p:graphicFrame>
      <p:graphicFrame>
        <p:nvGraphicFramePr>
          <p:cNvPr id="3" name="Таблица 2"/>
          <p:cNvGraphicFramePr>
            <a:graphicFrameLocks noGrp="1"/>
          </p:cNvGraphicFramePr>
          <p:nvPr>
            <p:extLst>
              <p:ext uri="{D42A27DB-BD31-4B8C-83A1-F6EECF244321}">
                <p14:modId xmlns:p14="http://schemas.microsoft.com/office/powerpoint/2010/main" val="649951041"/>
              </p:ext>
            </p:extLst>
          </p:nvPr>
        </p:nvGraphicFramePr>
        <p:xfrm>
          <a:off x="2300287" y="724853"/>
          <a:ext cx="9415463" cy="5881993"/>
        </p:xfrm>
        <a:graphic>
          <a:graphicData uri="http://schemas.openxmlformats.org/drawingml/2006/table">
            <a:tbl>
              <a:tblPr firstRow="1" bandRow="1">
                <a:tableStyleId>{22838BEF-8BB2-4498-84A7-C5851F593DF1}</a:tableStyleId>
              </a:tblPr>
              <a:tblGrid>
                <a:gridCol w="9415463"/>
              </a:tblGrid>
              <a:tr h="1792866">
                <a:tc>
                  <a:txBody>
                    <a:bodyPr/>
                    <a:lstStyle/>
                    <a:p>
                      <a:r>
                        <a:rPr lang="de-DE" sz="2000" b="0" i="0" u="none" strike="noStrike" baseline="0" dirty="0" smtClean="0">
                          <a:solidFill>
                            <a:srgbClr val="000000"/>
                          </a:solidFill>
                          <a:latin typeface="Tahoma" panose="020B0604030504040204" pitchFamily="34" charset="0"/>
                        </a:rPr>
                        <a:t>Die Zollschranken fallen zunehmend weg. Die </a:t>
                      </a:r>
                      <a:r>
                        <a:rPr lang="de-DE" sz="2000" b="1" i="0" u="none" strike="noStrike" baseline="0" dirty="0" smtClean="0">
                          <a:solidFill>
                            <a:srgbClr val="000000"/>
                          </a:solidFill>
                          <a:latin typeface="Tahoma" panose="020B0604030504040204" pitchFamily="34" charset="0"/>
                        </a:rPr>
                        <a:t>Globalisierung </a:t>
                      </a:r>
                      <a:r>
                        <a:rPr lang="de-DE" sz="2000" b="0" i="0" u="none" strike="noStrike" baseline="0" dirty="0" smtClean="0">
                          <a:solidFill>
                            <a:srgbClr val="000000"/>
                          </a:solidFill>
                          <a:latin typeface="Tahoma" panose="020B0604030504040204" pitchFamily="34" charset="0"/>
                        </a:rPr>
                        <a:t>beginnt. Waren oder Teile von Produkten werden dort hergestellt, wo es am billigsten ist. </a:t>
                      </a:r>
                      <a:r>
                        <a:rPr lang="de-DE" sz="2000" b="0" i="0" u="none" strike="noStrike" baseline="0" dirty="0" err="1" smtClean="0">
                          <a:solidFill>
                            <a:srgbClr val="000000"/>
                          </a:solidFill>
                          <a:latin typeface="Tahoma" panose="020B0604030504040204" pitchFamily="34" charset="0"/>
                        </a:rPr>
                        <a:t>Grosse</a:t>
                      </a:r>
                      <a:r>
                        <a:rPr lang="de-DE" sz="2000" b="0" i="0" u="none" strike="noStrike" baseline="0" dirty="0" smtClean="0">
                          <a:solidFill>
                            <a:srgbClr val="000000"/>
                          </a:solidFill>
                          <a:latin typeface="Tahoma" panose="020B0604030504040204" pitchFamily="34" charset="0"/>
                        </a:rPr>
                        <a:t> multi-nationale Firmen dehnen sich über den Globus aus. Gleichzeitig entwickelt sich eine Gegenbewegung, die </a:t>
                      </a:r>
                      <a:r>
                        <a:rPr lang="de-DE" sz="2000" b="1" i="0" u="none" strike="noStrike" baseline="0" dirty="0" smtClean="0">
                          <a:solidFill>
                            <a:srgbClr val="000000"/>
                          </a:solidFill>
                          <a:latin typeface="Tahoma" panose="020B0604030504040204" pitchFamily="34" charset="0"/>
                        </a:rPr>
                        <a:t>faire Preise und Löhne </a:t>
                      </a:r>
                      <a:r>
                        <a:rPr lang="de-DE" sz="2000" b="0" i="0" u="none" strike="noStrike" baseline="0" dirty="0" smtClean="0">
                          <a:solidFill>
                            <a:srgbClr val="000000"/>
                          </a:solidFill>
                          <a:latin typeface="Tahoma" panose="020B0604030504040204" pitchFamily="34" charset="0"/>
                        </a:rPr>
                        <a:t>für Arbeiter verlangt. In diesem Spannungsfeld bewegt sich die weltweite Wirtschaft bis heute. 	</a:t>
                      </a:r>
                    </a:p>
                  </a:txBody>
                  <a:tcPr/>
                </a:tc>
              </a:tr>
              <a:tr h="2077447">
                <a:tc>
                  <a:txBody>
                    <a:bodyPr/>
                    <a:lstStyle/>
                    <a:p>
                      <a:r>
                        <a:rPr lang="de-DE" sz="2000" b="0" i="0" u="none" strike="noStrike" baseline="0" dirty="0" smtClean="0">
                          <a:solidFill>
                            <a:srgbClr val="000000"/>
                          </a:solidFill>
                          <a:latin typeface="Tahoma" panose="020B0604030504040204" pitchFamily="34" charset="0"/>
                        </a:rPr>
                        <a:t>Das Internet macht es möglich: </a:t>
                      </a:r>
                      <a:r>
                        <a:rPr lang="de-DE" sz="2000" b="1" i="0" u="none" strike="noStrike" baseline="0" dirty="0" smtClean="0">
                          <a:solidFill>
                            <a:srgbClr val="000000"/>
                          </a:solidFill>
                          <a:latin typeface="Tahoma" panose="020B0604030504040204" pitchFamily="34" charset="0"/>
                        </a:rPr>
                        <a:t>eCommerce </a:t>
                      </a:r>
                      <a:r>
                        <a:rPr lang="de-DE" sz="2000" b="0" i="0" u="none" strike="noStrike" baseline="0" dirty="0" smtClean="0">
                          <a:solidFill>
                            <a:srgbClr val="000000"/>
                          </a:solidFill>
                          <a:latin typeface="Tahoma" panose="020B0604030504040204" pitchFamily="34" charset="0"/>
                        </a:rPr>
                        <a:t>oder </a:t>
                      </a:r>
                      <a:r>
                        <a:rPr lang="de-DE" sz="2000" b="1" i="0" u="none" strike="noStrike" baseline="0" dirty="0" err="1" smtClean="0">
                          <a:solidFill>
                            <a:srgbClr val="000000"/>
                          </a:solidFill>
                          <a:latin typeface="Tahoma" panose="020B0604030504040204" pitchFamily="34" charset="0"/>
                        </a:rPr>
                        <a:t>eBusiness</a:t>
                      </a:r>
                      <a:r>
                        <a:rPr lang="de-DE" sz="2000" b="1" i="0" u="none" strike="noStrike" baseline="0" dirty="0" smtClean="0">
                          <a:solidFill>
                            <a:srgbClr val="000000"/>
                          </a:solidFill>
                          <a:latin typeface="Tahoma" panose="020B0604030504040204" pitchFamily="34" charset="0"/>
                        </a:rPr>
                        <a:t> </a:t>
                      </a:r>
                      <a:r>
                        <a:rPr lang="de-DE" sz="2000" b="0" i="0" u="none" strike="noStrike" baseline="0" dirty="0" smtClean="0">
                          <a:solidFill>
                            <a:srgbClr val="000000"/>
                          </a:solidFill>
                          <a:latin typeface="Tahoma" panose="020B0604030504040204" pitchFamily="34" charset="0"/>
                        </a:rPr>
                        <a:t>und </a:t>
                      </a:r>
                      <a:r>
                        <a:rPr lang="de-DE" sz="2000" b="1" i="0" u="none" strike="noStrike" baseline="0" dirty="0" smtClean="0">
                          <a:solidFill>
                            <a:srgbClr val="000000"/>
                          </a:solidFill>
                          <a:latin typeface="Tahoma" panose="020B0604030504040204" pitchFamily="34" charset="0"/>
                        </a:rPr>
                        <a:t>Online-Shopping </a:t>
                      </a:r>
                      <a:r>
                        <a:rPr lang="de-DE" sz="2000" b="0" i="0" u="none" strike="noStrike" baseline="0" dirty="0" smtClean="0">
                          <a:solidFill>
                            <a:srgbClr val="000000"/>
                          </a:solidFill>
                          <a:latin typeface="Tahoma" panose="020B0604030504040204" pitchFamily="34" charset="0"/>
                        </a:rPr>
                        <a:t>werden flächendeckend zu wichtigen Handelsinstrumenten für Unternehmen und Private. </a:t>
                      </a:r>
                      <a:r>
                        <a:rPr lang="de-DE" sz="2000" b="1" i="0" u="none" strike="noStrike" baseline="0" dirty="0" err="1" smtClean="0">
                          <a:solidFill>
                            <a:srgbClr val="000000"/>
                          </a:solidFill>
                          <a:latin typeface="Tahoma" panose="020B0604030504040204" pitchFamily="34" charset="0"/>
                        </a:rPr>
                        <a:t>Smartphones</a:t>
                      </a:r>
                      <a:r>
                        <a:rPr lang="de-DE" sz="2000" b="1" i="0" u="none" strike="noStrike" baseline="0" dirty="0" smtClean="0">
                          <a:solidFill>
                            <a:srgbClr val="000000"/>
                          </a:solidFill>
                          <a:latin typeface="Tahoma" panose="020B0604030504040204" pitchFamily="34" charset="0"/>
                        </a:rPr>
                        <a:t> </a:t>
                      </a:r>
                      <a:r>
                        <a:rPr lang="de-DE" sz="2000" b="0" i="0" u="none" strike="noStrike" baseline="0" dirty="0" smtClean="0">
                          <a:solidFill>
                            <a:srgbClr val="000000"/>
                          </a:solidFill>
                          <a:latin typeface="Tahoma" panose="020B0604030504040204" pitchFamily="34" charset="0"/>
                        </a:rPr>
                        <a:t>ermöglichen den „mobilen“ Einkauf. Gleichzeitig hat die Digitalisierung zur Folge, dass immer mehr Kundendaten gespeichert werden und damit das Kaufverhalten der Kunden von Firmen erfasst wird. 	</a:t>
                      </a:r>
                    </a:p>
                  </a:txBody>
                  <a:tcPr/>
                </a:tc>
              </a:tr>
              <a:tr h="939120">
                <a:tc>
                  <a:txBody>
                    <a:bodyPr/>
                    <a:lstStyle/>
                    <a:p>
                      <a:r>
                        <a:rPr lang="de-DE" sz="2000" b="0" i="0" u="none" strike="noStrike" baseline="0" dirty="0" smtClean="0">
                          <a:solidFill>
                            <a:srgbClr val="000000"/>
                          </a:solidFill>
                          <a:latin typeface="Tahoma" panose="020B0604030504040204" pitchFamily="34" charset="0"/>
                        </a:rPr>
                        <a:t>Die </a:t>
                      </a:r>
                      <a:r>
                        <a:rPr lang="de-DE" sz="2000" b="1" i="0" u="none" strike="noStrike" baseline="0" dirty="0" smtClean="0">
                          <a:solidFill>
                            <a:srgbClr val="000000"/>
                          </a:solidFill>
                          <a:latin typeface="Tahoma" panose="020B0604030504040204" pitchFamily="34" charset="0"/>
                        </a:rPr>
                        <a:t>UNO (Vereinte Nationen) </a:t>
                      </a:r>
                      <a:r>
                        <a:rPr lang="de-DE" sz="2000" b="0" i="0" u="none" strike="noStrike" baseline="0" dirty="0" smtClean="0">
                          <a:solidFill>
                            <a:srgbClr val="000000"/>
                          </a:solidFill>
                          <a:latin typeface="Tahoma" panose="020B0604030504040204" pitchFamily="34" charset="0"/>
                        </a:rPr>
                        <a:t>nehmen ihre Arbeit auf, wiederum mit dem Ziel, mehr Frieden und Stabilität in die Welt zu bringen. </a:t>
                      </a:r>
                    </a:p>
                    <a:p>
                      <a:r>
                        <a:rPr lang="de-DE" sz="2000" b="0" i="0" u="none" strike="noStrike" baseline="0" dirty="0" smtClean="0">
                          <a:solidFill>
                            <a:srgbClr val="000000"/>
                          </a:solidFill>
                          <a:latin typeface="Tahoma" panose="020B0604030504040204" pitchFamily="34" charset="0"/>
                        </a:rPr>
                        <a:t>	</a:t>
                      </a:r>
                    </a:p>
                  </a:txBody>
                  <a:tcPr/>
                </a:tc>
              </a:tr>
              <a:tr h="839153">
                <a:tc>
                  <a:txBody>
                    <a:bodyPr/>
                    <a:lstStyle/>
                    <a:p>
                      <a:r>
                        <a:rPr lang="de-DE" sz="2000" b="0" i="0" u="none" strike="noStrike" baseline="0" dirty="0" smtClean="0">
                          <a:solidFill>
                            <a:srgbClr val="000000"/>
                          </a:solidFill>
                          <a:latin typeface="Tahoma" panose="020B0604030504040204" pitchFamily="34" charset="0"/>
                        </a:rPr>
                        <a:t>Die Welthandelsorganisation </a:t>
                      </a:r>
                      <a:r>
                        <a:rPr lang="de-DE" sz="2000" b="1" i="0" u="none" strike="noStrike" baseline="0" dirty="0" smtClean="0">
                          <a:solidFill>
                            <a:srgbClr val="000000"/>
                          </a:solidFill>
                          <a:latin typeface="Tahoma" panose="020B0604030504040204" pitchFamily="34" charset="0"/>
                        </a:rPr>
                        <a:t>WTO </a:t>
                      </a:r>
                      <a:r>
                        <a:rPr lang="de-DE" sz="2000" b="0" i="0" u="none" strike="noStrike" baseline="0" dirty="0" smtClean="0">
                          <a:solidFill>
                            <a:srgbClr val="000000"/>
                          </a:solidFill>
                          <a:latin typeface="Tahoma" panose="020B0604030504040204" pitchFamily="34" charset="0"/>
                        </a:rPr>
                        <a:t>wird gegründet. Sie legt Regeln für den internationalen Handel fest und kontrolliert diese. </a:t>
                      </a:r>
                    </a:p>
                    <a:p>
                      <a:r>
                        <a:rPr lang="de-DE" sz="2000" b="0" i="0" u="none" strike="noStrike" baseline="0" dirty="0" smtClean="0">
                          <a:solidFill>
                            <a:srgbClr val="000000"/>
                          </a:solidFill>
                          <a:latin typeface="Tahoma" panose="020B0604030504040204" pitchFamily="34" charset="0"/>
                        </a:rPr>
                        <a:t>	</a:t>
                      </a:r>
                      <a:endParaRPr lang="ru-RU" sz="2000" dirty="0">
                        <a:latin typeface="Arial" panose="020B0604020202020204" pitchFamily="34" charset="0"/>
                        <a:cs typeface="Arial" panose="020B0604020202020204" pitchFamily="34" charset="0"/>
                      </a:endParaRPr>
                    </a:p>
                  </a:txBody>
                  <a:tcPr/>
                </a:tc>
              </a:tr>
            </a:tbl>
          </a:graphicData>
        </a:graphic>
      </p:graphicFrame>
      <p:cxnSp>
        <p:nvCxnSpPr>
          <p:cNvPr id="6" name="Прямая со стрелкой 5"/>
          <p:cNvCxnSpPr/>
          <p:nvPr/>
        </p:nvCxnSpPr>
        <p:spPr>
          <a:xfrm>
            <a:off x="1657350" y="1024236"/>
            <a:ext cx="548878" cy="396210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 name="Прямая со стрелкой 6"/>
          <p:cNvCxnSpPr>
            <a:endCxn id="3" idx="1"/>
          </p:cNvCxnSpPr>
          <p:nvPr/>
        </p:nvCxnSpPr>
        <p:spPr>
          <a:xfrm flipV="1">
            <a:off x="1738610" y="3665849"/>
            <a:ext cx="561677" cy="192317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p:cNvCxnSpPr/>
          <p:nvPr/>
        </p:nvCxnSpPr>
        <p:spPr>
          <a:xfrm>
            <a:off x="1593056" y="4320633"/>
            <a:ext cx="634008" cy="160868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p:cNvCxnSpPr/>
          <p:nvPr/>
        </p:nvCxnSpPr>
        <p:spPr>
          <a:xfrm flipV="1">
            <a:off x="1554956" y="1500188"/>
            <a:ext cx="748308" cy="161508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445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ppt_w</p:attrName>
                                        </p:attrNameLst>
                                      </p:cBhvr>
                                      <p:tavLst>
                                        <p:tav tm="0">
                                          <p:val>
                                            <p:fltVal val="0"/>
                                          </p:val>
                                        </p:tav>
                                        <p:tav tm="100000">
                                          <p:val>
                                            <p:strVal val="#ppt_w"/>
                                          </p:val>
                                        </p:tav>
                                      </p:tavLst>
                                    </p:anim>
                                    <p:anim calcmode="lin" valueType="num">
                                      <p:cBhvr>
                                        <p:cTn id="15" dur="500" fill="hold"/>
                                        <p:tgtEl>
                                          <p:spTgt spid="9"/>
                                        </p:tgtEl>
                                        <p:attrNameLst>
                                          <p:attrName>ppt_h</p:attrName>
                                        </p:attrNameLst>
                                      </p:cBhvr>
                                      <p:tavLst>
                                        <p:tav tm="0">
                                          <p:val>
                                            <p:fltVal val="0"/>
                                          </p:val>
                                        </p:tav>
                                        <p:tav tm="100000">
                                          <p:val>
                                            <p:strVal val="#ppt_h"/>
                                          </p:val>
                                        </p:tav>
                                      </p:tavLst>
                                    </p:anim>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500" fill="hold"/>
                                        <p:tgtEl>
                                          <p:spTgt spid="8"/>
                                        </p:tgtEl>
                                        <p:attrNameLst>
                                          <p:attrName>ppt_w</p:attrName>
                                        </p:attrNameLst>
                                      </p:cBhvr>
                                      <p:tavLst>
                                        <p:tav tm="0">
                                          <p:val>
                                            <p:fltVal val="0"/>
                                          </p:val>
                                        </p:tav>
                                        <p:tav tm="100000">
                                          <p:val>
                                            <p:strVal val="#ppt_w"/>
                                          </p:val>
                                        </p:tav>
                                      </p:tavLst>
                                    </p:anim>
                                    <p:anim calcmode="lin" valueType="num">
                                      <p:cBhvr>
                                        <p:cTn id="22" dur="500" fill="hold"/>
                                        <p:tgtEl>
                                          <p:spTgt spid="8"/>
                                        </p:tgtEl>
                                        <p:attrNameLst>
                                          <p:attrName>ppt_h</p:attrName>
                                        </p:attrNameLst>
                                      </p:cBhvr>
                                      <p:tavLst>
                                        <p:tav tm="0">
                                          <p:val>
                                            <p:fltVal val="0"/>
                                          </p:val>
                                        </p:tav>
                                        <p:tav tm="100000">
                                          <p:val>
                                            <p:strVal val="#ppt_h"/>
                                          </p:val>
                                        </p:tav>
                                      </p:tavLst>
                                    </p:anim>
                                    <p:animEffect transition="in" filter="fade">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fltVal val="0"/>
                                          </p:val>
                                        </p:tav>
                                        <p:tav tm="100000">
                                          <p:val>
                                            <p:strVal val="#ppt_w"/>
                                          </p:val>
                                        </p:tav>
                                      </p:tavLst>
                                    </p:anim>
                                    <p:anim calcmode="lin" valueType="num">
                                      <p:cBhvr>
                                        <p:cTn id="29" dur="500" fill="hold"/>
                                        <p:tgtEl>
                                          <p:spTgt spid="7"/>
                                        </p:tgtEl>
                                        <p:attrNameLst>
                                          <p:attrName>ppt_h</p:attrName>
                                        </p:attrNameLst>
                                      </p:cBhvr>
                                      <p:tavLst>
                                        <p:tav tm="0">
                                          <p:val>
                                            <p:fltVal val="0"/>
                                          </p:val>
                                        </p:tav>
                                        <p:tav tm="100000">
                                          <p:val>
                                            <p:strVal val="#ppt_h"/>
                                          </p:val>
                                        </p:tav>
                                      </p:tavLst>
                                    </p:anim>
                                    <p:animEffect transition="in" filter="fade">
                                      <p:cBhvr>
                                        <p:cTn id="3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1"/>
            <a:ext cx="11530013" cy="514350"/>
          </a:xfrm>
          <a:solidFill>
            <a:srgbClr val="0070C0"/>
          </a:solidFill>
        </p:spPr>
        <p:txBody>
          <a:bodyPr>
            <a:normAutofit fontScale="90000"/>
          </a:bodyPr>
          <a:lstStyle/>
          <a:p>
            <a:r>
              <a:rPr lang="de-DE" sz="3600" b="1" dirty="0">
                <a:solidFill>
                  <a:schemeClr val="bg1"/>
                </a:solidFill>
                <a:latin typeface="Arial" panose="020B0604020202020204" pitchFamily="34" charset="0"/>
                <a:cs typeface="Arial" panose="020B0604020202020204" pitchFamily="34" charset="0"/>
              </a:rPr>
              <a:t>Was passt zusammen? Ordnen Sie zu</a:t>
            </a:r>
            <a:r>
              <a:rPr lang="de-DE" sz="3600" b="1" dirty="0" smtClean="0">
                <a:solidFill>
                  <a:schemeClr val="bg1"/>
                </a:solidFill>
                <a:latin typeface="Arial" panose="020B0604020202020204" pitchFamily="34" charset="0"/>
                <a:cs typeface="Arial" panose="020B0604020202020204" pitchFamily="34" charset="0"/>
              </a:rPr>
              <a:t>!    S.117</a:t>
            </a:r>
            <a:endParaRPr lang="ru-RU" sz="3600"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14325" y="785813"/>
            <a:ext cx="11530013" cy="5600699"/>
          </a:xfrm>
          <a:ln w="28575"/>
        </p:spPr>
        <p:style>
          <a:lnRef idx="2">
            <a:schemeClr val="accent3"/>
          </a:lnRef>
          <a:fillRef idx="1">
            <a:schemeClr val="lt1"/>
          </a:fillRef>
          <a:effectRef idx="0">
            <a:schemeClr val="accent3"/>
          </a:effectRef>
          <a:fontRef idx="minor">
            <a:schemeClr val="dk1"/>
          </a:fontRef>
        </p:style>
        <p:txBody>
          <a:bodyPr>
            <a:normAutofit/>
          </a:bodyPr>
          <a:lstStyle/>
          <a:p>
            <a:pPr algn="l"/>
            <a:endParaRPr lang="de-DE" sz="4000" dirty="0" smtClean="0">
              <a:solidFill>
                <a:srgbClr val="7030A0"/>
              </a:solidFill>
              <a:latin typeface="Arial" panose="020B0604020202020204" pitchFamily="34" charset="0"/>
              <a:cs typeface="Arial" panose="020B0604020202020204" pitchFamily="34"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753450110"/>
              </p:ext>
            </p:extLst>
          </p:nvPr>
        </p:nvGraphicFramePr>
        <p:xfrm>
          <a:off x="314323" y="514357"/>
          <a:ext cx="11530015" cy="6115045"/>
        </p:xfrm>
        <a:graphic>
          <a:graphicData uri="http://schemas.openxmlformats.org/drawingml/2006/table">
            <a:tbl>
              <a:tblPr firstRow="1" bandRow="1">
                <a:tableStyleId>{22838BEF-8BB2-4498-84A7-C5851F593DF1}</a:tableStyleId>
              </a:tblPr>
              <a:tblGrid>
                <a:gridCol w="4986340"/>
                <a:gridCol w="6543675"/>
              </a:tblGrid>
              <a:tr h="462089">
                <a:tc>
                  <a:txBody>
                    <a:bodyPr/>
                    <a:lstStyle/>
                    <a:p>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1. </a:t>
                      </a:r>
                      <a:r>
                        <a:rPr kumimoji="0" lang="de-DE" sz="2000" b="1" i="1"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Der Verkehr </a:t>
                      </a:r>
                      <a:endParaRPr lang="ru-RU" sz="2400" b="1" dirty="0">
                        <a:latin typeface="Arial" panose="020B0604020202020204" pitchFamily="34" charset="0"/>
                        <a:cs typeface="Arial" panose="020B0604020202020204" pitchFamily="34" charset="0"/>
                      </a:endParaRPr>
                    </a:p>
                  </a:txBody>
                  <a:tcPr/>
                </a:tc>
                <a:tc>
                  <a:txBody>
                    <a:bodyPr/>
                    <a:lstStyle/>
                    <a:p>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a) etwas weitet sich aus = etwas breitet aus</a:t>
                      </a:r>
                      <a:endParaRPr lang="ru-RU" sz="2400" b="1" dirty="0">
                        <a:latin typeface="Arial" panose="020B0604020202020204" pitchFamily="34" charset="0"/>
                        <a:cs typeface="Arial" panose="020B0604020202020204" pitchFamily="34" charset="0"/>
                      </a:endParaRPr>
                    </a:p>
                  </a:txBody>
                  <a:tcPr/>
                </a:tc>
              </a:tr>
              <a:tr h="417377">
                <a:tc>
                  <a:txBody>
                    <a:bodyPr/>
                    <a:lstStyle/>
                    <a:p>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2. Die Fracht </a:t>
                      </a:r>
                      <a:endParaRPr lang="ru-RU" sz="2400" b="1"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b) Verallgemeinerung auf die ganze Erde</a:t>
                      </a:r>
                      <a:endParaRPr kumimoji="0" lang="de-DE" sz="2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txBody>
                  <a:tcPr/>
                </a:tc>
              </a:tr>
              <a:tr h="667803">
                <a:tc>
                  <a:txBody>
                    <a:bodyPr/>
                    <a:lstStyle/>
                    <a:p>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3. Die Ausweitung </a:t>
                      </a:r>
                      <a:endParaRPr lang="ru-RU" sz="2400" b="1"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c) die Art und Weise, wie ein Mensch oder Tier in verschiedenen Situationen handelt oder reagiert.</a:t>
                      </a:r>
                      <a:endParaRPr lang="ru-RU" sz="2400" b="1" dirty="0">
                        <a:latin typeface="Arial" panose="020B0604020202020204" pitchFamily="34" charset="0"/>
                        <a:cs typeface="Arial" panose="020B0604020202020204" pitchFamily="34" charset="0"/>
                      </a:endParaRPr>
                    </a:p>
                  </a:txBody>
                  <a:tcPr/>
                </a:tc>
              </a:tr>
              <a:tr h="502259">
                <a:tc>
                  <a:txBody>
                    <a:bodyPr/>
                    <a:lstStyle/>
                    <a:p>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4. Grenzüberschreitend</a:t>
                      </a:r>
                      <a:endParaRPr lang="ru-RU" sz="2400" b="1" dirty="0">
                        <a:latin typeface="Arial" panose="020B0604020202020204" pitchFamily="34" charset="0"/>
                        <a:cs typeface="Arial" panose="020B0604020202020204" pitchFamily="34" charset="0"/>
                      </a:endParaRPr>
                    </a:p>
                  </a:txBody>
                  <a:tcPr/>
                </a:tc>
                <a:tc>
                  <a:txBody>
                    <a:bodyPr/>
                    <a:lstStyle/>
                    <a:p>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d) die Bewegung der Fahrzeuge auf den Straßen</a:t>
                      </a:r>
                      <a:endParaRPr lang="ru-RU" sz="2400" b="1" dirty="0">
                        <a:latin typeface="Arial" panose="020B0604020202020204" pitchFamily="34" charset="0"/>
                        <a:cs typeface="Arial" panose="020B0604020202020204" pitchFamily="34" charset="0"/>
                      </a:endParaRPr>
                    </a:p>
                  </a:txBody>
                  <a:tcPr/>
                </a:tc>
              </a:tr>
              <a:tr h="667803">
                <a:tc>
                  <a:txBody>
                    <a:bodyPr/>
                    <a:lstStyle/>
                    <a:p>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5. kostengünstig </a:t>
                      </a:r>
                      <a:endParaRPr lang="ru-RU" sz="2400" b="1"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e) die Behälter und deren Inhalte, die mit großen Fahrzeugen irgendwohin transportiert   werden</a:t>
                      </a:r>
                      <a:endParaRPr kumimoji="0" lang="de-DE" sz="2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txBody>
                  <a:tcPr/>
                </a:tc>
              </a:tr>
              <a:tr h="667803">
                <a:tc>
                  <a:txBody>
                    <a:bodyPr/>
                    <a:lstStyle/>
                    <a:p>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6. der Anschluss </a:t>
                      </a:r>
                      <a:endParaRPr lang="ru-RU" sz="2400" b="1"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f) Computer miteinander verbinden, sodass die Daten ausgetauscht werden können</a:t>
                      </a:r>
                      <a:endParaRPr lang="ru-RU" sz="2400" b="1" dirty="0">
                        <a:latin typeface="Arial" panose="020B0604020202020204" pitchFamily="34" charset="0"/>
                        <a:cs typeface="Arial" panose="020B0604020202020204" pitchFamily="34" charset="0"/>
                      </a:endParaRPr>
                    </a:p>
                  </a:txBody>
                  <a:tcPr/>
                </a:tc>
              </a:tr>
              <a:tr h="482402">
                <a:tc>
                  <a:txBody>
                    <a:bodyPr/>
                    <a:lstStyle/>
                    <a:p>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7. Das Verhalten </a:t>
                      </a:r>
                      <a:endParaRPr lang="ru-RU" sz="2400" b="1" dirty="0">
                        <a:latin typeface="Arial" panose="020B0604020202020204" pitchFamily="34" charset="0"/>
                        <a:cs typeface="Arial" panose="020B0604020202020204" pitchFamily="34" charset="0"/>
                      </a:endParaRPr>
                    </a:p>
                  </a:txBody>
                  <a:tcPr/>
                </a:tc>
                <a:tc>
                  <a:txBody>
                    <a:bodyPr/>
                    <a:lstStyle/>
                    <a:p>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g) Verkehr über die Grenzen hinweg</a:t>
                      </a:r>
                      <a:endParaRPr lang="ru-RU" sz="2400" b="1" dirty="0">
                        <a:latin typeface="Arial" panose="020B0604020202020204" pitchFamily="34" charset="0"/>
                        <a:cs typeface="Arial" panose="020B0604020202020204" pitchFamily="34" charset="0"/>
                      </a:endParaRPr>
                    </a:p>
                  </a:txBody>
                  <a:tcPr/>
                </a:tc>
              </a:tr>
              <a:tr h="800303">
                <a:tc>
                  <a:txBody>
                    <a:bodyPr/>
                    <a:lstStyle/>
                    <a:p>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8. Dominieren </a:t>
                      </a:r>
                      <a:endParaRPr lang="ru-RU" sz="2400" b="1"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h) die Verbindung mit einem System von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Leitungen</a:t>
                      </a:r>
                      <a:endParaRPr kumimoji="0" lang="de-DE" sz="2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txBody>
                  <a:tcPr/>
                </a:tc>
              </a:tr>
              <a:tr h="482402">
                <a:tc>
                  <a:txBody>
                    <a:bodyPr/>
                    <a:lstStyle/>
                    <a:p>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9. Der Wert </a:t>
                      </a:r>
                      <a:endParaRPr lang="ru-RU" sz="2400" b="1"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i) mit niedrigen Kosten</a:t>
                      </a:r>
                      <a:endParaRPr kumimoji="0" lang="de-DE" sz="20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txBody>
                  <a:tcPr/>
                </a:tc>
              </a:tr>
              <a:tr h="482402">
                <a:tc>
                  <a:txBody>
                    <a:bodyPr/>
                    <a:lstStyle/>
                    <a:p>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10. Vernetzt </a:t>
                      </a:r>
                      <a:endParaRPr lang="ru-RU" sz="2400" b="1" dirty="0">
                        <a:latin typeface="Arial" panose="020B0604020202020204" pitchFamily="34" charset="0"/>
                        <a:cs typeface="Arial" panose="020B0604020202020204" pitchFamily="34" charset="0"/>
                      </a:endParaRPr>
                    </a:p>
                  </a:txBody>
                  <a:tcPr/>
                </a:tc>
                <a:tc>
                  <a:txBody>
                    <a:bodyPr/>
                    <a:lstStyle/>
                    <a:p>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j) den Ablauf von </a:t>
                      </a:r>
                      <a:r>
                        <a:rPr kumimoji="0" lang="de-DE" sz="2000" b="1" i="0" u="none" strike="noStrike" kern="1200" cap="none" spc="0" normalizeH="0" baseline="0" noProof="0" dirty="0" err="1" smtClean="0">
                          <a:ln>
                            <a:noFill/>
                          </a:ln>
                          <a:solidFill>
                            <a:prstClr val="black"/>
                          </a:solidFill>
                          <a:effectLst/>
                          <a:uLnTx/>
                          <a:uFillTx/>
                          <a:latin typeface="Arial" panose="020B0604020202020204" pitchFamily="34" charset="0"/>
                          <a:cs typeface="Arial" panose="020B0604020202020204" pitchFamily="34" charset="0"/>
                        </a:rPr>
                        <a:t>etw</a:t>
                      </a:r>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 bestimmen =beherrschen</a:t>
                      </a:r>
                      <a:endParaRPr lang="ru-RU" sz="2400" b="1" dirty="0">
                        <a:latin typeface="Arial" panose="020B0604020202020204" pitchFamily="34" charset="0"/>
                        <a:cs typeface="Arial" panose="020B0604020202020204" pitchFamily="34" charset="0"/>
                      </a:endParaRPr>
                    </a:p>
                  </a:txBody>
                  <a:tcPr/>
                </a:tc>
              </a:tr>
              <a:tr h="482402">
                <a:tc>
                  <a:txBody>
                    <a:bodyPr/>
                    <a:lstStyle/>
                    <a:p>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11. Die Globalisierung </a:t>
                      </a:r>
                      <a:endParaRPr lang="ru-RU" sz="2400" b="1"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k) der Preis, den </a:t>
                      </a:r>
                      <a:r>
                        <a:rPr kumimoji="0" lang="de-DE" sz="2000" b="1" i="0" u="none" strike="noStrike" kern="1200" cap="none" spc="0" normalizeH="0" baseline="0" noProof="0" dirty="0" err="1" smtClean="0">
                          <a:ln>
                            <a:noFill/>
                          </a:ln>
                          <a:solidFill>
                            <a:prstClr val="black"/>
                          </a:solidFill>
                          <a:effectLst/>
                          <a:uLnTx/>
                          <a:uFillTx/>
                          <a:latin typeface="Arial" panose="020B0604020202020204" pitchFamily="34" charset="0"/>
                          <a:cs typeface="Arial" panose="020B0604020202020204" pitchFamily="34" charset="0"/>
                        </a:rPr>
                        <a:t>etw</a:t>
                      </a:r>
                      <a:r>
                        <a:rPr kumimoji="0" lang="de-DE" sz="20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 kostet oder kosten würde.</a:t>
                      </a:r>
                      <a:endParaRPr kumimoji="0" lang="de-DE" sz="2000" b="1" i="0" u="none" strike="noStrike" kern="1200" cap="none" spc="0" normalizeH="0" baseline="0" noProof="0" dirty="0" smtClean="0">
                        <a:ln>
                          <a:noFill/>
                        </a:ln>
                        <a:solidFill>
                          <a:srgbClr val="7030A0"/>
                        </a:solidFill>
                        <a:effectLst/>
                        <a:uLnTx/>
                        <a:uFillTx/>
                        <a:latin typeface="Arial" panose="020B0604020202020204" pitchFamily="34" charset="0"/>
                        <a:cs typeface="Arial" panose="020B0604020202020204" pitchFamily="34" charset="0"/>
                      </a:endParaRPr>
                    </a:p>
                  </a:txBody>
                  <a:tcPr/>
                </a:tc>
              </a:tr>
            </a:tbl>
          </a:graphicData>
        </a:graphic>
      </p:graphicFrame>
      <p:sp>
        <p:nvSpPr>
          <p:cNvPr id="32" name="Прямоугольник 31"/>
          <p:cNvSpPr/>
          <p:nvPr/>
        </p:nvSpPr>
        <p:spPr>
          <a:xfrm>
            <a:off x="4037229" y="3195957"/>
            <a:ext cx="441146" cy="646331"/>
          </a:xfrm>
          <a:prstGeom prst="rect">
            <a:avLst/>
          </a:prstGeom>
          <a:noFill/>
        </p:spPr>
        <p:txBody>
          <a:bodyPr wrap="none" lIns="91440" tIns="45720" rIns="91440" bIns="45720">
            <a:spAutoFit/>
          </a:bodyPr>
          <a:lstStyle/>
          <a:p>
            <a:pPr algn="ctr"/>
            <a:r>
              <a:rPr lang="de-DE" sz="3600" b="0" cap="none" spc="0" dirty="0" smtClean="0">
                <a:ln w="0"/>
                <a:solidFill>
                  <a:schemeClr val="tx1"/>
                </a:solidFill>
                <a:latin typeface="Arial" panose="020B0604020202020204" pitchFamily="34" charset="0"/>
                <a:cs typeface="Arial" panose="020B0604020202020204" pitchFamily="34" charset="0"/>
              </a:rPr>
              <a:t>h</a:t>
            </a:r>
            <a:endParaRPr lang="ru-RU" sz="3600" b="0" cap="none" spc="0" dirty="0">
              <a:ln w="0"/>
              <a:solidFill>
                <a:schemeClr val="tx1"/>
              </a:solidFill>
              <a:latin typeface="Arial" panose="020B0604020202020204" pitchFamily="34" charset="0"/>
              <a:cs typeface="Arial" panose="020B0604020202020204" pitchFamily="34" charset="0"/>
            </a:endParaRPr>
          </a:p>
        </p:txBody>
      </p:sp>
      <p:sp>
        <p:nvSpPr>
          <p:cNvPr id="33" name="Прямоугольник 32"/>
          <p:cNvSpPr/>
          <p:nvPr/>
        </p:nvSpPr>
        <p:spPr>
          <a:xfrm>
            <a:off x="4132740" y="4429847"/>
            <a:ext cx="287258" cy="646331"/>
          </a:xfrm>
          <a:prstGeom prst="rect">
            <a:avLst/>
          </a:prstGeom>
          <a:noFill/>
        </p:spPr>
        <p:txBody>
          <a:bodyPr wrap="none" lIns="91440" tIns="45720" rIns="91440" bIns="45720">
            <a:spAutoFit/>
          </a:bodyPr>
          <a:lstStyle/>
          <a:p>
            <a:pPr algn="ctr"/>
            <a:r>
              <a:rPr lang="de-DE" sz="3600" b="0" cap="none" spc="0" dirty="0" smtClean="0">
                <a:ln w="0"/>
                <a:solidFill>
                  <a:schemeClr val="tx1"/>
                </a:solidFill>
                <a:latin typeface="Arial" panose="020B0604020202020204" pitchFamily="34" charset="0"/>
                <a:cs typeface="Arial" panose="020B0604020202020204" pitchFamily="34" charset="0"/>
              </a:rPr>
              <a:t>j</a:t>
            </a:r>
            <a:endParaRPr lang="ru-RU" sz="3600" b="0" cap="none" spc="0" dirty="0">
              <a:ln w="0"/>
              <a:solidFill>
                <a:schemeClr val="tx1"/>
              </a:solidFill>
              <a:latin typeface="Arial" panose="020B0604020202020204" pitchFamily="34" charset="0"/>
              <a:cs typeface="Arial" panose="020B0604020202020204" pitchFamily="34" charset="0"/>
            </a:endParaRPr>
          </a:p>
        </p:txBody>
      </p:sp>
      <p:sp>
        <p:nvSpPr>
          <p:cNvPr id="34" name="Прямоугольник 33"/>
          <p:cNvSpPr/>
          <p:nvPr/>
        </p:nvSpPr>
        <p:spPr>
          <a:xfrm>
            <a:off x="4049053" y="3771661"/>
            <a:ext cx="415498" cy="646331"/>
          </a:xfrm>
          <a:prstGeom prst="rect">
            <a:avLst/>
          </a:prstGeom>
          <a:noFill/>
        </p:spPr>
        <p:txBody>
          <a:bodyPr wrap="none" lIns="91440" tIns="45720" rIns="91440" bIns="45720">
            <a:spAutoFit/>
          </a:bodyPr>
          <a:lstStyle/>
          <a:p>
            <a:pPr algn="ctr"/>
            <a:r>
              <a:rPr lang="de-DE" sz="3600" b="0" cap="none" spc="0" dirty="0" smtClean="0">
                <a:ln w="0"/>
                <a:solidFill>
                  <a:schemeClr val="tx1"/>
                </a:solidFill>
                <a:latin typeface="Arial" panose="020B0604020202020204" pitchFamily="34" charset="0"/>
                <a:cs typeface="Arial" panose="020B0604020202020204" pitchFamily="34" charset="0"/>
              </a:rPr>
              <a:t>c</a:t>
            </a:r>
            <a:endParaRPr lang="ru-RU" sz="3600" b="0" cap="none" spc="0" dirty="0">
              <a:ln w="0"/>
              <a:solidFill>
                <a:schemeClr val="tx1"/>
              </a:solidFill>
              <a:latin typeface="Arial" panose="020B0604020202020204" pitchFamily="34" charset="0"/>
              <a:cs typeface="Arial" panose="020B0604020202020204" pitchFamily="34" charset="0"/>
            </a:endParaRPr>
          </a:p>
        </p:txBody>
      </p:sp>
      <p:sp>
        <p:nvSpPr>
          <p:cNvPr id="35" name="Прямоугольник 34"/>
          <p:cNvSpPr/>
          <p:nvPr/>
        </p:nvSpPr>
        <p:spPr>
          <a:xfrm>
            <a:off x="4051943" y="6018720"/>
            <a:ext cx="441146" cy="646331"/>
          </a:xfrm>
          <a:prstGeom prst="rect">
            <a:avLst/>
          </a:prstGeom>
          <a:noFill/>
        </p:spPr>
        <p:txBody>
          <a:bodyPr wrap="none" lIns="91440" tIns="45720" rIns="91440" bIns="45720">
            <a:spAutoFit/>
          </a:bodyPr>
          <a:lstStyle/>
          <a:p>
            <a:pPr algn="ctr"/>
            <a:r>
              <a:rPr lang="de-DE" sz="3600" b="0" cap="none" spc="0" dirty="0" smtClean="0">
                <a:ln w="0"/>
                <a:solidFill>
                  <a:schemeClr val="tx1"/>
                </a:solidFill>
                <a:latin typeface="Arial" panose="020B0604020202020204" pitchFamily="34" charset="0"/>
                <a:cs typeface="Arial" panose="020B0604020202020204" pitchFamily="34" charset="0"/>
              </a:rPr>
              <a:t>b</a:t>
            </a:r>
            <a:endParaRPr lang="ru-RU" sz="3600" b="0" cap="none" spc="0" dirty="0">
              <a:ln w="0"/>
              <a:solidFill>
                <a:schemeClr val="tx1"/>
              </a:solidFill>
              <a:latin typeface="Arial" panose="020B0604020202020204" pitchFamily="34" charset="0"/>
              <a:cs typeface="Arial" panose="020B0604020202020204" pitchFamily="34" charset="0"/>
            </a:endParaRPr>
          </a:p>
        </p:txBody>
      </p:sp>
      <p:sp>
        <p:nvSpPr>
          <p:cNvPr id="36" name="Прямоугольник 35"/>
          <p:cNvSpPr/>
          <p:nvPr/>
        </p:nvSpPr>
        <p:spPr>
          <a:xfrm>
            <a:off x="4104676" y="5572209"/>
            <a:ext cx="312906" cy="646331"/>
          </a:xfrm>
          <a:prstGeom prst="rect">
            <a:avLst/>
          </a:prstGeom>
          <a:noFill/>
        </p:spPr>
        <p:txBody>
          <a:bodyPr wrap="none" lIns="91440" tIns="45720" rIns="91440" bIns="45720">
            <a:spAutoFit/>
          </a:bodyPr>
          <a:lstStyle/>
          <a:p>
            <a:pPr algn="ctr"/>
            <a:r>
              <a:rPr lang="de-DE" sz="3600" b="0" cap="none" spc="0" dirty="0" smtClean="0">
                <a:ln w="0"/>
                <a:solidFill>
                  <a:schemeClr val="tx1"/>
                </a:solidFill>
                <a:latin typeface="Arial" panose="020B0604020202020204" pitchFamily="34" charset="0"/>
                <a:cs typeface="Arial" panose="020B0604020202020204" pitchFamily="34" charset="0"/>
              </a:rPr>
              <a:t>f</a:t>
            </a:r>
            <a:endParaRPr lang="ru-RU" sz="3600" b="0" cap="none" spc="0" dirty="0">
              <a:ln w="0"/>
              <a:solidFill>
                <a:schemeClr val="tx1"/>
              </a:solidFill>
              <a:latin typeface="Arial" panose="020B0604020202020204" pitchFamily="34" charset="0"/>
              <a:cs typeface="Arial" panose="020B0604020202020204" pitchFamily="34" charset="0"/>
            </a:endParaRPr>
          </a:p>
        </p:txBody>
      </p:sp>
      <p:sp>
        <p:nvSpPr>
          <p:cNvPr id="37" name="Прямоугольник 36"/>
          <p:cNvSpPr/>
          <p:nvPr/>
        </p:nvSpPr>
        <p:spPr>
          <a:xfrm>
            <a:off x="4072473" y="5069174"/>
            <a:ext cx="415498" cy="646331"/>
          </a:xfrm>
          <a:prstGeom prst="rect">
            <a:avLst/>
          </a:prstGeom>
          <a:noFill/>
        </p:spPr>
        <p:txBody>
          <a:bodyPr wrap="none" lIns="91440" tIns="45720" rIns="91440" bIns="45720">
            <a:spAutoFit/>
          </a:bodyPr>
          <a:lstStyle/>
          <a:p>
            <a:pPr algn="ctr"/>
            <a:r>
              <a:rPr lang="de-DE" sz="3600" b="0" cap="none" spc="0" dirty="0" smtClean="0">
                <a:ln w="0"/>
                <a:solidFill>
                  <a:schemeClr val="tx1"/>
                </a:solidFill>
                <a:latin typeface="Arial" panose="020B0604020202020204" pitchFamily="34" charset="0"/>
                <a:cs typeface="Arial" panose="020B0604020202020204" pitchFamily="34" charset="0"/>
              </a:rPr>
              <a:t>k</a:t>
            </a:r>
            <a:endParaRPr lang="ru-RU" sz="3600" b="0" cap="none" spc="0" dirty="0">
              <a:ln w="0"/>
              <a:solidFill>
                <a:schemeClr val="tx1"/>
              </a:solidFill>
              <a:latin typeface="Arial" panose="020B0604020202020204" pitchFamily="34" charset="0"/>
              <a:cs typeface="Arial" panose="020B0604020202020204" pitchFamily="34" charset="0"/>
            </a:endParaRPr>
          </a:p>
        </p:txBody>
      </p:sp>
      <p:sp>
        <p:nvSpPr>
          <p:cNvPr id="38" name="Прямоугольник 37"/>
          <p:cNvSpPr/>
          <p:nvPr/>
        </p:nvSpPr>
        <p:spPr>
          <a:xfrm>
            <a:off x="4082879" y="2601330"/>
            <a:ext cx="287258" cy="646331"/>
          </a:xfrm>
          <a:prstGeom prst="rect">
            <a:avLst/>
          </a:prstGeom>
          <a:noFill/>
        </p:spPr>
        <p:txBody>
          <a:bodyPr wrap="none" lIns="91440" tIns="45720" rIns="91440" bIns="45720">
            <a:spAutoFit/>
          </a:bodyPr>
          <a:lstStyle/>
          <a:p>
            <a:pPr algn="ctr"/>
            <a:r>
              <a:rPr lang="de-DE" sz="3600" b="0" cap="none" spc="0" dirty="0" smtClean="0">
                <a:ln w="0"/>
                <a:solidFill>
                  <a:schemeClr val="tx1"/>
                </a:solidFill>
                <a:latin typeface="Arial" panose="020B0604020202020204" pitchFamily="34" charset="0"/>
                <a:cs typeface="Arial" panose="020B0604020202020204" pitchFamily="34" charset="0"/>
              </a:rPr>
              <a:t>i</a:t>
            </a:r>
            <a:endParaRPr lang="ru-RU" sz="3600" b="0" cap="none" spc="0" dirty="0">
              <a:ln w="0"/>
              <a:solidFill>
                <a:schemeClr val="tx1"/>
              </a:solidFill>
              <a:latin typeface="Arial" panose="020B0604020202020204" pitchFamily="34" charset="0"/>
              <a:cs typeface="Arial" panose="020B0604020202020204" pitchFamily="34" charset="0"/>
            </a:endParaRPr>
          </a:p>
        </p:txBody>
      </p:sp>
      <p:sp>
        <p:nvSpPr>
          <p:cNvPr id="39" name="Прямоугольник 38"/>
          <p:cNvSpPr/>
          <p:nvPr/>
        </p:nvSpPr>
        <p:spPr>
          <a:xfrm>
            <a:off x="4010649" y="1940030"/>
            <a:ext cx="441146" cy="646331"/>
          </a:xfrm>
          <a:prstGeom prst="rect">
            <a:avLst/>
          </a:prstGeom>
          <a:noFill/>
        </p:spPr>
        <p:txBody>
          <a:bodyPr wrap="none" lIns="91440" tIns="45720" rIns="91440" bIns="45720">
            <a:spAutoFit/>
          </a:bodyPr>
          <a:lstStyle/>
          <a:p>
            <a:pPr algn="ctr"/>
            <a:r>
              <a:rPr lang="de-DE" sz="3600" b="0" cap="none" spc="0" dirty="0" smtClean="0">
                <a:ln w="0"/>
                <a:solidFill>
                  <a:schemeClr val="tx1"/>
                </a:solidFill>
                <a:latin typeface="Arial" panose="020B0604020202020204" pitchFamily="34" charset="0"/>
                <a:cs typeface="Arial" panose="020B0604020202020204" pitchFamily="34" charset="0"/>
              </a:rPr>
              <a:t>g</a:t>
            </a:r>
            <a:endParaRPr lang="ru-RU" sz="3600" b="0" cap="none" spc="0" dirty="0">
              <a:ln w="0"/>
              <a:solidFill>
                <a:schemeClr val="tx1"/>
              </a:solidFill>
              <a:latin typeface="Arial" panose="020B0604020202020204" pitchFamily="34" charset="0"/>
              <a:cs typeface="Arial" panose="020B0604020202020204" pitchFamily="34" charset="0"/>
            </a:endParaRPr>
          </a:p>
        </p:txBody>
      </p:sp>
      <p:sp>
        <p:nvSpPr>
          <p:cNvPr id="40" name="Прямоугольник 39"/>
          <p:cNvSpPr/>
          <p:nvPr/>
        </p:nvSpPr>
        <p:spPr>
          <a:xfrm>
            <a:off x="4011648" y="1385024"/>
            <a:ext cx="441146" cy="646331"/>
          </a:xfrm>
          <a:prstGeom prst="rect">
            <a:avLst/>
          </a:prstGeom>
          <a:noFill/>
        </p:spPr>
        <p:txBody>
          <a:bodyPr wrap="none" lIns="91440" tIns="45720" rIns="91440" bIns="45720">
            <a:spAutoFit/>
          </a:bodyPr>
          <a:lstStyle/>
          <a:p>
            <a:pPr algn="ctr"/>
            <a:r>
              <a:rPr lang="de-DE" sz="3600" b="0" cap="none" spc="0" dirty="0" smtClean="0">
                <a:ln w="0"/>
                <a:solidFill>
                  <a:schemeClr val="tx1"/>
                </a:solidFill>
                <a:latin typeface="Arial" panose="020B0604020202020204" pitchFamily="34" charset="0"/>
                <a:cs typeface="Arial" panose="020B0604020202020204" pitchFamily="34" charset="0"/>
              </a:rPr>
              <a:t>a</a:t>
            </a:r>
            <a:endParaRPr lang="ru-RU" sz="3600" b="0" cap="none" spc="0" dirty="0">
              <a:ln w="0"/>
              <a:solidFill>
                <a:schemeClr val="tx1"/>
              </a:solidFill>
              <a:latin typeface="Arial" panose="020B0604020202020204" pitchFamily="34" charset="0"/>
              <a:cs typeface="Arial" panose="020B0604020202020204" pitchFamily="34" charset="0"/>
            </a:endParaRPr>
          </a:p>
        </p:txBody>
      </p:sp>
      <p:sp>
        <p:nvSpPr>
          <p:cNvPr id="41" name="Прямоугольник 40"/>
          <p:cNvSpPr/>
          <p:nvPr/>
        </p:nvSpPr>
        <p:spPr>
          <a:xfrm>
            <a:off x="4005935" y="852696"/>
            <a:ext cx="441146" cy="646331"/>
          </a:xfrm>
          <a:prstGeom prst="rect">
            <a:avLst/>
          </a:prstGeom>
          <a:noFill/>
        </p:spPr>
        <p:txBody>
          <a:bodyPr wrap="none" lIns="91440" tIns="45720" rIns="91440" bIns="45720">
            <a:spAutoFit/>
          </a:bodyPr>
          <a:lstStyle/>
          <a:p>
            <a:pPr algn="ctr"/>
            <a:r>
              <a:rPr lang="de-DE" sz="3600" b="0" cap="none" spc="0" dirty="0" smtClean="0">
                <a:ln w="0"/>
                <a:solidFill>
                  <a:schemeClr val="tx1"/>
                </a:solidFill>
                <a:latin typeface="Arial" panose="020B0604020202020204" pitchFamily="34" charset="0"/>
                <a:cs typeface="Arial" panose="020B0604020202020204" pitchFamily="34" charset="0"/>
              </a:rPr>
              <a:t>e</a:t>
            </a:r>
            <a:endParaRPr lang="ru-RU" sz="3600" b="0" cap="none" spc="0" dirty="0">
              <a:ln w="0"/>
              <a:solidFill>
                <a:schemeClr val="tx1"/>
              </a:solidFill>
              <a:latin typeface="Arial" panose="020B0604020202020204" pitchFamily="34" charset="0"/>
              <a:cs typeface="Arial" panose="020B0604020202020204" pitchFamily="34" charset="0"/>
            </a:endParaRPr>
          </a:p>
        </p:txBody>
      </p:sp>
      <p:sp>
        <p:nvSpPr>
          <p:cNvPr id="42" name="Прямоугольник 41"/>
          <p:cNvSpPr/>
          <p:nvPr/>
        </p:nvSpPr>
        <p:spPr>
          <a:xfrm>
            <a:off x="4005935" y="338047"/>
            <a:ext cx="441146" cy="646331"/>
          </a:xfrm>
          <a:prstGeom prst="rect">
            <a:avLst/>
          </a:prstGeom>
          <a:noFill/>
        </p:spPr>
        <p:txBody>
          <a:bodyPr wrap="none" lIns="91440" tIns="45720" rIns="91440" bIns="45720">
            <a:spAutoFit/>
          </a:bodyPr>
          <a:lstStyle/>
          <a:p>
            <a:pPr algn="ctr"/>
            <a:r>
              <a:rPr lang="de-DE" sz="3600" b="0" cap="none" spc="0" dirty="0" smtClean="0">
                <a:ln w="0"/>
                <a:solidFill>
                  <a:schemeClr val="tx1"/>
                </a:solidFill>
                <a:latin typeface="Arial" panose="020B0604020202020204" pitchFamily="34" charset="0"/>
                <a:cs typeface="Arial" panose="020B0604020202020204" pitchFamily="34" charset="0"/>
              </a:rPr>
              <a:t>d</a:t>
            </a:r>
            <a:endParaRPr lang="ru-RU" sz="3600" b="0" cap="none" spc="0" dirty="0">
              <a:ln w="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1290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 calcmode="lin" valueType="num">
                                      <p:cBhvr>
                                        <p:cTn id="7" dur="500" fill="hold"/>
                                        <p:tgtEl>
                                          <p:spTgt spid="40"/>
                                        </p:tgtEl>
                                        <p:attrNameLst>
                                          <p:attrName>ppt_w</p:attrName>
                                        </p:attrNameLst>
                                      </p:cBhvr>
                                      <p:tavLst>
                                        <p:tav tm="0">
                                          <p:val>
                                            <p:fltVal val="0"/>
                                          </p:val>
                                        </p:tav>
                                        <p:tav tm="100000">
                                          <p:val>
                                            <p:strVal val="#ppt_w"/>
                                          </p:val>
                                        </p:tav>
                                      </p:tavLst>
                                    </p:anim>
                                    <p:anim calcmode="lin" valueType="num">
                                      <p:cBhvr>
                                        <p:cTn id="8" dur="500" fill="hold"/>
                                        <p:tgtEl>
                                          <p:spTgt spid="40"/>
                                        </p:tgtEl>
                                        <p:attrNameLst>
                                          <p:attrName>ppt_h</p:attrName>
                                        </p:attrNameLst>
                                      </p:cBhvr>
                                      <p:tavLst>
                                        <p:tav tm="0">
                                          <p:val>
                                            <p:fltVal val="0"/>
                                          </p:val>
                                        </p:tav>
                                        <p:tav tm="100000">
                                          <p:val>
                                            <p:strVal val="#ppt_h"/>
                                          </p:val>
                                        </p:tav>
                                      </p:tavLst>
                                    </p:anim>
                                    <p:animEffect transition="in" filter="fade">
                                      <p:cBhvr>
                                        <p:cTn id="9" dur="500"/>
                                        <p:tgtEl>
                                          <p:spTgt spid="40"/>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5"/>
                                        </p:tgtEl>
                                        <p:attrNameLst>
                                          <p:attrName>style.visibility</p:attrName>
                                        </p:attrNameLst>
                                      </p:cBhvr>
                                      <p:to>
                                        <p:strVal val="visible"/>
                                      </p:to>
                                    </p:set>
                                    <p:anim calcmode="lin" valueType="num">
                                      <p:cBhvr>
                                        <p:cTn id="14" dur="500" fill="hold"/>
                                        <p:tgtEl>
                                          <p:spTgt spid="35"/>
                                        </p:tgtEl>
                                        <p:attrNameLst>
                                          <p:attrName>ppt_w</p:attrName>
                                        </p:attrNameLst>
                                      </p:cBhvr>
                                      <p:tavLst>
                                        <p:tav tm="0">
                                          <p:val>
                                            <p:fltVal val="0"/>
                                          </p:val>
                                        </p:tav>
                                        <p:tav tm="100000">
                                          <p:val>
                                            <p:strVal val="#ppt_w"/>
                                          </p:val>
                                        </p:tav>
                                      </p:tavLst>
                                    </p:anim>
                                    <p:anim calcmode="lin" valueType="num">
                                      <p:cBhvr>
                                        <p:cTn id="15" dur="500" fill="hold"/>
                                        <p:tgtEl>
                                          <p:spTgt spid="35"/>
                                        </p:tgtEl>
                                        <p:attrNameLst>
                                          <p:attrName>ppt_h</p:attrName>
                                        </p:attrNameLst>
                                      </p:cBhvr>
                                      <p:tavLst>
                                        <p:tav tm="0">
                                          <p:val>
                                            <p:fltVal val="0"/>
                                          </p:val>
                                        </p:tav>
                                        <p:tav tm="100000">
                                          <p:val>
                                            <p:strVal val="#ppt_h"/>
                                          </p:val>
                                        </p:tav>
                                      </p:tavLst>
                                    </p:anim>
                                    <p:animEffect transition="in" filter="fade">
                                      <p:cBhvr>
                                        <p:cTn id="16" dur="500"/>
                                        <p:tgtEl>
                                          <p:spTgt spid="35"/>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4"/>
                                        </p:tgtEl>
                                        <p:attrNameLst>
                                          <p:attrName>style.visibility</p:attrName>
                                        </p:attrNameLst>
                                      </p:cBhvr>
                                      <p:to>
                                        <p:strVal val="visible"/>
                                      </p:to>
                                    </p:set>
                                    <p:anim calcmode="lin" valueType="num">
                                      <p:cBhvr>
                                        <p:cTn id="21" dur="500" fill="hold"/>
                                        <p:tgtEl>
                                          <p:spTgt spid="34"/>
                                        </p:tgtEl>
                                        <p:attrNameLst>
                                          <p:attrName>ppt_w</p:attrName>
                                        </p:attrNameLst>
                                      </p:cBhvr>
                                      <p:tavLst>
                                        <p:tav tm="0">
                                          <p:val>
                                            <p:fltVal val="0"/>
                                          </p:val>
                                        </p:tav>
                                        <p:tav tm="100000">
                                          <p:val>
                                            <p:strVal val="#ppt_w"/>
                                          </p:val>
                                        </p:tav>
                                      </p:tavLst>
                                    </p:anim>
                                    <p:anim calcmode="lin" valueType="num">
                                      <p:cBhvr>
                                        <p:cTn id="22" dur="500" fill="hold"/>
                                        <p:tgtEl>
                                          <p:spTgt spid="34"/>
                                        </p:tgtEl>
                                        <p:attrNameLst>
                                          <p:attrName>ppt_h</p:attrName>
                                        </p:attrNameLst>
                                      </p:cBhvr>
                                      <p:tavLst>
                                        <p:tav tm="0">
                                          <p:val>
                                            <p:fltVal val="0"/>
                                          </p:val>
                                        </p:tav>
                                        <p:tav tm="100000">
                                          <p:val>
                                            <p:strVal val="#ppt_h"/>
                                          </p:val>
                                        </p:tav>
                                      </p:tavLst>
                                    </p:anim>
                                    <p:animEffect transition="in" filter="fade">
                                      <p:cBhvr>
                                        <p:cTn id="23" dur="500"/>
                                        <p:tgtEl>
                                          <p:spTgt spid="34"/>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42"/>
                                        </p:tgtEl>
                                        <p:attrNameLst>
                                          <p:attrName>style.visibility</p:attrName>
                                        </p:attrNameLst>
                                      </p:cBhvr>
                                      <p:to>
                                        <p:strVal val="visible"/>
                                      </p:to>
                                    </p:set>
                                    <p:anim calcmode="lin" valueType="num">
                                      <p:cBhvr>
                                        <p:cTn id="28" dur="500" fill="hold"/>
                                        <p:tgtEl>
                                          <p:spTgt spid="42"/>
                                        </p:tgtEl>
                                        <p:attrNameLst>
                                          <p:attrName>ppt_w</p:attrName>
                                        </p:attrNameLst>
                                      </p:cBhvr>
                                      <p:tavLst>
                                        <p:tav tm="0">
                                          <p:val>
                                            <p:fltVal val="0"/>
                                          </p:val>
                                        </p:tav>
                                        <p:tav tm="100000">
                                          <p:val>
                                            <p:strVal val="#ppt_w"/>
                                          </p:val>
                                        </p:tav>
                                      </p:tavLst>
                                    </p:anim>
                                    <p:anim calcmode="lin" valueType="num">
                                      <p:cBhvr>
                                        <p:cTn id="29" dur="500" fill="hold"/>
                                        <p:tgtEl>
                                          <p:spTgt spid="42"/>
                                        </p:tgtEl>
                                        <p:attrNameLst>
                                          <p:attrName>ppt_h</p:attrName>
                                        </p:attrNameLst>
                                      </p:cBhvr>
                                      <p:tavLst>
                                        <p:tav tm="0">
                                          <p:val>
                                            <p:fltVal val="0"/>
                                          </p:val>
                                        </p:tav>
                                        <p:tav tm="100000">
                                          <p:val>
                                            <p:strVal val="#ppt_h"/>
                                          </p:val>
                                        </p:tav>
                                      </p:tavLst>
                                    </p:anim>
                                    <p:animEffect transition="in" filter="fade">
                                      <p:cBhvr>
                                        <p:cTn id="30" dur="500"/>
                                        <p:tgtEl>
                                          <p:spTgt spid="42"/>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41"/>
                                        </p:tgtEl>
                                        <p:attrNameLst>
                                          <p:attrName>style.visibility</p:attrName>
                                        </p:attrNameLst>
                                      </p:cBhvr>
                                      <p:to>
                                        <p:strVal val="visible"/>
                                      </p:to>
                                    </p:set>
                                    <p:anim calcmode="lin" valueType="num">
                                      <p:cBhvr>
                                        <p:cTn id="35" dur="500" fill="hold"/>
                                        <p:tgtEl>
                                          <p:spTgt spid="41"/>
                                        </p:tgtEl>
                                        <p:attrNameLst>
                                          <p:attrName>ppt_w</p:attrName>
                                        </p:attrNameLst>
                                      </p:cBhvr>
                                      <p:tavLst>
                                        <p:tav tm="0">
                                          <p:val>
                                            <p:fltVal val="0"/>
                                          </p:val>
                                        </p:tav>
                                        <p:tav tm="100000">
                                          <p:val>
                                            <p:strVal val="#ppt_w"/>
                                          </p:val>
                                        </p:tav>
                                      </p:tavLst>
                                    </p:anim>
                                    <p:anim calcmode="lin" valueType="num">
                                      <p:cBhvr>
                                        <p:cTn id="36" dur="500" fill="hold"/>
                                        <p:tgtEl>
                                          <p:spTgt spid="41"/>
                                        </p:tgtEl>
                                        <p:attrNameLst>
                                          <p:attrName>ppt_h</p:attrName>
                                        </p:attrNameLst>
                                      </p:cBhvr>
                                      <p:tavLst>
                                        <p:tav tm="0">
                                          <p:val>
                                            <p:fltVal val="0"/>
                                          </p:val>
                                        </p:tav>
                                        <p:tav tm="100000">
                                          <p:val>
                                            <p:strVal val="#ppt_h"/>
                                          </p:val>
                                        </p:tav>
                                      </p:tavLst>
                                    </p:anim>
                                    <p:animEffect transition="in" filter="fade">
                                      <p:cBhvr>
                                        <p:cTn id="37" dur="500"/>
                                        <p:tgtEl>
                                          <p:spTgt spid="41"/>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6"/>
                                        </p:tgtEl>
                                        <p:attrNameLst>
                                          <p:attrName>style.visibility</p:attrName>
                                        </p:attrNameLst>
                                      </p:cBhvr>
                                      <p:to>
                                        <p:strVal val="visible"/>
                                      </p:to>
                                    </p:set>
                                    <p:anim calcmode="lin" valueType="num">
                                      <p:cBhvr>
                                        <p:cTn id="42" dur="500" fill="hold"/>
                                        <p:tgtEl>
                                          <p:spTgt spid="36"/>
                                        </p:tgtEl>
                                        <p:attrNameLst>
                                          <p:attrName>ppt_w</p:attrName>
                                        </p:attrNameLst>
                                      </p:cBhvr>
                                      <p:tavLst>
                                        <p:tav tm="0">
                                          <p:val>
                                            <p:fltVal val="0"/>
                                          </p:val>
                                        </p:tav>
                                        <p:tav tm="100000">
                                          <p:val>
                                            <p:strVal val="#ppt_w"/>
                                          </p:val>
                                        </p:tav>
                                      </p:tavLst>
                                    </p:anim>
                                    <p:anim calcmode="lin" valueType="num">
                                      <p:cBhvr>
                                        <p:cTn id="43" dur="500" fill="hold"/>
                                        <p:tgtEl>
                                          <p:spTgt spid="36"/>
                                        </p:tgtEl>
                                        <p:attrNameLst>
                                          <p:attrName>ppt_h</p:attrName>
                                        </p:attrNameLst>
                                      </p:cBhvr>
                                      <p:tavLst>
                                        <p:tav tm="0">
                                          <p:val>
                                            <p:fltVal val="0"/>
                                          </p:val>
                                        </p:tav>
                                        <p:tav tm="100000">
                                          <p:val>
                                            <p:strVal val="#ppt_h"/>
                                          </p:val>
                                        </p:tav>
                                      </p:tavLst>
                                    </p:anim>
                                    <p:animEffect transition="in" filter="fade">
                                      <p:cBhvr>
                                        <p:cTn id="44" dur="500"/>
                                        <p:tgtEl>
                                          <p:spTgt spid="36"/>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39"/>
                                        </p:tgtEl>
                                        <p:attrNameLst>
                                          <p:attrName>style.visibility</p:attrName>
                                        </p:attrNameLst>
                                      </p:cBhvr>
                                      <p:to>
                                        <p:strVal val="visible"/>
                                      </p:to>
                                    </p:set>
                                    <p:anim calcmode="lin" valueType="num">
                                      <p:cBhvr>
                                        <p:cTn id="49" dur="500" fill="hold"/>
                                        <p:tgtEl>
                                          <p:spTgt spid="39"/>
                                        </p:tgtEl>
                                        <p:attrNameLst>
                                          <p:attrName>ppt_w</p:attrName>
                                        </p:attrNameLst>
                                      </p:cBhvr>
                                      <p:tavLst>
                                        <p:tav tm="0">
                                          <p:val>
                                            <p:fltVal val="0"/>
                                          </p:val>
                                        </p:tav>
                                        <p:tav tm="100000">
                                          <p:val>
                                            <p:strVal val="#ppt_w"/>
                                          </p:val>
                                        </p:tav>
                                      </p:tavLst>
                                    </p:anim>
                                    <p:anim calcmode="lin" valueType="num">
                                      <p:cBhvr>
                                        <p:cTn id="50" dur="500" fill="hold"/>
                                        <p:tgtEl>
                                          <p:spTgt spid="39"/>
                                        </p:tgtEl>
                                        <p:attrNameLst>
                                          <p:attrName>ppt_h</p:attrName>
                                        </p:attrNameLst>
                                      </p:cBhvr>
                                      <p:tavLst>
                                        <p:tav tm="0">
                                          <p:val>
                                            <p:fltVal val="0"/>
                                          </p:val>
                                        </p:tav>
                                        <p:tav tm="100000">
                                          <p:val>
                                            <p:strVal val="#ppt_h"/>
                                          </p:val>
                                        </p:tav>
                                      </p:tavLst>
                                    </p:anim>
                                    <p:animEffect transition="in" filter="fade">
                                      <p:cBhvr>
                                        <p:cTn id="51" dur="500"/>
                                        <p:tgtEl>
                                          <p:spTgt spid="39"/>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32"/>
                                        </p:tgtEl>
                                        <p:attrNameLst>
                                          <p:attrName>style.visibility</p:attrName>
                                        </p:attrNameLst>
                                      </p:cBhvr>
                                      <p:to>
                                        <p:strVal val="visible"/>
                                      </p:to>
                                    </p:set>
                                    <p:anim calcmode="lin" valueType="num">
                                      <p:cBhvr>
                                        <p:cTn id="56" dur="500" fill="hold"/>
                                        <p:tgtEl>
                                          <p:spTgt spid="32"/>
                                        </p:tgtEl>
                                        <p:attrNameLst>
                                          <p:attrName>ppt_w</p:attrName>
                                        </p:attrNameLst>
                                      </p:cBhvr>
                                      <p:tavLst>
                                        <p:tav tm="0">
                                          <p:val>
                                            <p:fltVal val="0"/>
                                          </p:val>
                                        </p:tav>
                                        <p:tav tm="100000">
                                          <p:val>
                                            <p:strVal val="#ppt_w"/>
                                          </p:val>
                                        </p:tav>
                                      </p:tavLst>
                                    </p:anim>
                                    <p:anim calcmode="lin" valueType="num">
                                      <p:cBhvr>
                                        <p:cTn id="57" dur="500" fill="hold"/>
                                        <p:tgtEl>
                                          <p:spTgt spid="32"/>
                                        </p:tgtEl>
                                        <p:attrNameLst>
                                          <p:attrName>ppt_h</p:attrName>
                                        </p:attrNameLst>
                                      </p:cBhvr>
                                      <p:tavLst>
                                        <p:tav tm="0">
                                          <p:val>
                                            <p:fltVal val="0"/>
                                          </p:val>
                                        </p:tav>
                                        <p:tav tm="100000">
                                          <p:val>
                                            <p:strVal val="#ppt_h"/>
                                          </p:val>
                                        </p:tav>
                                      </p:tavLst>
                                    </p:anim>
                                    <p:animEffect transition="in" filter="fade">
                                      <p:cBhvr>
                                        <p:cTn id="58" dur="500"/>
                                        <p:tgtEl>
                                          <p:spTgt spid="32"/>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38"/>
                                        </p:tgtEl>
                                        <p:attrNameLst>
                                          <p:attrName>style.visibility</p:attrName>
                                        </p:attrNameLst>
                                      </p:cBhvr>
                                      <p:to>
                                        <p:strVal val="visible"/>
                                      </p:to>
                                    </p:set>
                                    <p:anim calcmode="lin" valueType="num">
                                      <p:cBhvr>
                                        <p:cTn id="63" dur="500" fill="hold"/>
                                        <p:tgtEl>
                                          <p:spTgt spid="38"/>
                                        </p:tgtEl>
                                        <p:attrNameLst>
                                          <p:attrName>ppt_w</p:attrName>
                                        </p:attrNameLst>
                                      </p:cBhvr>
                                      <p:tavLst>
                                        <p:tav tm="0">
                                          <p:val>
                                            <p:fltVal val="0"/>
                                          </p:val>
                                        </p:tav>
                                        <p:tav tm="100000">
                                          <p:val>
                                            <p:strVal val="#ppt_w"/>
                                          </p:val>
                                        </p:tav>
                                      </p:tavLst>
                                    </p:anim>
                                    <p:anim calcmode="lin" valueType="num">
                                      <p:cBhvr>
                                        <p:cTn id="64" dur="500" fill="hold"/>
                                        <p:tgtEl>
                                          <p:spTgt spid="38"/>
                                        </p:tgtEl>
                                        <p:attrNameLst>
                                          <p:attrName>ppt_h</p:attrName>
                                        </p:attrNameLst>
                                      </p:cBhvr>
                                      <p:tavLst>
                                        <p:tav tm="0">
                                          <p:val>
                                            <p:fltVal val="0"/>
                                          </p:val>
                                        </p:tav>
                                        <p:tav tm="100000">
                                          <p:val>
                                            <p:strVal val="#ppt_h"/>
                                          </p:val>
                                        </p:tav>
                                      </p:tavLst>
                                    </p:anim>
                                    <p:animEffect transition="in" filter="fade">
                                      <p:cBhvr>
                                        <p:cTn id="65" dur="500"/>
                                        <p:tgtEl>
                                          <p:spTgt spid="38"/>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33"/>
                                        </p:tgtEl>
                                        <p:attrNameLst>
                                          <p:attrName>style.visibility</p:attrName>
                                        </p:attrNameLst>
                                      </p:cBhvr>
                                      <p:to>
                                        <p:strVal val="visible"/>
                                      </p:to>
                                    </p:set>
                                    <p:anim calcmode="lin" valueType="num">
                                      <p:cBhvr>
                                        <p:cTn id="70" dur="500" fill="hold"/>
                                        <p:tgtEl>
                                          <p:spTgt spid="33"/>
                                        </p:tgtEl>
                                        <p:attrNameLst>
                                          <p:attrName>ppt_w</p:attrName>
                                        </p:attrNameLst>
                                      </p:cBhvr>
                                      <p:tavLst>
                                        <p:tav tm="0">
                                          <p:val>
                                            <p:fltVal val="0"/>
                                          </p:val>
                                        </p:tav>
                                        <p:tav tm="100000">
                                          <p:val>
                                            <p:strVal val="#ppt_w"/>
                                          </p:val>
                                        </p:tav>
                                      </p:tavLst>
                                    </p:anim>
                                    <p:anim calcmode="lin" valueType="num">
                                      <p:cBhvr>
                                        <p:cTn id="71" dur="500" fill="hold"/>
                                        <p:tgtEl>
                                          <p:spTgt spid="33"/>
                                        </p:tgtEl>
                                        <p:attrNameLst>
                                          <p:attrName>ppt_h</p:attrName>
                                        </p:attrNameLst>
                                      </p:cBhvr>
                                      <p:tavLst>
                                        <p:tav tm="0">
                                          <p:val>
                                            <p:fltVal val="0"/>
                                          </p:val>
                                        </p:tav>
                                        <p:tav tm="100000">
                                          <p:val>
                                            <p:strVal val="#ppt_h"/>
                                          </p:val>
                                        </p:tav>
                                      </p:tavLst>
                                    </p:anim>
                                    <p:animEffect transition="in" filter="fade">
                                      <p:cBhvr>
                                        <p:cTn id="72" dur="500"/>
                                        <p:tgtEl>
                                          <p:spTgt spid="33"/>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37"/>
                                        </p:tgtEl>
                                        <p:attrNameLst>
                                          <p:attrName>style.visibility</p:attrName>
                                        </p:attrNameLst>
                                      </p:cBhvr>
                                      <p:to>
                                        <p:strVal val="visible"/>
                                      </p:to>
                                    </p:set>
                                    <p:anim calcmode="lin" valueType="num">
                                      <p:cBhvr>
                                        <p:cTn id="77" dur="500" fill="hold"/>
                                        <p:tgtEl>
                                          <p:spTgt spid="37"/>
                                        </p:tgtEl>
                                        <p:attrNameLst>
                                          <p:attrName>ppt_w</p:attrName>
                                        </p:attrNameLst>
                                      </p:cBhvr>
                                      <p:tavLst>
                                        <p:tav tm="0">
                                          <p:val>
                                            <p:fltVal val="0"/>
                                          </p:val>
                                        </p:tav>
                                        <p:tav tm="100000">
                                          <p:val>
                                            <p:strVal val="#ppt_w"/>
                                          </p:val>
                                        </p:tav>
                                      </p:tavLst>
                                    </p:anim>
                                    <p:anim calcmode="lin" valueType="num">
                                      <p:cBhvr>
                                        <p:cTn id="78" dur="500" fill="hold"/>
                                        <p:tgtEl>
                                          <p:spTgt spid="37"/>
                                        </p:tgtEl>
                                        <p:attrNameLst>
                                          <p:attrName>ppt_h</p:attrName>
                                        </p:attrNameLst>
                                      </p:cBhvr>
                                      <p:tavLst>
                                        <p:tav tm="0">
                                          <p:val>
                                            <p:fltVal val="0"/>
                                          </p:val>
                                        </p:tav>
                                        <p:tav tm="100000">
                                          <p:val>
                                            <p:strVal val="#ppt_h"/>
                                          </p:val>
                                        </p:tav>
                                      </p:tavLst>
                                    </p:anim>
                                    <p:animEffect transition="in" filter="fade">
                                      <p:cBhvr>
                                        <p:cTn id="7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3" grpId="0"/>
      <p:bldP spid="34" grpId="0"/>
      <p:bldP spid="35" grpId="0"/>
      <p:bldP spid="36" grpId="0"/>
      <p:bldP spid="37" grpId="0"/>
      <p:bldP spid="38" grpId="0"/>
      <p:bldP spid="39" grpId="0"/>
      <p:bldP spid="40" grpId="0"/>
      <p:bldP spid="41" grpId="0"/>
      <p:bldP spid="4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70C0"/>
          </a:solidFill>
        </p:spPr>
        <p:txBody>
          <a:bodyPr>
            <a:normAutofit/>
          </a:bodyPr>
          <a:lstStyle/>
          <a:p>
            <a:r>
              <a:rPr lang="de-DE" sz="3600" dirty="0">
                <a:solidFill>
                  <a:schemeClr val="bg1"/>
                </a:solidFill>
                <a:latin typeface="Arial" panose="020B0604020202020204" pitchFamily="34" charset="0"/>
                <a:cs typeface="Arial" panose="020B0604020202020204" pitchFamily="34" charset="0"/>
              </a:rPr>
              <a:t>Globalisierungs-Facts</a:t>
            </a:r>
            <a:r>
              <a:rPr lang="de-DE" sz="3600" dirty="0">
                <a:solidFill>
                  <a:srgbClr val="000000"/>
                </a:solidFill>
                <a:latin typeface="Tahoma" panose="020B0604030504040204" pitchFamily="34" charset="0"/>
              </a:rPr>
              <a:t> </a:t>
            </a:r>
            <a:endParaRPr lang="ru-RU" sz="36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14325" y="614363"/>
            <a:ext cx="11530013" cy="6043612"/>
          </a:xfrm>
          <a:ln w="28575"/>
        </p:spPr>
        <p:style>
          <a:lnRef idx="2">
            <a:schemeClr val="accent3"/>
          </a:lnRef>
          <a:fillRef idx="1">
            <a:schemeClr val="lt1"/>
          </a:fillRef>
          <a:effectRef idx="0">
            <a:schemeClr val="accent3"/>
          </a:effectRef>
          <a:fontRef idx="minor">
            <a:schemeClr val="dk1"/>
          </a:fontRef>
        </p:style>
        <p:txBody>
          <a:bodyPr>
            <a:normAutofit/>
          </a:bodyPr>
          <a:lstStyle/>
          <a:p>
            <a:r>
              <a:rPr lang="de-DE" sz="2800" b="1" dirty="0">
                <a:solidFill>
                  <a:srgbClr val="000000"/>
                </a:solidFill>
                <a:latin typeface="Arial" panose="020B0604020202020204" pitchFamily="34" charset="0"/>
                <a:cs typeface="Arial" panose="020B0604020202020204" pitchFamily="34" charset="0"/>
              </a:rPr>
              <a:t>Meistbesuchte Länder </a:t>
            </a:r>
            <a:endParaRPr lang="de-DE" sz="2800" dirty="0">
              <a:solidFill>
                <a:srgbClr val="000000"/>
              </a:solidFill>
              <a:latin typeface="Arial" panose="020B0604020202020204" pitchFamily="34" charset="0"/>
              <a:cs typeface="Arial" panose="020B0604020202020204" pitchFamily="34" charset="0"/>
            </a:endParaRPr>
          </a:p>
          <a:p>
            <a:r>
              <a:rPr lang="de-DE" sz="2800" dirty="0" smtClean="0">
                <a:solidFill>
                  <a:srgbClr val="000000"/>
                </a:solidFill>
                <a:latin typeface="Arial" panose="020B0604020202020204" pitchFamily="34" charset="0"/>
                <a:cs typeface="Arial" panose="020B0604020202020204" pitchFamily="34" charset="0"/>
              </a:rPr>
              <a:t>Gemäß </a:t>
            </a:r>
            <a:r>
              <a:rPr lang="de-DE" sz="2800" dirty="0">
                <a:solidFill>
                  <a:srgbClr val="000000"/>
                </a:solidFill>
                <a:latin typeface="Arial" panose="020B0604020202020204" pitchFamily="34" charset="0"/>
                <a:cs typeface="Arial" panose="020B0604020202020204" pitchFamily="34" charset="0"/>
              </a:rPr>
              <a:t>einer Studie der Welttourismusorganisation UNWTO ist Frankreich mit 86.9 Millionen Besuchern im Jahr 2017 das meistbereiste Land der Welt, gefolgt von Spanien mit 81.7 Millionen und den USA mit 76.9 Millionen. Erfasst wurde die Anzahl an Übernachtungsgästen, der Tagestourismus ist nicht inbegriffen. 	</a:t>
            </a:r>
          </a:p>
          <a:p>
            <a:r>
              <a:rPr lang="de-DE" sz="2800" b="1" dirty="0">
                <a:solidFill>
                  <a:srgbClr val="000000"/>
                </a:solidFill>
                <a:latin typeface="Arial" panose="020B0604020202020204" pitchFamily="34" charset="0"/>
                <a:cs typeface="Arial" panose="020B0604020202020204" pitchFamily="34" charset="0"/>
              </a:rPr>
              <a:t>Mobiltelefonie-Hersteller </a:t>
            </a:r>
            <a:endParaRPr lang="de-DE" sz="2800" dirty="0">
              <a:solidFill>
                <a:srgbClr val="000000"/>
              </a:solidFill>
              <a:latin typeface="Arial" panose="020B0604020202020204" pitchFamily="34" charset="0"/>
              <a:cs typeface="Arial" panose="020B0604020202020204" pitchFamily="34" charset="0"/>
            </a:endParaRPr>
          </a:p>
          <a:p>
            <a:r>
              <a:rPr lang="de-DE" sz="2800" dirty="0">
                <a:solidFill>
                  <a:srgbClr val="000000"/>
                </a:solidFill>
                <a:latin typeface="Arial" panose="020B0604020202020204" pitchFamily="34" charset="0"/>
                <a:cs typeface="Arial" panose="020B0604020202020204" pitchFamily="34" charset="0"/>
              </a:rPr>
              <a:t>Von insgesamt 383.5 Mio. Mobiltelefonen setzte Samsung – Analysten zufolge – im ersten Quartal 2018 78.6 Millionen Geräte ab. Der koreanische Hersteller beherrscht damit 20.5 Prozent des Marktes. An zweiter Stelle liegt Apple mit 54 Mio. (14.1% des Marktes), gefolgt von </a:t>
            </a:r>
            <a:r>
              <a:rPr lang="de-DE" sz="2800" dirty="0" err="1">
                <a:solidFill>
                  <a:srgbClr val="000000"/>
                </a:solidFill>
                <a:latin typeface="Arial" panose="020B0604020202020204" pitchFamily="34" charset="0"/>
                <a:cs typeface="Arial" panose="020B0604020202020204" pitchFamily="34" charset="0"/>
              </a:rPr>
              <a:t>Huawei</a:t>
            </a:r>
            <a:r>
              <a:rPr lang="de-DE" sz="2800" dirty="0">
                <a:solidFill>
                  <a:srgbClr val="000000"/>
                </a:solidFill>
                <a:latin typeface="Arial" panose="020B0604020202020204" pitchFamily="34" charset="0"/>
                <a:cs typeface="Arial" panose="020B0604020202020204" pitchFamily="34" charset="0"/>
              </a:rPr>
              <a:t> mit 40.4 Mio. (10.5 %). 	</a:t>
            </a:r>
          </a:p>
          <a:p>
            <a:pPr algn="l"/>
            <a:endParaRPr lang="de-DE" sz="3200" b="1" dirty="0" smtClean="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950476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Тема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otalTime>196</TotalTime>
  <Words>901</Words>
  <Application>Microsoft Office PowerPoint</Application>
  <PresentationFormat>Широкоэкранный</PresentationFormat>
  <Paragraphs>113</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2</vt:i4>
      </vt:variant>
      <vt:variant>
        <vt:lpstr>Заголовки слайдов</vt:lpstr>
      </vt:variant>
      <vt:variant>
        <vt:i4>12</vt:i4>
      </vt:variant>
    </vt:vector>
  </HeadingPairs>
  <TitlesOfParts>
    <vt:vector size="19" baseType="lpstr">
      <vt:lpstr>Arial</vt:lpstr>
      <vt:lpstr>Calibri</vt:lpstr>
      <vt:lpstr>Calibri Light</vt:lpstr>
      <vt:lpstr>Tahoma</vt:lpstr>
      <vt:lpstr>Times New Roman</vt:lpstr>
      <vt:lpstr>Тема Office</vt:lpstr>
      <vt:lpstr>Office Theme</vt:lpstr>
      <vt:lpstr>DEUTSCH</vt:lpstr>
      <vt:lpstr>Was ist Globalisierung?</vt:lpstr>
      <vt:lpstr>Globalisierung</vt:lpstr>
      <vt:lpstr>Geschichte des Handels und der Globalisierung</vt:lpstr>
      <vt:lpstr>Geschichte des Handels und der Globalisierung</vt:lpstr>
      <vt:lpstr>Geschichte des Handels und der Globalisierung</vt:lpstr>
      <vt:lpstr>Geschichte des Handels und der Globalisierung</vt:lpstr>
      <vt:lpstr>Was passt zusammen? Ordnen Sie zu!    S.117</vt:lpstr>
      <vt:lpstr>Globalisierungs-Facts </vt:lpstr>
      <vt:lpstr>Globalisierungs-Facts </vt:lpstr>
      <vt:lpstr>Selbstständige Arbeit</vt:lpstr>
      <vt:lpstr>Ende der Stunde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Was ist Globalisierung?</dc:title>
  <dc:creator>Пользователь</dc:creator>
  <cp:lastModifiedBy>User</cp:lastModifiedBy>
  <cp:revision>18</cp:revision>
  <dcterms:created xsi:type="dcterms:W3CDTF">2021-01-24T10:30:34Z</dcterms:created>
  <dcterms:modified xsi:type="dcterms:W3CDTF">2021-01-27T03:28:23Z</dcterms:modified>
</cp:coreProperties>
</file>