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66" r:id="rId4"/>
    <p:sldId id="283" r:id="rId5"/>
    <p:sldId id="275" r:id="rId6"/>
    <p:sldId id="276" r:id="rId7"/>
    <p:sldId id="277" r:id="rId8"/>
    <p:sldId id="280" r:id="rId9"/>
    <p:sldId id="281" r:id="rId10"/>
    <p:sldId id="282" r:id="rId11"/>
    <p:sldId id="267" r:id="rId12"/>
    <p:sldId id="265" r:id="rId13"/>
    <p:sldId id="279" r:id="rId14"/>
    <p:sldId id="260" r:id="rId15"/>
    <p:sldId id="261"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B5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C5B06A-AD4E-4AF8-95C1-25DFD31ABD0C}" type="datetimeFigureOut">
              <a:rPr lang="ru-RU" smtClean="0"/>
              <a:t>18.02.2021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00CC11-D62A-461A-A098-BFE4E1E91285}" type="slidenum">
              <a:rPr lang="ru-RU" smtClean="0"/>
              <a:t>‹#›</a:t>
            </a:fld>
            <a:endParaRPr lang="ru-RU"/>
          </a:p>
        </p:txBody>
      </p:sp>
    </p:spTree>
    <p:extLst>
      <p:ext uri="{BB962C8B-B14F-4D97-AF65-F5344CB8AC3E}">
        <p14:creationId xmlns:p14="http://schemas.microsoft.com/office/powerpoint/2010/main" val="3575298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57926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37785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7578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22842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9677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58974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8" name="Footer Placeholder 7"/>
          <p:cNvSpPr>
            <a:spLocks noGrp="1"/>
          </p:cNvSpPr>
          <p:nvPr>
            <p:ph type="ftr" sz="quarter" idx="11"/>
          </p:nvPr>
        </p:nvSpPr>
        <p:spPr/>
        <p:txBody>
          <a:bodyPr/>
          <a:lstStyle/>
          <a:p>
            <a:endParaRPr lang="ru-RU">
              <a:solidFill>
                <a:prstClr val="black">
                  <a:tint val="75000"/>
                </a:prstClr>
              </a:solidFill>
            </a:endParaRPr>
          </a:p>
        </p:txBody>
      </p:sp>
      <p:sp>
        <p:nvSpPr>
          <p:cNvPr id="9" name="Slide Number Placeholder 8"/>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2349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4" name="Footer Placeholder 3"/>
          <p:cNvSpPr>
            <a:spLocks noGrp="1"/>
          </p:cNvSpPr>
          <p:nvPr>
            <p:ph type="ftr" sz="quarter" idx="11"/>
          </p:nvPr>
        </p:nvSpPr>
        <p:spPr/>
        <p:txBody>
          <a:bodyPr/>
          <a:lstStyle/>
          <a:p>
            <a:endParaRPr lang="ru-RU">
              <a:solidFill>
                <a:prstClr val="black">
                  <a:tint val="75000"/>
                </a:prstClr>
              </a:solidFill>
            </a:endParaRPr>
          </a:p>
        </p:txBody>
      </p:sp>
      <p:sp>
        <p:nvSpPr>
          <p:cNvPr id="5" name="Slide Number Placeholder 4"/>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29132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3" name="Footer Placeholder 2"/>
          <p:cNvSpPr>
            <a:spLocks noGrp="1"/>
          </p:cNvSpPr>
          <p:nvPr>
            <p:ph type="ftr" sz="quarter" idx="11"/>
          </p:nvPr>
        </p:nvSpPr>
        <p:spPr/>
        <p:txBody>
          <a:bodyPr/>
          <a:lstStyle/>
          <a:p>
            <a:endParaRPr lang="ru-RU">
              <a:solidFill>
                <a:prstClr val="black">
                  <a:tint val="75000"/>
                </a:prstClr>
              </a:solidFill>
            </a:endParaRPr>
          </a:p>
        </p:txBody>
      </p:sp>
      <p:sp>
        <p:nvSpPr>
          <p:cNvPr id="4" name="Slide Number Placeholder 3"/>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30524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90525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46471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1D246A-D6A5-4C74-85E4-2EBB5890F275}" type="datetimeFigureOut">
              <a:rPr lang="ru-RU" smtClean="0">
                <a:solidFill>
                  <a:prstClr val="black">
                    <a:tint val="75000"/>
                  </a:prstClr>
                </a:solidFill>
              </a:rPr>
              <a:pPr/>
              <a:t>18.02.2021</a:t>
            </a:fld>
            <a:endParaRPr lang="ru-RU">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82123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571500" y="122237"/>
            <a:ext cx="10929938" cy="1577975"/>
          </a:xfrm>
          <a:solidFill>
            <a:srgbClr val="0070C0"/>
          </a:solidFill>
        </p:spPr>
        <p:txBody>
          <a:bodyPr>
            <a:normAutofit/>
          </a:bodyPr>
          <a:lstStyle/>
          <a:p>
            <a:r>
              <a:rPr lang="de-DE" sz="8000" b="1" dirty="0" smtClean="0">
                <a:solidFill>
                  <a:schemeClr val="bg1"/>
                </a:solidFill>
                <a:latin typeface="Arial" panose="020B0604020202020204" pitchFamily="34" charset="0"/>
                <a:cs typeface="Arial" panose="020B0604020202020204" pitchFamily="34" charset="0"/>
              </a:rPr>
              <a:t>DEUTSCH</a:t>
            </a:r>
            <a:endParaRPr lang="ru-RU" sz="80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571500" y="2187575"/>
            <a:ext cx="10929938" cy="4070349"/>
          </a:xfrm>
          <a:ln w="38100"/>
        </p:spPr>
        <p:style>
          <a:lnRef idx="2">
            <a:schemeClr val="accent4"/>
          </a:lnRef>
          <a:fillRef idx="1">
            <a:schemeClr val="lt1"/>
          </a:fillRef>
          <a:effectRef idx="0">
            <a:schemeClr val="accent4"/>
          </a:effectRef>
          <a:fontRef idx="minor">
            <a:schemeClr val="dk1"/>
          </a:fontRef>
        </p:style>
        <p:txBody>
          <a:bodyPr/>
          <a:lstStyle/>
          <a:p>
            <a:endParaRPr lang="uz-Cyrl-UZ" sz="6000" b="1" dirty="0" smtClean="0">
              <a:solidFill>
                <a:srgbClr val="00B0F0"/>
              </a:solidFill>
              <a:latin typeface="Arial" panose="020B0604020202020204" pitchFamily="34" charset="0"/>
              <a:cs typeface="Arial" panose="020B0604020202020204" pitchFamily="34" charset="0"/>
            </a:endParaRPr>
          </a:p>
          <a:p>
            <a:r>
              <a:rPr lang="de-DE" sz="6000" b="1" dirty="0" smtClean="0">
                <a:solidFill>
                  <a:srgbClr val="00B0F0"/>
                </a:solidFill>
                <a:latin typeface="Arial" panose="020B0604020202020204" pitchFamily="34" charset="0"/>
                <a:cs typeface="Arial" panose="020B0604020202020204" pitchFamily="34" charset="0"/>
              </a:rPr>
              <a:t>THEMA DER STUNDE:</a:t>
            </a:r>
          </a:p>
          <a:p>
            <a:r>
              <a:rPr lang="de-DE" sz="6000" b="1" dirty="0" smtClean="0">
                <a:solidFill>
                  <a:srgbClr val="7030A0"/>
                </a:solidFill>
                <a:latin typeface="Arial" panose="020B0604020202020204" pitchFamily="34" charset="0"/>
                <a:cs typeface="Arial" panose="020B0604020202020204" pitchFamily="34" charset="0"/>
              </a:rPr>
              <a:t>„Hier treffen wir uns im Netz“</a:t>
            </a:r>
          </a:p>
          <a:p>
            <a:endParaRPr lang="de-DE" sz="6000" dirty="0" smtClean="0">
              <a:latin typeface="Arial" panose="020B0604020202020204" pitchFamily="34" charset="0"/>
              <a:cs typeface="Arial" panose="020B0604020202020204" pitchFamily="34" charset="0"/>
            </a:endParaRPr>
          </a:p>
        </p:txBody>
      </p:sp>
      <p:sp>
        <p:nvSpPr>
          <p:cNvPr id="6" name="Прямоугольник 5"/>
          <p:cNvSpPr/>
          <p:nvPr/>
        </p:nvSpPr>
        <p:spPr>
          <a:xfrm>
            <a:off x="9544050" y="242887"/>
            <a:ext cx="1343025" cy="134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prstClr val="white"/>
                </a:solidFill>
                <a:latin typeface="Arial" panose="020B0604020202020204" pitchFamily="34" charset="0"/>
                <a:cs typeface="Arial" panose="020B0604020202020204" pitchFamily="34" charset="0"/>
              </a:rPr>
              <a:t>9</a:t>
            </a:r>
          </a:p>
          <a:p>
            <a:pPr algn="ctr"/>
            <a:r>
              <a:rPr lang="ru-RU" sz="3200" dirty="0">
                <a:solidFill>
                  <a:prstClr val="white"/>
                </a:solidFill>
                <a:latin typeface="Arial" panose="020B0604020202020204" pitchFamily="34" charset="0"/>
                <a:cs typeface="Arial" panose="020B0604020202020204" pitchFamily="34" charset="0"/>
              </a:rPr>
              <a:t>класс</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428" y="408260"/>
            <a:ext cx="1364098" cy="1005927"/>
          </a:xfrm>
          <a:prstGeom prst="rect">
            <a:avLst/>
          </a:prstGeom>
        </p:spPr>
      </p:pic>
    </p:spTree>
    <p:extLst>
      <p:ext uri="{BB962C8B-B14F-4D97-AF65-F5344CB8AC3E}">
        <p14:creationId xmlns:p14="http://schemas.microsoft.com/office/powerpoint/2010/main" val="843646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0"/>
            <a:ext cx="10515600" cy="671513"/>
          </a:xfrm>
          <a:solidFill>
            <a:srgbClr val="00B0F0"/>
          </a:solidFill>
        </p:spPr>
        <p:txBody>
          <a:bodyPr>
            <a:normAutofit/>
          </a:bodyPr>
          <a:lstStyle/>
          <a:p>
            <a:pPr algn="ctr"/>
            <a:r>
              <a:rPr lang="de-DE" sz="3600" b="1" dirty="0">
                <a:solidFill>
                  <a:prstClr val="white"/>
                </a:solidFill>
                <a:latin typeface="Arial" panose="020B0604020202020204" pitchFamily="34" charset="0"/>
                <a:cs typeface="Arial" panose="020B0604020202020204" pitchFamily="34" charset="0"/>
              </a:rPr>
              <a:t>Lesen Sie den Text</a:t>
            </a:r>
            <a:endParaRPr lang="ru-RU" sz="3600" b="1" dirty="0">
              <a:solidFill>
                <a:schemeClr val="bg1"/>
              </a:solidFill>
              <a:latin typeface="Arial" panose="020B0604020202020204" pitchFamily="34" charset="0"/>
              <a:cs typeface="Arial" panose="020B0604020202020204" pitchFamily="34" charset="0"/>
            </a:endParaRPr>
          </a:p>
        </p:txBody>
      </p:sp>
      <p:sp>
        <p:nvSpPr>
          <p:cNvPr id="7" name="Объект 6"/>
          <p:cNvSpPr>
            <a:spLocks noGrp="1"/>
          </p:cNvSpPr>
          <p:nvPr>
            <p:ph sz="half" idx="2"/>
          </p:nvPr>
        </p:nvSpPr>
        <p:spPr>
          <a:xfrm>
            <a:off x="385763" y="2378075"/>
            <a:ext cx="11806237" cy="4351338"/>
          </a:xfrm>
        </p:spPr>
        <p:txBody>
          <a:bodyPr>
            <a:normAutofit/>
          </a:bodyPr>
          <a:lstStyle/>
          <a:p>
            <a:pPr marL="0" indent="0">
              <a:buNone/>
            </a:pPr>
            <a:r>
              <a:rPr lang="de-AT" b="1" dirty="0"/>
              <a:t>WORTSCHATZ: </a:t>
            </a:r>
            <a:r>
              <a:rPr lang="de-AT" dirty="0" smtClean="0"/>
              <a:t>Setzen Sie </a:t>
            </a:r>
            <a:r>
              <a:rPr lang="de-AT" dirty="0"/>
              <a:t>passende Wörter aus dem Text </a:t>
            </a:r>
            <a:r>
              <a:rPr lang="de-AT" dirty="0" smtClean="0"/>
              <a:t>ein.</a:t>
            </a:r>
            <a:endParaRPr lang="ru-RU" dirty="0"/>
          </a:p>
          <a:p>
            <a:pPr lvl="0"/>
            <a:r>
              <a:rPr lang="de-AT" dirty="0"/>
              <a:t>Ich habe ein Treffen mit all meinen Freunden organisiert, wir sind um 15.00 Uhr in meinem Haus ____________________.</a:t>
            </a:r>
            <a:endParaRPr lang="ru-RU" dirty="0"/>
          </a:p>
          <a:p>
            <a:pPr lvl="0"/>
            <a:r>
              <a:rPr lang="de-AT" dirty="0"/>
              <a:t>Klaus hat mir grad </a:t>
            </a:r>
            <a:r>
              <a:rPr lang="de-AT" dirty="0" err="1"/>
              <a:t>gesimst</a:t>
            </a:r>
            <a:r>
              <a:rPr lang="de-AT" dirty="0"/>
              <a:t>, </a:t>
            </a:r>
            <a:r>
              <a:rPr lang="de-AT" dirty="0" smtClean="0"/>
              <a:t>dass </a:t>
            </a:r>
            <a:r>
              <a:rPr lang="de-AT" dirty="0"/>
              <a:t>er nicht pünktlich kommen kann. </a:t>
            </a:r>
            <a:r>
              <a:rPr lang="en-IE" dirty="0" err="1"/>
              <a:t>Typisch</a:t>
            </a:r>
            <a:r>
              <a:rPr lang="en-IE" dirty="0"/>
              <a:t>, </a:t>
            </a:r>
            <a:r>
              <a:rPr lang="en-IE" dirty="0" err="1"/>
              <a:t>er</a:t>
            </a:r>
            <a:r>
              <a:rPr lang="en-IE" dirty="0"/>
              <a:t> </a:t>
            </a:r>
            <a:r>
              <a:rPr lang="en-IE" dirty="0" err="1"/>
              <a:t>ist</a:t>
            </a:r>
            <a:r>
              <a:rPr lang="en-IE" dirty="0"/>
              <a:t> </a:t>
            </a:r>
            <a:r>
              <a:rPr lang="en-IE" dirty="0" err="1"/>
              <a:t>immer</a:t>
            </a:r>
            <a:r>
              <a:rPr lang="en-IE" dirty="0"/>
              <a:t>___________________.</a:t>
            </a:r>
            <a:endParaRPr lang="ru-RU" dirty="0"/>
          </a:p>
          <a:p>
            <a:pPr lvl="0"/>
            <a:r>
              <a:rPr lang="de-AT" dirty="0"/>
              <a:t>Ich gehe morgen auf den Weihnachtsmarkt, da finde ich bestimmt____________ oder ___________ Geschenk.</a:t>
            </a:r>
            <a:endParaRPr lang="ru-RU" dirty="0"/>
          </a:p>
          <a:p>
            <a:pPr lvl="0"/>
            <a:r>
              <a:rPr lang="de-AT" dirty="0"/>
              <a:t>Du darfst nur SMS lesen, die auch an dich ______________ sind.</a:t>
            </a:r>
            <a:endParaRPr lang="ru-RU" dirty="0"/>
          </a:p>
          <a:p>
            <a:pPr marL="0" indent="0">
              <a:buNone/>
            </a:pPr>
            <a:endParaRPr lang="ru-RU" dirty="0"/>
          </a:p>
        </p:txBody>
      </p:sp>
      <p:pic>
        <p:nvPicPr>
          <p:cNvPr id="8" name="Picture 2"/>
          <p:cNvPicPr/>
          <p:nvPr/>
        </p:nvPicPr>
        <p:blipFill>
          <a:blip r:embed="rId2">
            <a:extLst>
              <a:ext uri="{28A0092B-C50C-407E-A947-70E740481C1C}">
                <a14:useLocalDpi xmlns:a14="http://schemas.microsoft.com/office/drawing/2010/main" val="0"/>
              </a:ext>
            </a:extLst>
          </a:blip>
          <a:stretch>
            <a:fillRect/>
          </a:stretch>
        </p:blipFill>
        <p:spPr>
          <a:xfrm>
            <a:off x="9101138" y="781049"/>
            <a:ext cx="2933700" cy="1552575"/>
          </a:xfrm>
          <a:prstGeom prst="rect">
            <a:avLst/>
          </a:prstGeom>
        </p:spPr>
      </p:pic>
      <p:sp>
        <p:nvSpPr>
          <p:cNvPr id="9" name="Прямоугольник 8"/>
          <p:cNvSpPr/>
          <p:nvPr/>
        </p:nvSpPr>
        <p:spPr>
          <a:xfrm>
            <a:off x="743311" y="744261"/>
            <a:ext cx="1785577" cy="523220"/>
          </a:xfrm>
          <a:prstGeom prst="rect">
            <a:avLst/>
          </a:prstGeom>
          <a:noFill/>
        </p:spPr>
        <p:txBody>
          <a:bodyPr wrap="square" lIns="91440" tIns="45720" rIns="91440" bIns="45720">
            <a:spAutoFit/>
          </a:bodyPr>
          <a:lstStyle/>
          <a:p>
            <a:pPr algn="ctr"/>
            <a:r>
              <a:rPr lang="de-DE" sz="2800" dirty="0" smtClean="0">
                <a:ln w="0"/>
                <a:solidFill>
                  <a:srgbClr val="FF0000"/>
                </a:solidFill>
                <a:effectLst>
                  <a:outerShdw blurRad="38100" dist="19050" dir="2700000" algn="tl" rotWithShape="0">
                    <a:schemeClr val="dk1">
                      <a:alpha val="40000"/>
                    </a:schemeClr>
                  </a:outerShdw>
                </a:effectLst>
              </a:rPr>
              <a:t>verabredet</a:t>
            </a:r>
            <a:endParaRPr lang="ru-RU" sz="2800" b="0" cap="none" spc="0" dirty="0">
              <a:ln w="0"/>
              <a:solidFill>
                <a:srgbClr val="FF0000"/>
              </a:solidFill>
              <a:effectLst>
                <a:outerShdw blurRad="38100" dist="19050" dir="2700000" algn="tl" rotWithShape="0">
                  <a:schemeClr val="dk1">
                    <a:alpha val="40000"/>
                  </a:schemeClr>
                </a:outerShdw>
              </a:effectLst>
            </a:endParaRPr>
          </a:p>
        </p:txBody>
      </p:sp>
      <p:sp>
        <p:nvSpPr>
          <p:cNvPr id="10" name="Прямоугольник 9"/>
          <p:cNvSpPr/>
          <p:nvPr/>
        </p:nvSpPr>
        <p:spPr>
          <a:xfrm>
            <a:off x="3986213" y="1382436"/>
            <a:ext cx="2024062" cy="523220"/>
          </a:xfrm>
          <a:prstGeom prst="rect">
            <a:avLst/>
          </a:prstGeom>
          <a:noFill/>
        </p:spPr>
        <p:txBody>
          <a:bodyPr wrap="square" lIns="91440" tIns="45720" rIns="91440" bIns="45720">
            <a:spAutoFit/>
          </a:bodyPr>
          <a:lstStyle/>
          <a:p>
            <a:pPr algn="ctr"/>
            <a:r>
              <a:rPr lang="de-DE" sz="2800" dirty="0">
                <a:ln w="0"/>
                <a:solidFill>
                  <a:srgbClr val="FF0000"/>
                </a:solidFill>
                <a:effectLst>
                  <a:outerShdw blurRad="38100" dist="19050" dir="2700000" algn="tl" rotWithShape="0">
                    <a:schemeClr val="dk1">
                      <a:alpha val="40000"/>
                    </a:schemeClr>
                  </a:outerShdw>
                </a:effectLst>
              </a:rPr>
              <a:t>s</a:t>
            </a:r>
            <a:r>
              <a:rPr lang="de-DE" sz="2800" dirty="0" smtClean="0">
                <a:ln w="0"/>
                <a:solidFill>
                  <a:srgbClr val="FF0000"/>
                </a:solidFill>
                <a:effectLst>
                  <a:outerShdw blurRad="38100" dist="19050" dir="2700000" algn="tl" rotWithShape="0">
                    <a:schemeClr val="dk1">
                      <a:alpha val="40000"/>
                    </a:schemeClr>
                  </a:outerShdw>
                </a:effectLst>
              </a:rPr>
              <a:t>pät dran</a:t>
            </a:r>
            <a:endParaRPr lang="ru-RU" sz="2800" b="0" cap="none" spc="0" dirty="0">
              <a:ln w="0"/>
              <a:solidFill>
                <a:srgbClr val="FF0000"/>
              </a:solidFill>
              <a:effectLst>
                <a:outerShdw blurRad="38100" dist="19050" dir="2700000" algn="tl" rotWithShape="0">
                  <a:schemeClr val="dk1">
                    <a:alpha val="40000"/>
                  </a:schemeClr>
                </a:outerShdw>
              </a:effectLst>
            </a:endParaRPr>
          </a:p>
        </p:txBody>
      </p:sp>
      <p:sp>
        <p:nvSpPr>
          <p:cNvPr id="13" name="Прямоугольник 12"/>
          <p:cNvSpPr/>
          <p:nvPr/>
        </p:nvSpPr>
        <p:spPr>
          <a:xfrm>
            <a:off x="1605323" y="1320525"/>
            <a:ext cx="1552215" cy="523220"/>
          </a:xfrm>
          <a:prstGeom prst="rect">
            <a:avLst/>
          </a:prstGeom>
          <a:noFill/>
        </p:spPr>
        <p:txBody>
          <a:bodyPr wrap="square" lIns="91440" tIns="45720" rIns="91440" bIns="45720">
            <a:spAutoFit/>
          </a:bodyPr>
          <a:lstStyle/>
          <a:p>
            <a:pPr algn="ctr"/>
            <a:r>
              <a:rPr lang="de-DE" sz="2800" dirty="0">
                <a:ln w="0"/>
                <a:solidFill>
                  <a:srgbClr val="FF0000"/>
                </a:solidFill>
                <a:effectLst>
                  <a:outerShdw blurRad="38100" dist="19050" dir="2700000" algn="tl" rotWithShape="0">
                    <a:schemeClr val="dk1">
                      <a:alpha val="40000"/>
                    </a:schemeClr>
                  </a:outerShdw>
                </a:effectLst>
              </a:rPr>
              <a:t>d</a:t>
            </a:r>
            <a:r>
              <a:rPr lang="de-DE" sz="2800" dirty="0" smtClean="0">
                <a:ln w="0"/>
                <a:solidFill>
                  <a:srgbClr val="FF0000"/>
                </a:solidFill>
                <a:effectLst>
                  <a:outerShdw blurRad="38100" dist="19050" dir="2700000" algn="tl" rotWithShape="0">
                    <a:schemeClr val="dk1">
                      <a:alpha val="40000"/>
                    </a:schemeClr>
                  </a:outerShdw>
                </a:effectLst>
              </a:rPr>
              <a:t>as eine</a:t>
            </a:r>
            <a:endParaRPr lang="ru-RU" sz="2800" b="0" cap="none" spc="0" dirty="0">
              <a:ln w="0"/>
              <a:solidFill>
                <a:srgbClr val="FF0000"/>
              </a:solidFill>
              <a:effectLst>
                <a:outerShdw blurRad="38100" dist="19050" dir="2700000" algn="tl" rotWithShape="0">
                  <a:schemeClr val="dk1">
                    <a:alpha val="40000"/>
                  </a:schemeClr>
                </a:outerShdw>
              </a:effectLst>
            </a:endParaRPr>
          </a:p>
        </p:txBody>
      </p:sp>
      <p:sp>
        <p:nvSpPr>
          <p:cNvPr id="15" name="Прямоугольник 14"/>
          <p:cNvSpPr/>
          <p:nvPr/>
        </p:nvSpPr>
        <p:spPr>
          <a:xfrm>
            <a:off x="6057900" y="801412"/>
            <a:ext cx="2195513" cy="523220"/>
          </a:xfrm>
          <a:prstGeom prst="rect">
            <a:avLst/>
          </a:prstGeom>
          <a:noFill/>
        </p:spPr>
        <p:txBody>
          <a:bodyPr wrap="square" lIns="91440" tIns="45720" rIns="91440" bIns="45720">
            <a:spAutoFit/>
          </a:bodyPr>
          <a:lstStyle/>
          <a:p>
            <a:pPr algn="ctr"/>
            <a:r>
              <a:rPr lang="de-DE" sz="2800" dirty="0">
                <a:ln w="0"/>
                <a:solidFill>
                  <a:srgbClr val="FF0000"/>
                </a:solidFill>
                <a:effectLst>
                  <a:outerShdw blurRad="38100" dist="19050" dir="2700000" algn="tl" rotWithShape="0">
                    <a:schemeClr val="dk1">
                      <a:alpha val="40000"/>
                    </a:schemeClr>
                  </a:outerShdw>
                </a:effectLst>
              </a:rPr>
              <a:t>d</a:t>
            </a:r>
            <a:r>
              <a:rPr lang="de-DE" sz="2800" dirty="0" smtClean="0">
                <a:ln w="0"/>
                <a:solidFill>
                  <a:srgbClr val="FF0000"/>
                </a:solidFill>
                <a:effectLst>
                  <a:outerShdw blurRad="38100" dist="19050" dir="2700000" algn="tl" rotWithShape="0">
                    <a:schemeClr val="dk1">
                      <a:alpha val="40000"/>
                    </a:schemeClr>
                  </a:outerShdw>
                </a:effectLst>
              </a:rPr>
              <a:t>as andere</a:t>
            </a:r>
            <a:endParaRPr lang="ru-RU" sz="2800" b="0" cap="none" spc="0" dirty="0">
              <a:ln w="0"/>
              <a:solidFill>
                <a:srgbClr val="FF0000"/>
              </a:solidFill>
              <a:effectLst>
                <a:outerShdw blurRad="38100" dist="19050" dir="2700000" algn="tl" rotWithShape="0">
                  <a:schemeClr val="dk1">
                    <a:alpha val="40000"/>
                  </a:schemeClr>
                </a:outerShdw>
              </a:effectLst>
            </a:endParaRPr>
          </a:p>
        </p:txBody>
      </p:sp>
      <p:sp>
        <p:nvSpPr>
          <p:cNvPr id="16" name="Прямоугольник 15"/>
          <p:cNvSpPr/>
          <p:nvPr/>
        </p:nvSpPr>
        <p:spPr>
          <a:xfrm>
            <a:off x="3267075" y="796649"/>
            <a:ext cx="2195513" cy="523220"/>
          </a:xfrm>
          <a:prstGeom prst="rect">
            <a:avLst/>
          </a:prstGeom>
          <a:noFill/>
        </p:spPr>
        <p:txBody>
          <a:bodyPr wrap="square" lIns="91440" tIns="45720" rIns="91440" bIns="45720">
            <a:spAutoFit/>
          </a:bodyPr>
          <a:lstStyle/>
          <a:p>
            <a:pPr algn="ctr"/>
            <a:r>
              <a:rPr lang="de-DE" sz="2800" dirty="0" smtClean="0">
                <a:ln w="0"/>
                <a:solidFill>
                  <a:srgbClr val="FF0000"/>
                </a:solidFill>
                <a:effectLst>
                  <a:outerShdw blurRad="38100" dist="19050" dir="2700000" algn="tl" rotWithShape="0">
                    <a:schemeClr val="dk1">
                      <a:alpha val="40000"/>
                    </a:schemeClr>
                  </a:outerShdw>
                </a:effectLst>
              </a:rPr>
              <a:t>gerichtet</a:t>
            </a:r>
            <a:endParaRPr lang="ru-RU" sz="2800" b="0" cap="none" spc="0" dirty="0">
              <a:ln w="0"/>
              <a:solidFill>
                <a:srgbClr val="FF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22561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58333E-6 2.22222E-6 L 0.2948 0.35972 " pathEditMode="relative" rAng="0" ptsTypes="AA">
                                      <p:cBhvr>
                                        <p:cTn id="6" dur="2000" fill="hold"/>
                                        <p:tgtEl>
                                          <p:spTgt spid="9"/>
                                        </p:tgtEl>
                                        <p:attrNameLst>
                                          <p:attrName>ppt_x</p:attrName>
                                          <p:attrName>ppt_y</p:attrName>
                                        </p:attrNameLst>
                                      </p:cBhvr>
                                      <p:rCtr x="14740" y="17986"/>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4.16667E-6 -3.33333E-6 L -0.11576 0.39584 " pathEditMode="relative" rAng="0" ptsTypes="AA">
                                      <p:cBhvr>
                                        <p:cTn id="10" dur="2000" fill="hold"/>
                                        <p:tgtEl>
                                          <p:spTgt spid="10"/>
                                        </p:tgtEl>
                                        <p:attrNameLst>
                                          <p:attrName>ppt_x</p:attrName>
                                          <p:attrName>ppt_y</p:attrName>
                                        </p:attrNameLst>
                                      </p:cBhvr>
                                      <p:rCtr x="-5794" y="19792"/>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2.5E-6 4.44444E-6 L 0.05664 0.53402 " pathEditMode="relative" rAng="0" ptsTypes="AA">
                                      <p:cBhvr>
                                        <p:cTn id="14" dur="2000" fill="hold"/>
                                        <p:tgtEl>
                                          <p:spTgt spid="13"/>
                                        </p:tgtEl>
                                        <p:attrNameLst>
                                          <p:attrName>ppt_x</p:attrName>
                                          <p:attrName>ppt_y</p:attrName>
                                        </p:attrNameLst>
                                      </p:cBhvr>
                                      <p:rCtr x="2826" y="26690"/>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1.04167E-6 -1.11111E-6 L -0.09232 0.61389 " pathEditMode="relative" rAng="0" ptsTypes="AA">
                                      <p:cBhvr>
                                        <p:cTn id="18" dur="2000" fill="hold"/>
                                        <p:tgtEl>
                                          <p:spTgt spid="15"/>
                                        </p:tgtEl>
                                        <p:attrNameLst>
                                          <p:attrName>ppt_x</p:attrName>
                                          <p:attrName>ppt_y</p:attrName>
                                        </p:attrNameLst>
                                      </p:cBhvr>
                                      <p:rCtr x="-4622" y="30694"/>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2.70833E-6 3.33333E-6 L 0.29948 0.6875 " pathEditMode="relative" rAng="0" ptsTypes="AA">
                                      <p:cBhvr>
                                        <p:cTn id="22" dur="2000" fill="hold"/>
                                        <p:tgtEl>
                                          <p:spTgt spid="16"/>
                                        </p:tgtEl>
                                        <p:attrNameLst>
                                          <p:attrName>ppt_x</p:attrName>
                                          <p:attrName>ppt_y</p:attrName>
                                        </p:attrNameLst>
                                      </p:cBhvr>
                                      <p:rCtr x="14974" y="3437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3" grpId="0"/>
      <p:bldP spid="15"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r>
              <a:rPr lang="de-DE" sz="3600" b="1" dirty="0" smtClean="0">
                <a:solidFill>
                  <a:prstClr val="white"/>
                </a:solidFill>
                <a:latin typeface="Arial" panose="020B0604020202020204" pitchFamily="34" charset="0"/>
                <a:cs typeface="Arial" panose="020B0604020202020204" pitchFamily="34" charset="0"/>
              </a:rPr>
              <a:t>Grammatik</a:t>
            </a:r>
            <a:endParaRPr lang="ru-RU" sz="3600" b="1" dirty="0">
              <a:solidFill>
                <a:schemeClr val="bg1"/>
              </a:solidFill>
              <a:latin typeface="Arial" panose="020B0604020202020204" pitchFamily="34" charset="0"/>
              <a:cs typeface="Arial" panose="020B0604020202020204" pitchFamily="34" charset="0"/>
            </a:endParaRPr>
          </a:p>
        </p:txBody>
      </p:sp>
      <p:sp>
        <p:nvSpPr>
          <p:cNvPr id="2" name="Прямоугольник 1"/>
          <p:cNvSpPr/>
          <p:nvPr/>
        </p:nvSpPr>
        <p:spPr>
          <a:xfrm>
            <a:off x="3171825" y="784249"/>
            <a:ext cx="6421880" cy="646331"/>
          </a:xfrm>
          <a:prstGeom prst="rect">
            <a:avLst/>
          </a:prstGeom>
          <a:noFill/>
        </p:spPr>
        <p:txBody>
          <a:bodyPr wrap="square" lIns="91440" tIns="45720" rIns="91440" bIns="45720">
            <a:spAutoFit/>
          </a:bodyPr>
          <a:lstStyle/>
          <a:p>
            <a:pPr algn="ctr"/>
            <a:r>
              <a:rPr lang="en-US" sz="3600" b="1" dirty="0"/>
              <a:t>Das </a:t>
            </a:r>
            <a:r>
              <a:rPr lang="en-US" sz="3600" b="1" dirty="0" err="1"/>
              <a:t>Indefinitpronomen</a:t>
            </a:r>
            <a:r>
              <a:rPr lang="en-US" sz="3600" b="1" dirty="0"/>
              <a:t> </a:t>
            </a:r>
            <a:r>
              <a:rPr lang="en-US" sz="3600" b="1" dirty="0" smtClean="0">
                <a:solidFill>
                  <a:srgbClr val="FF0000"/>
                </a:solidFill>
              </a:rPr>
              <a:t>man</a:t>
            </a:r>
            <a:endParaRPr lang="ru-RU" sz="3600" b="0" cap="none" spc="0" dirty="0">
              <a:ln w="0"/>
              <a:solidFill>
                <a:srgbClr val="FF0000"/>
              </a:solidFill>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a:xfrm>
            <a:off x="443615" y="1534150"/>
            <a:ext cx="11544300" cy="4186238"/>
          </a:xfrm>
        </p:spPr>
        <p:txBody>
          <a:bodyPr>
            <a:normAutofit/>
          </a:bodyPr>
          <a:lstStyle/>
          <a:p>
            <a:pPr algn="l"/>
            <a:r>
              <a:rPr lang="de-DE" sz="2800" b="1" dirty="0"/>
              <a:t>Bedeutung</a:t>
            </a:r>
            <a:r>
              <a:rPr lang="de-DE" sz="2800" dirty="0"/>
              <a:t>: Es bezeichnet eine oder mehrere unbestimmte Personen. So kann man seine Bedeutung mit "irgendjemand", "irgendwelche Leute / die Leute" umschreiben</a:t>
            </a:r>
            <a:r>
              <a:rPr lang="de-DE" sz="2800" dirty="0" smtClean="0"/>
              <a:t>.</a:t>
            </a:r>
          </a:p>
          <a:p>
            <a:pPr algn="l"/>
            <a:r>
              <a:rPr lang="de-DE" sz="2800" dirty="0" smtClean="0"/>
              <a:t>Das </a:t>
            </a:r>
            <a:r>
              <a:rPr lang="de-DE" sz="2800" dirty="0"/>
              <a:t>Pronomen </a:t>
            </a:r>
            <a:r>
              <a:rPr lang="de-DE" sz="2800" b="1" dirty="0"/>
              <a:t>man</a:t>
            </a:r>
            <a:r>
              <a:rPr lang="de-DE" sz="2800" dirty="0"/>
              <a:t> fungiert nur als Subjekt. Es existiert nur im Nominativ Singular. Das mit ihm kongruierende Verb wird in der dritten Person Singular konjugiert. Für den Akkusativ und Dativ werden die entsprechenden Formen des Indefinitpronomens </a:t>
            </a:r>
            <a:r>
              <a:rPr lang="de-DE" sz="2800" b="1" dirty="0"/>
              <a:t>einer</a:t>
            </a:r>
            <a:r>
              <a:rPr lang="de-DE" sz="2800" dirty="0"/>
              <a:t> benutzt.</a:t>
            </a:r>
          </a:p>
          <a:p>
            <a:r>
              <a:rPr lang="de-DE" sz="2800" dirty="0"/>
              <a:t> </a:t>
            </a:r>
          </a:p>
          <a:p>
            <a:endParaRPr lang="ru-RU" dirty="0"/>
          </a:p>
        </p:txBody>
      </p:sp>
      <p:sp>
        <p:nvSpPr>
          <p:cNvPr id="16" name="Rectangle 1"/>
          <p:cNvSpPr>
            <a:spLocks noChangeArrowheads="1"/>
          </p:cNvSpPr>
          <p:nvPr/>
        </p:nvSpPr>
        <p:spPr bwMode="auto">
          <a:xfrm>
            <a:off x="4025343" y="4459576"/>
            <a:ext cx="16504858"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900" b="0" i="0" u="none" strike="noStrike" cap="none" normalizeH="0" baseline="0" smtClean="0">
                <a:ln>
                  <a:noFill/>
                </a:ln>
                <a:solidFill>
                  <a:srgbClr val="343932"/>
                </a:solidFill>
                <a:effectLst/>
                <a:latin typeface="Arial" panose="020B0604020202020204" pitchFamily="34" charset="0"/>
                <a:cs typeface="Arial" panose="020B0604020202020204" pitchFamily="34" charset="0"/>
              </a:rPr>
              <a:t> </a:t>
            </a: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17" name="Таблица 16"/>
          <p:cNvGraphicFramePr>
            <a:graphicFrameLocks noGrp="1"/>
          </p:cNvGraphicFramePr>
          <p:nvPr>
            <p:extLst>
              <p:ext uri="{D42A27DB-BD31-4B8C-83A1-F6EECF244321}">
                <p14:modId xmlns:p14="http://schemas.microsoft.com/office/powerpoint/2010/main" val="776790661"/>
              </p:ext>
            </p:extLst>
          </p:nvPr>
        </p:nvGraphicFramePr>
        <p:xfrm>
          <a:off x="2316813" y="4422099"/>
          <a:ext cx="8128000" cy="2286000"/>
        </p:xfrm>
        <a:graphic>
          <a:graphicData uri="http://schemas.openxmlformats.org/drawingml/2006/table">
            <a:tbl>
              <a:tblPr firstRow="1" bandRow="1">
                <a:tableStyleId>{16D9F66E-5EB9-4882-86FB-DCBF35E3C3E4}</a:tableStyleId>
              </a:tblPr>
              <a:tblGrid>
                <a:gridCol w="4683593"/>
                <a:gridCol w="3444407"/>
              </a:tblGrid>
              <a:tr h="370840">
                <a:tc>
                  <a:txBody>
                    <a:bodyPr/>
                    <a:lstStyle/>
                    <a:p>
                      <a:r>
                        <a:rPr lang="de-AT" sz="2400" dirty="0" smtClean="0"/>
                        <a:t>Beispiele</a:t>
                      </a:r>
                      <a:endParaRPr lang="ru-RU" sz="2400" dirty="0"/>
                    </a:p>
                  </a:txBody>
                  <a:tcPr/>
                </a:tc>
                <a:tc>
                  <a:txBody>
                    <a:bodyPr/>
                    <a:lstStyle/>
                    <a:p>
                      <a:pPr algn="ctr"/>
                      <a:r>
                        <a:rPr lang="de-AT" sz="2400" dirty="0" smtClean="0"/>
                        <a:t>Umschreibung</a:t>
                      </a:r>
                      <a:endParaRPr lang="ru-RU" sz="2400" dirty="0"/>
                    </a:p>
                  </a:txBody>
                  <a:tcPr/>
                </a:tc>
              </a:tr>
              <a:tr h="370840">
                <a:tc>
                  <a:txBody>
                    <a:bodyPr/>
                    <a:lstStyle/>
                    <a:p>
                      <a:r>
                        <a:rPr lang="de-AT" sz="2400" b="1" dirty="0" smtClean="0"/>
                        <a:t>Man</a:t>
                      </a:r>
                      <a:r>
                        <a:rPr lang="de-AT" sz="2400" dirty="0" smtClean="0"/>
                        <a:t> schlug die Tür zu.</a:t>
                      </a:r>
                      <a:endParaRPr lang="ru-RU" sz="2400" dirty="0"/>
                    </a:p>
                  </a:txBody>
                  <a:tcPr/>
                </a:tc>
                <a:tc>
                  <a:txBody>
                    <a:bodyPr/>
                    <a:lstStyle/>
                    <a:p>
                      <a:pPr algn="ctr"/>
                      <a:r>
                        <a:rPr lang="de-AT" sz="2400" dirty="0" smtClean="0"/>
                        <a:t>Irgendjemand</a:t>
                      </a:r>
                      <a:endParaRPr lang="ru-RU" sz="2400" dirty="0"/>
                    </a:p>
                  </a:txBody>
                  <a:tcPr/>
                </a:tc>
              </a:tr>
              <a:tr h="370840">
                <a:tc>
                  <a:txBody>
                    <a:bodyPr/>
                    <a:lstStyle/>
                    <a:p>
                      <a:r>
                        <a:rPr lang="de-AT" sz="2400" b="1" dirty="0" smtClean="0"/>
                        <a:t>Man</a:t>
                      </a:r>
                      <a:r>
                        <a:rPr lang="de-AT" sz="2400" dirty="0" smtClean="0"/>
                        <a:t> denkt heute anders darüber.</a:t>
                      </a:r>
                      <a:endParaRPr lang="ru-RU" sz="2400" dirty="0"/>
                    </a:p>
                  </a:txBody>
                  <a:tcPr/>
                </a:tc>
                <a:tc rowSpan="3">
                  <a:txBody>
                    <a:bodyPr/>
                    <a:lstStyle/>
                    <a:p>
                      <a:pPr algn="ctr"/>
                      <a:endParaRPr lang="de-AT" sz="2400" dirty="0" smtClean="0"/>
                    </a:p>
                    <a:p>
                      <a:pPr algn="ctr"/>
                      <a:r>
                        <a:rPr lang="de-AT" sz="2400" dirty="0" smtClean="0"/>
                        <a:t>Die Leute</a:t>
                      </a:r>
                      <a:endParaRPr lang="ru-RU" sz="2400" dirty="0"/>
                    </a:p>
                  </a:txBody>
                  <a:tcPr/>
                </a:tc>
              </a:tr>
              <a:tr h="370840">
                <a:tc>
                  <a:txBody>
                    <a:bodyPr/>
                    <a:lstStyle/>
                    <a:p>
                      <a:r>
                        <a:rPr lang="de-AT" sz="2400" dirty="0" smtClean="0"/>
                        <a:t>Wie spricht </a:t>
                      </a:r>
                      <a:r>
                        <a:rPr lang="de-AT" sz="2400" b="1" dirty="0" smtClean="0"/>
                        <a:t>man</a:t>
                      </a:r>
                      <a:r>
                        <a:rPr lang="de-AT" sz="2400" dirty="0" smtClean="0"/>
                        <a:t> das Wort aus?</a:t>
                      </a:r>
                      <a:endParaRPr lang="ru-RU" sz="2400" dirty="0"/>
                    </a:p>
                  </a:txBody>
                  <a:tcPr/>
                </a:tc>
                <a:tc vMerge="1">
                  <a:txBody>
                    <a:bodyPr/>
                    <a:lstStyle/>
                    <a:p>
                      <a:endParaRPr lang="ru-RU" dirty="0"/>
                    </a:p>
                  </a:txBody>
                  <a:tcPr/>
                </a:tc>
              </a:tr>
              <a:tr h="370840">
                <a:tc>
                  <a:txBody>
                    <a:bodyPr/>
                    <a:lstStyle/>
                    <a:p>
                      <a:r>
                        <a:rPr lang="de-AT" sz="2400" b="1" dirty="0" smtClean="0"/>
                        <a:t>Man </a:t>
                      </a:r>
                      <a:r>
                        <a:rPr lang="de-AT" sz="2400" dirty="0" smtClean="0"/>
                        <a:t>verlangte sein Geld zurück</a:t>
                      </a:r>
                      <a:endParaRPr lang="ru-RU" sz="2400" dirty="0"/>
                    </a:p>
                  </a:txBody>
                  <a:tcPr/>
                </a:tc>
                <a:tc vMerge="1">
                  <a:txBody>
                    <a:bodyPr/>
                    <a:lstStyle/>
                    <a:p>
                      <a:endParaRPr lang="ru-RU" dirty="0"/>
                    </a:p>
                  </a:txBody>
                  <a:tcPr/>
                </a:tc>
              </a:tr>
            </a:tbl>
          </a:graphicData>
        </a:graphic>
      </p:graphicFrame>
    </p:spTree>
    <p:extLst>
      <p:ext uri="{BB962C8B-B14F-4D97-AF65-F5344CB8AC3E}">
        <p14:creationId xmlns:p14="http://schemas.microsoft.com/office/powerpoint/2010/main" val="189906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r>
              <a:rPr lang="de-AT" sz="3600" b="1" dirty="0" smtClean="0">
                <a:solidFill>
                  <a:schemeClr val="bg1"/>
                </a:solidFill>
                <a:latin typeface="Arial" panose="020B0604020202020204" pitchFamily="34" charset="0"/>
                <a:cs typeface="Arial" panose="020B0604020202020204" pitchFamily="34" charset="0"/>
              </a:rPr>
              <a:t>Übung</a:t>
            </a:r>
            <a:endParaRPr lang="ru-RU" sz="3600" b="1" dirty="0">
              <a:solidFill>
                <a:schemeClr val="bg1"/>
              </a:solidFill>
              <a:latin typeface="Arial" panose="020B0604020202020204" pitchFamily="34" charset="0"/>
              <a:cs typeface="Arial" panose="020B0604020202020204" pitchFamily="34" charset="0"/>
            </a:endParaRPr>
          </a:p>
        </p:txBody>
      </p:sp>
      <p:sp>
        <p:nvSpPr>
          <p:cNvPr id="15" name="Подзаголовок 14"/>
          <p:cNvSpPr>
            <a:spLocks noGrp="1"/>
          </p:cNvSpPr>
          <p:nvPr>
            <p:ph type="subTitle" idx="1"/>
          </p:nvPr>
        </p:nvSpPr>
        <p:spPr>
          <a:xfrm>
            <a:off x="457201" y="857250"/>
            <a:ext cx="11530012" cy="4929187"/>
          </a:xfrm>
        </p:spPr>
        <p:txBody>
          <a:bodyPr>
            <a:normAutofit fontScale="92500" lnSpcReduction="10000"/>
          </a:bodyPr>
          <a:lstStyle/>
          <a:p>
            <a:pPr algn="l"/>
            <a:r>
              <a:rPr lang="de-AT" sz="3200" b="1" dirty="0" smtClean="0"/>
              <a:t>Formen Sie folgende Sätze um, indem Sie das Pronomen „man“ benutzen.</a:t>
            </a:r>
          </a:p>
          <a:p>
            <a:pPr algn="l"/>
            <a:r>
              <a:rPr lang="de-AT" sz="3200" dirty="0" smtClean="0"/>
              <a:t>Jugendliche schicken einander oft SMS. </a:t>
            </a:r>
          </a:p>
          <a:p>
            <a:pPr algn="l"/>
            <a:endParaRPr lang="de-AT" sz="3200" dirty="0" smtClean="0"/>
          </a:p>
          <a:p>
            <a:pPr algn="l"/>
            <a:endParaRPr lang="de-AT" sz="3200" dirty="0" smtClean="0"/>
          </a:p>
          <a:p>
            <a:pPr algn="l"/>
            <a:r>
              <a:rPr lang="de-AT" sz="3200" dirty="0" smtClean="0"/>
              <a:t>Zum „SMS“ sagen Deutsche „</a:t>
            </a:r>
            <a:r>
              <a:rPr lang="de-AT" sz="3200" dirty="0" err="1" smtClean="0"/>
              <a:t>simsen</a:t>
            </a:r>
            <a:r>
              <a:rPr lang="de-AT" sz="3200" dirty="0" smtClean="0"/>
              <a:t>,“ „texten“.  </a:t>
            </a:r>
          </a:p>
          <a:p>
            <a:pPr algn="l"/>
            <a:endParaRPr lang="de-AT" sz="3200" dirty="0" smtClean="0"/>
          </a:p>
          <a:p>
            <a:pPr algn="l"/>
            <a:endParaRPr lang="de-AT" sz="3200" dirty="0" smtClean="0"/>
          </a:p>
          <a:p>
            <a:pPr algn="l"/>
            <a:endParaRPr lang="de-AT" sz="3200" dirty="0" smtClean="0"/>
          </a:p>
          <a:p>
            <a:pPr algn="l"/>
            <a:r>
              <a:rPr lang="de-AT" sz="3200" dirty="0" smtClean="0"/>
              <a:t>Viele Leute telefonieren nicht, sie schreiben lieber SMS.</a:t>
            </a:r>
          </a:p>
          <a:p>
            <a:pPr algn="l"/>
            <a:endParaRPr lang="de-AT" sz="3200" dirty="0" smtClean="0"/>
          </a:p>
        </p:txBody>
      </p:sp>
      <p:cxnSp>
        <p:nvCxnSpPr>
          <p:cNvPr id="18" name="Прямая соединительная линия 17"/>
          <p:cNvCxnSpPr/>
          <p:nvPr/>
        </p:nvCxnSpPr>
        <p:spPr>
          <a:xfrm>
            <a:off x="514349" y="2200275"/>
            <a:ext cx="1714500" cy="0"/>
          </a:xfrm>
          <a:prstGeom prst="line">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9" name="Прямоугольник 18"/>
          <p:cNvSpPr/>
          <p:nvPr/>
        </p:nvSpPr>
        <p:spPr>
          <a:xfrm>
            <a:off x="0" y="2476080"/>
            <a:ext cx="4535926" cy="523220"/>
          </a:xfrm>
          <a:prstGeom prst="rect">
            <a:avLst/>
          </a:prstGeom>
          <a:noFill/>
        </p:spPr>
        <p:txBody>
          <a:bodyPr wrap="square" lIns="91440" tIns="45720" rIns="91440" bIns="45720">
            <a:spAutoFit/>
          </a:bodyPr>
          <a:lstStyle/>
          <a:p>
            <a:pPr algn="ctr"/>
            <a:r>
              <a:rPr lang="de-DE" sz="2800" b="1" dirty="0" smtClean="0">
                <a:ln w="0"/>
                <a:solidFill>
                  <a:srgbClr val="FF0000"/>
                </a:solidFill>
                <a:latin typeface="Arial" panose="020B0604020202020204" pitchFamily="34" charset="0"/>
                <a:cs typeface="Arial" panose="020B0604020202020204" pitchFamily="34" charset="0"/>
              </a:rPr>
              <a:t>Man</a:t>
            </a:r>
            <a:r>
              <a:rPr lang="de-DE" sz="2800" b="1" dirty="0" smtClean="0">
                <a:ln w="0"/>
                <a:solidFill>
                  <a:srgbClr val="002060"/>
                </a:solidFill>
                <a:latin typeface="Arial" panose="020B0604020202020204" pitchFamily="34" charset="0"/>
                <a:cs typeface="Arial" panose="020B0604020202020204" pitchFamily="34" charset="0"/>
              </a:rPr>
              <a:t> schickt oft SMS</a:t>
            </a:r>
            <a:r>
              <a:rPr lang="de-DE" sz="2800" b="1" dirty="0" smtClean="0">
                <a:ln w="0"/>
                <a:latin typeface="Arial" panose="020B0604020202020204" pitchFamily="34" charset="0"/>
                <a:cs typeface="Arial" panose="020B0604020202020204" pitchFamily="34" charset="0"/>
              </a:rPr>
              <a:t>.</a:t>
            </a:r>
            <a:endParaRPr lang="ru-RU" sz="2800" b="1" cap="none" spc="0" dirty="0">
              <a:ln w="0"/>
              <a:solidFill>
                <a:schemeClr val="tx1"/>
              </a:solidFill>
            </a:endParaRPr>
          </a:p>
        </p:txBody>
      </p:sp>
      <p:sp>
        <p:nvSpPr>
          <p:cNvPr id="20" name="Прямоугольник 19"/>
          <p:cNvSpPr/>
          <p:nvPr/>
        </p:nvSpPr>
        <p:spPr>
          <a:xfrm>
            <a:off x="-114300" y="4019130"/>
            <a:ext cx="8293540" cy="523220"/>
          </a:xfrm>
          <a:prstGeom prst="rect">
            <a:avLst/>
          </a:prstGeom>
          <a:noFill/>
        </p:spPr>
        <p:txBody>
          <a:bodyPr wrap="square" lIns="91440" tIns="45720" rIns="91440" bIns="45720">
            <a:spAutoFit/>
          </a:bodyPr>
          <a:lstStyle/>
          <a:p>
            <a:pPr algn="ctr"/>
            <a:r>
              <a:rPr lang="de-DE" sz="2800" b="1" dirty="0" smtClean="0">
                <a:ln w="0"/>
                <a:solidFill>
                  <a:srgbClr val="002060"/>
                </a:solidFill>
                <a:latin typeface="Arial" panose="020B0604020202020204" pitchFamily="34" charset="0"/>
                <a:cs typeface="Arial" panose="020B0604020202020204" pitchFamily="34" charset="0"/>
              </a:rPr>
              <a:t>Zum „SMS“ sagt </a:t>
            </a:r>
            <a:r>
              <a:rPr lang="de-DE" sz="2800" b="1" dirty="0" smtClean="0">
                <a:ln w="0"/>
                <a:solidFill>
                  <a:srgbClr val="FF0000"/>
                </a:solidFill>
                <a:latin typeface="Arial" panose="020B0604020202020204" pitchFamily="34" charset="0"/>
                <a:cs typeface="Arial" panose="020B0604020202020204" pitchFamily="34" charset="0"/>
              </a:rPr>
              <a:t>man</a:t>
            </a:r>
            <a:r>
              <a:rPr lang="de-DE" sz="2800" b="1" dirty="0" smtClean="0">
                <a:ln w="0"/>
                <a:solidFill>
                  <a:srgbClr val="002060"/>
                </a:solidFill>
                <a:latin typeface="Arial" panose="020B0604020202020204" pitchFamily="34" charset="0"/>
                <a:cs typeface="Arial" panose="020B0604020202020204" pitchFamily="34" charset="0"/>
              </a:rPr>
              <a:t> „</a:t>
            </a:r>
            <a:r>
              <a:rPr lang="de-DE" sz="2800" b="1" dirty="0" err="1" smtClean="0">
                <a:ln w="0"/>
                <a:solidFill>
                  <a:srgbClr val="002060"/>
                </a:solidFill>
                <a:latin typeface="Arial" panose="020B0604020202020204" pitchFamily="34" charset="0"/>
                <a:cs typeface="Arial" panose="020B0604020202020204" pitchFamily="34" charset="0"/>
              </a:rPr>
              <a:t>simsen</a:t>
            </a:r>
            <a:r>
              <a:rPr lang="de-DE" sz="2800" b="1" dirty="0" smtClean="0">
                <a:ln w="0"/>
                <a:solidFill>
                  <a:srgbClr val="002060"/>
                </a:solidFill>
                <a:latin typeface="Arial" panose="020B0604020202020204" pitchFamily="34" charset="0"/>
                <a:cs typeface="Arial" panose="020B0604020202020204" pitchFamily="34" charset="0"/>
              </a:rPr>
              <a:t>,“ „texten“.</a:t>
            </a:r>
            <a:endParaRPr lang="ru-RU" sz="2800" b="1" cap="none" spc="0" dirty="0">
              <a:ln w="0"/>
              <a:solidFill>
                <a:srgbClr val="002060"/>
              </a:solidFill>
            </a:endParaRPr>
          </a:p>
        </p:txBody>
      </p:sp>
      <p:cxnSp>
        <p:nvCxnSpPr>
          <p:cNvPr id="21" name="Прямая соединительная линия 20"/>
          <p:cNvCxnSpPr/>
          <p:nvPr/>
        </p:nvCxnSpPr>
        <p:spPr>
          <a:xfrm>
            <a:off x="595313" y="5638801"/>
            <a:ext cx="1714500" cy="0"/>
          </a:xfrm>
          <a:prstGeom prst="line">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3252788" y="3652838"/>
            <a:ext cx="1714500" cy="0"/>
          </a:xfrm>
          <a:prstGeom prst="line">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5195887" y="5624513"/>
            <a:ext cx="619125" cy="4762"/>
          </a:xfrm>
          <a:prstGeom prst="line">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5" name="Прямоугольник 24"/>
          <p:cNvSpPr/>
          <p:nvPr/>
        </p:nvSpPr>
        <p:spPr>
          <a:xfrm>
            <a:off x="331349" y="5814592"/>
            <a:ext cx="8293540" cy="523220"/>
          </a:xfrm>
          <a:prstGeom prst="rect">
            <a:avLst/>
          </a:prstGeom>
          <a:noFill/>
        </p:spPr>
        <p:txBody>
          <a:bodyPr wrap="square" lIns="91440" tIns="45720" rIns="91440" bIns="45720">
            <a:spAutoFit/>
          </a:bodyPr>
          <a:lstStyle/>
          <a:p>
            <a:pPr algn="ctr"/>
            <a:r>
              <a:rPr lang="de-DE" sz="2800" b="1" dirty="0" smtClean="0">
                <a:ln w="0"/>
                <a:solidFill>
                  <a:srgbClr val="FF0000"/>
                </a:solidFill>
                <a:latin typeface="Arial" panose="020B0604020202020204" pitchFamily="34" charset="0"/>
                <a:cs typeface="Arial" panose="020B0604020202020204" pitchFamily="34" charset="0"/>
              </a:rPr>
              <a:t>Man</a:t>
            </a:r>
            <a:r>
              <a:rPr lang="de-DE" sz="2800" b="1" dirty="0" smtClean="0">
                <a:ln w="0"/>
                <a:solidFill>
                  <a:srgbClr val="002060"/>
                </a:solidFill>
                <a:latin typeface="Arial" panose="020B0604020202020204" pitchFamily="34" charset="0"/>
                <a:cs typeface="Arial" panose="020B0604020202020204" pitchFamily="34" charset="0"/>
              </a:rPr>
              <a:t> telefoniert nicht, </a:t>
            </a:r>
            <a:r>
              <a:rPr lang="de-DE" sz="2800" b="1" dirty="0" smtClean="0">
                <a:ln w="0"/>
                <a:solidFill>
                  <a:srgbClr val="FF0000"/>
                </a:solidFill>
                <a:latin typeface="Arial" panose="020B0604020202020204" pitchFamily="34" charset="0"/>
                <a:cs typeface="Arial" panose="020B0604020202020204" pitchFamily="34" charset="0"/>
              </a:rPr>
              <a:t>man</a:t>
            </a:r>
            <a:r>
              <a:rPr lang="de-DE" sz="2800" b="1" dirty="0" smtClean="0">
                <a:ln w="0"/>
                <a:solidFill>
                  <a:srgbClr val="002060"/>
                </a:solidFill>
                <a:latin typeface="Arial" panose="020B0604020202020204" pitchFamily="34" charset="0"/>
                <a:cs typeface="Arial" panose="020B0604020202020204" pitchFamily="34" charset="0"/>
              </a:rPr>
              <a:t> schreibt lieber SMS.</a:t>
            </a:r>
            <a:endParaRPr lang="ru-RU" sz="2800" b="1" cap="none" spc="0" dirty="0">
              <a:ln w="0"/>
              <a:solidFill>
                <a:srgbClr val="002060"/>
              </a:solidFill>
            </a:endParaRPr>
          </a:p>
        </p:txBody>
      </p:sp>
    </p:spTree>
    <p:extLst>
      <p:ext uri="{BB962C8B-B14F-4D97-AF65-F5344CB8AC3E}">
        <p14:creationId xmlns:p14="http://schemas.microsoft.com/office/powerpoint/2010/main" val="317648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p:cTn id="28" dur="500" fill="hold"/>
                                        <p:tgtEl>
                                          <p:spTgt spid="22"/>
                                        </p:tgtEl>
                                        <p:attrNameLst>
                                          <p:attrName>ppt_w</p:attrName>
                                        </p:attrNameLst>
                                      </p:cBhvr>
                                      <p:tavLst>
                                        <p:tav tm="0">
                                          <p:val>
                                            <p:fltVal val="0"/>
                                          </p:val>
                                        </p:tav>
                                        <p:tav tm="100000">
                                          <p:val>
                                            <p:strVal val="#ppt_w"/>
                                          </p:val>
                                        </p:tav>
                                      </p:tavLst>
                                    </p:anim>
                                    <p:anim calcmode="lin" valueType="num">
                                      <p:cBhvr>
                                        <p:cTn id="29" dur="500" fill="hold"/>
                                        <p:tgtEl>
                                          <p:spTgt spid="22"/>
                                        </p:tgtEl>
                                        <p:attrNameLst>
                                          <p:attrName>ppt_h</p:attrName>
                                        </p:attrNameLst>
                                      </p:cBhvr>
                                      <p:tavLst>
                                        <p:tav tm="0">
                                          <p:val>
                                            <p:fltVal val="0"/>
                                          </p:val>
                                        </p:tav>
                                        <p:tav tm="100000">
                                          <p:val>
                                            <p:strVal val="#ppt_h"/>
                                          </p:val>
                                        </p:tav>
                                      </p:tavLst>
                                    </p:anim>
                                    <p:animEffect transition="in" filter="fade">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500" fill="hold"/>
                                        <p:tgtEl>
                                          <p:spTgt spid="25"/>
                                        </p:tgtEl>
                                        <p:attrNameLst>
                                          <p:attrName>ppt_w</p:attrName>
                                        </p:attrNameLst>
                                      </p:cBhvr>
                                      <p:tavLst>
                                        <p:tav tm="0">
                                          <p:val>
                                            <p:fltVal val="0"/>
                                          </p:val>
                                        </p:tav>
                                        <p:tav tm="100000">
                                          <p:val>
                                            <p:strVal val="#ppt_w"/>
                                          </p:val>
                                        </p:tav>
                                      </p:tavLst>
                                    </p:anim>
                                    <p:anim calcmode="lin" valueType="num">
                                      <p:cBhvr>
                                        <p:cTn id="36" dur="500" fill="hold"/>
                                        <p:tgtEl>
                                          <p:spTgt spid="25"/>
                                        </p:tgtEl>
                                        <p:attrNameLst>
                                          <p:attrName>ppt_h</p:attrName>
                                        </p:attrNameLst>
                                      </p:cBhvr>
                                      <p:tavLst>
                                        <p:tav tm="0">
                                          <p:val>
                                            <p:fltVal val="0"/>
                                          </p:val>
                                        </p:tav>
                                        <p:tav tm="100000">
                                          <p:val>
                                            <p:strVal val="#ppt_h"/>
                                          </p:val>
                                        </p:tav>
                                      </p:tavLst>
                                    </p:anim>
                                    <p:animEffect transition="in" filter="fade">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1"/>
                                        </p:tgtEl>
                                        <p:attrNameLst>
                                          <p:attrName>style.visibility</p:attrName>
                                        </p:attrNameLst>
                                      </p:cBhvr>
                                      <p:to>
                                        <p:strVal val="visible"/>
                                      </p:to>
                                    </p:set>
                                    <p:anim calcmode="lin" valueType="num">
                                      <p:cBhvr>
                                        <p:cTn id="42" dur="500" fill="hold"/>
                                        <p:tgtEl>
                                          <p:spTgt spid="21"/>
                                        </p:tgtEl>
                                        <p:attrNameLst>
                                          <p:attrName>ppt_w</p:attrName>
                                        </p:attrNameLst>
                                      </p:cBhvr>
                                      <p:tavLst>
                                        <p:tav tm="0">
                                          <p:val>
                                            <p:fltVal val="0"/>
                                          </p:val>
                                        </p:tav>
                                        <p:tav tm="100000">
                                          <p:val>
                                            <p:strVal val="#ppt_w"/>
                                          </p:val>
                                        </p:tav>
                                      </p:tavLst>
                                    </p:anim>
                                    <p:anim calcmode="lin" valueType="num">
                                      <p:cBhvr>
                                        <p:cTn id="43" dur="500" fill="hold"/>
                                        <p:tgtEl>
                                          <p:spTgt spid="21"/>
                                        </p:tgtEl>
                                        <p:attrNameLst>
                                          <p:attrName>ppt_h</p:attrName>
                                        </p:attrNameLst>
                                      </p:cBhvr>
                                      <p:tavLst>
                                        <p:tav tm="0">
                                          <p:val>
                                            <p:fltVal val="0"/>
                                          </p:val>
                                        </p:tav>
                                        <p:tav tm="100000">
                                          <p:val>
                                            <p:strVal val="#ppt_h"/>
                                          </p:val>
                                        </p:tav>
                                      </p:tavLst>
                                    </p:anim>
                                    <p:animEffect transition="in" filter="fade">
                                      <p:cBhvr>
                                        <p:cTn id="44" dur="500"/>
                                        <p:tgtEl>
                                          <p:spTgt spid="21"/>
                                        </p:tgtEl>
                                      </p:cBhvr>
                                    </p:animEffect>
                                  </p:childTnLst>
                                </p:cTn>
                              </p:par>
                              <p:par>
                                <p:cTn id="45" presetID="53" presetClass="entr" presetSubtype="16" fill="hold" nodeType="with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p:cTn id="47" dur="500" fill="hold"/>
                                        <p:tgtEl>
                                          <p:spTgt spid="23"/>
                                        </p:tgtEl>
                                        <p:attrNameLst>
                                          <p:attrName>ppt_w</p:attrName>
                                        </p:attrNameLst>
                                      </p:cBhvr>
                                      <p:tavLst>
                                        <p:tav tm="0">
                                          <p:val>
                                            <p:fltVal val="0"/>
                                          </p:val>
                                        </p:tav>
                                        <p:tav tm="100000">
                                          <p:val>
                                            <p:strVal val="#ppt_w"/>
                                          </p:val>
                                        </p:tav>
                                      </p:tavLst>
                                    </p:anim>
                                    <p:anim calcmode="lin" valueType="num">
                                      <p:cBhvr>
                                        <p:cTn id="48" dur="500" fill="hold"/>
                                        <p:tgtEl>
                                          <p:spTgt spid="23"/>
                                        </p:tgtEl>
                                        <p:attrNameLst>
                                          <p:attrName>ppt_h</p:attrName>
                                        </p:attrNameLst>
                                      </p:cBhvr>
                                      <p:tavLst>
                                        <p:tav tm="0">
                                          <p:val>
                                            <p:fltVal val="0"/>
                                          </p:val>
                                        </p:tav>
                                        <p:tav tm="100000">
                                          <p:val>
                                            <p:strVal val="#ppt_h"/>
                                          </p:val>
                                        </p:tav>
                                      </p:tavLst>
                                    </p:anim>
                                    <p:animEffect transition="in" filter="fade">
                                      <p:cBhvr>
                                        <p:cTn id="4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r>
              <a:rPr lang="de-AT" sz="3600" b="1" dirty="0" smtClean="0">
                <a:solidFill>
                  <a:schemeClr val="bg1"/>
                </a:solidFill>
                <a:latin typeface="Arial" panose="020B0604020202020204" pitchFamily="34" charset="0"/>
                <a:cs typeface="Arial" panose="020B0604020202020204" pitchFamily="34" charset="0"/>
              </a:rPr>
              <a:t>Übung</a:t>
            </a:r>
            <a:endParaRPr lang="ru-RU" sz="3600" b="1" dirty="0">
              <a:solidFill>
                <a:schemeClr val="bg1"/>
              </a:solidFill>
              <a:latin typeface="Arial" panose="020B0604020202020204" pitchFamily="34" charset="0"/>
              <a:cs typeface="Arial" panose="020B0604020202020204" pitchFamily="34" charset="0"/>
            </a:endParaRPr>
          </a:p>
        </p:txBody>
      </p:sp>
      <p:sp>
        <p:nvSpPr>
          <p:cNvPr id="15" name="Подзаголовок 14"/>
          <p:cNvSpPr>
            <a:spLocks noGrp="1"/>
          </p:cNvSpPr>
          <p:nvPr>
            <p:ph type="subTitle" idx="1"/>
          </p:nvPr>
        </p:nvSpPr>
        <p:spPr>
          <a:xfrm>
            <a:off x="457201" y="857251"/>
            <a:ext cx="11530012" cy="4386262"/>
          </a:xfrm>
        </p:spPr>
        <p:txBody>
          <a:bodyPr>
            <a:normAutofit/>
          </a:bodyPr>
          <a:lstStyle/>
          <a:p>
            <a:pPr algn="l"/>
            <a:r>
              <a:rPr lang="de-AT" sz="2800" b="1" dirty="0" smtClean="0"/>
              <a:t>Formen Sie folgende Sätze um, indem Sie das Pronomen „man“ benutzen.</a:t>
            </a:r>
          </a:p>
          <a:p>
            <a:pPr algn="l"/>
            <a:r>
              <a:rPr lang="de-AT" sz="2800" dirty="0" smtClean="0"/>
              <a:t>Sie kommunizieren mit 160 Zeichen.</a:t>
            </a:r>
          </a:p>
          <a:p>
            <a:pPr algn="l"/>
            <a:r>
              <a:rPr lang="de-AT" sz="2800" dirty="0" smtClean="0"/>
              <a:t>In einer SMS sparen Jugendliche </a:t>
            </a:r>
            <a:r>
              <a:rPr lang="de-AT" sz="2800" dirty="0" err="1" smtClean="0"/>
              <a:t>Zeichen,Pronomen</a:t>
            </a:r>
            <a:r>
              <a:rPr lang="de-AT" sz="2800" dirty="0" smtClean="0"/>
              <a:t>, Präpositionen.</a:t>
            </a:r>
          </a:p>
          <a:p>
            <a:pPr algn="l"/>
            <a:r>
              <a:rPr lang="de-AT" sz="2800" dirty="0"/>
              <a:t>Mit einer SMS schreiben können sich Freunde schnell verabreden.</a:t>
            </a:r>
            <a:endParaRPr lang="ru-RU" sz="2800" dirty="0"/>
          </a:p>
          <a:p>
            <a:pPr algn="l"/>
            <a:endParaRPr lang="de-AT" sz="2800" dirty="0" smtClean="0"/>
          </a:p>
          <a:p>
            <a:pPr algn="l"/>
            <a:endParaRPr lang="ru-RU" sz="2800" dirty="0"/>
          </a:p>
        </p:txBody>
      </p:sp>
      <p:sp>
        <p:nvSpPr>
          <p:cNvPr id="26" name="Прямоугольник 25"/>
          <p:cNvSpPr/>
          <p:nvPr/>
        </p:nvSpPr>
        <p:spPr>
          <a:xfrm>
            <a:off x="455174" y="3223793"/>
            <a:ext cx="10617640" cy="2677656"/>
          </a:xfrm>
          <a:prstGeom prst="rect">
            <a:avLst/>
          </a:prstGeom>
          <a:noFill/>
        </p:spPr>
        <p:txBody>
          <a:bodyPr wrap="square" lIns="91440" tIns="45720" rIns="91440" bIns="45720">
            <a:spAutoFit/>
          </a:bodyPr>
          <a:lstStyle/>
          <a:p>
            <a:r>
              <a:rPr lang="de-DE" sz="2800" b="1" dirty="0" smtClean="0">
                <a:ln w="0"/>
                <a:solidFill>
                  <a:srgbClr val="002060"/>
                </a:solidFill>
                <a:latin typeface="Arial" panose="020B0604020202020204" pitchFamily="34" charset="0"/>
                <a:cs typeface="Arial" panose="020B0604020202020204" pitchFamily="34" charset="0"/>
              </a:rPr>
              <a:t>Man kommuniziert mit 160 Zeichen.</a:t>
            </a:r>
          </a:p>
          <a:p>
            <a:endParaRPr lang="de-DE" sz="2800" b="1" dirty="0" smtClean="0">
              <a:ln w="0"/>
              <a:solidFill>
                <a:srgbClr val="002060"/>
              </a:solidFill>
              <a:latin typeface="Arial" panose="020B0604020202020204" pitchFamily="34" charset="0"/>
              <a:cs typeface="Arial" panose="020B0604020202020204" pitchFamily="34" charset="0"/>
            </a:endParaRPr>
          </a:p>
          <a:p>
            <a:r>
              <a:rPr lang="de-DE" sz="2800" b="1" cap="none" spc="0" dirty="0" smtClean="0">
                <a:ln w="0"/>
                <a:solidFill>
                  <a:srgbClr val="002060"/>
                </a:solidFill>
                <a:latin typeface="Arial" panose="020B0604020202020204" pitchFamily="34" charset="0"/>
                <a:cs typeface="Arial" panose="020B0604020202020204" pitchFamily="34" charset="0"/>
              </a:rPr>
              <a:t>In einer SMS spart man Zeichen, Pronomen, Präpositionen.</a:t>
            </a:r>
          </a:p>
          <a:p>
            <a:endParaRPr lang="de-DE" sz="2800" b="1" cap="none" spc="0" dirty="0" smtClean="0">
              <a:ln w="0"/>
              <a:solidFill>
                <a:srgbClr val="002060"/>
              </a:solidFill>
              <a:latin typeface="Arial" panose="020B0604020202020204" pitchFamily="34" charset="0"/>
              <a:cs typeface="Arial" panose="020B0604020202020204" pitchFamily="34" charset="0"/>
            </a:endParaRPr>
          </a:p>
          <a:p>
            <a:r>
              <a:rPr lang="de-DE" sz="2800" b="1" dirty="0">
                <a:ln w="0"/>
                <a:solidFill>
                  <a:srgbClr val="002060"/>
                </a:solidFill>
                <a:latin typeface="Arial" panose="020B0604020202020204" pitchFamily="34" charset="0"/>
                <a:cs typeface="Arial" panose="020B0604020202020204" pitchFamily="34" charset="0"/>
              </a:rPr>
              <a:t>Mit einer SMS schreiben kann man sich schnell verabreden</a:t>
            </a:r>
            <a:endParaRPr lang="de-DE" sz="2800" b="1" cap="none" spc="0" dirty="0" smtClean="0">
              <a:ln w="0"/>
              <a:solidFill>
                <a:srgbClr val="002060"/>
              </a:solidFill>
              <a:latin typeface="Arial" panose="020B0604020202020204" pitchFamily="34" charset="0"/>
              <a:cs typeface="Arial" panose="020B0604020202020204" pitchFamily="34" charset="0"/>
            </a:endParaRPr>
          </a:p>
          <a:p>
            <a:endParaRPr lang="ru-RU" sz="2800" b="1" cap="none" spc="0" dirty="0">
              <a:ln w="0"/>
              <a:solidFill>
                <a:srgbClr val="002060"/>
              </a:solidFill>
            </a:endParaRPr>
          </a:p>
        </p:txBody>
      </p:sp>
    </p:spTree>
    <p:extLst>
      <p:ext uri="{BB962C8B-B14F-4D97-AF65-F5344CB8AC3E}">
        <p14:creationId xmlns:p14="http://schemas.microsoft.com/office/powerpoint/2010/main" val="404998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Effect transition="in" filter="fade">
                                      <p:cBhvr>
                                        <p:cTn id="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pPr algn="ctr"/>
            <a:r>
              <a:rPr lang="de-DE" sz="3600" b="1" dirty="0" smtClean="0">
                <a:solidFill>
                  <a:schemeClr val="bg1"/>
                </a:solidFill>
                <a:latin typeface="Arial" panose="020B0604020202020204" pitchFamily="34" charset="0"/>
                <a:cs typeface="Arial" panose="020B0604020202020204" pitchFamily="34" charset="0"/>
              </a:rPr>
              <a:t>Aufgabe für selbstständige Arbeit</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785813"/>
            <a:ext cx="11530013" cy="5600699"/>
          </a:xfrm>
          <a:ln w="28575"/>
        </p:spPr>
        <p:style>
          <a:lnRef idx="2">
            <a:schemeClr val="accent3"/>
          </a:lnRef>
          <a:fillRef idx="1">
            <a:schemeClr val="lt1"/>
          </a:fillRef>
          <a:effectRef idx="0">
            <a:schemeClr val="accent3"/>
          </a:effectRef>
          <a:fontRef idx="minor">
            <a:schemeClr val="dk1"/>
          </a:fontRef>
        </p:style>
        <p:txBody>
          <a:bodyPr>
            <a:normAutofit/>
          </a:bodyPr>
          <a:lstStyle/>
          <a:p>
            <a:pPr lvl="1"/>
            <a:r>
              <a:rPr lang="ru-RU" sz="3600" b="1" dirty="0" err="1"/>
              <a:t>Schreiben</a:t>
            </a:r>
            <a:r>
              <a:rPr lang="ru-RU" sz="3600" b="1" dirty="0"/>
              <a:t> </a:t>
            </a:r>
            <a:r>
              <a:rPr lang="ru-RU" sz="3600" b="1" dirty="0" err="1"/>
              <a:t>Sie</a:t>
            </a:r>
            <a:r>
              <a:rPr lang="ru-RU" sz="3600" b="1" dirty="0"/>
              <a:t> </a:t>
            </a:r>
            <a:r>
              <a:rPr lang="ru-RU" sz="3600" b="1" dirty="0" err="1"/>
              <a:t>auch</a:t>
            </a:r>
            <a:r>
              <a:rPr lang="ru-RU" sz="3600" b="1" dirty="0"/>
              <a:t> SMS? </a:t>
            </a:r>
            <a:r>
              <a:rPr lang="ru-RU" sz="3600" b="1" dirty="0" err="1"/>
              <a:t>Wenn</a:t>
            </a:r>
            <a:r>
              <a:rPr lang="ru-RU" sz="3600" b="1" dirty="0"/>
              <a:t> </a:t>
            </a:r>
            <a:r>
              <a:rPr lang="ru-RU" sz="3600" b="1" dirty="0" err="1"/>
              <a:t>ja</a:t>
            </a:r>
            <a:r>
              <a:rPr lang="ru-RU" sz="3600" b="1" dirty="0"/>
              <a:t>, </a:t>
            </a:r>
            <a:r>
              <a:rPr lang="ru-RU" sz="3600" b="1" dirty="0" err="1"/>
              <a:t>schreiben</a:t>
            </a:r>
            <a:r>
              <a:rPr lang="ru-RU" sz="3600" b="1" dirty="0"/>
              <a:t> </a:t>
            </a:r>
            <a:r>
              <a:rPr lang="ru-RU" sz="3600" b="1" dirty="0" err="1"/>
              <a:t>Sie</a:t>
            </a:r>
            <a:r>
              <a:rPr lang="ru-RU" sz="3600" b="1" dirty="0"/>
              <a:t> </a:t>
            </a:r>
            <a:r>
              <a:rPr lang="ru-RU" sz="3600" b="1" dirty="0" err="1"/>
              <a:t>Ihre</a:t>
            </a:r>
            <a:r>
              <a:rPr lang="ru-RU" sz="3600" b="1" dirty="0"/>
              <a:t> SMS </a:t>
            </a:r>
            <a:r>
              <a:rPr lang="ru-RU" sz="3600" b="1" dirty="0" err="1"/>
              <a:t>und</a:t>
            </a:r>
            <a:r>
              <a:rPr lang="ru-RU" sz="3600" b="1" dirty="0"/>
              <a:t> </a:t>
            </a:r>
            <a:r>
              <a:rPr lang="ru-RU" sz="3600" b="1" dirty="0" err="1"/>
              <a:t>lesen</a:t>
            </a:r>
            <a:r>
              <a:rPr lang="ru-RU" sz="3600" b="1" dirty="0"/>
              <a:t> </a:t>
            </a:r>
            <a:r>
              <a:rPr lang="ru-RU" sz="3600" b="1" dirty="0" err="1"/>
              <a:t>Sie</a:t>
            </a:r>
            <a:r>
              <a:rPr lang="ru-RU" sz="3600" b="1" dirty="0"/>
              <a:t> </a:t>
            </a:r>
            <a:r>
              <a:rPr lang="ru-RU" sz="3600" b="1" dirty="0" err="1"/>
              <a:t>sie</a:t>
            </a:r>
            <a:r>
              <a:rPr lang="ru-RU" sz="3600" b="1" dirty="0"/>
              <a:t> </a:t>
            </a:r>
            <a:r>
              <a:rPr lang="ru-RU" sz="3600" b="1" dirty="0" err="1" smtClean="0"/>
              <a:t>vor</a:t>
            </a:r>
            <a:r>
              <a:rPr lang="ru-RU" sz="3600" b="1" dirty="0" smtClean="0"/>
              <a:t>!</a:t>
            </a:r>
            <a:r>
              <a:rPr lang="de-AT" sz="3600" dirty="0"/>
              <a:t> </a:t>
            </a:r>
            <a:r>
              <a:rPr lang="ru-RU" sz="3600" b="1" dirty="0" err="1" smtClean="0"/>
              <a:t>An</a:t>
            </a:r>
            <a:r>
              <a:rPr lang="ru-RU" sz="3600" b="1" dirty="0" smtClean="0"/>
              <a:t> </a:t>
            </a:r>
            <a:r>
              <a:rPr lang="ru-RU" sz="3600" b="1" dirty="0" err="1"/>
              <a:t>wen</a:t>
            </a:r>
            <a:r>
              <a:rPr lang="ru-RU" sz="3600" b="1" dirty="0"/>
              <a:t> </a:t>
            </a:r>
            <a:r>
              <a:rPr lang="ru-RU" sz="3600" b="1" dirty="0" err="1"/>
              <a:t>schreiben</a:t>
            </a:r>
            <a:r>
              <a:rPr lang="ru-RU" sz="3600" b="1" dirty="0"/>
              <a:t> </a:t>
            </a:r>
            <a:r>
              <a:rPr lang="ru-RU" sz="3600" b="1" dirty="0" err="1"/>
              <a:t>Sie</a:t>
            </a:r>
            <a:r>
              <a:rPr lang="ru-RU" sz="3600" b="1" dirty="0"/>
              <a:t> </a:t>
            </a:r>
            <a:r>
              <a:rPr lang="ru-RU" sz="3600" b="1" dirty="0" err="1"/>
              <a:t>eine</a:t>
            </a:r>
            <a:r>
              <a:rPr lang="ru-RU" sz="3600" b="1" dirty="0"/>
              <a:t> SMS?</a:t>
            </a:r>
            <a:endParaRPr lang="ru-RU" sz="3600" dirty="0"/>
          </a:p>
          <a:p>
            <a:r>
              <a:rPr lang="ru-RU" sz="3600" b="1" dirty="0"/>
              <a:t> </a:t>
            </a:r>
            <a:r>
              <a:rPr lang="ru-RU" sz="3600" b="1" dirty="0" err="1" smtClean="0"/>
              <a:t>Wann</a:t>
            </a:r>
            <a:r>
              <a:rPr lang="ru-RU" sz="3600" b="1" dirty="0" smtClean="0"/>
              <a:t> </a:t>
            </a:r>
            <a:r>
              <a:rPr lang="ru-RU" sz="3600" b="1" dirty="0" err="1"/>
              <a:t>schreiben</a:t>
            </a:r>
            <a:r>
              <a:rPr lang="ru-RU" sz="3600" b="1" dirty="0"/>
              <a:t> </a:t>
            </a:r>
            <a:r>
              <a:rPr lang="ru-RU" sz="3600" b="1" dirty="0" err="1"/>
              <a:t>Sie</a:t>
            </a:r>
            <a:r>
              <a:rPr lang="ru-RU" sz="3600" b="1" dirty="0"/>
              <a:t> </a:t>
            </a:r>
            <a:r>
              <a:rPr lang="ru-RU" sz="3600" b="1" dirty="0" err="1"/>
              <a:t>eine</a:t>
            </a:r>
            <a:r>
              <a:rPr lang="ru-RU" sz="3600" b="1" dirty="0"/>
              <a:t> SMS?</a:t>
            </a:r>
            <a:endParaRPr lang="ru-RU" sz="3600" dirty="0"/>
          </a:p>
          <a:p>
            <a:r>
              <a:rPr lang="ru-RU" sz="3200" b="1" dirty="0"/>
              <a:t/>
            </a:r>
            <a:br>
              <a:rPr lang="ru-RU" sz="3200" b="1" dirty="0"/>
            </a:br>
            <a:r>
              <a:rPr lang="ru-RU" dirty="0"/>
              <a:t> </a:t>
            </a:r>
          </a:p>
          <a:p>
            <a:endParaRPr lang="de-DE" sz="4000" b="1" dirty="0" smtClean="0">
              <a:solidFill>
                <a:srgbClr val="7030A0"/>
              </a:solidFill>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10086" y="3095624"/>
            <a:ext cx="3119439" cy="3119439"/>
          </a:xfrm>
          <a:prstGeom prst="rect">
            <a:avLst/>
          </a:prstGeom>
        </p:spPr>
      </p:pic>
    </p:spTree>
    <p:extLst>
      <p:ext uri="{BB962C8B-B14F-4D97-AF65-F5344CB8AC3E}">
        <p14:creationId xmlns:p14="http://schemas.microsoft.com/office/powerpoint/2010/main" val="1679471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501445" y="30982"/>
            <a:ext cx="11120284" cy="583381"/>
          </a:xfrm>
          <a:solidFill>
            <a:srgbClr val="00B0F0"/>
          </a:solidFill>
        </p:spPr>
        <p:txBody>
          <a:bodyPr>
            <a:normAutofit fontScale="90000"/>
          </a:bodyPr>
          <a:lstStyle/>
          <a:p>
            <a:r>
              <a:rPr lang="de-DE" sz="4000" b="1" dirty="0" smtClean="0">
                <a:solidFill>
                  <a:schemeClr val="bg1"/>
                </a:solidFill>
                <a:latin typeface="Arial" panose="020B0604020202020204" pitchFamily="34" charset="0"/>
                <a:cs typeface="Arial" panose="020B0604020202020204" pitchFamily="34" charset="0"/>
              </a:rPr>
              <a:t>Ende der Stunde</a:t>
            </a:r>
            <a:endParaRPr lang="ru-RU" sz="4000" b="1" dirty="0">
              <a:solidFill>
                <a:schemeClr val="bg1"/>
              </a:solidFill>
              <a:latin typeface="Arial" panose="020B0604020202020204" pitchFamily="34" charset="0"/>
              <a:cs typeface="Arial" panose="020B0604020202020204" pitchFamily="34" charset="0"/>
            </a:endParaRPr>
          </a:p>
        </p:txBody>
      </p:sp>
      <p:sp>
        <p:nvSpPr>
          <p:cNvPr id="7" name="Подзаголовок 6"/>
          <p:cNvSpPr>
            <a:spLocks noGrp="1"/>
          </p:cNvSpPr>
          <p:nvPr>
            <p:ph type="subTitle" idx="1"/>
          </p:nvPr>
        </p:nvSpPr>
        <p:spPr>
          <a:xfrm>
            <a:off x="501445" y="942975"/>
            <a:ext cx="11120284" cy="5413579"/>
          </a:xfrm>
          <a:ln w="38100">
            <a:solidFill>
              <a:schemeClr val="accent1">
                <a:lumMod val="60000"/>
                <a:lumOff val="40000"/>
              </a:schemeClr>
            </a:solidFill>
          </a:ln>
        </p:spPr>
        <p:txBody>
          <a:bodyPr>
            <a:normAutofit/>
          </a:bodyPr>
          <a:lstStyle/>
          <a:p>
            <a:endParaRPr lang="uz-Cyrl-UZ" sz="4800" b="1" dirty="0" smtClean="0">
              <a:solidFill>
                <a:srgbClr val="002060"/>
              </a:solidFill>
              <a:latin typeface="Arial" panose="020B0604020202020204" pitchFamily="34" charset="0"/>
              <a:cs typeface="Arial" panose="020B0604020202020204" pitchFamily="34" charset="0"/>
            </a:endParaRPr>
          </a:p>
          <a:p>
            <a:r>
              <a:rPr lang="de-DE" sz="4800" b="1" dirty="0" smtClean="0">
                <a:solidFill>
                  <a:srgbClr val="002060"/>
                </a:solidFill>
                <a:latin typeface="Arial" panose="020B0604020202020204" pitchFamily="34" charset="0"/>
                <a:cs typeface="Arial" panose="020B0604020202020204" pitchFamily="34" charset="0"/>
              </a:rPr>
              <a:t>Unsere Stunde ist zu Ende</a:t>
            </a:r>
          </a:p>
          <a:p>
            <a:r>
              <a:rPr lang="de-DE" sz="5400" b="1" dirty="0" smtClean="0">
                <a:solidFill>
                  <a:srgbClr val="FF0000"/>
                </a:solidFill>
                <a:latin typeface="Arial" panose="020B0604020202020204" pitchFamily="34" charset="0"/>
                <a:cs typeface="Arial" panose="020B0604020202020204" pitchFamily="34" charset="0"/>
              </a:rPr>
              <a:t>Danke für Aufmerksamkeit!</a:t>
            </a:r>
          </a:p>
          <a:p>
            <a:r>
              <a:rPr lang="de-DE" sz="5400" b="1" dirty="0" smtClean="0">
                <a:solidFill>
                  <a:srgbClr val="00B0F0"/>
                </a:solidFill>
                <a:latin typeface="Arial" panose="020B0604020202020204" pitchFamily="34" charset="0"/>
                <a:cs typeface="Arial" panose="020B0604020202020204" pitchFamily="34" charset="0"/>
              </a:rPr>
              <a:t>Auf Wiedersehen!</a:t>
            </a:r>
            <a:endParaRPr lang="ru-RU" sz="5400" b="1" dirty="0">
              <a:solidFill>
                <a:srgbClr val="00B0F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1603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pPr algn="ctr"/>
            <a:r>
              <a:rPr lang="de-DE" sz="3600" dirty="0" smtClean="0">
                <a:solidFill>
                  <a:schemeClr val="bg1"/>
                </a:solidFill>
                <a:latin typeface="Arial" panose="020B0604020202020204" pitchFamily="34" charset="0"/>
                <a:cs typeface="Arial" panose="020B0604020202020204" pitchFamily="34" charset="0"/>
              </a:rPr>
              <a:t>PLAN DER STUNDE:</a:t>
            </a:r>
            <a:endParaRPr lang="ru-RU" sz="36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785813"/>
            <a:ext cx="11530013" cy="5600699"/>
          </a:xfrm>
          <a:ln w="28575"/>
        </p:spPr>
        <p:style>
          <a:lnRef idx="2">
            <a:schemeClr val="accent3"/>
          </a:lnRef>
          <a:fillRef idx="1">
            <a:schemeClr val="lt1"/>
          </a:fillRef>
          <a:effectRef idx="0">
            <a:schemeClr val="accent3"/>
          </a:effectRef>
          <a:fontRef idx="minor">
            <a:schemeClr val="dk1"/>
          </a:fontRef>
        </p:style>
        <p:txBody>
          <a:bodyPr>
            <a:normAutofit/>
          </a:bodyPr>
          <a:lstStyle/>
          <a:p>
            <a:pPr algn="l"/>
            <a:endParaRPr lang="de-DE" sz="4000" dirty="0" smtClean="0">
              <a:solidFill>
                <a:srgbClr val="7030A0"/>
              </a:solidFill>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v"/>
            </a:pPr>
            <a:r>
              <a:rPr lang="de-DE" sz="4000" dirty="0" smtClean="0">
                <a:solidFill>
                  <a:srgbClr val="C00000"/>
                </a:solidFill>
                <a:latin typeface="Arial" panose="020B0604020202020204" pitchFamily="34" charset="0"/>
                <a:cs typeface="Arial" panose="020B0604020202020204" pitchFamily="34" charset="0"/>
              </a:rPr>
              <a:t>Wortschatzarbeit</a:t>
            </a:r>
            <a:endParaRPr lang="de-DE" sz="4000" dirty="0" smtClean="0">
              <a:solidFill>
                <a:srgbClr val="C00000"/>
              </a:solidFill>
              <a:latin typeface="Arial" panose="020B0604020202020204" pitchFamily="34" charset="0"/>
              <a:cs typeface="Arial" panose="020B0604020202020204" pitchFamily="34" charset="0"/>
            </a:endParaRPr>
          </a:p>
          <a:p>
            <a:pPr marL="342900" lvl="0" indent="-342900" algn="l">
              <a:buFont typeface="Wingdings" panose="05000000000000000000" pitchFamily="2" charset="2"/>
              <a:buChar char="v"/>
            </a:pPr>
            <a:r>
              <a:rPr lang="de-DE" sz="4000" dirty="0" smtClean="0">
                <a:solidFill>
                  <a:srgbClr val="C00000"/>
                </a:solidFill>
                <a:latin typeface="Arial" panose="020B0604020202020204" pitchFamily="34" charset="0"/>
                <a:cs typeface="Arial" panose="020B0604020202020204" pitchFamily="34" charset="0"/>
              </a:rPr>
              <a:t>L</a:t>
            </a:r>
            <a:r>
              <a:rPr lang="de-AT" sz="4000" dirty="0" err="1" smtClean="0">
                <a:solidFill>
                  <a:srgbClr val="C00000"/>
                </a:solidFill>
                <a:latin typeface="Arial" panose="020B0604020202020204" pitchFamily="34" charset="0"/>
                <a:cs typeface="Arial" panose="020B0604020202020204" pitchFamily="34" charset="0"/>
              </a:rPr>
              <a:t>ückentext</a:t>
            </a:r>
            <a:endParaRPr lang="de-AT" sz="4000" dirty="0" smtClean="0">
              <a:solidFill>
                <a:srgbClr val="C00000"/>
              </a:solidFill>
              <a:latin typeface="Arial" panose="020B0604020202020204" pitchFamily="34" charset="0"/>
              <a:cs typeface="Arial" panose="020B0604020202020204" pitchFamily="34" charset="0"/>
            </a:endParaRPr>
          </a:p>
          <a:p>
            <a:pPr marL="342900" lvl="0" indent="-342900" algn="l">
              <a:buFont typeface="Wingdings" panose="05000000000000000000" pitchFamily="2" charset="2"/>
              <a:buChar char="v"/>
            </a:pPr>
            <a:r>
              <a:rPr lang="de-AT" sz="4000" dirty="0" smtClean="0">
                <a:solidFill>
                  <a:srgbClr val="C00000"/>
                </a:solidFill>
                <a:latin typeface="Arial" panose="020B0604020202020204" pitchFamily="34" charset="0"/>
                <a:cs typeface="Arial" panose="020B0604020202020204" pitchFamily="34" charset="0"/>
              </a:rPr>
              <a:t>Arbeit an dem Text</a:t>
            </a:r>
            <a:endParaRPr lang="de-DE" sz="4000" dirty="0" smtClean="0">
              <a:solidFill>
                <a:srgbClr val="C00000"/>
              </a:solidFill>
              <a:latin typeface="Arial" panose="020B0604020202020204" pitchFamily="34" charset="0"/>
              <a:cs typeface="Arial" panose="020B0604020202020204" pitchFamily="34" charset="0"/>
            </a:endParaRPr>
          </a:p>
          <a:p>
            <a:pPr marL="342900" lvl="0" indent="-342900" algn="l">
              <a:buFont typeface="Wingdings" panose="05000000000000000000" pitchFamily="2" charset="2"/>
              <a:buChar char="v"/>
            </a:pPr>
            <a:r>
              <a:rPr lang="de-DE" sz="4000" dirty="0" smtClean="0">
                <a:solidFill>
                  <a:srgbClr val="C00000"/>
                </a:solidFill>
                <a:latin typeface="Arial" panose="020B0604020202020204" pitchFamily="34" charset="0"/>
                <a:cs typeface="Arial" panose="020B0604020202020204" pitchFamily="34" charset="0"/>
              </a:rPr>
              <a:t>Grammatik</a:t>
            </a:r>
            <a:endParaRPr lang="de-DE" sz="4000" dirty="0" smtClean="0">
              <a:solidFill>
                <a:srgbClr val="C00000"/>
              </a:solidFill>
              <a:latin typeface="Arial" panose="020B0604020202020204" pitchFamily="34" charset="0"/>
              <a:cs typeface="Arial" panose="020B0604020202020204" pitchFamily="34" charset="0"/>
            </a:endParaRPr>
          </a:p>
          <a:p>
            <a:pPr marL="342900" lvl="0" indent="-342900" algn="l">
              <a:buFont typeface="Wingdings" panose="05000000000000000000" pitchFamily="2" charset="2"/>
              <a:buChar char="v"/>
            </a:pPr>
            <a:r>
              <a:rPr lang="de-DE" sz="4000" dirty="0" smtClean="0">
                <a:solidFill>
                  <a:srgbClr val="C00000"/>
                </a:solidFill>
                <a:latin typeface="Arial" panose="020B0604020202020204" pitchFamily="34" charset="0"/>
                <a:cs typeface="Arial" panose="020B0604020202020204" pitchFamily="34" charset="0"/>
              </a:rPr>
              <a:t>Übungen</a:t>
            </a:r>
            <a:endParaRPr lang="de-DE" sz="4000" dirty="0">
              <a:solidFill>
                <a:srgbClr val="C00000"/>
              </a:solidFill>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v"/>
            </a:pPr>
            <a:r>
              <a:rPr lang="de-DE" sz="4000" dirty="0" smtClean="0">
                <a:solidFill>
                  <a:srgbClr val="C00000"/>
                </a:solidFill>
                <a:latin typeface="Arial" panose="020B0604020202020204" pitchFamily="34" charset="0"/>
                <a:cs typeface="Arial" panose="020B0604020202020204" pitchFamily="34" charset="0"/>
              </a:rPr>
              <a:t>Aufgabe für selbstständige Arbeit</a:t>
            </a:r>
            <a:endParaRPr lang="ru-RU" sz="4000" dirty="0">
              <a:solidFill>
                <a:srgbClr val="C00000"/>
              </a:solidFill>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1550" y="3886200"/>
            <a:ext cx="3067051" cy="2155699"/>
          </a:xfrm>
          <a:prstGeom prst="rect">
            <a:avLst/>
          </a:prstGeom>
        </p:spPr>
      </p:pic>
    </p:spTree>
    <p:extLst>
      <p:ext uri="{BB962C8B-B14F-4D97-AF65-F5344CB8AC3E}">
        <p14:creationId xmlns:p14="http://schemas.microsoft.com/office/powerpoint/2010/main" val="1970200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Autofit/>
          </a:bodyPr>
          <a:lstStyle/>
          <a:p>
            <a:r>
              <a:rPr lang="ru-RU" sz="4800" b="1" dirty="0">
                <a:solidFill>
                  <a:schemeClr val="bg1"/>
                </a:solidFill>
                <a:latin typeface="+mn-lt"/>
              </a:rPr>
              <a:t>SMS – SCHREIB MIR </a:t>
            </a:r>
            <a:r>
              <a:rPr lang="ru-RU" sz="4800" b="1" dirty="0" smtClean="0">
                <a:solidFill>
                  <a:schemeClr val="bg1"/>
                </a:solidFill>
                <a:latin typeface="+mn-lt"/>
              </a:rPr>
              <a:t>SPRÜCHE</a:t>
            </a:r>
            <a:endParaRPr lang="ru-RU" sz="4800" b="1" dirty="0">
              <a:solidFill>
                <a:schemeClr val="bg1"/>
              </a:solidFill>
              <a:latin typeface="+mn-lt"/>
              <a:cs typeface="Arial" panose="020B0604020202020204" pitchFamily="34" charset="0"/>
            </a:endParaRPr>
          </a:p>
        </p:txBody>
      </p:sp>
      <p:sp>
        <p:nvSpPr>
          <p:cNvPr id="5" name="Подзаголовок 4"/>
          <p:cNvSpPr>
            <a:spLocks noGrp="1"/>
          </p:cNvSpPr>
          <p:nvPr>
            <p:ph type="subTitle" idx="1"/>
          </p:nvPr>
        </p:nvSpPr>
        <p:spPr>
          <a:xfrm>
            <a:off x="385763" y="585788"/>
            <a:ext cx="11530013" cy="6043612"/>
          </a:xfrm>
          <a:ln w="28575"/>
        </p:spPr>
        <p:style>
          <a:lnRef idx="2">
            <a:schemeClr val="accent3"/>
          </a:lnRef>
          <a:fillRef idx="1">
            <a:schemeClr val="lt1"/>
          </a:fillRef>
          <a:effectRef idx="0">
            <a:schemeClr val="accent3"/>
          </a:effectRef>
          <a:fontRef idx="minor">
            <a:schemeClr val="dk1"/>
          </a:fontRef>
        </p:style>
        <p:txBody>
          <a:bodyPr>
            <a:normAutofit/>
          </a:bodyPr>
          <a:lstStyle/>
          <a:p>
            <a:r>
              <a:rPr lang="ru-RU" sz="2800" dirty="0" err="1" smtClean="0"/>
              <a:t>Nur</a:t>
            </a:r>
            <a:r>
              <a:rPr lang="ru-RU" sz="2800" dirty="0" smtClean="0"/>
              <a:t> </a:t>
            </a:r>
            <a:r>
              <a:rPr lang="ru-RU" sz="2800" dirty="0"/>
              <a:t>160 </a:t>
            </a:r>
            <a:r>
              <a:rPr lang="ru-RU" sz="2800" dirty="0" err="1"/>
              <a:t>Zeichen</a:t>
            </a:r>
            <a:r>
              <a:rPr lang="ru-RU" sz="2800" dirty="0"/>
              <a:t> </a:t>
            </a:r>
            <a:r>
              <a:rPr lang="ru-RU" sz="2800" dirty="0" err="1"/>
              <a:t>ist</a:t>
            </a:r>
            <a:r>
              <a:rPr lang="ru-RU" sz="2800" dirty="0"/>
              <a:t> </a:t>
            </a:r>
            <a:r>
              <a:rPr lang="ru-RU" sz="2800" dirty="0" err="1"/>
              <a:t>eine</a:t>
            </a:r>
            <a:r>
              <a:rPr lang="ru-RU" sz="2800" dirty="0"/>
              <a:t> SMS </a:t>
            </a:r>
            <a:r>
              <a:rPr lang="ru-RU" sz="2800" dirty="0" err="1"/>
              <a:t>lang</a:t>
            </a:r>
            <a:r>
              <a:rPr lang="ru-RU" sz="2800" dirty="0"/>
              <a:t>, </a:t>
            </a:r>
            <a:r>
              <a:rPr lang="ru-RU" sz="2800" dirty="0" err="1"/>
              <a:t>eine</a:t>
            </a:r>
            <a:r>
              <a:rPr lang="ru-RU" sz="2800" dirty="0"/>
              <a:t> </a:t>
            </a:r>
            <a:r>
              <a:rPr lang="ru-RU" sz="2800" dirty="0" err="1"/>
              <a:t>Textnachricht</a:t>
            </a:r>
            <a:r>
              <a:rPr lang="ru-RU" sz="2800" dirty="0"/>
              <a:t> </a:t>
            </a:r>
            <a:r>
              <a:rPr lang="ru-RU" sz="2800" dirty="0" err="1"/>
              <a:t>auf</a:t>
            </a:r>
            <a:r>
              <a:rPr lang="ru-RU" sz="2800" dirty="0"/>
              <a:t> </a:t>
            </a:r>
            <a:r>
              <a:rPr lang="ru-RU" sz="2800" dirty="0" err="1"/>
              <a:t>dem</a:t>
            </a:r>
            <a:r>
              <a:rPr lang="ru-RU" sz="2800" dirty="0"/>
              <a:t> </a:t>
            </a:r>
            <a:r>
              <a:rPr lang="ru-RU" sz="2800" dirty="0" err="1"/>
              <a:t>Handy</a:t>
            </a:r>
            <a:r>
              <a:rPr lang="ru-RU" sz="2800" dirty="0"/>
              <a:t>.</a:t>
            </a:r>
          </a:p>
          <a:p>
            <a:r>
              <a:rPr lang="ru-RU" sz="2800" dirty="0"/>
              <a:t> </a:t>
            </a:r>
            <a:r>
              <a:rPr lang="ru-RU" sz="2800" dirty="0" err="1" smtClean="0"/>
              <a:t>Doch</a:t>
            </a:r>
            <a:r>
              <a:rPr lang="ru-RU" sz="2800" dirty="0" smtClean="0"/>
              <a:t> </a:t>
            </a:r>
            <a:r>
              <a:rPr lang="ru-RU" sz="2800" dirty="0" err="1"/>
              <a:t>damit</a:t>
            </a:r>
            <a:r>
              <a:rPr lang="ru-RU" sz="2800" dirty="0"/>
              <a:t> </a:t>
            </a:r>
            <a:r>
              <a:rPr lang="ru-RU" sz="2800" dirty="0" err="1"/>
              <a:t>kann</a:t>
            </a:r>
            <a:r>
              <a:rPr lang="ru-RU" sz="2800" dirty="0"/>
              <a:t> </a:t>
            </a:r>
            <a:r>
              <a:rPr lang="ru-RU" sz="2800" dirty="0" err="1"/>
              <a:t>man</a:t>
            </a:r>
            <a:r>
              <a:rPr lang="ru-RU" sz="2800" dirty="0"/>
              <a:t> </a:t>
            </a:r>
            <a:r>
              <a:rPr lang="ru-RU" sz="2800" dirty="0" err="1"/>
              <a:t>jede</a:t>
            </a:r>
            <a:r>
              <a:rPr lang="ru-RU" sz="2800" dirty="0"/>
              <a:t> </a:t>
            </a:r>
            <a:r>
              <a:rPr lang="ru-RU" sz="2800" dirty="0" err="1"/>
              <a:t>Menge</a:t>
            </a:r>
            <a:r>
              <a:rPr lang="ru-RU" sz="2800" dirty="0"/>
              <a:t> </a:t>
            </a:r>
            <a:r>
              <a:rPr lang="ru-RU" sz="2800" dirty="0" err="1"/>
              <a:t>erzählen</a:t>
            </a:r>
            <a:r>
              <a:rPr lang="ru-RU" sz="2800" dirty="0"/>
              <a:t>. </a:t>
            </a:r>
            <a:r>
              <a:rPr lang="ru-RU" sz="2800" dirty="0" err="1"/>
              <a:t>Hier</a:t>
            </a:r>
            <a:r>
              <a:rPr lang="ru-RU" sz="2800" dirty="0"/>
              <a:t> </a:t>
            </a:r>
            <a:r>
              <a:rPr lang="ru-RU" sz="2800" dirty="0" err="1"/>
              <a:t>lest</a:t>
            </a:r>
            <a:r>
              <a:rPr lang="ru-RU" sz="2800" dirty="0"/>
              <a:t> </a:t>
            </a:r>
            <a:r>
              <a:rPr lang="ru-RU" sz="2800" dirty="0" err="1"/>
              <a:t>ihr</a:t>
            </a:r>
            <a:r>
              <a:rPr lang="ru-RU" sz="2800" dirty="0"/>
              <a:t> </a:t>
            </a:r>
            <a:r>
              <a:rPr lang="ru-RU" sz="2800" dirty="0" err="1"/>
              <a:t>einige</a:t>
            </a:r>
            <a:r>
              <a:rPr lang="ru-RU" sz="2800" dirty="0"/>
              <a:t> SMS.</a:t>
            </a:r>
          </a:p>
          <a:p>
            <a:pPr lvl="0" algn="l"/>
            <a:endParaRPr lang="de-DE" sz="2800" dirty="0">
              <a:solidFill>
                <a:srgbClr val="000000"/>
              </a:solidFill>
              <a:latin typeface="Trebuchet MS" panose="020B0603020202020204" pitchFamily="34" charset="0"/>
              <a:ea typeface="Times New Roman" panose="02020603050405020304" pitchFamily="18" charset="0"/>
              <a:cs typeface="Times New Roman" panose="02020603050405020304" pitchFamily="18" charset="0"/>
            </a:endParaRPr>
          </a:p>
          <a:p>
            <a:pPr lvl="0" algn="l"/>
            <a:endParaRPr lang="de-DE" sz="2800" dirty="0" smtClean="0">
              <a:solidFill>
                <a:srgbClr val="000000"/>
              </a:solidFill>
              <a:latin typeface="Trebuchet MS" panose="020B0603020202020204" pitchFamily="34" charset="0"/>
              <a:ea typeface="Times New Roman" panose="02020603050405020304" pitchFamily="18" charset="0"/>
              <a:cs typeface="Times New Roman" panose="02020603050405020304" pitchFamily="18" charset="0"/>
            </a:endParaRPr>
          </a:p>
          <a:p>
            <a:pPr marL="514350" lvl="0" indent="-514350" algn="l">
              <a:buAutoNum type="arabicPeriod" startAt="2"/>
            </a:pPr>
            <a:endParaRPr lang="de-DE" sz="2800" b="1" dirty="0" smtClean="0">
              <a:solidFill>
                <a:srgbClr val="7030A0"/>
              </a:solidFill>
              <a:latin typeface="Arial" panose="020B0604020202020204" pitchFamily="34" charset="0"/>
              <a:cs typeface="Arial" panose="020B0604020202020204" pitchFamily="34" charset="0"/>
            </a:endParaRPr>
          </a:p>
        </p:txBody>
      </p:sp>
      <p:sp>
        <p:nvSpPr>
          <p:cNvPr id="2" name="Скругленная прямоугольная выноска 1"/>
          <p:cNvSpPr/>
          <p:nvPr/>
        </p:nvSpPr>
        <p:spPr>
          <a:xfrm rot="20792204">
            <a:off x="1714501" y="1985963"/>
            <a:ext cx="3386137" cy="3543300"/>
          </a:xfrm>
          <a:prstGeom prst="wedgeRound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400" i="1" dirty="0" err="1">
                <a:solidFill>
                  <a:schemeClr val="tx1"/>
                </a:solidFill>
              </a:rPr>
              <a:t>Ich</a:t>
            </a:r>
            <a:r>
              <a:rPr lang="ru-RU" sz="2400" i="1" dirty="0">
                <a:solidFill>
                  <a:schemeClr val="tx1"/>
                </a:solidFill>
              </a:rPr>
              <a:t> </a:t>
            </a:r>
            <a:r>
              <a:rPr lang="ru-RU" sz="2400" i="1" dirty="0" err="1">
                <a:solidFill>
                  <a:schemeClr val="tx1"/>
                </a:solidFill>
              </a:rPr>
              <a:t>kann</a:t>
            </a:r>
            <a:r>
              <a:rPr lang="ru-RU" sz="2400" i="1" dirty="0">
                <a:solidFill>
                  <a:schemeClr val="tx1"/>
                </a:solidFill>
              </a:rPr>
              <a:t> </a:t>
            </a:r>
            <a:r>
              <a:rPr lang="ru-RU" sz="2400" i="1" dirty="0" err="1">
                <a:solidFill>
                  <a:schemeClr val="tx1"/>
                </a:solidFill>
              </a:rPr>
              <a:t>nur</a:t>
            </a:r>
            <a:r>
              <a:rPr lang="ru-RU" sz="2400" i="1" dirty="0">
                <a:solidFill>
                  <a:schemeClr val="tx1"/>
                </a:solidFill>
              </a:rPr>
              <a:t> 160 </a:t>
            </a:r>
            <a:r>
              <a:rPr lang="ru-RU" sz="2400" i="1" dirty="0" err="1">
                <a:solidFill>
                  <a:schemeClr val="tx1"/>
                </a:solidFill>
              </a:rPr>
              <a:t>Zeichen</a:t>
            </a:r>
            <a:r>
              <a:rPr lang="ru-RU" sz="2400" i="1" dirty="0">
                <a:solidFill>
                  <a:schemeClr val="tx1"/>
                </a:solidFill>
              </a:rPr>
              <a:t> </a:t>
            </a:r>
            <a:r>
              <a:rPr lang="ru-RU" sz="2400" i="1" dirty="0" err="1">
                <a:solidFill>
                  <a:schemeClr val="tx1"/>
                </a:solidFill>
              </a:rPr>
              <a:t>benutzen</a:t>
            </a:r>
            <a:r>
              <a:rPr lang="ru-RU" sz="2400" i="1" dirty="0" smtClean="0">
                <a:solidFill>
                  <a:schemeClr val="tx1"/>
                </a:solidFill>
              </a:rPr>
              <a:t>.</a:t>
            </a:r>
            <a:r>
              <a:rPr lang="ru-RU" sz="2400" i="1" dirty="0">
                <a:solidFill>
                  <a:schemeClr val="tx1"/>
                </a:solidFill>
              </a:rPr>
              <a:t> </a:t>
            </a:r>
          </a:p>
          <a:p>
            <a:r>
              <a:rPr lang="ru-RU" sz="2400" i="1" dirty="0" err="1">
                <a:solidFill>
                  <a:schemeClr val="tx1"/>
                </a:solidFill>
              </a:rPr>
              <a:t>Das</a:t>
            </a:r>
            <a:r>
              <a:rPr lang="ru-RU" sz="2400" i="1" dirty="0">
                <a:solidFill>
                  <a:schemeClr val="tx1"/>
                </a:solidFill>
              </a:rPr>
              <a:t> </a:t>
            </a:r>
            <a:r>
              <a:rPr lang="ru-RU" sz="2400" i="1" dirty="0" err="1">
                <a:solidFill>
                  <a:schemeClr val="tx1"/>
                </a:solidFill>
              </a:rPr>
              <a:t>ist</a:t>
            </a:r>
            <a:r>
              <a:rPr lang="ru-RU" sz="2400" i="1" dirty="0">
                <a:solidFill>
                  <a:schemeClr val="tx1"/>
                </a:solidFill>
              </a:rPr>
              <a:t> </a:t>
            </a:r>
            <a:r>
              <a:rPr lang="ru-RU" sz="2400" i="1" dirty="0" err="1">
                <a:solidFill>
                  <a:schemeClr val="tx1"/>
                </a:solidFill>
              </a:rPr>
              <a:t>nicht</a:t>
            </a:r>
            <a:r>
              <a:rPr lang="ru-RU" sz="2400" i="1" dirty="0">
                <a:solidFill>
                  <a:schemeClr val="tx1"/>
                </a:solidFill>
              </a:rPr>
              <a:t> </a:t>
            </a:r>
            <a:r>
              <a:rPr lang="ru-RU" sz="2400" i="1" dirty="0" err="1">
                <a:solidFill>
                  <a:schemeClr val="tx1"/>
                </a:solidFill>
              </a:rPr>
              <a:t>viel</a:t>
            </a:r>
            <a:r>
              <a:rPr lang="ru-RU" sz="2400" i="1" dirty="0">
                <a:solidFill>
                  <a:schemeClr val="tx1"/>
                </a:solidFill>
              </a:rPr>
              <a:t>! </a:t>
            </a:r>
            <a:r>
              <a:rPr lang="ru-RU" sz="2400" i="1" dirty="0" err="1">
                <a:solidFill>
                  <a:schemeClr val="tx1"/>
                </a:solidFill>
              </a:rPr>
              <a:t>Ich</a:t>
            </a:r>
            <a:r>
              <a:rPr lang="ru-RU" sz="2400" i="1" dirty="0">
                <a:solidFill>
                  <a:schemeClr val="tx1"/>
                </a:solidFill>
              </a:rPr>
              <a:t> </a:t>
            </a:r>
            <a:r>
              <a:rPr lang="ru-RU" sz="2400" i="1" dirty="0" err="1">
                <a:solidFill>
                  <a:schemeClr val="tx1"/>
                </a:solidFill>
              </a:rPr>
              <a:t>schreibe</a:t>
            </a:r>
            <a:r>
              <a:rPr lang="ru-RU" sz="2400" i="1" dirty="0">
                <a:solidFill>
                  <a:schemeClr val="tx1"/>
                </a:solidFill>
              </a:rPr>
              <a:t> </a:t>
            </a:r>
            <a:r>
              <a:rPr lang="ru-RU" sz="2400" i="1" dirty="0" err="1">
                <a:solidFill>
                  <a:schemeClr val="tx1"/>
                </a:solidFill>
              </a:rPr>
              <a:t>keinen</a:t>
            </a:r>
            <a:r>
              <a:rPr lang="ru-RU" sz="2400" i="1" dirty="0">
                <a:solidFill>
                  <a:schemeClr val="tx1"/>
                </a:solidFill>
              </a:rPr>
              <a:t> </a:t>
            </a:r>
            <a:r>
              <a:rPr lang="ru-RU" sz="2400" i="1" dirty="0" err="1">
                <a:solidFill>
                  <a:schemeClr val="tx1"/>
                </a:solidFill>
              </a:rPr>
              <a:t>Satz</a:t>
            </a:r>
            <a:r>
              <a:rPr lang="ru-RU" sz="2400" i="1" dirty="0">
                <a:solidFill>
                  <a:schemeClr val="tx1"/>
                </a:solidFill>
              </a:rPr>
              <a:t> </a:t>
            </a:r>
            <a:r>
              <a:rPr lang="ru-RU" sz="2400" i="1" dirty="0" err="1">
                <a:solidFill>
                  <a:schemeClr val="tx1"/>
                </a:solidFill>
              </a:rPr>
              <a:t>mehr</a:t>
            </a:r>
            <a:r>
              <a:rPr lang="ru-RU" sz="2400" i="1" dirty="0">
                <a:solidFill>
                  <a:schemeClr val="tx1"/>
                </a:solidFill>
              </a:rPr>
              <a:t>, </a:t>
            </a:r>
            <a:r>
              <a:rPr lang="ru-RU" sz="2400" i="1" dirty="0" err="1">
                <a:solidFill>
                  <a:schemeClr val="tx1"/>
                </a:solidFill>
              </a:rPr>
              <a:t>denn</a:t>
            </a:r>
            <a:r>
              <a:rPr lang="ru-RU" sz="2400" i="1" dirty="0">
                <a:solidFill>
                  <a:schemeClr val="tx1"/>
                </a:solidFill>
              </a:rPr>
              <a:t> </a:t>
            </a:r>
            <a:r>
              <a:rPr lang="ru-RU" sz="2400" i="1" dirty="0" err="1">
                <a:solidFill>
                  <a:schemeClr val="tx1"/>
                </a:solidFill>
              </a:rPr>
              <a:t>ich</a:t>
            </a:r>
            <a:r>
              <a:rPr lang="ru-RU" sz="2400" i="1" dirty="0">
                <a:solidFill>
                  <a:schemeClr val="tx1"/>
                </a:solidFill>
              </a:rPr>
              <a:t> </a:t>
            </a:r>
            <a:r>
              <a:rPr lang="ru-RU" sz="2400" i="1" dirty="0" err="1">
                <a:solidFill>
                  <a:schemeClr val="tx1"/>
                </a:solidFill>
              </a:rPr>
              <a:t>habe</a:t>
            </a:r>
            <a:r>
              <a:rPr lang="ru-RU" sz="2400" i="1" dirty="0">
                <a:solidFill>
                  <a:schemeClr val="tx1"/>
                </a:solidFill>
              </a:rPr>
              <a:t> </a:t>
            </a:r>
            <a:r>
              <a:rPr lang="ru-RU" sz="2400" i="1" dirty="0" err="1">
                <a:solidFill>
                  <a:schemeClr val="tx1"/>
                </a:solidFill>
              </a:rPr>
              <a:t>keinen</a:t>
            </a:r>
            <a:r>
              <a:rPr lang="ru-RU" sz="2400" i="1" dirty="0">
                <a:solidFill>
                  <a:schemeClr val="tx1"/>
                </a:solidFill>
              </a:rPr>
              <a:t> </a:t>
            </a:r>
            <a:r>
              <a:rPr lang="ru-RU" sz="2400" i="1" dirty="0" err="1">
                <a:solidFill>
                  <a:schemeClr val="tx1"/>
                </a:solidFill>
              </a:rPr>
              <a:t>Platz</a:t>
            </a:r>
            <a:r>
              <a:rPr lang="ru-RU" sz="2400" i="1" dirty="0">
                <a:solidFill>
                  <a:schemeClr val="tx1"/>
                </a:solidFill>
              </a:rPr>
              <a:t> </a:t>
            </a:r>
            <a:r>
              <a:rPr lang="ru-RU" sz="2400" i="1" dirty="0" err="1">
                <a:solidFill>
                  <a:schemeClr val="tx1"/>
                </a:solidFill>
              </a:rPr>
              <a:t>mehr</a:t>
            </a:r>
            <a:r>
              <a:rPr lang="ru-RU" sz="2400" i="1" dirty="0" smtClean="0">
                <a:solidFill>
                  <a:schemeClr val="tx1"/>
                </a:solidFill>
              </a:rPr>
              <a:t>!</a:t>
            </a:r>
            <a:r>
              <a:rPr lang="ru-RU" sz="2400" dirty="0"/>
              <a:t> </a:t>
            </a:r>
          </a:p>
          <a:p>
            <a:r>
              <a:rPr lang="ru-RU" sz="2400" dirty="0" err="1">
                <a:solidFill>
                  <a:srgbClr val="0070C0"/>
                </a:solidFill>
              </a:rPr>
              <a:t>Tomasz</a:t>
            </a:r>
            <a:r>
              <a:rPr lang="ru-RU" sz="2400" dirty="0">
                <a:solidFill>
                  <a:srgbClr val="0070C0"/>
                </a:solidFill>
              </a:rPr>
              <a:t>, </a:t>
            </a:r>
            <a:r>
              <a:rPr lang="ru-RU" sz="2400" dirty="0" err="1">
                <a:solidFill>
                  <a:srgbClr val="0070C0"/>
                </a:solidFill>
              </a:rPr>
              <a:t>Krakow</a:t>
            </a:r>
            <a:r>
              <a:rPr lang="ru-RU" sz="2400" dirty="0">
                <a:solidFill>
                  <a:srgbClr val="0070C0"/>
                </a:solidFill>
              </a:rPr>
              <a:t>, </a:t>
            </a:r>
            <a:r>
              <a:rPr lang="ru-RU" sz="2400" dirty="0" err="1">
                <a:solidFill>
                  <a:srgbClr val="0070C0"/>
                </a:solidFill>
              </a:rPr>
              <a:t>Polen</a:t>
            </a:r>
            <a:endParaRPr lang="ru-RU" sz="2400" dirty="0">
              <a:solidFill>
                <a:srgbClr val="0070C0"/>
              </a:solidFill>
            </a:endParaRPr>
          </a:p>
        </p:txBody>
      </p:sp>
      <p:sp>
        <p:nvSpPr>
          <p:cNvPr id="21" name="Скругленная прямоугольная выноска 20"/>
          <p:cNvSpPr/>
          <p:nvPr/>
        </p:nvSpPr>
        <p:spPr>
          <a:xfrm rot="1300031">
            <a:off x="6753227" y="2195512"/>
            <a:ext cx="3386137" cy="3543300"/>
          </a:xfrm>
          <a:prstGeom prst="wedgeRoundRect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400" i="1" dirty="0" err="1">
                <a:solidFill>
                  <a:schemeClr val="tx1"/>
                </a:solidFill>
              </a:rPr>
              <a:t>Bist</a:t>
            </a:r>
            <a:r>
              <a:rPr lang="ru-RU" sz="2400" i="1" dirty="0">
                <a:solidFill>
                  <a:schemeClr val="tx1"/>
                </a:solidFill>
              </a:rPr>
              <a:t> </a:t>
            </a:r>
            <a:r>
              <a:rPr lang="ru-RU" sz="2400" i="1" dirty="0" err="1">
                <a:solidFill>
                  <a:schemeClr val="tx1"/>
                </a:solidFill>
              </a:rPr>
              <a:t>du</a:t>
            </a:r>
            <a:r>
              <a:rPr lang="ru-RU" sz="2400" i="1" dirty="0">
                <a:solidFill>
                  <a:schemeClr val="tx1"/>
                </a:solidFill>
              </a:rPr>
              <a:t> </a:t>
            </a:r>
            <a:r>
              <a:rPr lang="ru-RU" sz="2400" i="1" dirty="0" err="1">
                <a:solidFill>
                  <a:schemeClr val="tx1"/>
                </a:solidFill>
              </a:rPr>
              <a:t>traurig</a:t>
            </a:r>
            <a:r>
              <a:rPr lang="ru-RU" sz="2400" i="1" dirty="0">
                <a:solidFill>
                  <a:schemeClr val="tx1"/>
                </a:solidFill>
              </a:rPr>
              <a:t>? </a:t>
            </a:r>
            <a:r>
              <a:rPr lang="ru-RU" sz="2400" i="1" dirty="0" err="1">
                <a:solidFill>
                  <a:schemeClr val="tx1"/>
                </a:solidFill>
              </a:rPr>
              <a:t>Hast</a:t>
            </a:r>
            <a:r>
              <a:rPr lang="ru-RU" sz="2400" i="1" dirty="0">
                <a:solidFill>
                  <a:schemeClr val="tx1"/>
                </a:solidFill>
              </a:rPr>
              <a:t> </a:t>
            </a:r>
            <a:r>
              <a:rPr lang="ru-RU" sz="2400" i="1" dirty="0" err="1">
                <a:solidFill>
                  <a:schemeClr val="tx1"/>
                </a:solidFill>
              </a:rPr>
              <a:t>du</a:t>
            </a:r>
            <a:r>
              <a:rPr lang="ru-RU" sz="2400" i="1" dirty="0">
                <a:solidFill>
                  <a:schemeClr val="tx1"/>
                </a:solidFill>
              </a:rPr>
              <a:t> </a:t>
            </a:r>
            <a:r>
              <a:rPr lang="ru-RU" sz="2400" i="1" dirty="0" err="1">
                <a:solidFill>
                  <a:schemeClr val="tx1"/>
                </a:solidFill>
              </a:rPr>
              <a:t>Sorgen</a:t>
            </a:r>
            <a:r>
              <a:rPr lang="ru-RU" sz="2400" i="1" dirty="0">
                <a:solidFill>
                  <a:schemeClr val="tx1"/>
                </a:solidFill>
              </a:rPr>
              <a:t>? </a:t>
            </a:r>
            <a:r>
              <a:rPr lang="ru-RU" sz="2400" i="1" dirty="0" err="1">
                <a:solidFill>
                  <a:schemeClr val="tx1"/>
                </a:solidFill>
              </a:rPr>
              <a:t>Soll</a:t>
            </a:r>
            <a:r>
              <a:rPr lang="ru-RU" sz="2400" i="1" dirty="0">
                <a:solidFill>
                  <a:schemeClr val="tx1"/>
                </a:solidFill>
              </a:rPr>
              <a:t> </a:t>
            </a:r>
            <a:r>
              <a:rPr lang="ru-RU" sz="2400" i="1" dirty="0" err="1">
                <a:solidFill>
                  <a:schemeClr val="tx1"/>
                </a:solidFill>
              </a:rPr>
              <a:t>ich</a:t>
            </a:r>
            <a:r>
              <a:rPr lang="ru-RU" sz="2400" i="1" dirty="0">
                <a:solidFill>
                  <a:schemeClr val="tx1"/>
                </a:solidFill>
              </a:rPr>
              <a:t> </a:t>
            </a:r>
            <a:r>
              <a:rPr lang="ru-RU" sz="2400" i="1" dirty="0" err="1">
                <a:solidFill>
                  <a:schemeClr val="tx1"/>
                </a:solidFill>
              </a:rPr>
              <a:t>dir</a:t>
            </a:r>
            <a:r>
              <a:rPr lang="ru-RU" sz="2400" i="1" dirty="0">
                <a:solidFill>
                  <a:schemeClr val="tx1"/>
                </a:solidFill>
              </a:rPr>
              <a:t> </a:t>
            </a:r>
            <a:r>
              <a:rPr lang="ru-RU" sz="2400" i="1" dirty="0" err="1">
                <a:solidFill>
                  <a:schemeClr val="tx1"/>
                </a:solidFill>
              </a:rPr>
              <a:t>mein</a:t>
            </a:r>
            <a:r>
              <a:rPr lang="ru-RU" sz="2400" i="1" dirty="0">
                <a:solidFill>
                  <a:schemeClr val="tx1"/>
                </a:solidFill>
              </a:rPr>
              <a:t> </a:t>
            </a:r>
            <a:r>
              <a:rPr lang="ru-RU" sz="2400" i="1" dirty="0" err="1">
                <a:solidFill>
                  <a:schemeClr val="tx1"/>
                </a:solidFill>
              </a:rPr>
              <a:t>Lächeln</a:t>
            </a:r>
            <a:r>
              <a:rPr lang="ru-RU" sz="2400" i="1" dirty="0">
                <a:solidFill>
                  <a:schemeClr val="tx1"/>
                </a:solidFill>
              </a:rPr>
              <a:t> </a:t>
            </a:r>
            <a:r>
              <a:rPr lang="ru-RU" sz="2400" i="1" dirty="0" err="1">
                <a:solidFill>
                  <a:schemeClr val="tx1"/>
                </a:solidFill>
              </a:rPr>
              <a:t>borgen</a:t>
            </a:r>
            <a:r>
              <a:rPr lang="ru-RU" sz="2400" i="1" dirty="0">
                <a:solidFill>
                  <a:schemeClr val="tx1"/>
                </a:solidFill>
              </a:rPr>
              <a:t>? </a:t>
            </a:r>
            <a:r>
              <a:rPr lang="ru-RU" sz="2400" i="1" dirty="0" err="1">
                <a:solidFill>
                  <a:schemeClr val="tx1"/>
                </a:solidFill>
              </a:rPr>
              <a:t>Macht</a:t>
            </a:r>
            <a:r>
              <a:rPr lang="ru-RU" sz="2400" i="1" dirty="0">
                <a:solidFill>
                  <a:schemeClr val="tx1"/>
                </a:solidFill>
              </a:rPr>
              <a:t> </a:t>
            </a:r>
            <a:r>
              <a:rPr lang="ru-RU" sz="2400" i="1" dirty="0" err="1">
                <a:solidFill>
                  <a:schemeClr val="tx1"/>
                </a:solidFill>
              </a:rPr>
              <a:t>es</a:t>
            </a:r>
            <a:r>
              <a:rPr lang="ru-RU" sz="2400" i="1" dirty="0">
                <a:solidFill>
                  <a:schemeClr val="tx1"/>
                </a:solidFill>
              </a:rPr>
              <a:t> </a:t>
            </a:r>
            <a:r>
              <a:rPr lang="ru-RU" sz="2400" i="1" dirty="0" err="1">
                <a:solidFill>
                  <a:schemeClr val="tx1"/>
                </a:solidFill>
              </a:rPr>
              <a:t>dich</a:t>
            </a:r>
            <a:r>
              <a:rPr lang="ru-RU" sz="2400" i="1" dirty="0">
                <a:solidFill>
                  <a:schemeClr val="tx1"/>
                </a:solidFill>
              </a:rPr>
              <a:t> </a:t>
            </a:r>
            <a:r>
              <a:rPr lang="ru-RU" sz="2400" i="1" dirty="0" err="1">
                <a:solidFill>
                  <a:schemeClr val="tx1"/>
                </a:solidFill>
              </a:rPr>
              <a:t>happy</a:t>
            </a:r>
            <a:r>
              <a:rPr lang="ru-RU" sz="2400" i="1" dirty="0">
                <a:solidFill>
                  <a:schemeClr val="tx1"/>
                </a:solidFill>
              </a:rPr>
              <a:t>, </a:t>
            </a:r>
            <a:r>
              <a:rPr lang="ru-RU" sz="2400" i="1" dirty="0" err="1">
                <a:solidFill>
                  <a:schemeClr val="tx1"/>
                </a:solidFill>
              </a:rPr>
              <a:t>bringt</a:t>
            </a:r>
            <a:r>
              <a:rPr lang="ru-RU" sz="2400" i="1" dirty="0">
                <a:solidFill>
                  <a:schemeClr val="tx1"/>
                </a:solidFill>
              </a:rPr>
              <a:t> </a:t>
            </a:r>
            <a:r>
              <a:rPr lang="ru-RU" sz="2400" i="1" dirty="0" err="1">
                <a:solidFill>
                  <a:schemeClr val="tx1"/>
                </a:solidFill>
              </a:rPr>
              <a:t>es</a:t>
            </a:r>
            <a:r>
              <a:rPr lang="ru-RU" sz="2400" i="1" dirty="0">
                <a:solidFill>
                  <a:schemeClr val="tx1"/>
                </a:solidFill>
              </a:rPr>
              <a:t> </a:t>
            </a:r>
            <a:r>
              <a:rPr lang="ru-RU" sz="2400" i="1" dirty="0" err="1">
                <a:solidFill>
                  <a:schemeClr val="tx1"/>
                </a:solidFill>
              </a:rPr>
              <a:t>dir</a:t>
            </a:r>
            <a:r>
              <a:rPr lang="ru-RU" sz="2400" i="1" dirty="0">
                <a:solidFill>
                  <a:schemeClr val="tx1"/>
                </a:solidFill>
              </a:rPr>
              <a:t> </a:t>
            </a:r>
            <a:r>
              <a:rPr lang="ru-RU" sz="2400" i="1" dirty="0" err="1">
                <a:solidFill>
                  <a:schemeClr val="tx1"/>
                </a:solidFill>
              </a:rPr>
              <a:t>Glück</a:t>
            </a:r>
            <a:r>
              <a:rPr lang="ru-RU" sz="2400" i="1" dirty="0">
                <a:solidFill>
                  <a:schemeClr val="tx1"/>
                </a:solidFill>
              </a:rPr>
              <a:t>? </a:t>
            </a:r>
            <a:r>
              <a:rPr lang="ru-RU" sz="2400" i="1" dirty="0" err="1">
                <a:solidFill>
                  <a:schemeClr val="tx1"/>
                </a:solidFill>
              </a:rPr>
              <a:t>Dann</a:t>
            </a:r>
            <a:r>
              <a:rPr lang="ru-RU" sz="2400" i="1" dirty="0">
                <a:solidFill>
                  <a:schemeClr val="tx1"/>
                </a:solidFill>
              </a:rPr>
              <a:t> </a:t>
            </a:r>
            <a:r>
              <a:rPr lang="ru-RU" sz="2400" i="1" dirty="0" err="1">
                <a:solidFill>
                  <a:schemeClr val="tx1"/>
                </a:solidFill>
              </a:rPr>
              <a:t>gib</a:t>
            </a:r>
            <a:r>
              <a:rPr lang="ru-RU" sz="2400" i="1" dirty="0">
                <a:solidFill>
                  <a:schemeClr val="tx1"/>
                </a:solidFill>
              </a:rPr>
              <a:t> </a:t>
            </a:r>
            <a:r>
              <a:rPr lang="ru-RU" sz="2400" i="1" dirty="0" err="1">
                <a:solidFill>
                  <a:schemeClr val="tx1"/>
                </a:solidFill>
              </a:rPr>
              <a:t>es</a:t>
            </a:r>
            <a:r>
              <a:rPr lang="ru-RU" sz="2400" i="1" dirty="0">
                <a:solidFill>
                  <a:schemeClr val="tx1"/>
                </a:solidFill>
              </a:rPr>
              <a:t> </a:t>
            </a:r>
            <a:r>
              <a:rPr lang="ru-RU" sz="2400" i="1" dirty="0" err="1">
                <a:solidFill>
                  <a:schemeClr val="tx1"/>
                </a:solidFill>
              </a:rPr>
              <a:t>mir</a:t>
            </a:r>
            <a:r>
              <a:rPr lang="ru-RU" sz="2400" i="1" dirty="0">
                <a:solidFill>
                  <a:schemeClr val="tx1"/>
                </a:solidFill>
              </a:rPr>
              <a:t> </a:t>
            </a:r>
            <a:r>
              <a:rPr lang="ru-RU" sz="2400" i="1" dirty="0" err="1">
                <a:solidFill>
                  <a:schemeClr val="tx1"/>
                </a:solidFill>
              </a:rPr>
              <a:t>irgendwann</a:t>
            </a:r>
            <a:r>
              <a:rPr lang="ru-RU" sz="2400" i="1" dirty="0">
                <a:solidFill>
                  <a:schemeClr val="tx1"/>
                </a:solidFill>
              </a:rPr>
              <a:t> </a:t>
            </a:r>
            <a:r>
              <a:rPr lang="ru-RU" sz="2400" i="1" dirty="0" err="1">
                <a:solidFill>
                  <a:schemeClr val="tx1"/>
                </a:solidFill>
              </a:rPr>
              <a:t>zurück</a:t>
            </a:r>
            <a:r>
              <a:rPr lang="ru-RU" sz="2400" i="1" dirty="0">
                <a:solidFill>
                  <a:schemeClr val="tx1"/>
                </a:solidFill>
              </a:rPr>
              <a:t>! </a:t>
            </a:r>
            <a:r>
              <a:rPr lang="ru-RU" sz="2400" dirty="0" err="1">
                <a:solidFill>
                  <a:srgbClr val="0070C0"/>
                </a:solidFill>
              </a:rPr>
              <a:t>Irene</a:t>
            </a:r>
            <a:r>
              <a:rPr lang="ru-RU" sz="2400" dirty="0">
                <a:solidFill>
                  <a:srgbClr val="0070C0"/>
                </a:solidFill>
              </a:rPr>
              <a:t>, </a:t>
            </a:r>
            <a:r>
              <a:rPr lang="ru-RU" sz="2400" dirty="0" err="1">
                <a:solidFill>
                  <a:srgbClr val="0070C0"/>
                </a:solidFill>
              </a:rPr>
              <a:t>Krapkowice</a:t>
            </a:r>
            <a:r>
              <a:rPr lang="ru-RU" sz="2400" dirty="0">
                <a:solidFill>
                  <a:srgbClr val="0070C0"/>
                </a:solidFill>
              </a:rPr>
              <a:t>, </a:t>
            </a:r>
            <a:r>
              <a:rPr lang="ru-RU" sz="2400" dirty="0" err="1">
                <a:solidFill>
                  <a:srgbClr val="0070C0"/>
                </a:solidFill>
              </a:rPr>
              <a:t>Polen</a:t>
            </a:r>
            <a:endParaRPr lang="ru-RU" sz="2400" dirty="0">
              <a:solidFill>
                <a:srgbClr val="0070C0"/>
              </a:solidFill>
            </a:endParaRPr>
          </a:p>
        </p:txBody>
      </p:sp>
    </p:spTree>
    <p:extLst>
      <p:ext uri="{BB962C8B-B14F-4D97-AF65-F5344CB8AC3E}">
        <p14:creationId xmlns:p14="http://schemas.microsoft.com/office/powerpoint/2010/main" val="2133133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Autofit/>
          </a:bodyPr>
          <a:lstStyle/>
          <a:p>
            <a:r>
              <a:rPr lang="ru-RU" sz="4800" b="1" dirty="0">
                <a:solidFill>
                  <a:schemeClr val="bg1"/>
                </a:solidFill>
                <a:latin typeface="+mn-lt"/>
              </a:rPr>
              <a:t>SMS – SCHREIB MIR </a:t>
            </a:r>
            <a:r>
              <a:rPr lang="ru-RU" sz="4800" b="1" dirty="0" smtClean="0">
                <a:solidFill>
                  <a:schemeClr val="bg1"/>
                </a:solidFill>
                <a:latin typeface="+mn-lt"/>
              </a:rPr>
              <a:t>SPRÜCHE</a:t>
            </a:r>
            <a:endParaRPr lang="ru-RU" sz="4800" b="1" dirty="0">
              <a:solidFill>
                <a:schemeClr val="bg1"/>
              </a:solidFill>
              <a:latin typeface="+mn-lt"/>
              <a:cs typeface="Arial" panose="020B0604020202020204" pitchFamily="34" charset="0"/>
            </a:endParaRPr>
          </a:p>
        </p:txBody>
      </p:sp>
      <p:sp>
        <p:nvSpPr>
          <p:cNvPr id="5" name="Подзаголовок 4"/>
          <p:cNvSpPr>
            <a:spLocks noGrp="1"/>
          </p:cNvSpPr>
          <p:nvPr>
            <p:ph type="subTitle" idx="1"/>
          </p:nvPr>
        </p:nvSpPr>
        <p:spPr>
          <a:xfrm>
            <a:off x="385763" y="585788"/>
            <a:ext cx="8929687" cy="6043612"/>
          </a:xfrm>
          <a:ln w="28575"/>
        </p:spPr>
        <p:style>
          <a:lnRef idx="2">
            <a:schemeClr val="accent3"/>
          </a:lnRef>
          <a:fillRef idx="1">
            <a:schemeClr val="lt1"/>
          </a:fillRef>
          <a:effectRef idx="0">
            <a:schemeClr val="accent3"/>
          </a:effectRef>
          <a:fontRef idx="minor">
            <a:schemeClr val="dk1"/>
          </a:fontRef>
        </p:style>
        <p:txBody>
          <a:bodyPr>
            <a:normAutofit lnSpcReduction="10000"/>
          </a:bodyPr>
          <a:lstStyle/>
          <a:p>
            <a:pPr algn="l"/>
            <a:r>
              <a:rPr lang="de-AT" sz="3200" b="1" dirty="0" smtClean="0"/>
              <a:t>Lückentext. Ergänzen Sie bitte die Präpositionen.</a:t>
            </a:r>
          </a:p>
          <a:p>
            <a:pPr algn="l"/>
            <a:r>
              <a:rPr lang="de-AT" sz="3200" dirty="0" smtClean="0"/>
              <a:t>Der britische Ingenieur Neil </a:t>
            </a:r>
            <a:r>
              <a:rPr lang="de-AT" sz="3200" dirty="0" err="1" smtClean="0"/>
              <a:t>Papworth</a:t>
            </a:r>
            <a:r>
              <a:rPr lang="de-AT" sz="3200" dirty="0" smtClean="0"/>
              <a:t> schickte die erste Nachricht ______ ein Handy. Die Deutschen schreiben im Jahr 2011 ______55 Milliarden SMS. Die SMS ist ein wichtiges Kommunikationsmittel ___ aktive junge Leute. Telefonieren ist nicht überall möglich, aber eine SMS kann man immer schreiben: ____Kino, ______einem Konzert, ______der Schule, früh morgens oder spät ______der Nacht. ____einer SMS kann man sich schnell verabreden. ______einer SMS schreibt man einfach: „HDL“. Es gibt eine eigene SMS-Sprache ______viele Abkürzungen. Englische Kürzel kommen ______ Chatrooms und Internetforen.</a:t>
            </a:r>
            <a:endParaRPr lang="ru-RU" sz="3200" dirty="0"/>
          </a:p>
          <a:p>
            <a:pPr lvl="0" algn="l"/>
            <a:endParaRPr lang="de-DE" sz="2800" dirty="0" smtClean="0">
              <a:solidFill>
                <a:srgbClr val="000000"/>
              </a:solidFill>
              <a:latin typeface="Trebuchet MS" panose="020B0603020202020204" pitchFamily="34" charset="0"/>
              <a:ea typeface="Times New Roman" panose="02020603050405020304" pitchFamily="18" charset="0"/>
              <a:cs typeface="Times New Roman" panose="02020603050405020304" pitchFamily="18" charset="0"/>
            </a:endParaRPr>
          </a:p>
          <a:p>
            <a:pPr marL="514350" lvl="0" indent="-514350" algn="l">
              <a:buAutoNum type="arabicPeriod" startAt="2"/>
            </a:pPr>
            <a:endParaRPr lang="de-DE" sz="2800" b="1" dirty="0" smtClean="0">
              <a:solidFill>
                <a:srgbClr val="7030A0"/>
              </a:solidFill>
              <a:latin typeface="Arial" panose="020B0604020202020204" pitchFamily="34" charset="0"/>
              <a:cs typeface="Arial" panose="020B0604020202020204" pitchFamily="34" charset="0"/>
            </a:endParaRPr>
          </a:p>
        </p:txBody>
      </p:sp>
      <p:sp>
        <p:nvSpPr>
          <p:cNvPr id="6" name="Прямоугольник 5"/>
          <p:cNvSpPr/>
          <p:nvPr/>
        </p:nvSpPr>
        <p:spPr>
          <a:xfrm>
            <a:off x="9844087" y="3429000"/>
            <a:ext cx="904875" cy="457199"/>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smtClean="0">
                <a:solidFill>
                  <a:schemeClr val="accent2">
                    <a:lumMod val="75000"/>
                  </a:schemeClr>
                </a:solidFill>
              </a:rPr>
              <a:t>per</a:t>
            </a:r>
            <a:endParaRPr lang="ru-RU" sz="2800" b="1" dirty="0">
              <a:solidFill>
                <a:schemeClr val="accent2">
                  <a:lumMod val="75000"/>
                </a:schemeClr>
              </a:solidFill>
            </a:endParaRPr>
          </a:p>
        </p:txBody>
      </p:sp>
      <p:sp>
        <p:nvSpPr>
          <p:cNvPr id="8" name="Прямоугольник 7"/>
          <p:cNvSpPr/>
          <p:nvPr/>
        </p:nvSpPr>
        <p:spPr>
          <a:xfrm>
            <a:off x="10367962" y="1566862"/>
            <a:ext cx="1042988" cy="500063"/>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smtClean="0">
                <a:solidFill>
                  <a:schemeClr val="accent2">
                    <a:lumMod val="75000"/>
                  </a:schemeClr>
                </a:solidFill>
              </a:rPr>
              <a:t>über</a:t>
            </a:r>
            <a:endParaRPr lang="ru-RU" sz="2800" b="1" dirty="0">
              <a:solidFill>
                <a:schemeClr val="accent2">
                  <a:lumMod val="75000"/>
                </a:schemeClr>
              </a:solidFill>
            </a:endParaRPr>
          </a:p>
        </p:txBody>
      </p:sp>
      <p:sp>
        <p:nvSpPr>
          <p:cNvPr id="9" name="Прямоугольник 8"/>
          <p:cNvSpPr/>
          <p:nvPr/>
        </p:nvSpPr>
        <p:spPr>
          <a:xfrm>
            <a:off x="10925175" y="3381374"/>
            <a:ext cx="1042988" cy="500063"/>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smtClean="0">
                <a:solidFill>
                  <a:schemeClr val="accent2">
                    <a:lumMod val="75000"/>
                  </a:schemeClr>
                </a:solidFill>
              </a:rPr>
              <a:t>für</a:t>
            </a:r>
            <a:endParaRPr lang="ru-RU" sz="2800" b="1" dirty="0">
              <a:solidFill>
                <a:schemeClr val="accent2">
                  <a:lumMod val="75000"/>
                </a:schemeClr>
              </a:solidFill>
            </a:endParaRPr>
          </a:p>
        </p:txBody>
      </p:sp>
      <p:sp>
        <p:nvSpPr>
          <p:cNvPr id="10" name="Прямоугольник 9"/>
          <p:cNvSpPr/>
          <p:nvPr/>
        </p:nvSpPr>
        <p:spPr>
          <a:xfrm>
            <a:off x="9725025" y="2295524"/>
            <a:ext cx="862013" cy="500063"/>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smtClean="0">
                <a:solidFill>
                  <a:schemeClr val="accent2">
                    <a:lumMod val="75000"/>
                  </a:schemeClr>
                </a:solidFill>
              </a:rPr>
              <a:t>im</a:t>
            </a:r>
            <a:endParaRPr lang="ru-RU" sz="2800" b="1" dirty="0">
              <a:solidFill>
                <a:schemeClr val="accent2">
                  <a:lumMod val="75000"/>
                </a:schemeClr>
              </a:solidFill>
            </a:endParaRPr>
          </a:p>
        </p:txBody>
      </p:sp>
      <p:sp>
        <p:nvSpPr>
          <p:cNvPr id="11" name="Прямоугольник 10"/>
          <p:cNvSpPr/>
          <p:nvPr/>
        </p:nvSpPr>
        <p:spPr>
          <a:xfrm>
            <a:off x="9705975" y="3981449"/>
            <a:ext cx="1042988" cy="500063"/>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smtClean="0">
                <a:solidFill>
                  <a:schemeClr val="accent2">
                    <a:lumMod val="75000"/>
                  </a:schemeClr>
                </a:solidFill>
              </a:rPr>
              <a:t>in</a:t>
            </a:r>
            <a:endParaRPr lang="ru-RU" sz="2800" b="1" dirty="0">
              <a:solidFill>
                <a:schemeClr val="accent2">
                  <a:lumMod val="75000"/>
                </a:schemeClr>
              </a:solidFill>
            </a:endParaRPr>
          </a:p>
        </p:txBody>
      </p:sp>
      <p:sp>
        <p:nvSpPr>
          <p:cNvPr id="12" name="Прямоугольник 11"/>
          <p:cNvSpPr/>
          <p:nvPr/>
        </p:nvSpPr>
        <p:spPr>
          <a:xfrm>
            <a:off x="9710737" y="809624"/>
            <a:ext cx="1042988" cy="500063"/>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smtClean="0">
                <a:solidFill>
                  <a:schemeClr val="accent2">
                    <a:lumMod val="75000"/>
                  </a:schemeClr>
                </a:solidFill>
              </a:rPr>
              <a:t>in</a:t>
            </a:r>
            <a:endParaRPr lang="ru-RU" sz="2800" b="1" dirty="0">
              <a:solidFill>
                <a:schemeClr val="accent2">
                  <a:lumMod val="75000"/>
                </a:schemeClr>
              </a:solidFill>
            </a:endParaRPr>
          </a:p>
        </p:txBody>
      </p:sp>
      <p:sp>
        <p:nvSpPr>
          <p:cNvPr id="13" name="Прямоугольник 12"/>
          <p:cNvSpPr/>
          <p:nvPr/>
        </p:nvSpPr>
        <p:spPr>
          <a:xfrm>
            <a:off x="10920411" y="2262187"/>
            <a:ext cx="1042988" cy="500063"/>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smtClean="0">
                <a:solidFill>
                  <a:schemeClr val="accent2">
                    <a:lumMod val="75000"/>
                  </a:schemeClr>
                </a:solidFill>
              </a:rPr>
              <a:t>in</a:t>
            </a:r>
            <a:endParaRPr lang="ru-RU" sz="2800" b="1" dirty="0">
              <a:solidFill>
                <a:schemeClr val="accent2">
                  <a:lumMod val="75000"/>
                </a:schemeClr>
              </a:solidFill>
            </a:endParaRPr>
          </a:p>
        </p:txBody>
      </p:sp>
      <p:sp>
        <p:nvSpPr>
          <p:cNvPr id="14" name="Прямоугольник 13"/>
          <p:cNvSpPr/>
          <p:nvPr/>
        </p:nvSpPr>
        <p:spPr>
          <a:xfrm>
            <a:off x="11006137" y="862011"/>
            <a:ext cx="1042988" cy="500063"/>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smtClean="0">
                <a:solidFill>
                  <a:schemeClr val="accent2">
                    <a:lumMod val="75000"/>
                  </a:schemeClr>
                </a:solidFill>
              </a:rPr>
              <a:t>in</a:t>
            </a:r>
            <a:endParaRPr lang="ru-RU" sz="2800" b="1" dirty="0">
              <a:solidFill>
                <a:schemeClr val="accent2">
                  <a:lumMod val="75000"/>
                </a:schemeClr>
              </a:solidFill>
            </a:endParaRPr>
          </a:p>
        </p:txBody>
      </p:sp>
      <p:sp>
        <p:nvSpPr>
          <p:cNvPr id="15" name="Прямоугольник 14"/>
          <p:cNvSpPr/>
          <p:nvPr/>
        </p:nvSpPr>
        <p:spPr>
          <a:xfrm>
            <a:off x="10901362" y="3990974"/>
            <a:ext cx="1042988" cy="500063"/>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smtClean="0">
                <a:solidFill>
                  <a:schemeClr val="accent2">
                    <a:lumMod val="75000"/>
                  </a:schemeClr>
                </a:solidFill>
              </a:rPr>
              <a:t>in</a:t>
            </a:r>
            <a:endParaRPr lang="ru-RU" sz="2800" b="1" dirty="0">
              <a:solidFill>
                <a:schemeClr val="accent2">
                  <a:lumMod val="75000"/>
                </a:schemeClr>
              </a:solidFill>
            </a:endParaRPr>
          </a:p>
        </p:txBody>
      </p:sp>
      <p:sp>
        <p:nvSpPr>
          <p:cNvPr id="16" name="Прямоугольник 15"/>
          <p:cNvSpPr/>
          <p:nvPr/>
        </p:nvSpPr>
        <p:spPr>
          <a:xfrm>
            <a:off x="10229850" y="4648199"/>
            <a:ext cx="1042988" cy="500063"/>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smtClean="0">
                <a:solidFill>
                  <a:schemeClr val="accent2">
                    <a:lumMod val="75000"/>
                  </a:schemeClr>
                </a:solidFill>
              </a:rPr>
              <a:t>aus</a:t>
            </a:r>
            <a:endParaRPr lang="ru-RU" sz="2800" b="1" dirty="0">
              <a:solidFill>
                <a:schemeClr val="accent2">
                  <a:lumMod val="75000"/>
                </a:schemeClr>
              </a:solidFill>
            </a:endParaRPr>
          </a:p>
        </p:txBody>
      </p:sp>
      <p:sp>
        <p:nvSpPr>
          <p:cNvPr id="17" name="Прямоугольник 16"/>
          <p:cNvSpPr/>
          <p:nvPr/>
        </p:nvSpPr>
        <p:spPr>
          <a:xfrm>
            <a:off x="10296525" y="2814637"/>
            <a:ext cx="1042988" cy="500063"/>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smtClean="0">
                <a:solidFill>
                  <a:schemeClr val="accent2">
                    <a:lumMod val="75000"/>
                  </a:schemeClr>
                </a:solidFill>
              </a:rPr>
              <a:t>mit</a:t>
            </a:r>
            <a:endParaRPr lang="ru-RU" sz="2800" b="1" dirty="0">
              <a:solidFill>
                <a:schemeClr val="accent2">
                  <a:lumMod val="75000"/>
                </a:schemeClr>
              </a:solidFill>
            </a:endParaRPr>
          </a:p>
        </p:txBody>
      </p:sp>
    </p:spTree>
    <p:extLst>
      <p:ext uri="{BB962C8B-B14F-4D97-AF65-F5344CB8AC3E}">
        <p14:creationId xmlns:p14="http://schemas.microsoft.com/office/powerpoint/2010/main" val="1963286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25E-6 -3.33333E-6 L -0.53294 -0.29051 " pathEditMode="relative" rAng="0" ptsTypes="AA">
                                      <p:cBhvr>
                                        <p:cTn id="6" dur="2000" fill="hold"/>
                                        <p:tgtEl>
                                          <p:spTgt spid="6"/>
                                        </p:tgtEl>
                                        <p:attrNameLst>
                                          <p:attrName>ppt_x</p:attrName>
                                          <p:attrName>ppt_y</p:attrName>
                                        </p:attrNameLst>
                                      </p:cBhvr>
                                      <p:rCtr x="-26654" y="-14537"/>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1.04167E-6 -4.81481E-6 L -0.48997 0.03936 " pathEditMode="relative" rAng="0" ptsTypes="AA">
                                      <p:cBhvr>
                                        <p:cTn id="10" dur="2000" fill="hold"/>
                                        <p:tgtEl>
                                          <p:spTgt spid="8"/>
                                        </p:tgtEl>
                                        <p:attrNameLst>
                                          <p:attrName>ppt_x</p:attrName>
                                          <p:attrName>ppt_y</p:attrName>
                                        </p:attrNameLst>
                                      </p:cBhvr>
                                      <p:rCtr x="-24505" y="1968"/>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2.08333E-6 1.85185E-6 L -0.20169 -0.15023 " pathEditMode="relative" rAng="0" ptsTypes="AA">
                                      <p:cBhvr>
                                        <p:cTn id="14" dur="2000" fill="hold"/>
                                        <p:tgtEl>
                                          <p:spTgt spid="9"/>
                                        </p:tgtEl>
                                        <p:attrNameLst>
                                          <p:attrName>ppt_x</p:attrName>
                                          <p:attrName>ppt_y</p:attrName>
                                        </p:attrNameLst>
                                      </p:cBhvr>
                                      <p:rCtr x="-10091" y="-7523"/>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0.00938 -0.05416 L -0.77239 0.15602 " pathEditMode="relative" rAng="0" ptsTypes="AA">
                                      <p:cBhvr>
                                        <p:cTn id="18" dur="2000" fill="hold"/>
                                        <p:tgtEl>
                                          <p:spTgt spid="10"/>
                                        </p:tgtEl>
                                        <p:attrNameLst>
                                          <p:attrName>ppt_x</p:attrName>
                                          <p:attrName>ppt_y</p:attrName>
                                        </p:attrNameLst>
                                      </p:cBhvr>
                                      <p:rCtr x="-39089" y="10509"/>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2.70833E-6 1.85185E-6 L -0.60716 0.37893 " pathEditMode="relative" rAng="0" ptsTypes="AA">
                                      <p:cBhvr>
                                        <p:cTn id="22" dur="2000" fill="hold"/>
                                        <p:tgtEl>
                                          <p:spTgt spid="12"/>
                                        </p:tgtEl>
                                        <p:attrNameLst>
                                          <p:attrName>ppt_x</p:attrName>
                                          <p:attrName>ppt_y</p:attrName>
                                        </p:attrNameLst>
                                      </p:cBhvr>
                                      <p:rCtr x="-30365" y="18935"/>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2.70833E-6 2.96296E-6 L -0.40755 0.36504 " pathEditMode="relative" rAng="0" ptsTypes="AA">
                                      <p:cBhvr>
                                        <p:cTn id="26" dur="2000" fill="hold"/>
                                        <p:tgtEl>
                                          <p:spTgt spid="14"/>
                                        </p:tgtEl>
                                        <p:attrNameLst>
                                          <p:attrName>ppt_x</p:attrName>
                                          <p:attrName>ppt_y</p:attrName>
                                        </p:attrNameLst>
                                      </p:cBhvr>
                                      <p:rCtr x="-20378" y="18241"/>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0.02344 0.00625 L -0.52239 0.21713 " pathEditMode="relative" rAng="0" ptsTypes="AA">
                                      <p:cBhvr>
                                        <p:cTn id="30" dur="2000" fill="hold"/>
                                        <p:tgtEl>
                                          <p:spTgt spid="13"/>
                                        </p:tgtEl>
                                        <p:attrNameLst>
                                          <p:attrName>ppt_x</p:attrName>
                                          <p:attrName>ppt_y</p:attrName>
                                        </p:attrNameLst>
                                      </p:cBhvr>
                                      <p:rCtr x="-27292" y="10532"/>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0" nodeType="clickEffect">
                                  <p:stCondLst>
                                    <p:cond delay="0"/>
                                  </p:stCondLst>
                                  <p:childTnLst>
                                    <p:animMotion origin="layout" path="M -2.08333E-6 1.85185E-6 L -0.2013 -0.02732 " pathEditMode="relative" rAng="0" ptsTypes="AA">
                                      <p:cBhvr>
                                        <p:cTn id="34" dur="2000" fill="hold"/>
                                        <p:tgtEl>
                                          <p:spTgt spid="11"/>
                                        </p:tgtEl>
                                        <p:attrNameLst>
                                          <p:attrName>ppt_x</p:attrName>
                                          <p:attrName>ppt_y</p:attrName>
                                        </p:attrNameLst>
                                      </p:cBhvr>
                                      <p:rCtr x="-10065" y="-1366"/>
                                    </p:animMotion>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grpId="0" nodeType="clickEffect">
                                  <p:stCondLst>
                                    <p:cond delay="0"/>
                                  </p:stCondLst>
                                  <p:childTnLst>
                                    <p:animMotion origin="layout" path="M -0.00352 -0.00209 L -0.31224 0.02963 " pathEditMode="relative" rAng="0" ptsTypes="AA">
                                      <p:cBhvr>
                                        <p:cTn id="38" dur="2000" fill="hold"/>
                                        <p:tgtEl>
                                          <p:spTgt spid="15"/>
                                        </p:tgtEl>
                                        <p:attrNameLst>
                                          <p:attrName>ppt_x</p:attrName>
                                          <p:attrName>ppt_y</p:attrName>
                                        </p:attrNameLst>
                                      </p:cBhvr>
                                      <p:rCtr x="-15443" y="1574"/>
                                    </p:animMotion>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grpId="0" nodeType="clickEffect">
                                  <p:stCondLst>
                                    <p:cond delay="0"/>
                                  </p:stCondLst>
                                  <p:childTnLst>
                                    <p:animMotion origin="layout" path="M 4.16667E-7 7.40741E-7 L -0.61068 0.31157 " pathEditMode="relative" rAng="0" ptsTypes="AA">
                                      <p:cBhvr>
                                        <p:cTn id="42" dur="2000" fill="hold"/>
                                        <p:tgtEl>
                                          <p:spTgt spid="17"/>
                                        </p:tgtEl>
                                        <p:attrNameLst>
                                          <p:attrName>ppt_x</p:attrName>
                                          <p:attrName>ppt_y</p:attrName>
                                        </p:attrNameLst>
                                      </p:cBhvr>
                                      <p:rCtr x="-30534" y="15579"/>
                                    </p:animMotion>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grpId="0" nodeType="clickEffect">
                                  <p:stCondLst>
                                    <p:cond delay="0"/>
                                  </p:stCondLst>
                                  <p:childTnLst>
                                    <p:animMotion origin="layout" path="M -8.33333E-7 -3.7037E-7 L -0.57943 0.11296 " pathEditMode="relative" rAng="0" ptsTypes="AA">
                                      <p:cBhvr>
                                        <p:cTn id="46" dur="2000" fill="hold"/>
                                        <p:tgtEl>
                                          <p:spTgt spid="16"/>
                                        </p:tgtEl>
                                        <p:attrNameLst>
                                          <p:attrName>ppt_x</p:attrName>
                                          <p:attrName>ppt_y</p:attrName>
                                        </p:attrNameLst>
                                      </p:cBhvr>
                                      <p:rCtr x="-28971" y="5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Autofit/>
          </a:bodyPr>
          <a:lstStyle/>
          <a:p>
            <a:r>
              <a:rPr lang="ru-RU" sz="4800" b="1" dirty="0">
                <a:solidFill>
                  <a:schemeClr val="bg1"/>
                </a:solidFill>
                <a:latin typeface="+mn-lt"/>
              </a:rPr>
              <a:t>SMS </a:t>
            </a:r>
            <a:r>
              <a:rPr lang="ru-RU" sz="4800" b="1" dirty="0" smtClean="0">
                <a:solidFill>
                  <a:schemeClr val="bg1"/>
                </a:solidFill>
                <a:latin typeface="+mn-lt"/>
              </a:rPr>
              <a:t>–</a:t>
            </a:r>
            <a:r>
              <a:rPr lang="de-AT" sz="4800" b="1" dirty="0" smtClean="0">
                <a:solidFill>
                  <a:schemeClr val="bg1"/>
                </a:solidFill>
                <a:latin typeface="+mn-lt"/>
              </a:rPr>
              <a:t>Abkürzungen</a:t>
            </a:r>
            <a:endParaRPr lang="ru-RU" sz="4800" b="1" dirty="0">
              <a:solidFill>
                <a:schemeClr val="bg1"/>
              </a:solidFill>
              <a:latin typeface="+mn-lt"/>
              <a:cs typeface="Arial" panose="020B0604020202020204" pitchFamily="34" charset="0"/>
            </a:endParaRPr>
          </a:p>
        </p:txBody>
      </p:sp>
      <p:sp>
        <p:nvSpPr>
          <p:cNvPr id="5" name="Подзаголовок 4"/>
          <p:cNvSpPr>
            <a:spLocks noGrp="1"/>
          </p:cNvSpPr>
          <p:nvPr>
            <p:ph type="subTitle" idx="1"/>
          </p:nvPr>
        </p:nvSpPr>
        <p:spPr>
          <a:xfrm>
            <a:off x="385763" y="585788"/>
            <a:ext cx="11530013" cy="6043612"/>
          </a:xfrm>
          <a:ln w="28575"/>
        </p:spPr>
        <p:style>
          <a:lnRef idx="2">
            <a:schemeClr val="accent3"/>
          </a:lnRef>
          <a:fillRef idx="1">
            <a:schemeClr val="lt1"/>
          </a:fillRef>
          <a:effectRef idx="0">
            <a:schemeClr val="accent3"/>
          </a:effectRef>
          <a:fontRef idx="minor">
            <a:schemeClr val="dk1"/>
          </a:fontRef>
        </p:style>
        <p:txBody>
          <a:bodyPr>
            <a:normAutofit/>
          </a:bodyPr>
          <a:lstStyle/>
          <a:p>
            <a:pPr lvl="0" algn="l"/>
            <a:endParaRPr lang="de-DE" sz="2800" dirty="0">
              <a:solidFill>
                <a:srgbClr val="000000"/>
              </a:solidFill>
              <a:latin typeface="Trebuchet MS" panose="020B0603020202020204" pitchFamily="34" charset="0"/>
              <a:ea typeface="Times New Roman" panose="02020603050405020304" pitchFamily="18" charset="0"/>
              <a:cs typeface="Times New Roman" panose="02020603050405020304" pitchFamily="18" charset="0"/>
            </a:endParaRPr>
          </a:p>
          <a:p>
            <a:pPr lvl="0" algn="l"/>
            <a:endParaRPr lang="de-DE" sz="2800" dirty="0" smtClean="0">
              <a:solidFill>
                <a:srgbClr val="000000"/>
              </a:solidFill>
              <a:latin typeface="Trebuchet MS" panose="020B0603020202020204" pitchFamily="34" charset="0"/>
              <a:ea typeface="Times New Roman" panose="02020603050405020304" pitchFamily="18" charset="0"/>
              <a:cs typeface="Times New Roman" panose="02020603050405020304" pitchFamily="18" charset="0"/>
            </a:endParaRPr>
          </a:p>
          <a:p>
            <a:pPr marL="514350" lvl="0" indent="-514350" algn="l">
              <a:buAutoNum type="arabicPeriod" startAt="2"/>
            </a:pPr>
            <a:endParaRPr lang="de-DE" sz="2800" b="1" dirty="0" smtClean="0">
              <a:solidFill>
                <a:srgbClr val="7030A0"/>
              </a:solidFill>
              <a:latin typeface="Arial" panose="020B0604020202020204" pitchFamily="34" charset="0"/>
              <a:cs typeface="Arial" panose="020B0604020202020204"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675510723"/>
              </p:ext>
            </p:extLst>
          </p:nvPr>
        </p:nvGraphicFramePr>
        <p:xfrm>
          <a:off x="1603375" y="733954"/>
          <a:ext cx="9455150" cy="5547360"/>
        </p:xfrm>
        <a:graphic>
          <a:graphicData uri="http://schemas.openxmlformats.org/drawingml/2006/table">
            <a:tbl>
              <a:tblPr firstRow="1" bandRow="1">
                <a:tableStyleId>{C4B1156A-380E-4F78-BDF5-A606A8083BF9}</a:tableStyleId>
              </a:tblPr>
              <a:tblGrid>
                <a:gridCol w="4727575"/>
                <a:gridCol w="4727575"/>
              </a:tblGrid>
              <a:tr h="370840">
                <a:tc>
                  <a:txBody>
                    <a:bodyPr/>
                    <a:lstStyle/>
                    <a:p>
                      <a:r>
                        <a:rPr lang="en-US" sz="2200" b="1" kern="1200" dirty="0" smtClean="0">
                          <a:solidFill>
                            <a:schemeClr val="dk1"/>
                          </a:solidFill>
                          <a:effectLst/>
                          <a:latin typeface="+mn-lt"/>
                          <a:ea typeface="+mn-ea"/>
                          <a:cs typeface="+mn-cs"/>
                        </a:rPr>
                        <a:t>8ung </a:t>
                      </a:r>
                      <a:endParaRPr lang="ru-RU" sz="2200" dirty="0"/>
                    </a:p>
                  </a:txBody>
                  <a:tcPr/>
                </a:tc>
                <a:tc>
                  <a:txBody>
                    <a:bodyPr/>
                    <a:lstStyle/>
                    <a:p>
                      <a:r>
                        <a:rPr lang="de-AT" sz="2200" dirty="0" smtClean="0"/>
                        <a:t>Achtung</a:t>
                      </a:r>
                      <a:endParaRPr lang="ru-RU" sz="2200" dirty="0"/>
                    </a:p>
                  </a:txBody>
                  <a:tcPr/>
                </a:tc>
              </a:tr>
              <a:tr h="370840">
                <a:tc>
                  <a:txBody>
                    <a:bodyPr/>
                    <a:lstStyle/>
                    <a:p>
                      <a:r>
                        <a:rPr lang="de-AT" sz="2200" b="1" dirty="0" smtClean="0"/>
                        <a:t>Gute N8</a:t>
                      </a:r>
                      <a:endParaRPr lang="ru-RU" sz="2200" b="1" dirty="0"/>
                    </a:p>
                  </a:txBody>
                  <a:tcPr/>
                </a:tc>
                <a:tc>
                  <a:txBody>
                    <a:bodyPr/>
                    <a:lstStyle/>
                    <a:p>
                      <a:r>
                        <a:rPr lang="de-AT" sz="2200" b="1" dirty="0" smtClean="0"/>
                        <a:t>Gute Nacht</a:t>
                      </a:r>
                      <a:endParaRPr lang="ru-RU" sz="2200" b="1" dirty="0"/>
                    </a:p>
                  </a:txBody>
                  <a:tcPr/>
                </a:tc>
              </a:tr>
              <a:tr h="370840">
                <a:tc>
                  <a:txBody>
                    <a:bodyPr/>
                    <a:lstStyle/>
                    <a:p>
                      <a:r>
                        <a:rPr lang="de-AT" sz="2200" b="1" dirty="0" smtClean="0"/>
                        <a:t>AKLA</a:t>
                      </a:r>
                      <a:endParaRPr lang="ru-RU" sz="2200" b="1" dirty="0"/>
                    </a:p>
                  </a:txBody>
                  <a:tcPr/>
                </a:tc>
                <a:tc>
                  <a:txBody>
                    <a:bodyPr/>
                    <a:lstStyle/>
                    <a:p>
                      <a:r>
                        <a:rPr lang="de-AT" sz="2200" b="1" dirty="0" smtClean="0"/>
                        <a:t>Alles klar</a:t>
                      </a:r>
                      <a:endParaRPr lang="ru-RU" sz="2200" b="1" dirty="0"/>
                    </a:p>
                  </a:txBody>
                  <a:tcPr/>
                </a:tc>
              </a:tr>
              <a:tr h="370840">
                <a:tc>
                  <a:txBody>
                    <a:bodyPr/>
                    <a:lstStyle/>
                    <a:p>
                      <a:r>
                        <a:rPr lang="de-AT" sz="2200" b="1" dirty="0" smtClean="0"/>
                        <a:t>BB</a:t>
                      </a:r>
                      <a:endParaRPr lang="ru-RU" sz="2200" b="1" dirty="0"/>
                    </a:p>
                  </a:txBody>
                  <a:tcPr/>
                </a:tc>
                <a:tc>
                  <a:txBody>
                    <a:bodyPr/>
                    <a:lstStyle/>
                    <a:p>
                      <a:r>
                        <a:rPr lang="de-AT" sz="2200" b="1" dirty="0" smtClean="0"/>
                        <a:t>Bis bald</a:t>
                      </a:r>
                      <a:endParaRPr lang="ru-RU" sz="2200" b="1" dirty="0"/>
                    </a:p>
                  </a:txBody>
                  <a:tcPr/>
                </a:tc>
              </a:tr>
              <a:tr h="370840">
                <a:tc>
                  <a:txBody>
                    <a:bodyPr/>
                    <a:lstStyle/>
                    <a:p>
                      <a:r>
                        <a:rPr lang="en-US" sz="2200" b="1" kern="1200" dirty="0" smtClean="0">
                          <a:solidFill>
                            <a:schemeClr val="dk1"/>
                          </a:solidFill>
                          <a:effectLst/>
                          <a:latin typeface="+mn-lt"/>
                          <a:ea typeface="+mn-ea"/>
                          <a:cs typeface="+mn-cs"/>
                        </a:rPr>
                        <a:t>GM </a:t>
                      </a:r>
                      <a:endParaRPr lang="ru-RU" sz="2200" b="1" dirty="0"/>
                    </a:p>
                  </a:txBody>
                  <a:tcPr/>
                </a:tc>
                <a:tc>
                  <a:txBody>
                    <a:bodyPr/>
                    <a:lstStyle/>
                    <a:p>
                      <a:r>
                        <a:rPr lang="de-AT" sz="2200" b="1" dirty="0" smtClean="0"/>
                        <a:t>Guten Morgen</a:t>
                      </a:r>
                      <a:endParaRPr lang="ru-RU" sz="2200" b="1" dirty="0"/>
                    </a:p>
                  </a:txBody>
                  <a:tcPr/>
                </a:tc>
              </a:tr>
              <a:tr h="370840">
                <a:tc>
                  <a:txBody>
                    <a:bodyPr/>
                    <a:lstStyle/>
                    <a:p>
                      <a:r>
                        <a:rPr lang="de-AT" sz="2200" b="1" dirty="0" smtClean="0"/>
                        <a:t>GN</a:t>
                      </a:r>
                      <a:endParaRPr lang="ru-RU" sz="2200" b="1" dirty="0"/>
                    </a:p>
                  </a:txBody>
                  <a:tcPr/>
                </a:tc>
                <a:tc>
                  <a:txBody>
                    <a:bodyPr/>
                    <a:lstStyle/>
                    <a:p>
                      <a:r>
                        <a:rPr lang="de-AT" sz="2200" b="1" dirty="0" smtClean="0"/>
                        <a:t>Gute Nacht</a:t>
                      </a:r>
                      <a:endParaRPr lang="ru-RU" sz="2200" b="1" dirty="0"/>
                    </a:p>
                  </a:txBody>
                  <a:tcPr/>
                </a:tc>
              </a:tr>
              <a:tr h="370840">
                <a:tc>
                  <a:txBody>
                    <a:bodyPr/>
                    <a:lstStyle/>
                    <a:p>
                      <a:r>
                        <a:rPr lang="de-AT" sz="2200" b="1" dirty="0" smtClean="0"/>
                        <a:t>K</a:t>
                      </a:r>
                      <a:endParaRPr lang="ru-RU" sz="2200" b="1" dirty="0"/>
                    </a:p>
                  </a:txBody>
                  <a:tcPr/>
                </a:tc>
                <a:tc>
                  <a:txBody>
                    <a:bodyPr/>
                    <a:lstStyle/>
                    <a:p>
                      <a:r>
                        <a:rPr lang="de-AT" sz="2200" b="1" dirty="0" smtClean="0"/>
                        <a:t>Klar</a:t>
                      </a:r>
                      <a:endParaRPr lang="ru-RU" sz="2200" b="1" dirty="0"/>
                    </a:p>
                  </a:txBody>
                  <a:tcPr/>
                </a:tc>
              </a:tr>
              <a:tr h="370840">
                <a:tc>
                  <a:txBody>
                    <a:bodyPr/>
                    <a:lstStyle/>
                    <a:p>
                      <a:r>
                        <a:rPr lang="de-AT" sz="2200" b="1" dirty="0" smtClean="0"/>
                        <a:t>LG</a:t>
                      </a:r>
                      <a:endParaRPr lang="ru-RU" sz="2200" b="1" dirty="0"/>
                    </a:p>
                  </a:txBody>
                  <a:tcPr/>
                </a:tc>
                <a:tc>
                  <a:txBody>
                    <a:bodyPr/>
                    <a:lstStyle/>
                    <a:p>
                      <a:r>
                        <a:rPr lang="de-AT" sz="2200" b="1" dirty="0" smtClean="0"/>
                        <a:t>Liebe Grüße</a:t>
                      </a:r>
                      <a:endParaRPr lang="ru-RU" sz="2200" b="1" dirty="0"/>
                    </a:p>
                  </a:txBody>
                  <a:tcPr/>
                </a:tc>
              </a:tr>
              <a:tr h="370840">
                <a:tc>
                  <a:txBody>
                    <a:bodyPr/>
                    <a:lstStyle/>
                    <a:p>
                      <a:r>
                        <a:rPr lang="de-AT" sz="2200" b="1" dirty="0" smtClean="0"/>
                        <a:t>LOL</a:t>
                      </a:r>
                      <a:endParaRPr lang="ru-RU" sz="2200" b="1" dirty="0"/>
                    </a:p>
                  </a:txBody>
                  <a:tcPr/>
                </a:tc>
                <a:tc>
                  <a:txBody>
                    <a:bodyPr/>
                    <a:lstStyle/>
                    <a:p>
                      <a:r>
                        <a:rPr lang="en-US" sz="2200" b="1" kern="1200" dirty="0" smtClean="0">
                          <a:solidFill>
                            <a:schemeClr val="dk1"/>
                          </a:solidFill>
                          <a:effectLst/>
                          <a:latin typeface="+mn-lt"/>
                          <a:ea typeface="+mn-ea"/>
                          <a:cs typeface="+mn-cs"/>
                        </a:rPr>
                        <a:t>Laughing Out Loud / </a:t>
                      </a:r>
                      <a:r>
                        <a:rPr lang="en-US" sz="2200" b="1" kern="1200" dirty="0" err="1" smtClean="0">
                          <a:solidFill>
                            <a:schemeClr val="dk1"/>
                          </a:solidFill>
                          <a:effectLst/>
                          <a:latin typeface="+mn-lt"/>
                          <a:ea typeface="+mn-ea"/>
                          <a:cs typeface="+mn-cs"/>
                        </a:rPr>
                        <a:t>Lautes</a:t>
                      </a:r>
                      <a:r>
                        <a:rPr lang="en-US" sz="2200" b="1" kern="1200" dirty="0" smtClean="0">
                          <a:solidFill>
                            <a:schemeClr val="dk1"/>
                          </a:solidFill>
                          <a:effectLst/>
                          <a:latin typeface="+mn-lt"/>
                          <a:ea typeface="+mn-ea"/>
                          <a:cs typeface="+mn-cs"/>
                        </a:rPr>
                        <a:t> </a:t>
                      </a:r>
                      <a:r>
                        <a:rPr lang="en-US" sz="2200" b="1" kern="1200" dirty="0" err="1" smtClean="0">
                          <a:solidFill>
                            <a:schemeClr val="dk1"/>
                          </a:solidFill>
                          <a:effectLst/>
                          <a:latin typeface="+mn-lt"/>
                          <a:ea typeface="+mn-ea"/>
                          <a:cs typeface="+mn-cs"/>
                        </a:rPr>
                        <a:t>Lachen</a:t>
                      </a:r>
                      <a:endParaRPr lang="ru-RU" sz="2200" b="1" dirty="0"/>
                    </a:p>
                  </a:txBody>
                  <a:tcPr/>
                </a:tc>
              </a:tr>
              <a:tr h="370840">
                <a:tc>
                  <a:txBody>
                    <a:bodyPr/>
                    <a:lstStyle/>
                    <a:p>
                      <a:r>
                        <a:rPr lang="de-AT" sz="2200" b="1" dirty="0" smtClean="0"/>
                        <a:t>NP</a:t>
                      </a:r>
                      <a:endParaRPr lang="ru-RU" sz="2200" b="1" dirty="0"/>
                    </a:p>
                  </a:txBody>
                  <a:tcPr/>
                </a:tc>
                <a:tc>
                  <a:txBody>
                    <a:bodyPr/>
                    <a:lstStyle/>
                    <a:p>
                      <a:r>
                        <a:rPr lang="de-AT" sz="2200" b="1" dirty="0" err="1" smtClean="0"/>
                        <a:t>No</a:t>
                      </a:r>
                      <a:r>
                        <a:rPr lang="de-AT" sz="2200" b="1" dirty="0" smtClean="0"/>
                        <a:t> Problem </a:t>
                      </a:r>
                      <a:r>
                        <a:rPr lang="en-US" sz="2200" b="1" kern="1200" dirty="0" smtClean="0">
                          <a:solidFill>
                            <a:schemeClr val="dk1"/>
                          </a:solidFill>
                          <a:effectLst/>
                          <a:latin typeface="+mn-lt"/>
                          <a:ea typeface="+mn-ea"/>
                          <a:cs typeface="+mn-cs"/>
                        </a:rPr>
                        <a:t> / </a:t>
                      </a:r>
                      <a:r>
                        <a:rPr lang="en-US" sz="2200" b="1" kern="1200" dirty="0" err="1" smtClean="0">
                          <a:solidFill>
                            <a:schemeClr val="dk1"/>
                          </a:solidFill>
                          <a:effectLst/>
                          <a:latin typeface="+mn-lt"/>
                          <a:ea typeface="+mn-ea"/>
                          <a:cs typeface="+mn-cs"/>
                        </a:rPr>
                        <a:t>Kein</a:t>
                      </a:r>
                      <a:r>
                        <a:rPr lang="en-US" sz="2200" b="1" kern="1200" dirty="0" smtClean="0">
                          <a:solidFill>
                            <a:schemeClr val="dk1"/>
                          </a:solidFill>
                          <a:effectLst/>
                          <a:latin typeface="+mn-lt"/>
                          <a:ea typeface="+mn-ea"/>
                          <a:cs typeface="+mn-cs"/>
                        </a:rPr>
                        <a:t> Problem</a:t>
                      </a:r>
                      <a:endParaRPr lang="ru-RU" sz="2200" b="1" dirty="0"/>
                    </a:p>
                  </a:txBody>
                  <a:tcPr/>
                </a:tc>
              </a:tr>
              <a:tr h="370840">
                <a:tc>
                  <a:txBody>
                    <a:bodyPr/>
                    <a:lstStyle/>
                    <a:p>
                      <a:r>
                        <a:rPr lang="de-AT" sz="2200" b="1" dirty="0" smtClean="0"/>
                        <a:t>WE</a:t>
                      </a:r>
                      <a:endParaRPr lang="ru-RU" sz="2200" b="1" dirty="0"/>
                    </a:p>
                  </a:txBody>
                  <a:tcPr/>
                </a:tc>
                <a:tc>
                  <a:txBody>
                    <a:bodyPr/>
                    <a:lstStyle/>
                    <a:p>
                      <a:r>
                        <a:rPr lang="de-AT" sz="2200" b="1" dirty="0" smtClean="0"/>
                        <a:t>Wochenende</a:t>
                      </a:r>
                      <a:endParaRPr lang="ru-RU" sz="2200" b="1" dirty="0"/>
                    </a:p>
                  </a:txBody>
                  <a:tcPr/>
                </a:tc>
              </a:tr>
              <a:tr h="370840">
                <a:tc>
                  <a:txBody>
                    <a:bodyPr/>
                    <a:lstStyle/>
                    <a:p>
                      <a:r>
                        <a:rPr lang="de-AT" sz="2200" b="1" dirty="0" smtClean="0"/>
                        <a:t>VLG</a:t>
                      </a:r>
                      <a:endParaRPr lang="ru-RU" sz="2200" b="1" dirty="0"/>
                    </a:p>
                  </a:txBody>
                  <a:tcPr/>
                </a:tc>
                <a:tc>
                  <a:txBody>
                    <a:bodyPr/>
                    <a:lstStyle/>
                    <a:p>
                      <a:r>
                        <a:rPr lang="en-US" sz="2200" b="1" kern="1200" dirty="0" smtClean="0">
                          <a:solidFill>
                            <a:schemeClr val="dk1"/>
                          </a:solidFill>
                          <a:effectLst/>
                          <a:latin typeface="+mn-lt"/>
                          <a:ea typeface="+mn-ea"/>
                          <a:cs typeface="+mn-cs"/>
                        </a:rPr>
                        <a:t> </a:t>
                      </a:r>
                      <a:r>
                        <a:rPr lang="en-US" sz="2200" b="1" kern="1200" dirty="0" err="1" smtClean="0">
                          <a:solidFill>
                            <a:schemeClr val="dk1"/>
                          </a:solidFill>
                          <a:effectLst/>
                          <a:latin typeface="+mn-lt"/>
                          <a:ea typeface="+mn-ea"/>
                          <a:cs typeface="+mn-cs"/>
                        </a:rPr>
                        <a:t>Viele</a:t>
                      </a:r>
                      <a:r>
                        <a:rPr lang="en-US" sz="2200" b="1" kern="1200" baseline="0" dirty="0" smtClean="0">
                          <a:solidFill>
                            <a:schemeClr val="dk1"/>
                          </a:solidFill>
                          <a:effectLst/>
                          <a:latin typeface="+mn-lt"/>
                          <a:ea typeface="+mn-ea"/>
                          <a:cs typeface="+mn-cs"/>
                        </a:rPr>
                        <a:t> </a:t>
                      </a:r>
                      <a:r>
                        <a:rPr lang="en-US" sz="2200" b="1" kern="1200" baseline="0" dirty="0" err="1" smtClean="0">
                          <a:solidFill>
                            <a:schemeClr val="dk1"/>
                          </a:solidFill>
                          <a:effectLst/>
                          <a:latin typeface="+mn-lt"/>
                          <a:ea typeface="+mn-ea"/>
                          <a:cs typeface="+mn-cs"/>
                        </a:rPr>
                        <a:t>liebe</a:t>
                      </a:r>
                      <a:r>
                        <a:rPr lang="en-US" sz="2200" b="1" kern="1200" baseline="0" dirty="0" smtClean="0">
                          <a:solidFill>
                            <a:schemeClr val="dk1"/>
                          </a:solidFill>
                          <a:effectLst/>
                          <a:latin typeface="+mn-lt"/>
                          <a:ea typeface="+mn-ea"/>
                          <a:cs typeface="+mn-cs"/>
                        </a:rPr>
                        <a:t> </a:t>
                      </a:r>
                      <a:r>
                        <a:rPr lang="en-US" sz="2200" b="1" kern="1200" baseline="0" dirty="0" err="1" smtClean="0">
                          <a:solidFill>
                            <a:schemeClr val="dk1"/>
                          </a:solidFill>
                          <a:effectLst/>
                          <a:latin typeface="+mn-lt"/>
                          <a:ea typeface="+mn-ea"/>
                          <a:cs typeface="+mn-cs"/>
                        </a:rPr>
                        <a:t>Grüße</a:t>
                      </a:r>
                      <a:endParaRPr lang="ru-RU" sz="2200" b="1" dirty="0"/>
                    </a:p>
                  </a:txBody>
                  <a:tcPr/>
                </a:tc>
              </a:tr>
              <a:tr h="370840">
                <a:tc>
                  <a:txBody>
                    <a:bodyPr/>
                    <a:lstStyle/>
                    <a:p>
                      <a:r>
                        <a:rPr lang="de-AT" sz="2200" b="1" dirty="0" err="1" smtClean="0"/>
                        <a:t>ZzZ</a:t>
                      </a:r>
                      <a:endParaRPr lang="ru-RU" sz="2200" b="1" dirty="0"/>
                    </a:p>
                  </a:txBody>
                  <a:tcPr/>
                </a:tc>
                <a:tc>
                  <a:txBody>
                    <a:bodyPr/>
                    <a:lstStyle/>
                    <a:p>
                      <a:r>
                        <a:rPr lang="de-AT" sz="2200" b="1" dirty="0" smtClean="0"/>
                        <a:t>Schlafen</a:t>
                      </a:r>
                      <a:endParaRPr lang="ru-RU" sz="2200" b="1" dirty="0"/>
                    </a:p>
                  </a:txBody>
                  <a:tcPr/>
                </a:tc>
              </a:tr>
            </a:tbl>
          </a:graphicData>
        </a:graphic>
      </p:graphicFrame>
    </p:spTree>
    <p:extLst>
      <p:ext uri="{BB962C8B-B14F-4D97-AF65-F5344CB8AC3E}">
        <p14:creationId xmlns:p14="http://schemas.microsoft.com/office/powerpoint/2010/main" val="2847798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solidFill>
            <a:srgbClr val="00B0F0"/>
          </a:solidFill>
        </p:spPr>
        <p:txBody>
          <a:bodyPr>
            <a:noAutofit/>
          </a:bodyPr>
          <a:lstStyle/>
          <a:p>
            <a:pPr algn="ctr"/>
            <a:r>
              <a:rPr lang="ru-RU" sz="6000" b="1" dirty="0">
                <a:solidFill>
                  <a:schemeClr val="bg1"/>
                </a:solidFill>
                <a:latin typeface="+mn-lt"/>
              </a:rPr>
              <a:t>SMS </a:t>
            </a:r>
            <a:r>
              <a:rPr lang="ru-RU" sz="6000" b="1" dirty="0" smtClean="0">
                <a:solidFill>
                  <a:schemeClr val="bg1"/>
                </a:solidFill>
                <a:latin typeface="+mn-lt"/>
              </a:rPr>
              <a:t>–</a:t>
            </a:r>
            <a:r>
              <a:rPr lang="de-AT" sz="6000" b="1" dirty="0" smtClean="0">
                <a:solidFill>
                  <a:schemeClr val="bg1"/>
                </a:solidFill>
                <a:latin typeface="+mn-lt"/>
              </a:rPr>
              <a:t>Abkürzungen</a:t>
            </a:r>
            <a:endParaRPr lang="ru-RU" sz="6000" b="1" dirty="0">
              <a:solidFill>
                <a:schemeClr val="bg1"/>
              </a:solidFill>
              <a:latin typeface="+mn-lt"/>
              <a:cs typeface="Arial" panose="020B0604020202020204" pitchFamily="34" charset="0"/>
            </a:endParaRPr>
          </a:p>
        </p:txBody>
      </p:sp>
      <p:sp>
        <p:nvSpPr>
          <p:cNvPr id="5" name="Подзаголовок 4"/>
          <p:cNvSpPr>
            <a:spLocks noGrp="1"/>
          </p:cNvSpPr>
          <p:nvPr>
            <p:ph sz="half" idx="1"/>
          </p:nvPr>
        </p:nvSpPr>
        <p:spPr>
          <a:xfrm>
            <a:off x="571500" y="1825625"/>
            <a:ext cx="5448300" cy="4351338"/>
          </a:xfrm>
          <a:ln w="28575"/>
        </p:spPr>
        <p:style>
          <a:lnRef idx="2">
            <a:schemeClr val="accent3"/>
          </a:lnRef>
          <a:fillRef idx="1">
            <a:schemeClr val="lt1"/>
          </a:fillRef>
          <a:effectRef idx="0">
            <a:schemeClr val="accent3"/>
          </a:effectRef>
          <a:fontRef idx="minor">
            <a:schemeClr val="dk1"/>
          </a:fontRef>
        </p:style>
        <p:txBody>
          <a:bodyPr>
            <a:normAutofit/>
          </a:bodyPr>
          <a:lstStyle/>
          <a:p>
            <a:pPr marL="0" lvl="0" indent="0" algn="l">
              <a:buNone/>
            </a:pPr>
            <a:r>
              <a:rPr lang="de-DE" dirty="0" smtClean="0">
                <a:solidFill>
                  <a:srgbClr val="000000"/>
                </a:solidFill>
                <a:latin typeface="Trebuchet MS" panose="020B0603020202020204" pitchFamily="34" charset="0"/>
                <a:ea typeface="Times New Roman" panose="02020603050405020304" pitchFamily="18" charset="0"/>
                <a:cs typeface="Times New Roman" panose="02020603050405020304" pitchFamily="18" charset="0"/>
              </a:rPr>
              <a:t>Versuchen Sie zu erraten, was die folgenden SMS-Abkürzungen bedeuten:</a:t>
            </a:r>
          </a:p>
          <a:p>
            <a:pPr marL="0" lvl="0" indent="0" algn="l">
              <a:buNone/>
            </a:pPr>
            <a:endParaRPr lang="de-DE" sz="2800" dirty="0">
              <a:solidFill>
                <a:srgbClr val="000000"/>
              </a:solidFill>
              <a:latin typeface="Trebuchet MS" panose="020B0603020202020204" pitchFamily="34" charset="0"/>
              <a:ea typeface="Times New Roman" panose="02020603050405020304" pitchFamily="18" charset="0"/>
              <a:cs typeface="Times New Roman" panose="02020603050405020304" pitchFamily="18" charset="0"/>
            </a:endParaRPr>
          </a:p>
          <a:p>
            <a:pPr marL="0" lvl="0" indent="0" algn="l">
              <a:buNone/>
            </a:pPr>
            <a:r>
              <a:rPr lang="de-DE" b="1" dirty="0" err="1" smtClean="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rPr>
              <a:t>Akla</a:t>
            </a:r>
            <a:r>
              <a:rPr lang="de-DE" b="1" dirty="0" smtClean="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rPr>
              <a:t>, </a:t>
            </a:r>
            <a:r>
              <a:rPr lang="de-DE" b="1" dirty="0" err="1" smtClean="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rPr>
              <a:t>bb</a:t>
            </a:r>
            <a:r>
              <a:rPr lang="de-DE" b="1" dirty="0" smtClean="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rPr>
              <a:t>, </a:t>
            </a:r>
            <a:r>
              <a:rPr lang="de-DE" b="1" dirty="0" err="1" smtClean="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rPr>
              <a:t>hdl</a:t>
            </a:r>
            <a:r>
              <a:rPr lang="de-DE" b="1" dirty="0" smtClean="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rPr>
              <a:t>, </a:t>
            </a:r>
            <a:r>
              <a:rPr lang="de-DE" b="1" dirty="0" err="1" smtClean="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rPr>
              <a:t>lg</a:t>
            </a:r>
            <a:r>
              <a:rPr lang="de-DE" b="1" dirty="0" smtClean="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rPr>
              <a:t>, </a:t>
            </a:r>
            <a:r>
              <a:rPr lang="de-DE" b="1" dirty="0" err="1" smtClean="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rPr>
              <a:t>mfg</a:t>
            </a:r>
            <a:r>
              <a:rPr lang="de-DE" b="1" dirty="0" smtClean="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rPr>
              <a:t>, </a:t>
            </a:r>
            <a:r>
              <a:rPr lang="de-DE" b="1" dirty="0" err="1" smtClean="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rPr>
              <a:t>rumian</a:t>
            </a:r>
            <a:endParaRPr lang="de-DE" sz="2800" b="1" dirty="0">
              <a:solidFill>
                <a:schemeClr val="accent2">
                  <a:lumMod val="75000"/>
                </a:schemeClr>
              </a:solidFill>
              <a:latin typeface="Trebuchet MS" panose="020B0603020202020204" pitchFamily="34" charset="0"/>
              <a:ea typeface="Times New Roman" panose="02020603050405020304" pitchFamily="18" charset="0"/>
              <a:cs typeface="Times New Roman" panose="02020603050405020304" pitchFamily="18" charset="0"/>
            </a:endParaRPr>
          </a:p>
        </p:txBody>
      </p:sp>
      <p:sp>
        <p:nvSpPr>
          <p:cNvPr id="2" name="Объект 1"/>
          <p:cNvSpPr>
            <a:spLocks noGrp="1"/>
          </p:cNvSpPr>
          <p:nvPr>
            <p:ph sz="half" idx="2"/>
          </p:nvPr>
        </p:nvSpPr>
        <p:spPr/>
        <p:txBody>
          <a:bodyPr/>
          <a:lstStyle/>
          <a:p>
            <a:pPr marL="0" indent="0">
              <a:buNone/>
            </a:pPr>
            <a:r>
              <a:rPr lang="de-AT" dirty="0" err="1" smtClean="0"/>
              <a:t>Akla</a:t>
            </a:r>
            <a:r>
              <a:rPr lang="de-AT" dirty="0" smtClean="0"/>
              <a:t> – alles klar</a:t>
            </a:r>
          </a:p>
          <a:p>
            <a:pPr marL="0" indent="0">
              <a:buNone/>
            </a:pPr>
            <a:r>
              <a:rPr lang="de-AT" dirty="0" err="1" smtClean="0"/>
              <a:t>Bb</a:t>
            </a:r>
            <a:r>
              <a:rPr lang="de-AT" dirty="0" smtClean="0"/>
              <a:t> – bis bald</a:t>
            </a:r>
          </a:p>
          <a:p>
            <a:pPr marL="0" indent="0">
              <a:buNone/>
            </a:pPr>
            <a:r>
              <a:rPr lang="de-AT" dirty="0" err="1" smtClean="0"/>
              <a:t>Hdl</a:t>
            </a:r>
            <a:r>
              <a:rPr lang="de-AT" dirty="0" smtClean="0"/>
              <a:t> – hab dich lieb</a:t>
            </a:r>
          </a:p>
          <a:p>
            <a:pPr marL="0" indent="0">
              <a:buNone/>
            </a:pPr>
            <a:r>
              <a:rPr lang="de-AT" dirty="0" smtClean="0"/>
              <a:t>LG – liebe Grüße </a:t>
            </a:r>
          </a:p>
          <a:p>
            <a:pPr marL="0" indent="0">
              <a:buNone/>
            </a:pPr>
            <a:r>
              <a:rPr lang="de-AT" dirty="0" smtClean="0"/>
              <a:t>MFG – mit freundlichen Grüßen</a:t>
            </a:r>
          </a:p>
          <a:p>
            <a:pPr marL="0" indent="0">
              <a:buNone/>
            </a:pPr>
            <a:r>
              <a:rPr lang="de-AT" dirty="0" err="1" smtClean="0"/>
              <a:t>Rumian</a:t>
            </a:r>
            <a:r>
              <a:rPr lang="de-AT" dirty="0" smtClean="0"/>
              <a:t> – Ruf mich an</a:t>
            </a:r>
            <a:endParaRPr lang="ru-RU" dirty="0"/>
          </a:p>
        </p:txBody>
      </p:sp>
    </p:spTree>
    <p:extLst>
      <p:ext uri="{BB962C8B-B14F-4D97-AF65-F5344CB8AC3E}">
        <p14:creationId xmlns:p14="http://schemas.microsoft.com/office/powerpoint/2010/main" val="172896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5">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p:cTn id="3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 calcmode="lin" valueType="num">
                                      <p:cBhvr>
                                        <p:cTn id="42"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2">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
                                            <p:txEl>
                                              <p:pRg st="5" end="5"/>
                                            </p:txEl>
                                          </p:spTgt>
                                        </p:tgtEl>
                                        <p:attrNameLst>
                                          <p:attrName>style.visibility</p:attrName>
                                        </p:attrNameLst>
                                      </p:cBhvr>
                                      <p:to>
                                        <p:strVal val="visible"/>
                                      </p:to>
                                    </p:set>
                                    <p:anim calcmode="lin" valueType="num">
                                      <p:cBhvr>
                                        <p:cTn id="4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solidFill>
            <a:srgbClr val="00B0F0"/>
          </a:solidFill>
        </p:spPr>
        <p:txBody>
          <a:bodyPr>
            <a:noAutofit/>
          </a:bodyPr>
          <a:lstStyle/>
          <a:p>
            <a:pPr algn="ctr"/>
            <a:r>
              <a:rPr lang="ru-RU" sz="6000" b="1" dirty="0">
                <a:solidFill>
                  <a:schemeClr val="bg1"/>
                </a:solidFill>
                <a:latin typeface="+mn-lt"/>
              </a:rPr>
              <a:t>SMS </a:t>
            </a:r>
            <a:r>
              <a:rPr lang="ru-RU" sz="6000" b="1" dirty="0" smtClean="0">
                <a:solidFill>
                  <a:schemeClr val="bg1"/>
                </a:solidFill>
                <a:latin typeface="+mn-lt"/>
              </a:rPr>
              <a:t>–</a:t>
            </a:r>
            <a:r>
              <a:rPr lang="de-AT" sz="6000" b="1" dirty="0" smtClean="0">
                <a:solidFill>
                  <a:schemeClr val="bg1"/>
                </a:solidFill>
                <a:latin typeface="+mn-lt"/>
              </a:rPr>
              <a:t>Abkürzungen</a:t>
            </a:r>
            <a:endParaRPr lang="ru-RU" sz="6000" b="1" dirty="0">
              <a:solidFill>
                <a:schemeClr val="bg1"/>
              </a:solidFill>
              <a:latin typeface="+mn-lt"/>
              <a:cs typeface="Arial" panose="020B0604020202020204" pitchFamily="34" charset="0"/>
            </a:endParaRPr>
          </a:p>
        </p:txBody>
      </p:sp>
      <p:pic>
        <p:nvPicPr>
          <p:cNvPr id="3" name="Объект 2"/>
          <p:cNvPicPr>
            <a:picLocks noGrp="1" noChangeAspect="1"/>
          </p:cNvPicPr>
          <p:nvPr>
            <p:ph sz="half" idx="1"/>
          </p:nvPr>
        </p:nvPicPr>
        <p:blipFill>
          <a:blip r:embed="rId2"/>
          <a:stretch>
            <a:fillRect/>
          </a:stretch>
        </p:blipFill>
        <p:spPr>
          <a:xfrm>
            <a:off x="857250" y="2339181"/>
            <a:ext cx="5143500" cy="3324225"/>
          </a:xfrm>
          <a:prstGeom prst="rect">
            <a:avLst/>
          </a:prstGeom>
        </p:spPr>
      </p:pic>
      <p:sp>
        <p:nvSpPr>
          <p:cNvPr id="7" name="Объект 1"/>
          <p:cNvSpPr txBox="1">
            <a:spLocks/>
          </p:cNvSpPr>
          <p:nvPr/>
        </p:nvSpPr>
        <p:spPr>
          <a:xfrm>
            <a:off x="7010400" y="2782887"/>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err="1" smtClean="0"/>
              <a:t>Slano</a:t>
            </a:r>
            <a:r>
              <a:rPr lang="de-AT" dirty="0" smtClean="0"/>
              <a:t>, </a:t>
            </a:r>
            <a:r>
              <a:rPr lang="de-AT" dirty="0" err="1" smtClean="0"/>
              <a:t>memispä</a:t>
            </a:r>
            <a:r>
              <a:rPr lang="de-AT" dirty="0" smtClean="0"/>
              <a:t>.</a:t>
            </a:r>
          </a:p>
          <a:p>
            <a:pPr marL="0" indent="0">
              <a:buFont typeface="Arial" panose="020B0604020202020204" pitchFamily="34" charset="0"/>
              <a:buNone/>
            </a:pPr>
            <a:r>
              <a:rPr lang="de-AT" dirty="0" smtClean="0"/>
              <a:t>Gn8! </a:t>
            </a:r>
            <a:r>
              <a:rPr lang="de-AT" dirty="0" err="1" smtClean="0"/>
              <a:t>Hdl</a:t>
            </a:r>
            <a:r>
              <a:rPr lang="de-AT" dirty="0" smtClean="0"/>
              <a:t>!</a:t>
            </a:r>
          </a:p>
          <a:p>
            <a:pPr marL="0" indent="0">
              <a:buFont typeface="Arial" panose="020B0604020202020204" pitchFamily="34" charset="0"/>
              <a:buNone/>
            </a:pPr>
            <a:r>
              <a:rPr lang="de-AT" dirty="0" err="1" smtClean="0"/>
              <a:t>Akla</a:t>
            </a:r>
            <a:r>
              <a:rPr lang="de-AT" dirty="0" smtClean="0"/>
              <a:t>, </a:t>
            </a:r>
            <a:r>
              <a:rPr lang="de-AT" dirty="0" err="1" smtClean="0"/>
              <a:t>bigbedi</a:t>
            </a:r>
            <a:r>
              <a:rPr lang="de-AT" dirty="0" smtClean="0"/>
              <a:t>.</a:t>
            </a:r>
          </a:p>
          <a:p>
            <a:pPr marL="0" indent="0">
              <a:buFont typeface="Arial" panose="020B0604020202020204" pitchFamily="34" charset="0"/>
              <a:buNone/>
            </a:pPr>
            <a:r>
              <a:rPr lang="de-AT" dirty="0" err="1" smtClean="0"/>
              <a:t>Cu</a:t>
            </a:r>
            <a:r>
              <a:rPr lang="de-AT" dirty="0" smtClean="0"/>
              <a:t>, </a:t>
            </a:r>
            <a:r>
              <a:rPr lang="de-AT" dirty="0" err="1" smtClean="0"/>
              <a:t>bb</a:t>
            </a:r>
            <a:r>
              <a:rPr lang="de-AT" dirty="0" smtClean="0"/>
              <a:t>!</a:t>
            </a:r>
          </a:p>
          <a:p>
            <a:pPr marL="0" indent="0">
              <a:buFont typeface="Arial" panose="020B0604020202020204" pitchFamily="34" charset="0"/>
              <a:buNone/>
            </a:pPr>
            <a:r>
              <a:rPr lang="de-AT" dirty="0" err="1" smtClean="0"/>
              <a:t>Slano</a:t>
            </a:r>
            <a:r>
              <a:rPr lang="de-AT" dirty="0" smtClean="0"/>
              <a:t>, </a:t>
            </a:r>
            <a:r>
              <a:rPr lang="de-AT" dirty="0" err="1" smtClean="0"/>
              <a:t>Imir</a:t>
            </a:r>
            <a:r>
              <a:rPr lang="de-AT" dirty="0" smtClean="0"/>
              <a:t>!</a:t>
            </a:r>
          </a:p>
          <a:p>
            <a:pPr marL="0" indent="0">
              <a:buFont typeface="Arial" panose="020B0604020202020204" pitchFamily="34" charset="0"/>
              <a:buNone/>
            </a:pPr>
            <a:r>
              <a:rPr lang="de-AT" dirty="0" smtClean="0"/>
              <a:t>Will dich f2f sprechen, </a:t>
            </a:r>
            <a:r>
              <a:rPr lang="de-AT" dirty="0" err="1" smtClean="0"/>
              <a:t>bigbedi</a:t>
            </a:r>
            <a:r>
              <a:rPr lang="de-AT" dirty="0" smtClean="0"/>
              <a:t>.</a:t>
            </a:r>
            <a:endParaRPr lang="ru-RU" dirty="0"/>
          </a:p>
        </p:txBody>
      </p:sp>
    </p:spTree>
    <p:extLst>
      <p:ext uri="{BB962C8B-B14F-4D97-AF65-F5344CB8AC3E}">
        <p14:creationId xmlns:p14="http://schemas.microsoft.com/office/powerpoint/2010/main" val="34257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0"/>
            <a:ext cx="10515600" cy="671513"/>
          </a:xfrm>
          <a:solidFill>
            <a:srgbClr val="00B0F0"/>
          </a:solidFill>
        </p:spPr>
        <p:txBody>
          <a:bodyPr>
            <a:normAutofit/>
          </a:bodyPr>
          <a:lstStyle/>
          <a:p>
            <a:pPr algn="ctr"/>
            <a:r>
              <a:rPr lang="de-DE" sz="3600" b="1" dirty="0">
                <a:solidFill>
                  <a:prstClr val="white"/>
                </a:solidFill>
                <a:latin typeface="Arial" panose="020B0604020202020204" pitchFamily="34" charset="0"/>
                <a:cs typeface="Arial" panose="020B0604020202020204" pitchFamily="34" charset="0"/>
              </a:rPr>
              <a:t>Lesen Sie den Text</a:t>
            </a:r>
            <a:endParaRPr lang="ru-RU" sz="3600" b="1" dirty="0">
              <a:solidFill>
                <a:schemeClr val="bg1"/>
              </a:solidFill>
              <a:latin typeface="Arial" panose="020B0604020202020204" pitchFamily="34" charset="0"/>
              <a:cs typeface="Arial" panose="020B0604020202020204" pitchFamily="34" charset="0"/>
            </a:endParaRPr>
          </a:p>
        </p:txBody>
      </p:sp>
      <p:sp>
        <p:nvSpPr>
          <p:cNvPr id="6" name="Text Box 1"/>
          <p:cNvSpPr txBox="1">
            <a:spLocks noGrp="1"/>
          </p:cNvSpPr>
          <p:nvPr>
            <p:ph sz="half" idx="1"/>
          </p:nvPr>
        </p:nvSpPr>
        <p:spPr>
          <a:xfrm>
            <a:off x="3338512" y="711200"/>
            <a:ext cx="5181600" cy="760413"/>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3600" b="1" dirty="0">
                <a:ln w="12700" cap="flat" cmpd="sng" algn="ctr">
                  <a:solidFill>
                    <a:srgbClr val="054697"/>
                  </a:solidFill>
                  <a:prstDash val="solid"/>
                  <a:round/>
                </a:ln>
                <a:solidFill>
                  <a:srgbClr val="F4F1E3"/>
                </a:solidFill>
                <a:effectLst>
                  <a:outerShdw blurRad="41275" dist="20320" dir="1800000" algn="tl">
                    <a:srgbClr val="000000">
                      <a:alpha val="40000"/>
                    </a:srgbClr>
                  </a:outerShdw>
                </a:effectLst>
                <a:latin typeface="Calibri" panose="020F0502020204030204" pitchFamily="34" charset="0"/>
                <a:ea typeface="Calibri" panose="020F0502020204030204" pitchFamily="34" charset="0"/>
                <a:cs typeface="Times New Roman" panose="02020603050405020304" pitchFamily="18" charset="0"/>
              </a:rPr>
              <a:t>Die SMS </a:t>
            </a:r>
            <a:r>
              <a:rPr lang="en-IE" sz="3600" b="1" dirty="0" err="1">
                <a:ln w="12700" cap="flat" cmpd="sng" algn="ctr">
                  <a:solidFill>
                    <a:srgbClr val="054697"/>
                  </a:solidFill>
                  <a:prstDash val="solid"/>
                  <a:round/>
                </a:ln>
                <a:solidFill>
                  <a:srgbClr val="F4F1E3"/>
                </a:solidFill>
                <a:effectLst>
                  <a:outerShdw blurRad="41275" dist="20320" dir="1800000" algn="tl">
                    <a:srgbClr val="000000">
                      <a:alpha val="40000"/>
                    </a:srgbClr>
                  </a:outerShdw>
                </a:effectLst>
                <a:latin typeface="Calibri" panose="020F0502020204030204" pitchFamily="34" charset="0"/>
                <a:ea typeface="Calibri" panose="020F0502020204030204" pitchFamily="34" charset="0"/>
                <a:cs typeface="Times New Roman" panose="02020603050405020304" pitchFamily="18" charset="0"/>
              </a:rPr>
              <a:t>wird</a:t>
            </a:r>
            <a:r>
              <a:rPr lang="en-IE" sz="3600" b="1" dirty="0">
                <a:ln w="12700" cap="flat" cmpd="sng" algn="ctr">
                  <a:solidFill>
                    <a:srgbClr val="054697"/>
                  </a:solidFill>
                  <a:prstDash val="solid"/>
                  <a:round/>
                </a:ln>
                <a:solidFill>
                  <a:srgbClr val="F4F1E3"/>
                </a:solidFill>
                <a:effectLst>
                  <a:outerShdw blurRad="41275" dist="20320" dir="1800000" algn="tl">
                    <a:srgbClr val="000000">
                      <a:alpha val="40000"/>
                    </a:srgbClr>
                  </a:outerShdw>
                </a:effectLst>
                <a:latin typeface="Calibri" panose="020F0502020204030204" pitchFamily="34" charset="0"/>
                <a:ea typeface="Calibri" panose="020F0502020204030204" pitchFamily="34" charset="0"/>
                <a:cs typeface="Times New Roman" panose="02020603050405020304" pitchFamily="18" charset="0"/>
              </a:rPr>
              <a:t> 20 </a:t>
            </a:r>
            <a:r>
              <a:rPr lang="en-IE" sz="3600" b="1" dirty="0" err="1">
                <a:ln w="12700" cap="flat" cmpd="sng" algn="ctr">
                  <a:solidFill>
                    <a:srgbClr val="054697"/>
                  </a:solidFill>
                  <a:prstDash val="solid"/>
                  <a:round/>
                </a:ln>
                <a:solidFill>
                  <a:srgbClr val="F4F1E3"/>
                </a:solidFill>
                <a:effectLst>
                  <a:outerShdw blurRad="41275" dist="20320" dir="1800000" algn="tl">
                    <a:srgbClr val="000000">
                      <a:alpha val="40000"/>
                    </a:srgbClr>
                  </a:outerShdw>
                </a:effectLst>
                <a:latin typeface="Calibri" panose="020F0502020204030204" pitchFamily="34" charset="0"/>
                <a:ea typeface="Calibri" panose="020F0502020204030204" pitchFamily="34" charset="0"/>
                <a:cs typeface="Times New Roman" panose="02020603050405020304" pitchFamily="18" charset="0"/>
              </a:rPr>
              <a:t>Jahre</a:t>
            </a:r>
            <a:r>
              <a:rPr lang="en-IE" sz="3600" b="1" dirty="0">
                <a:ln w="12700" cap="flat" cmpd="sng" algn="ctr">
                  <a:solidFill>
                    <a:srgbClr val="054697"/>
                  </a:solidFill>
                  <a:prstDash val="solid"/>
                  <a:round/>
                </a:ln>
                <a:solidFill>
                  <a:srgbClr val="F4F1E3"/>
                </a:solidFill>
                <a:effectLst>
                  <a:outerShdw blurRad="41275" dist="20320" dir="1800000" algn="tl">
                    <a:srgbClr val="000000">
                      <a:alpha val="40000"/>
                    </a:srgbClr>
                  </a:outerShdw>
                </a:effectLst>
                <a:latin typeface="Calibri" panose="020F0502020204030204" pitchFamily="34" charset="0"/>
                <a:ea typeface="Calibri" panose="020F0502020204030204" pitchFamily="34" charset="0"/>
                <a:cs typeface="Times New Roman" panose="02020603050405020304" pitchFamily="18" charset="0"/>
              </a:rPr>
              <a:t> </a:t>
            </a:r>
            <a:r>
              <a:rPr lang="en-IE" sz="3600" b="1" dirty="0" smtClean="0">
                <a:ln w="12700" cap="flat" cmpd="sng" algn="ctr">
                  <a:solidFill>
                    <a:srgbClr val="054697"/>
                  </a:solidFill>
                  <a:prstDash val="solid"/>
                  <a:round/>
                </a:ln>
                <a:solidFill>
                  <a:srgbClr val="F4F1E3"/>
                </a:solidFill>
                <a:effectLst>
                  <a:outerShdw blurRad="41275" dist="20320" dir="1800000" algn="tl">
                    <a:srgbClr val="000000">
                      <a:alpha val="40000"/>
                    </a:srgbClr>
                  </a:outerShdw>
                </a:effectLst>
                <a:latin typeface="Calibri" panose="020F0502020204030204" pitchFamily="34" charset="0"/>
                <a:ea typeface="Calibri" panose="020F0502020204030204" pitchFamily="34" charset="0"/>
                <a:cs typeface="Times New Roman" panose="02020603050405020304" pitchFamily="18" charset="0"/>
              </a:rPr>
              <a:t>alt</a:t>
            </a:r>
          </a:p>
          <a:p>
            <a:pPr algn="ctr">
              <a:lnSpc>
                <a:spcPct val="115000"/>
              </a:lnSpc>
              <a:spcAft>
                <a:spcPts val="1000"/>
              </a:spcAft>
            </a:pPr>
            <a:endParaRPr lang="en-IE" sz="3600" b="1" dirty="0" smtClean="0">
              <a:ln w="12700" cap="flat" cmpd="sng" algn="ctr">
                <a:solidFill>
                  <a:srgbClr val="054697"/>
                </a:solidFill>
                <a:prstDash val="solid"/>
                <a:round/>
              </a:ln>
              <a:solidFill>
                <a:srgbClr val="F4F1E3"/>
              </a:solidFill>
              <a:effectLst>
                <a:outerShdw blurRad="41275" dist="20320" dir="1800000" algn="tl">
                  <a:srgbClr val="000000">
                    <a:alpha val="40000"/>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Объект 6"/>
          <p:cNvSpPr>
            <a:spLocks noGrp="1"/>
          </p:cNvSpPr>
          <p:nvPr>
            <p:ph sz="half" idx="2"/>
          </p:nvPr>
        </p:nvSpPr>
        <p:spPr>
          <a:xfrm>
            <a:off x="385763" y="2378075"/>
            <a:ext cx="11101387" cy="4351338"/>
          </a:xfrm>
        </p:spPr>
        <p:txBody>
          <a:bodyPr>
            <a:normAutofit fontScale="92500" lnSpcReduction="10000"/>
          </a:bodyPr>
          <a:lstStyle/>
          <a:p>
            <a:pPr marL="0" indent="0">
              <a:buNone/>
            </a:pPr>
            <a:r>
              <a:rPr lang="de-AT" dirty="0"/>
              <a:t>Du bist verabredet und mal wieder spät dran - was jetzt? Ist doch klar: Schnell eine SMS schreiben, dass du später kommst. So einfach ist das, wenn man ein Handy hat</a:t>
            </a:r>
            <a:r>
              <a:rPr lang="de-AT" dirty="0" smtClean="0"/>
              <a:t>. </a:t>
            </a:r>
            <a:r>
              <a:rPr lang="de-AT" dirty="0"/>
              <a:t>Zu verdanken haben wir das unter anderem dem Briten Neil </a:t>
            </a:r>
            <a:r>
              <a:rPr lang="de-AT" dirty="0" err="1"/>
              <a:t>Papworth</a:t>
            </a:r>
            <a:r>
              <a:rPr lang="de-AT" dirty="0"/>
              <a:t>. Der Handyspezialist hat die Technik für die kleinen Textnachrichten mitentwickelt und am 3. </a:t>
            </a:r>
            <a:r>
              <a:rPr lang="en-IE" dirty="0" err="1"/>
              <a:t>Dezember</a:t>
            </a:r>
            <a:r>
              <a:rPr lang="en-IE" dirty="0"/>
              <a:t> 1992 die </a:t>
            </a:r>
            <a:r>
              <a:rPr lang="en-IE" dirty="0" err="1"/>
              <a:t>erste</a:t>
            </a:r>
            <a:r>
              <a:rPr lang="en-IE" dirty="0"/>
              <a:t> SMS </a:t>
            </a:r>
            <a:r>
              <a:rPr lang="en-IE" dirty="0" err="1" smtClean="0"/>
              <a:t>verschickt</a:t>
            </a:r>
            <a:r>
              <a:rPr lang="en-IE" dirty="0" smtClean="0"/>
              <a:t>.</a:t>
            </a:r>
          </a:p>
          <a:p>
            <a:pPr marL="0" indent="0">
              <a:buNone/>
            </a:pPr>
            <a:r>
              <a:rPr lang="de-AT" b="1" dirty="0"/>
              <a:t>Weihnachtliche Grüße</a:t>
            </a:r>
            <a:endParaRPr lang="ru-RU" dirty="0"/>
          </a:p>
          <a:p>
            <a:pPr marL="0" indent="0">
              <a:buNone/>
            </a:pPr>
            <a:r>
              <a:rPr lang="de-AT" dirty="0"/>
              <a:t>Und was stand in dieser ersten SMS? Sie lautete schlicht und einfach "</a:t>
            </a:r>
            <a:r>
              <a:rPr lang="de-AT" dirty="0" err="1"/>
              <a:t>Merry</a:t>
            </a:r>
            <a:r>
              <a:rPr lang="de-AT" dirty="0"/>
              <a:t> Christmas" - also "Frohe Weihnachten". Die Nachricht war an jemanden gerichtet, der gerade am anderen Ende der Stadt auf einer Weihnachtsfeier war. Heute sind die kleinen Textnachrichten kaum noch wegzudenken. Etwa 55 Milliarden SMS haben die Deutschen im vergangenen Jahr verschickt. Zu Weihnachten kommt bestimmt noch die ein oder andere dazu.</a:t>
            </a:r>
            <a:endParaRPr lang="ru-RU" dirty="0"/>
          </a:p>
        </p:txBody>
      </p:sp>
      <p:pic>
        <p:nvPicPr>
          <p:cNvPr id="8" name="Picture 2"/>
          <p:cNvPicPr/>
          <p:nvPr/>
        </p:nvPicPr>
        <p:blipFill>
          <a:blip r:embed="rId2">
            <a:extLst>
              <a:ext uri="{28A0092B-C50C-407E-A947-70E740481C1C}">
                <a14:useLocalDpi xmlns:a14="http://schemas.microsoft.com/office/drawing/2010/main" val="0"/>
              </a:ext>
            </a:extLst>
          </a:blip>
          <a:stretch>
            <a:fillRect/>
          </a:stretch>
        </p:blipFill>
        <p:spPr>
          <a:xfrm>
            <a:off x="9101138" y="781049"/>
            <a:ext cx="2933700" cy="1552575"/>
          </a:xfrm>
          <a:prstGeom prst="rect">
            <a:avLst/>
          </a:prstGeom>
        </p:spPr>
      </p:pic>
    </p:spTree>
    <p:extLst>
      <p:ext uri="{BB962C8B-B14F-4D97-AF65-F5344CB8AC3E}">
        <p14:creationId xmlns:p14="http://schemas.microsoft.com/office/powerpoint/2010/main" val="1939461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0"/>
            <a:ext cx="10515600" cy="671513"/>
          </a:xfrm>
          <a:solidFill>
            <a:srgbClr val="00B0F0"/>
          </a:solidFill>
        </p:spPr>
        <p:txBody>
          <a:bodyPr>
            <a:normAutofit/>
          </a:bodyPr>
          <a:lstStyle/>
          <a:p>
            <a:pPr algn="ctr"/>
            <a:r>
              <a:rPr lang="de-DE" sz="3600" b="1" dirty="0">
                <a:solidFill>
                  <a:prstClr val="white"/>
                </a:solidFill>
                <a:latin typeface="Arial" panose="020B0604020202020204" pitchFamily="34" charset="0"/>
                <a:cs typeface="Arial" panose="020B0604020202020204" pitchFamily="34" charset="0"/>
              </a:rPr>
              <a:t>Lesen Sie den Text</a:t>
            </a:r>
            <a:endParaRPr lang="ru-RU" sz="3600" b="1" dirty="0">
              <a:solidFill>
                <a:schemeClr val="bg1"/>
              </a:solidFill>
              <a:latin typeface="Arial" panose="020B0604020202020204" pitchFamily="34" charset="0"/>
              <a:cs typeface="Arial" panose="020B0604020202020204" pitchFamily="34" charset="0"/>
            </a:endParaRPr>
          </a:p>
        </p:txBody>
      </p:sp>
      <p:sp>
        <p:nvSpPr>
          <p:cNvPr id="7" name="Объект 6"/>
          <p:cNvSpPr>
            <a:spLocks noGrp="1"/>
          </p:cNvSpPr>
          <p:nvPr>
            <p:ph sz="half" idx="2"/>
          </p:nvPr>
        </p:nvSpPr>
        <p:spPr>
          <a:xfrm>
            <a:off x="385763" y="2378075"/>
            <a:ext cx="11806237" cy="4351338"/>
          </a:xfrm>
        </p:spPr>
        <p:txBody>
          <a:bodyPr>
            <a:normAutofit/>
          </a:bodyPr>
          <a:lstStyle/>
          <a:p>
            <a:pPr marL="0" indent="0">
              <a:buNone/>
            </a:pPr>
            <a:r>
              <a:rPr lang="de-AT" b="1" dirty="0"/>
              <a:t>FRAGEN ZUM TEXT: </a:t>
            </a:r>
            <a:r>
              <a:rPr lang="de-AT" b="1" dirty="0" smtClean="0"/>
              <a:t>Entscheide Sie, </a:t>
            </a:r>
            <a:r>
              <a:rPr lang="de-AT" b="1" dirty="0"/>
              <a:t>ob die Aussagen richtig oder falsch sind!</a:t>
            </a:r>
            <a:endParaRPr lang="ru-RU" dirty="0"/>
          </a:p>
          <a:p>
            <a:pPr lvl="0"/>
            <a:r>
              <a:rPr lang="de-AT" dirty="0"/>
              <a:t>Mit einer SMS kann man sich kurzfristig bei jemandem entschuldigen.</a:t>
            </a:r>
            <a:endParaRPr lang="ru-RU" dirty="0"/>
          </a:p>
          <a:p>
            <a:pPr lvl="0"/>
            <a:r>
              <a:rPr lang="de-AT" dirty="0"/>
              <a:t>Neil </a:t>
            </a:r>
            <a:r>
              <a:rPr lang="de-AT" dirty="0" err="1"/>
              <a:t>Papworth</a:t>
            </a:r>
            <a:r>
              <a:rPr lang="de-AT" dirty="0"/>
              <a:t> war der alleinige Erfinder der SMS.</a:t>
            </a:r>
            <a:endParaRPr lang="ru-RU" dirty="0"/>
          </a:p>
          <a:p>
            <a:pPr lvl="0"/>
            <a:r>
              <a:rPr lang="de-AT" dirty="0"/>
              <a:t>Neil </a:t>
            </a:r>
            <a:r>
              <a:rPr lang="de-AT" dirty="0" err="1"/>
              <a:t>Papworth</a:t>
            </a:r>
            <a:r>
              <a:rPr lang="de-AT" dirty="0"/>
              <a:t> hat zuerst eine Textnachricht gesendet.</a:t>
            </a:r>
            <a:endParaRPr lang="ru-RU" dirty="0"/>
          </a:p>
          <a:p>
            <a:pPr lvl="0"/>
            <a:r>
              <a:rPr lang="de-AT" dirty="0"/>
              <a:t>Die erste SMS wurde zu einer Person geschickt, die auf einer Party in einer anderen Stadt war.</a:t>
            </a:r>
            <a:endParaRPr lang="ru-RU" dirty="0"/>
          </a:p>
          <a:p>
            <a:pPr lvl="0"/>
            <a:r>
              <a:rPr lang="de-AT" dirty="0"/>
              <a:t>An Weihnachten werden mehr SMS verschickt als zu anderen Zeiten im Jahr.</a:t>
            </a:r>
            <a:endParaRPr lang="ru-RU" dirty="0"/>
          </a:p>
          <a:p>
            <a:pPr lvl="0"/>
            <a:r>
              <a:rPr lang="de-AT" dirty="0"/>
              <a:t>Ohne die SMS können viele Deutsche nicht mehr denken.</a:t>
            </a:r>
            <a:endParaRPr lang="ru-RU" dirty="0"/>
          </a:p>
          <a:p>
            <a:pPr marL="0" indent="0">
              <a:buNone/>
            </a:pPr>
            <a:endParaRPr lang="ru-RU" dirty="0"/>
          </a:p>
        </p:txBody>
      </p:sp>
      <p:pic>
        <p:nvPicPr>
          <p:cNvPr id="8" name="Picture 2"/>
          <p:cNvPicPr/>
          <p:nvPr/>
        </p:nvPicPr>
        <p:blipFill>
          <a:blip r:embed="rId2">
            <a:extLst>
              <a:ext uri="{28A0092B-C50C-407E-A947-70E740481C1C}">
                <a14:useLocalDpi xmlns:a14="http://schemas.microsoft.com/office/drawing/2010/main" val="0"/>
              </a:ext>
            </a:extLst>
          </a:blip>
          <a:stretch>
            <a:fillRect/>
          </a:stretch>
        </p:blipFill>
        <p:spPr>
          <a:xfrm>
            <a:off x="9101138" y="781049"/>
            <a:ext cx="2933700" cy="1552575"/>
          </a:xfrm>
          <a:prstGeom prst="rect">
            <a:avLst/>
          </a:prstGeom>
        </p:spPr>
      </p:pic>
      <p:sp>
        <p:nvSpPr>
          <p:cNvPr id="9" name="Прямоугольник 8"/>
          <p:cNvSpPr/>
          <p:nvPr/>
        </p:nvSpPr>
        <p:spPr>
          <a:xfrm>
            <a:off x="10816000" y="2715937"/>
            <a:ext cx="856888" cy="769441"/>
          </a:xfrm>
          <a:prstGeom prst="rect">
            <a:avLst/>
          </a:prstGeom>
          <a:noFill/>
        </p:spPr>
        <p:txBody>
          <a:bodyPr wrap="square" lIns="91440" tIns="45720" rIns="91440" bIns="45720">
            <a:spAutoFit/>
          </a:bodyPr>
          <a:lstStyle/>
          <a:p>
            <a:pPr algn="ctr"/>
            <a:r>
              <a:rPr lang="de-DE" sz="4400" dirty="0">
                <a:ln w="0"/>
                <a:solidFill>
                  <a:srgbClr val="FF0000"/>
                </a:solidFill>
                <a:effectLst>
                  <a:outerShdw blurRad="38100" dist="19050" dir="2700000" algn="tl" rotWithShape="0">
                    <a:schemeClr val="dk1">
                      <a:alpha val="40000"/>
                    </a:schemeClr>
                  </a:outerShdw>
                </a:effectLst>
              </a:rPr>
              <a:t>R</a:t>
            </a:r>
            <a:endParaRPr lang="ru-RU" sz="4400" b="0" cap="none" spc="0" dirty="0">
              <a:ln w="0"/>
              <a:solidFill>
                <a:srgbClr val="FF0000"/>
              </a:solidFill>
              <a:effectLst>
                <a:outerShdw blurRad="38100" dist="19050" dir="2700000" algn="tl" rotWithShape="0">
                  <a:schemeClr val="dk1">
                    <a:alpha val="40000"/>
                  </a:schemeClr>
                </a:outerShdw>
              </a:effectLst>
            </a:endParaRPr>
          </a:p>
        </p:txBody>
      </p:sp>
      <p:sp>
        <p:nvSpPr>
          <p:cNvPr id="10" name="Прямоугольник 9"/>
          <p:cNvSpPr/>
          <p:nvPr/>
        </p:nvSpPr>
        <p:spPr>
          <a:xfrm>
            <a:off x="7982312" y="3168374"/>
            <a:ext cx="856888" cy="769441"/>
          </a:xfrm>
          <a:prstGeom prst="rect">
            <a:avLst/>
          </a:prstGeom>
          <a:noFill/>
        </p:spPr>
        <p:txBody>
          <a:bodyPr wrap="square" lIns="91440" tIns="45720" rIns="91440" bIns="45720">
            <a:spAutoFit/>
          </a:bodyPr>
          <a:lstStyle/>
          <a:p>
            <a:pPr algn="ctr"/>
            <a:r>
              <a:rPr lang="de-DE" sz="4400" dirty="0">
                <a:ln w="0"/>
                <a:solidFill>
                  <a:srgbClr val="FF0000"/>
                </a:solidFill>
                <a:effectLst>
                  <a:outerShdw blurRad="38100" dist="19050" dir="2700000" algn="tl" rotWithShape="0">
                    <a:schemeClr val="dk1">
                      <a:alpha val="40000"/>
                    </a:schemeClr>
                  </a:outerShdw>
                </a:effectLst>
              </a:rPr>
              <a:t>F</a:t>
            </a:r>
            <a:endParaRPr lang="ru-RU" sz="4400" b="0" cap="none" spc="0" dirty="0">
              <a:ln w="0"/>
              <a:solidFill>
                <a:srgbClr val="FF0000"/>
              </a:solidFill>
              <a:effectLst>
                <a:outerShdw blurRad="38100" dist="19050" dir="2700000" algn="tl" rotWithShape="0">
                  <a:schemeClr val="dk1">
                    <a:alpha val="40000"/>
                  </a:schemeClr>
                </a:outerShdw>
              </a:effectLst>
            </a:endParaRPr>
          </a:p>
        </p:txBody>
      </p:sp>
      <p:sp>
        <p:nvSpPr>
          <p:cNvPr id="11" name="Прямоугольник 10"/>
          <p:cNvSpPr/>
          <p:nvPr/>
        </p:nvSpPr>
        <p:spPr>
          <a:xfrm>
            <a:off x="8596675" y="3739875"/>
            <a:ext cx="856888" cy="769441"/>
          </a:xfrm>
          <a:prstGeom prst="rect">
            <a:avLst/>
          </a:prstGeom>
          <a:noFill/>
        </p:spPr>
        <p:txBody>
          <a:bodyPr wrap="square" lIns="91440" tIns="45720" rIns="91440" bIns="45720">
            <a:spAutoFit/>
          </a:bodyPr>
          <a:lstStyle/>
          <a:p>
            <a:pPr algn="ctr"/>
            <a:r>
              <a:rPr lang="de-DE" sz="4400" dirty="0">
                <a:ln w="0"/>
                <a:solidFill>
                  <a:srgbClr val="FF0000"/>
                </a:solidFill>
                <a:effectLst>
                  <a:outerShdw blurRad="38100" dist="19050" dir="2700000" algn="tl" rotWithShape="0">
                    <a:schemeClr val="dk1">
                      <a:alpha val="40000"/>
                    </a:schemeClr>
                  </a:outerShdw>
                </a:effectLst>
              </a:rPr>
              <a:t>R</a:t>
            </a:r>
            <a:endParaRPr lang="ru-RU" sz="4400" b="0" cap="none" spc="0" dirty="0">
              <a:ln w="0"/>
              <a:solidFill>
                <a:srgbClr val="FF0000"/>
              </a:solidFill>
              <a:effectLst>
                <a:outerShdw blurRad="38100" dist="19050" dir="2700000" algn="tl" rotWithShape="0">
                  <a:schemeClr val="dk1">
                    <a:alpha val="40000"/>
                  </a:schemeClr>
                </a:outerShdw>
              </a:effectLst>
            </a:endParaRPr>
          </a:p>
        </p:txBody>
      </p:sp>
      <p:sp>
        <p:nvSpPr>
          <p:cNvPr id="12" name="Прямоугольник 11"/>
          <p:cNvSpPr/>
          <p:nvPr/>
        </p:nvSpPr>
        <p:spPr>
          <a:xfrm>
            <a:off x="11497038" y="5154337"/>
            <a:ext cx="856888" cy="769441"/>
          </a:xfrm>
          <a:prstGeom prst="rect">
            <a:avLst/>
          </a:prstGeom>
          <a:noFill/>
        </p:spPr>
        <p:txBody>
          <a:bodyPr wrap="square" lIns="91440" tIns="45720" rIns="91440" bIns="45720">
            <a:spAutoFit/>
          </a:bodyPr>
          <a:lstStyle/>
          <a:p>
            <a:pPr algn="ctr"/>
            <a:r>
              <a:rPr lang="de-DE" sz="4400" dirty="0">
                <a:ln w="0"/>
                <a:solidFill>
                  <a:srgbClr val="FF0000"/>
                </a:solidFill>
                <a:effectLst>
                  <a:outerShdw blurRad="38100" dist="19050" dir="2700000" algn="tl" rotWithShape="0">
                    <a:schemeClr val="dk1">
                      <a:alpha val="40000"/>
                    </a:schemeClr>
                  </a:outerShdw>
                </a:effectLst>
              </a:rPr>
              <a:t>R</a:t>
            </a:r>
            <a:endParaRPr lang="ru-RU" sz="4400" b="0" cap="none" spc="0" dirty="0">
              <a:ln w="0"/>
              <a:solidFill>
                <a:srgbClr val="FF0000"/>
              </a:solidFill>
              <a:effectLst>
                <a:outerShdw blurRad="38100" dist="19050" dir="2700000" algn="tl" rotWithShape="0">
                  <a:schemeClr val="dk1">
                    <a:alpha val="40000"/>
                  </a:schemeClr>
                </a:outerShdw>
              </a:effectLst>
            </a:endParaRPr>
          </a:p>
        </p:txBody>
      </p:sp>
      <p:sp>
        <p:nvSpPr>
          <p:cNvPr id="13" name="Прямоугольник 12"/>
          <p:cNvSpPr/>
          <p:nvPr/>
        </p:nvSpPr>
        <p:spPr>
          <a:xfrm>
            <a:off x="3205524" y="4649512"/>
            <a:ext cx="856888" cy="769441"/>
          </a:xfrm>
          <a:prstGeom prst="rect">
            <a:avLst/>
          </a:prstGeom>
          <a:noFill/>
        </p:spPr>
        <p:txBody>
          <a:bodyPr wrap="square" lIns="91440" tIns="45720" rIns="91440" bIns="45720">
            <a:spAutoFit/>
          </a:bodyPr>
          <a:lstStyle/>
          <a:p>
            <a:pPr algn="ctr"/>
            <a:r>
              <a:rPr lang="de-DE" sz="4400" dirty="0">
                <a:ln w="0"/>
                <a:solidFill>
                  <a:srgbClr val="FF0000"/>
                </a:solidFill>
                <a:effectLst>
                  <a:outerShdw blurRad="38100" dist="19050" dir="2700000" algn="tl" rotWithShape="0">
                    <a:schemeClr val="dk1">
                      <a:alpha val="40000"/>
                    </a:schemeClr>
                  </a:outerShdw>
                </a:effectLst>
              </a:rPr>
              <a:t>F</a:t>
            </a:r>
            <a:endParaRPr lang="ru-RU" sz="4400" b="0" cap="none" spc="0" dirty="0">
              <a:ln w="0"/>
              <a:solidFill>
                <a:srgbClr val="FF0000"/>
              </a:solidFill>
              <a:effectLst>
                <a:outerShdw blurRad="38100" dist="19050" dir="2700000" algn="tl" rotWithShape="0">
                  <a:schemeClr val="dk1">
                    <a:alpha val="40000"/>
                  </a:schemeClr>
                </a:outerShdw>
              </a:effectLst>
            </a:endParaRPr>
          </a:p>
        </p:txBody>
      </p:sp>
      <p:sp>
        <p:nvSpPr>
          <p:cNvPr id="14" name="Прямоугольник 13"/>
          <p:cNvSpPr/>
          <p:nvPr/>
        </p:nvSpPr>
        <p:spPr>
          <a:xfrm>
            <a:off x="8706212" y="5692499"/>
            <a:ext cx="856888" cy="769441"/>
          </a:xfrm>
          <a:prstGeom prst="rect">
            <a:avLst/>
          </a:prstGeom>
          <a:noFill/>
        </p:spPr>
        <p:txBody>
          <a:bodyPr wrap="square" lIns="91440" tIns="45720" rIns="91440" bIns="45720">
            <a:spAutoFit/>
          </a:bodyPr>
          <a:lstStyle/>
          <a:p>
            <a:pPr algn="ctr"/>
            <a:r>
              <a:rPr lang="de-DE" sz="4400" dirty="0">
                <a:ln w="0"/>
                <a:solidFill>
                  <a:srgbClr val="FF0000"/>
                </a:solidFill>
                <a:effectLst>
                  <a:outerShdw blurRad="38100" dist="19050" dir="2700000" algn="tl" rotWithShape="0">
                    <a:schemeClr val="dk1">
                      <a:alpha val="40000"/>
                    </a:schemeClr>
                  </a:outerShdw>
                </a:effectLst>
              </a:rPr>
              <a:t>F</a:t>
            </a:r>
            <a:endParaRPr lang="ru-RU" sz="4400" b="0" cap="none" spc="0" dirty="0">
              <a:ln w="0"/>
              <a:solidFill>
                <a:srgbClr val="FF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5085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fltVal val="0"/>
                                          </p:val>
                                        </p:tav>
                                        <p:tav tm="100000">
                                          <p:val>
                                            <p:strVal val="#ppt_w"/>
                                          </p:val>
                                        </p:tav>
                                      </p:tavLst>
                                    </p:anim>
                                    <p:anim calcmode="lin" valueType="num">
                                      <p:cBhvr>
                                        <p:cTn id="43" dur="500" fill="hold"/>
                                        <p:tgtEl>
                                          <p:spTgt spid="14"/>
                                        </p:tgtEl>
                                        <p:attrNameLst>
                                          <p:attrName>ppt_h</p:attrName>
                                        </p:attrNameLst>
                                      </p:cBhvr>
                                      <p:tavLst>
                                        <p:tav tm="0">
                                          <p:val>
                                            <p:fltVal val="0"/>
                                          </p:val>
                                        </p:tav>
                                        <p:tav tm="100000">
                                          <p:val>
                                            <p:strVal val="#ppt_h"/>
                                          </p:val>
                                        </p:tav>
                                      </p:tavLst>
                                    </p:anim>
                                    <p:animEffect transition="in" filter="fade">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TotalTime>
  <Words>938</Words>
  <Application>Microsoft Office PowerPoint</Application>
  <PresentationFormat>Широкоэкранный</PresentationFormat>
  <Paragraphs>158</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vt:lpstr>
      <vt:lpstr>Calibri</vt:lpstr>
      <vt:lpstr>Calibri Light</vt:lpstr>
      <vt:lpstr>Times New Roman</vt:lpstr>
      <vt:lpstr>Trebuchet MS</vt:lpstr>
      <vt:lpstr>Wingdings</vt:lpstr>
      <vt:lpstr>Office Theme</vt:lpstr>
      <vt:lpstr>DEUTSCH</vt:lpstr>
      <vt:lpstr>PLAN DER STUNDE:</vt:lpstr>
      <vt:lpstr>SMS – SCHREIB MIR SPRÜCHE</vt:lpstr>
      <vt:lpstr>SMS – SCHREIB MIR SPRÜCHE</vt:lpstr>
      <vt:lpstr>SMS –Abkürzungen</vt:lpstr>
      <vt:lpstr>SMS –Abkürzungen</vt:lpstr>
      <vt:lpstr>SMS –Abkürzungen</vt:lpstr>
      <vt:lpstr>Lesen Sie den Text</vt:lpstr>
      <vt:lpstr>Lesen Sie den Text</vt:lpstr>
      <vt:lpstr>Lesen Sie den Text</vt:lpstr>
      <vt:lpstr>Grammatik</vt:lpstr>
      <vt:lpstr>Übung</vt:lpstr>
      <vt:lpstr>Übung</vt:lpstr>
      <vt:lpstr>Aufgabe für selbstständige Arbeit</vt:lpstr>
      <vt:lpstr>Ende der Stunde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dc:title>
  <dc:creator>Пользователь</dc:creator>
  <cp:lastModifiedBy>User</cp:lastModifiedBy>
  <cp:revision>34</cp:revision>
  <dcterms:created xsi:type="dcterms:W3CDTF">2021-02-09T08:07:11Z</dcterms:created>
  <dcterms:modified xsi:type="dcterms:W3CDTF">2021-02-18T05:34:48Z</dcterms:modified>
</cp:coreProperties>
</file>