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3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763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36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1222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989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5425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751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034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7779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3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70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302" indent="-114302">
              <a:buFont typeface="Arial" panose="020B0604020202020204" pitchFamily="34" charset="0"/>
              <a:buChar char="•"/>
              <a:defRPr sz="1049"/>
            </a:lvl2pPr>
            <a:lvl3pPr marL="228603" indent="-114302">
              <a:defRPr sz="1049"/>
            </a:lvl3pPr>
            <a:lvl4pPr marL="400056" indent="-171453">
              <a:defRPr sz="1049"/>
            </a:lvl4pPr>
            <a:lvl5pPr marL="571508" indent="-171453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70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302" indent="-114302">
              <a:buFont typeface="Arial" panose="020B0604020202020204" pitchFamily="34" charset="0"/>
              <a:buChar char="•"/>
              <a:defRPr sz="1049"/>
            </a:lvl2pPr>
            <a:lvl3pPr marL="228603" indent="-114302">
              <a:defRPr sz="1049"/>
            </a:lvl3pPr>
            <a:lvl4pPr marL="400056" indent="-171453">
              <a:defRPr sz="1049"/>
            </a:lvl4pPr>
            <a:lvl5pPr marL="571508" indent="-171453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70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302" indent="-114302">
              <a:buFont typeface="Arial" panose="020B0604020202020204" pitchFamily="34" charset="0"/>
              <a:buChar char="•"/>
              <a:defRPr sz="1049"/>
            </a:lvl2pPr>
            <a:lvl3pPr marL="228603" indent="-114302">
              <a:defRPr sz="1049"/>
            </a:lvl3pPr>
            <a:lvl4pPr marL="400056" indent="-171453">
              <a:defRPr sz="1049"/>
            </a:lvl4pPr>
            <a:lvl5pPr marL="571508" indent="-171453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5621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41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634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158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03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15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53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948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933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B14E3-4D0C-4FA6-9927-32C5AF61A9C2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FE9243E-A379-4FBF-9153-E832DE2B6B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945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36700" y="727075"/>
            <a:ext cx="9614520" cy="161925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1797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1190" y="1327104"/>
            <a:ext cx="5213661" cy="609693"/>
          </a:xfrm>
        </p:spPr>
        <p:txBody>
          <a:bodyPr vert="horz" wrap="square" lIns="0" tIns="23153" rIns="0" bIns="0" rtlCol="0" anchor="ctr">
            <a:spAutoFit/>
          </a:bodyPr>
          <a:lstStyle/>
          <a:p>
            <a:pPr marL="20134">
              <a:spcBef>
                <a:spcPts val="181"/>
              </a:spcBef>
              <a:defRPr/>
            </a:pPr>
            <a:r>
              <a:rPr lang="en-US" sz="3810" b="1" spc="8" dirty="0" smtClean="0">
                <a:solidFill>
                  <a:schemeClr val="bg1"/>
                </a:solidFill>
                <a:cs typeface="Arial" panose="020B0604020202020204" pitchFamily="34" charset="0"/>
              </a:rPr>
              <a:t>            Deutsch</a:t>
            </a:r>
            <a:endParaRPr sz="381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75" r="22375"/>
          <a:stretch>
            <a:fillRect/>
          </a:stretch>
        </p:blipFill>
        <p:spPr>
          <a:xfrm>
            <a:off x="7571679" y="2838451"/>
            <a:ext cx="3328416" cy="27260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3089276" y="3283538"/>
            <a:ext cx="3956050" cy="2087030"/>
          </a:xfrm>
          <a:prstGeom prst="rect">
            <a:avLst/>
          </a:prstGeom>
        </p:spPr>
        <p:txBody>
          <a:bodyPr lIns="0" tIns="22146" rIns="0" bIns="0">
            <a:spAutoFit/>
          </a:bodyPr>
          <a:lstStyle/>
          <a:p>
            <a:pPr marL="29193">
              <a:lnSpc>
                <a:spcPts val="3099"/>
              </a:lnSpc>
              <a:spcBef>
                <a:spcPts val="175"/>
              </a:spcBef>
              <a:defRPr/>
            </a:pPr>
            <a:r>
              <a:rPr lang="en-US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Thema</a:t>
            </a:r>
            <a:r>
              <a:rPr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:</a:t>
            </a:r>
            <a:endParaRPr lang="en-US" sz="36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marL="29193">
              <a:lnSpc>
                <a:spcPts val="3099"/>
              </a:lnSpc>
              <a:spcBef>
                <a:spcPts val="175"/>
              </a:spcBef>
              <a:defRPr/>
            </a:pPr>
            <a:endParaRPr lang="en-US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marL="29193">
              <a:lnSpc>
                <a:spcPts val="3099"/>
              </a:lnSpc>
              <a:spcBef>
                <a:spcPts val="175"/>
              </a:spcBef>
              <a:defRPr/>
            </a:pPr>
            <a:endParaRPr lang="en-US" sz="36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marL="29193">
              <a:lnSpc>
                <a:spcPts val="3099"/>
              </a:lnSpc>
              <a:spcBef>
                <a:spcPts val="175"/>
              </a:spcBef>
              <a:defRPr/>
            </a:pPr>
            <a:r>
              <a:rPr lang="en-US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Die Grammatik “</a:t>
            </a:r>
            <a:r>
              <a:rPr lang="en-US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Kausalsatz</a:t>
            </a:r>
            <a:r>
              <a:rPr lang="en-US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”</a:t>
            </a:r>
            <a:endParaRPr lang="en-US" sz="36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219325" y="2840038"/>
            <a:ext cx="546100" cy="10795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1797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219325" y="4291068"/>
            <a:ext cx="546100" cy="10795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980488" y="1219201"/>
            <a:ext cx="957262" cy="95726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980488" y="1219201"/>
            <a:ext cx="957262" cy="95726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332913" y="1250951"/>
            <a:ext cx="341312" cy="466725"/>
          </a:xfrm>
          <a:prstGeom prst="rect">
            <a:avLst/>
          </a:prstGeom>
        </p:spPr>
        <p:txBody>
          <a:bodyPr lIns="0" tIns="25167" rIns="0" bIns="0">
            <a:spAutoFit/>
          </a:bodyPr>
          <a:lstStyle/>
          <a:p>
            <a:pPr>
              <a:spcBef>
                <a:spcPts val="198"/>
              </a:spcBef>
              <a:defRPr/>
            </a:pPr>
            <a:r>
              <a:rPr lang="ru-RU" sz="2858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2858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9067801" y="1716089"/>
            <a:ext cx="822325" cy="312737"/>
          </a:xfrm>
          <a:prstGeom prst="rect">
            <a:avLst/>
          </a:prstGeom>
        </p:spPr>
        <p:txBody>
          <a:bodyPr lIns="0" tIns="19126" rIns="0" bIns="0">
            <a:spAutoFit/>
          </a:bodyPr>
          <a:lstStyle/>
          <a:p>
            <a:pPr>
              <a:spcBef>
                <a:spcPts val="151"/>
              </a:spcBef>
              <a:defRPr/>
            </a:pPr>
            <a:r>
              <a:rPr lang="en-US" sz="1905" spc="-8" dirty="0" err="1">
                <a:solidFill>
                  <a:srgbClr val="FEFEFE"/>
                </a:solidFill>
                <a:latin typeface="Arial"/>
                <a:cs typeface="Arial"/>
              </a:rPr>
              <a:t>Klasse</a:t>
            </a:r>
            <a:endParaRPr sz="1905" dirty="0">
              <a:latin typeface="Arial"/>
              <a:cs typeface="Arial"/>
            </a:endParaRPr>
          </a:p>
        </p:txBody>
      </p:sp>
      <p:sp>
        <p:nvSpPr>
          <p:cNvPr id="6156" name="object 11"/>
          <p:cNvSpPr>
            <a:spLocks/>
          </p:cNvSpPr>
          <p:nvPr/>
        </p:nvSpPr>
        <p:spPr bwMode="auto">
          <a:xfrm>
            <a:off x="2044700" y="1338263"/>
            <a:ext cx="782638" cy="601662"/>
          </a:xfrm>
          <a:custGeom>
            <a:avLst/>
            <a:gdLst>
              <a:gd name="T0" fmla="*/ 1791339 w 492759"/>
              <a:gd name="T1" fmla="*/ 0 h 379095"/>
              <a:gd name="T2" fmla="*/ 182906 w 492759"/>
              <a:gd name="T3" fmla="*/ 0 h 379095"/>
              <a:gd name="T4" fmla="*/ 157792 w 492759"/>
              <a:gd name="T5" fmla="*/ 25052 h 379095"/>
              <a:gd name="T6" fmla="*/ 157792 w 492759"/>
              <a:gd name="T7" fmla="*/ 1057331 h 379095"/>
              <a:gd name="T8" fmla="*/ 2535 w 492759"/>
              <a:gd name="T9" fmla="*/ 1363004 h 379095"/>
              <a:gd name="T10" fmla="*/ 1239 w 492759"/>
              <a:gd name="T11" fmla="*/ 1366445 h 379095"/>
              <a:gd name="T12" fmla="*/ 403 w 492759"/>
              <a:gd name="T13" fmla="*/ 1369855 h 379095"/>
              <a:gd name="T14" fmla="*/ 0 w 492759"/>
              <a:gd name="T15" fmla="*/ 1484558 h 379095"/>
              <a:gd name="T16" fmla="*/ 29825 w 492759"/>
              <a:gd name="T17" fmla="*/ 1514321 h 379095"/>
              <a:gd name="T18" fmla="*/ 1944425 w 492759"/>
              <a:gd name="T19" fmla="*/ 1514321 h 379095"/>
              <a:gd name="T20" fmla="*/ 1974254 w 492759"/>
              <a:gd name="T21" fmla="*/ 1484558 h 379095"/>
              <a:gd name="T22" fmla="*/ 1974254 w 492759"/>
              <a:gd name="T23" fmla="*/ 1456608 h 379095"/>
              <a:gd name="T24" fmla="*/ 61720 w 492759"/>
              <a:gd name="T25" fmla="*/ 1456608 h 379095"/>
              <a:gd name="T26" fmla="*/ 57839 w 492759"/>
              <a:gd name="T27" fmla="*/ 1452737 h 379095"/>
              <a:gd name="T28" fmla="*/ 57839 w 492759"/>
              <a:gd name="T29" fmla="*/ 1403635 h 379095"/>
              <a:gd name="T30" fmla="*/ 1974254 w 492759"/>
              <a:gd name="T31" fmla="*/ 1403635 h 379095"/>
              <a:gd name="T32" fmla="*/ 1973841 w 492759"/>
              <a:gd name="T33" fmla="*/ 1369855 h 379095"/>
              <a:gd name="T34" fmla="*/ 1973014 w 492759"/>
              <a:gd name="T35" fmla="*/ 1366445 h 379095"/>
              <a:gd name="T36" fmla="*/ 1971715 w 492759"/>
              <a:gd name="T37" fmla="*/ 1363004 h 379095"/>
              <a:gd name="T38" fmla="*/ 1963039 w 492759"/>
              <a:gd name="T39" fmla="*/ 1345920 h 379095"/>
              <a:gd name="T40" fmla="*/ 75996 w 492759"/>
              <a:gd name="T41" fmla="*/ 1345920 h 379095"/>
              <a:gd name="T42" fmla="*/ 204472 w 492759"/>
              <a:gd name="T43" fmla="*/ 1093087 h 379095"/>
              <a:gd name="T44" fmla="*/ 1834614 w 492759"/>
              <a:gd name="T45" fmla="*/ 1093087 h 379095"/>
              <a:gd name="T46" fmla="*/ 1816457 w 492759"/>
              <a:gd name="T47" fmla="*/ 1057331 h 379095"/>
              <a:gd name="T48" fmla="*/ 1816457 w 492759"/>
              <a:gd name="T49" fmla="*/ 1035377 h 379095"/>
              <a:gd name="T50" fmla="*/ 215637 w 492759"/>
              <a:gd name="T51" fmla="*/ 1035377 h 379095"/>
              <a:gd name="T52" fmla="*/ 215637 w 492759"/>
              <a:gd name="T53" fmla="*/ 57710 h 379095"/>
              <a:gd name="T54" fmla="*/ 1816457 w 492759"/>
              <a:gd name="T55" fmla="*/ 57710 h 379095"/>
              <a:gd name="T56" fmla="*/ 1816457 w 492759"/>
              <a:gd name="T57" fmla="*/ 25052 h 379095"/>
              <a:gd name="T58" fmla="*/ 1791339 w 492759"/>
              <a:gd name="T59" fmla="*/ 0 h 379095"/>
              <a:gd name="T60" fmla="*/ 1974254 w 492759"/>
              <a:gd name="T61" fmla="*/ 1403635 h 379095"/>
              <a:gd name="T62" fmla="*/ 1916416 w 492759"/>
              <a:gd name="T63" fmla="*/ 1403635 h 379095"/>
              <a:gd name="T64" fmla="*/ 1916416 w 492759"/>
              <a:gd name="T65" fmla="*/ 1452737 h 379095"/>
              <a:gd name="T66" fmla="*/ 1912534 w 492759"/>
              <a:gd name="T67" fmla="*/ 1456608 h 379095"/>
              <a:gd name="T68" fmla="*/ 1974254 w 492759"/>
              <a:gd name="T69" fmla="*/ 1456608 h 379095"/>
              <a:gd name="T70" fmla="*/ 1974254 w 492759"/>
              <a:gd name="T71" fmla="*/ 1403635 h 379095"/>
              <a:gd name="T72" fmla="*/ 1202891 w 492759"/>
              <a:gd name="T73" fmla="*/ 1190649 h 379095"/>
              <a:gd name="T74" fmla="*/ 771356 w 492759"/>
              <a:gd name="T75" fmla="*/ 1190649 h 379095"/>
              <a:gd name="T76" fmla="*/ 749764 w 492759"/>
              <a:gd name="T77" fmla="*/ 1207052 h 379095"/>
              <a:gd name="T78" fmla="*/ 711385 w 492759"/>
              <a:gd name="T79" fmla="*/ 1345920 h 379095"/>
              <a:gd name="T80" fmla="*/ 771388 w 492759"/>
              <a:gd name="T81" fmla="*/ 1345920 h 379095"/>
              <a:gd name="T82" fmla="*/ 798360 w 492759"/>
              <a:gd name="T83" fmla="*/ 1248360 h 379095"/>
              <a:gd name="T84" fmla="*/ 1235889 w 492759"/>
              <a:gd name="T85" fmla="*/ 1248360 h 379095"/>
              <a:gd name="T86" fmla="*/ 1224470 w 492759"/>
              <a:gd name="T87" fmla="*/ 1207052 h 379095"/>
              <a:gd name="T88" fmla="*/ 1202891 w 492759"/>
              <a:gd name="T89" fmla="*/ 1190649 h 379095"/>
              <a:gd name="T90" fmla="*/ 1235889 w 492759"/>
              <a:gd name="T91" fmla="*/ 1248360 h 379095"/>
              <a:gd name="T92" fmla="*/ 1175889 w 492759"/>
              <a:gd name="T93" fmla="*/ 1248360 h 379095"/>
              <a:gd name="T94" fmla="*/ 1202866 w 492759"/>
              <a:gd name="T95" fmla="*/ 1345920 h 379095"/>
              <a:gd name="T96" fmla="*/ 1262854 w 492759"/>
              <a:gd name="T97" fmla="*/ 1345920 h 379095"/>
              <a:gd name="T98" fmla="*/ 1235889 w 492759"/>
              <a:gd name="T99" fmla="*/ 1248360 h 379095"/>
              <a:gd name="T100" fmla="*/ 1834614 w 492759"/>
              <a:gd name="T101" fmla="*/ 1093087 h 379095"/>
              <a:gd name="T102" fmla="*/ 1769764 w 492759"/>
              <a:gd name="T103" fmla="*/ 1093087 h 379095"/>
              <a:gd name="T104" fmla="*/ 1898238 w 492759"/>
              <a:gd name="T105" fmla="*/ 1345920 h 379095"/>
              <a:gd name="T106" fmla="*/ 1963039 w 492759"/>
              <a:gd name="T107" fmla="*/ 1345920 h 379095"/>
              <a:gd name="T108" fmla="*/ 1834614 w 492759"/>
              <a:gd name="T109" fmla="*/ 1093087 h 379095"/>
              <a:gd name="T110" fmla="*/ 1816457 w 492759"/>
              <a:gd name="T111" fmla="*/ 57710 h 379095"/>
              <a:gd name="T112" fmla="*/ 1758619 w 492759"/>
              <a:gd name="T113" fmla="*/ 57710 h 379095"/>
              <a:gd name="T114" fmla="*/ 1758619 w 492759"/>
              <a:gd name="T115" fmla="*/ 1035377 h 379095"/>
              <a:gd name="T116" fmla="*/ 1816457 w 492759"/>
              <a:gd name="T117" fmla="*/ 1035377 h 379095"/>
              <a:gd name="T118" fmla="*/ 1816457 w 492759"/>
              <a:gd name="T119" fmla="*/ 57710 h 37909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157" name="object 12"/>
          <p:cNvSpPr>
            <a:spLocks/>
          </p:cNvSpPr>
          <p:nvPr/>
        </p:nvSpPr>
        <p:spPr bwMode="auto">
          <a:xfrm>
            <a:off x="2154238" y="1574801"/>
            <a:ext cx="563562" cy="150813"/>
          </a:xfrm>
          <a:custGeom>
            <a:avLst/>
            <a:gdLst>
              <a:gd name="T0" fmla="*/ 45086 w 354330"/>
              <a:gd name="T1" fmla="*/ 0 h 95250"/>
              <a:gd name="T2" fmla="*/ 13007 w 354330"/>
              <a:gd name="T3" fmla="*/ 0 h 95250"/>
              <a:gd name="T4" fmla="*/ 0 w 354330"/>
              <a:gd name="T5" fmla="*/ 12812 h 95250"/>
              <a:gd name="T6" fmla="*/ 13 w 354330"/>
              <a:gd name="T7" fmla="*/ 356337 h 95250"/>
              <a:gd name="T8" fmla="*/ 20422 w 354330"/>
              <a:gd name="T9" fmla="*/ 376485 h 95250"/>
              <a:gd name="T10" fmla="*/ 1405142 w 354330"/>
              <a:gd name="T11" fmla="*/ 376485 h 95250"/>
              <a:gd name="T12" fmla="*/ 1425564 w 354330"/>
              <a:gd name="T13" fmla="*/ 356337 h 95250"/>
              <a:gd name="T14" fmla="*/ 1425564 w 354330"/>
              <a:gd name="T15" fmla="*/ 319184 h 95250"/>
              <a:gd name="T16" fmla="*/ 58082 w 354330"/>
              <a:gd name="T17" fmla="*/ 319184 h 95250"/>
              <a:gd name="T18" fmla="*/ 58082 w 354330"/>
              <a:gd name="T19" fmla="*/ 12812 h 95250"/>
              <a:gd name="T20" fmla="*/ 45086 w 354330"/>
              <a:gd name="T21" fmla="*/ 0 h 95250"/>
              <a:gd name="T22" fmla="*/ 1412555 w 354330"/>
              <a:gd name="T23" fmla="*/ 0 h 95250"/>
              <a:gd name="T24" fmla="*/ 1380475 w 354330"/>
              <a:gd name="T25" fmla="*/ 0 h 95250"/>
              <a:gd name="T26" fmla="*/ 1367484 w 354330"/>
              <a:gd name="T27" fmla="*/ 12812 h 95250"/>
              <a:gd name="T28" fmla="*/ 1367484 w 354330"/>
              <a:gd name="T29" fmla="*/ 319184 h 95250"/>
              <a:gd name="T30" fmla="*/ 1425564 w 354330"/>
              <a:gd name="T31" fmla="*/ 319184 h 95250"/>
              <a:gd name="T32" fmla="*/ 1425564 w 354330"/>
              <a:gd name="T33" fmla="*/ 12812 h 95250"/>
              <a:gd name="T34" fmla="*/ 1412555 w 354330"/>
              <a:gd name="T35" fmla="*/ 0 h 9525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158" name="object 13"/>
          <p:cNvSpPr>
            <a:spLocks/>
          </p:cNvSpPr>
          <p:nvPr/>
        </p:nvSpPr>
        <p:spPr bwMode="auto">
          <a:xfrm>
            <a:off x="2154238" y="1385888"/>
            <a:ext cx="563562" cy="150812"/>
          </a:xfrm>
          <a:custGeom>
            <a:avLst/>
            <a:gdLst>
              <a:gd name="T0" fmla="*/ 1405142 w 354330"/>
              <a:gd name="T1" fmla="*/ 0 h 95250"/>
              <a:gd name="T2" fmla="*/ 20435 w 354330"/>
              <a:gd name="T3" fmla="*/ 0 h 95250"/>
              <a:gd name="T4" fmla="*/ 0 w 354330"/>
              <a:gd name="T5" fmla="*/ 20148 h 95250"/>
              <a:gd name="T6" fmla="*/ 0 w 354330"/>
              <a:gd name="T7" fmla="*/ 363649 h 95250"/>
              <a:gd name="T8" fmla="*/ 13007 w 354330"/>
              <a:gd name="T9" fmla="*/ 376482 h 95250"/>
              <a:gd name="T10" fmla="*/ 45086 w 354330"/>
              <a:gd name="T11" fmla="*/ 376482 h 95250"/>
              <a:gd name="T12" fmla="*/ 58082 w 354330"/>
              <a:gd name="T13" fmla="*/ 363649 h 95250"/>
              <a:gd name="T14" fmla="*/ 58082 w 354330"/>
              <a:gd name="T15" fmla="*/ 57301 h 95250"/>
              <a:gd name="T16" fmla="*/ 1425564 w 354330"/>
              <a:gd name="T17" fmla="*/ 57301 h 95250"/>
              <a:gd name="T18" fmla="*/ 1425564 w 354330"/>
              <a:gd name="T19" fmla="*/ 20148 h 95250"/>
              <a:gd name="T20" fmla="*/ 1405142 w 354330"/>
              <a:gd name="T21" fmla="*/ 0 h 95250"/>
              <a:gd name="T22" fmla="*/ 1425564 w 354330"/>
              <a:gd name="T23" fmla="*/ 57301 h 95250"/>
              <a:gd name="T24" fmla="*/ 1367484 w 354330"/>
              <a:gd name="T25" fmla="*/ 57301 h 95250"/>
              <a:gd name="T26" fmla="*/ 1367484 w 354330"/>
              <a:gd name="T27" fmla="*/ 363649 h 95250"/>
              <a:gd name="T28" fmla="*/ 1380475 w 354330"/>
              <a:gd name="T29" fmla="*/ 376482 h 95250"/>
              <a:gd name="T30" fmla="*/ 1412555 w 354330"/>
              <a:gd name="T31" fmla="*/ 376482 h 95250"/>
              <a:gd name="T32" fmla="*/ 1425564 w 354330"/>
              <a:gd name="T33" fmla="*/ 363649 h 95250"/>
              <a:gd name="T34" fmla="*/ 1425564 w 354330"/>
              <a:gd name="T35" fmla="*/ 57301 h 9525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8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499" y="211873"/>
            <a:ext cx="10069550" cy="6646127"/>
          </a:xfrm>
        </p:spPr>
      </p:pic>
    </p:spTree>
    <p:extLst>
      <p:ext uri="{BB962C8B-B14F-4D97-AF65-F5344CB8AC3E}">
        <p14:creationId xmlns:p14="http://schemas.microsoft.com/office/powerpoint/2010/main" val="3535458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624" y="133815"/>
            <a:ext cx="9355874" cy="6579219"/>
          </a:xfrm>
        </p:spPr>
      </p:pic>
    </p:spTree>
    <p:extLst>
      <p:ext uri="{BB962C8B-B14F-4D97-AF65-F5344CB8AC3E}">
        <p14:creationId xmlns:p14="http://schemas.microsoft.com/office/powerpoint/2010/main" val="2164006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312" y="669073"/>
            <a:ext cx="9835375" cy="5999355"/>
          </a:xfrm>
        </p:spPr>
      </p:pic>
    </p:spTree>
    <p:extLst>
      <p:ext uri="{BB962C8B-B14F-4D97-AF65-F5344CB8AC3E}">
        <p14:creationId xmlns:p14="http://schemas.microsoft.com/office/powerpoint/2010/main" val="4052489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6311" y="2464061"/>
            <a:ext cx="9115855" cy="1280890"/>
          </a:xfrm>
        </p:spPr>
        <p:txBody>
          <a:bodyPr>
            <a:noAutofit/>
          </a:bodyPr>
          <a:lstStyle/>
          <a:p>
            <a:pPr algn="ctr"/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Vielen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Dank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für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eure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Aufmerksamkeit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70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0759" y="111153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4. Beschreiben Sie die Tätigkeit der folgenden Leute:</a:t>
            </a:r>
            <a:br>
              <a:rPr lang="de-DE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9590" y="1392043"/>
            <a:ext cx="10270273" cy="5655528"/>
          </a:xfrm>
        </p:spPr>
        <p:txBody>
          <a:bodyPr>
            <a:normAutofit fontScale="85000" lnSpcReduction="20000"/>
          </a:bodyPr>
          <a:lstStyle/>
          <a:p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Astronaut  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- Mensch, der </a:t>
            </a:r>
            <a:r>
              <a:rPr lang="de-DE" sz="3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ausserhalb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 der Erde beziehungsweise im Welt tätig ist</a:t>
            </a:r>
            <a:endParaRPr lang="de-DE" sz="3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Busfahrer 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– Autobusfahrer, Buslenker</a:t>
            </a:r>
            <a:endParaRPr lang="de-DE" sz="3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Apothekerin 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– Fachfrau für Arzneimittel</a:t>
            </a:r>
            <a:endParaRPr lang="de-DE" sz="3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Kapitän 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– oberste </a:t>
            </a:r>
            <a:r>
              <a:rPr lang="de-DE" sz="3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kommandoinstanz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 an Bord eines Schiffes</a:t>
            </a:r>
            <a:endParaRPr lang="de-DE" sz="3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Schauspielerin </a:t>
            </a:r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Darsteller in Film oder Theater</a:t>
            </a:r>
            <a:endParaRPr lang="de-DE" sz="33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Kameramann 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– männliche </a:t>
            </a:r>
            <a:r>
              <a:rPr lang="de-DE" sz="3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Person,die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 beruflich filmt</a:t>
            </a:r>
            <a:endParaRPr lang="de-DE" sz="3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Augenarzt 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–Arzt, der sich mit Augenheilkunde beschäftigt</a:t>
            </a:r>
            <a:endParaRPr lang="de-DE" sz="3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Wirt </a:t>
            </a:r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- jemand, der </a:t>
            </a:r>
            <a:r>
              <a:rPr lang="de-DE" sz="3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gegebenfalls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 in einer Person privat oder kommerziell Gäste bewirtet</a:t>
            </a:r>
            <a:endParaRPr lang="de-DE" sz="3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Koch </a:t>
            </a:r>
            <a:r>
              <a:rPr lang="de-DE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– Beruf, der sich mit der Zubereitung von Speisen </a:t>
            </a:r>
            <a:r>
              <a:rPr lang="de-DE" sz="3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beschaftigt</a:t>
            </a:r>
            <a:endParaRPr lang="de-DE" sz="3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3179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926" y="122664"/>
            <a:ext cx="10292576" cy="6512312"/>
          </a:xfrm>
        </p:spPr>
      </p:pic>
    </p:spTree>
    <p:extLst>
      <p:ext uri="{BB962C8B-B14F-4D97-AF65-F5344CB8AC3E}">
        <p14:creationId xmlns:p14="http://schemas.microsoft.com/office/powerpoint/2010/main" val="4016918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018" y="167269"/>
            <a:ext cx="9924585" cy="6545766"/>
          </a:xfrm>
        </p:spPr>
      </p:pic>
    </p:spTree>
    <p:extLst>
      <p:ext uri="{BB962C8B-B14F-4D97-AF65-F5344CB8AC3E}">
        <p14:creationId xmlns:p14="http://schemas.microsoft.com/office/powerpoint/2010/main" val="3562484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488" y="568712"/>
            <a:ext cx="9344722" cy="6289288"/>
          </a:xfrm>
        </p:spPr>
      </p:pic>
    </p:spTree>
    <p:extLst>
      <p:ext uri="{BB962C8B-B14F-4D97-AF65-F5344CB8AC3E}">
        <p14:creationId xmlns:p14="http://schemas.microsoft.com/office/powerpoint/2010/main" val="3537054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976" y="0"/>
            <a:ext cx="9735014" cy="6858000"/>
          </a:xfrm>
        </p:spPr>
      </p:pic>
    </p:spTree>
    <p:extLst>
      <p:ext uri="{BB962C8B-B14F-4D97-AF65-F5344CB8AC3E}">
        <p14:creationId xmlns:p14="http://schemas.microsoft.com/office/powerpoint/2010/main" val="2538861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229" y="312235"/>
            <a:ext cx="9288966" cy="6378498"/>
          </a:xfrm>
        </p:spPr>
      </p:pic>
    </p:spTree>
    <p:extLst>
      <p:ext uri="{BB962C8B-B14F-4D97-AF65-F5344CB8AC3E}">
        <p14:creationId xmlns:p14="http://schemas.microsoft.com/office/powerpoint/2010/main" val="4187721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497" y="479503"/>
            <a:ext cx="10136459" cy="6378497"/>
          </a:xfrm>
        </p:spPr>
      </p:pic>
    </p:spTree>
    <p:extLst>
      <p:ext uri="{BB962C8B-B14F-4D97-AF65-F5344CB8AC3E}">
        <p14:creationId xmlns:p14="http://schemas.microsoft.com/office/powerpoint/2010/main" val="3367821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625" y="267629"/>
            <a:ext cx="10459844" cy="6590371"/>
          </a:xfrm>
        </p:spPr>
      </p:pic>
    </p:spTree>
    <p:extLst>
      <p:ext uri="{BB962C8B-B14F-4D97-AF65-F5344CB8AC3E}">
        <p14:creationId xmlns:p14="http://schemas.microsoft.com/office/powerpoint/2010/main" val="350030479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</TotalTime>
  <Words>115</Words>
  <Application>Microsoft Office PowerPoint</Application>
  <PresentationFormat>Широкоэкранный</PresentationFormat>
  <Paragraphs>18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Легкий дым</vt:lpstr>
      <vt:lpstr>            Deutsch</vt:lpstr>
      <vt:lpstr>4. Beschreiben Sie die Tätigkeit der folgenden Leute: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Vielen Dank für eure Aufmerksamkeit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Deutsch</dc:title>
  <dc:creator>Пользователь</dc:creator>
  <cp:lastModifiedBy>Пользователь</cp:lastModifiedBy>
  <cp:revision>4</cp:revision>
  <dcterms:created xsi:type="dcterms:W3CDTF">2020-12-18T04:45:51Z</dcterms:created>
  <dcterms:modified xsi:type="dcterms:W3CDTF">2020-12-18T05:11:59Z</dcterms:modified>
</cp:coreProperties>
</file>