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Lst>
  <p:notesMasterIdLst>
    <p:notesMasterId r:id="rId18"/>
  </p:notesMasterIdLst>
  <p:sldIdLst>
    <p:sldId id="1450" r:id="rId2"/>
    <p:sldId id="1453" r:id="rId3"/>
    <p:sldId id="1455" r:id="rId4"/>
    <p:sldId id="1456" r:id="rId5"/>
    <p:sldId id="1457" r:id="rId6"/>
    <p:sldId id="1458" r:id="rId7"/>
    <p:sldId id="1459" r:id="rId8"/>
    <p:sldId id="1460" r:id="rId9"/>
    <p:sldId id="1461" r:id="rId10"/>
    <p:sldId id="1463" r:id="rId11"/>
    <p:sldId id="1464" r:id="rId12"/>
    <p:sldId id="1465" r:id="rId13"/>
    <p:sldId id="1469" r:id="rId14"/>
    <p:sldId id="1470" r:id="rId15"/>
    <p:sldId id="1471" r:id="rId16"/>
    <p:sldId id="1467" r:id="rId17"/>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50"/>
            <p14:sldId id="1453"/>
            <p14:sldId id="1455"/>
            <p14:sldId id="1456"/>
            <p14:sldId id="1457"/>
            <p14:sldId id="1458"/>
            <p14:sldId id="1459"/>
            <p14:sldId id="1460"/>
            <p14:sldId id="1461"/>
            <p14:sldId id="1463"/>
            <p14:sldId id="1464"/>
            <p14:sldId id="1465"/>
            <p14:sldId id="1469"/>
            <p14:sldId id="1470"/>
            <p14:sldId id="1471"/>
            <p14:sldId id="1467"/>
          </p14:sldIdLst>
        </p14:section>
      </p14:sectionLst>
    </p:ext>
    <p:ext uri="{EFAFB233-063F-42B5-8137-9DF3F51BA10A}">
      <p15:sldGuideLst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288" autoAdjust="0"/>
  </p:normalViewPr>
  <p:slideViewPr>
    <p:cSldViewPr snapToObjects="1">
      <p:cViewPr varScale="1">
        <p:scale>
          <a:sx n="231" d="100"/>
          <a:sy n="231" d="100"/>
        </p:scale>
        <p:origin x="558" y="192"/>
      </p:cViewPr>
      <p:guideLst>
        <p:guide orient="horz" pos="742"/>
        <p:guide pos="1882"/>
        <p:guide orient="horz" pos="517"/>
        <p:guide pos="1568"/>
      </p:guideLst>
    </p:cSldViewPr>
  </p:slideViewPr>
  <p:outlineViewPr>
    <p:cViewPr>
      <p:scale>
        <a:sx n="33" d="100"/>
        <a:sy n="33" d="100"/>
      </p:scale>
      <p:origin x="18" y="2442"/>
    </p:cViewPr>
  </p:outlin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t>2/23/2021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lvl1pPr>
              <a:defRPr/>
            </a:lvl1pPr>
          </a:lstStyle>
          <a:p>
            <a:pPr>
              <a:defRPr/>
            </a:pPr>
            <a:fld id="{9B493552-9203-4AD9-938B-95D0F040D104}" type="datetime1">
              <a:rPr lang="ru-RU"/>
              <a:pPr>
                <a:defRPr/>
              </a:pPr>
              <a:t>23.02.2021</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lvl1pPr>
              <a:defRPr/>
            </a:lvl1pPr>
          </a:lstStyle>
          <a:p>
            <a:pPr>
              <a:defRPr/>
            </a:pPr>
            <a:r>
              <a:rPr lang="en-US"/>
              <a:t>http://aida.ucoz.ru</a:t>
            </a:r>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lvl1pPr>
              <a:defRPr/>
            </a:lvl1pPr>
          </a:lstStyle>
          <a:p>
            <a:fld id="{55CCBBD2-F919-4090-9F61-DDB6E1E4AA88}" type="slidenum">
              <a:rPr lang="ru-RU" altLang="ru-RU"/>
              <a:pPr/>
              <a:t>‹#›</a:t>
            </a:fld>
            <a:endParaRPr lang="ru-RU" altLang="ru-RU"/>
          </a:p>
        </p:txBody>
      </p:sp>
    </p:spTree>
    <p:extLst>
      <p:ext uri="{BB962C8B-B14F-4D97-AF65-F5344CB8AC3E}">
        <p14:creationId xmlns:p14="http://schemas.microsoft.com/office/powerpoint/2010/main" val="279993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hyperlink" Target="https://twitter.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hyperlink" Target="https://www.linkedin.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facebook.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3844"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057" y="1534"/>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15" name="object 4">
            <a:extLst>
              <a:ext uri="{FF2B5EF4-FFF2-40B4-BE49-F238E27FC236}">
                <a16:creationId xmlns="" xmlns:a16="http://schemas.microsoft.com/office/drawing/2014/main" id="{96789AA7-9596-4F83-89FD-AEC28EE179F1}"/>
              </a:ext>
            </a:extLst>
          </p:cNvPr>
          <p:cNvSpPr txBox="1"/>
          <p:nvPr/>
        </p:nvSpPr>
        <p:spPr>
          <a:xfrm>
            <a:off x="848884" y="1275695"/>
            <a:ext cx="3218973" cy="604055"/>
          </a:xfrm>
          <a:prstGeom prst="rect">
            <a:avLst/>
          </a:prstGeom>
        </p:spPr>
        <p:txBody>
          <a:bodyPr vert="horz" wrap="square" lIns="0" tIns="13949" rIns="0" bIns="0" rtlCol="0">
            <a:spAutoFit/>
          </a:bodyPr>
          <a:lstStyle/>
          <a:p>
            <a:pPr marL="18387">
              <a:lnSpc>
                <a:spcPts val="1952"/>
              </a:lnSpc>
              <a:spcBef>
                <a:spcPts val="110"/>
              </a:spcBef>
            </a:pPr>
            <a:r>
              <a:rPr sz="2200" b="1" dirty="0">
                <a:solidFill>
                  <a:srgbClr val="0070C0"/>
                </a:solidFill>
                <a:latin typeface="Arial" pitchFamily="34" charset="0"/>
                <a:cs typeface="Arial" pitchFamily="34" charset="0"/>
              </a:rPr>
              <a:t>Mavzu:</a:t>
            </a:r>
          </a:p>
          <a:p>
            <a:pPr marL="12681">
              <a:lnSpc>
                <a:spcPts val="2791"/>
              </a:lnSpc>
            </a:pPr>
            <a:r>
              <a:rPr lang="en-US" sz="2200" b="1" dirty="0" err="1">
                <a:solidFill>
                  <a:srgbClr val="0070C0"/>
                </a:solidFill>
                <a:latin typeface="Arial" pitchFamily="34" charset="0"/>
                <a:cs typeface="Arial" pitchFamily="34" charset="0"/>
              </a:rPr>
              <a:t>Teatr</a:t>
            </a:r>
            <a:r>
              <a:rPr lang="en-US" sz="2200" b="1" dirty="0">
                <a:solidFill>
                  <a:srgbClr val="0070C0"/>
                </a:solidFill>
                <a:latin typeface="Arial" pitchFamily="34" charset="0"/>
                <a:cs typeface="Arial" pitchFamily="34" charset="0"/>
              </a:rPr>
              <a:t> </a:t>
            </a:r>
            <a:r>
              <a:rPr lang="en-US" sz="2200" b="1" dirty="0" err="1">
                <a:solidFill>
                  <a:srgbClr val="0070C0"/>
                </a:solidFill>
                <a:latin typeface="Arial" pitchFamily="34" charset="0"/>
                <a:cs typeface="Arial" pitchFamily="34" charset="0"/>
              </a:rPr>
              <a:t>va</a:t>
            </a:r>
            <a:r>
              <a:rPr lang="en-US" sz="2200" b="1" dirty="0">
                <a:solidFill>
                  <a:srgbClr val="0070C0"/>
                </a:solidFill>
                <a:latin typeface="Arial" pitchFamily="34" charset="0"/>
                <a:cs typeface="Arial" pitchFamily="34" charset="0"/>
              </a:rPr>
              <a:t> </a:t>
            </a:r>
            <a:r>
              <a:rPr lang="en-US" sz="2200" b="1" dirty="0" err="1">
                <a:solidFill>
                  <a:srgbClr val="0070C0"/>
                </a:solidFill>
                <a:latin typeface="Arial" pitchFamily="34" charset="0"/>
                <a:cs typeface="Arial" pitchFamily="34" charset="0"/>
              </a:rPr>
              <a:t>musiqa</a:t>
            </a:r>
            <a:r>
              <a:rPr lang="en-US" sz="2200" b="1" dirty="0">
                <a:solidFill>
                  <a:srgbClr val="0070C0"/>
                </a:solidFill>
                <a:latin typeface="Arial" pitchFamily="34" charset="0"/>
                <a:cs typeface="Arial" pitchFamily="34" charset="0"/>
              </a:rPr>
              <a:t> </a:t>
            </a:r>
            <a:r>
              <a:rPr lang="en-US" sz="2200" b="1" dirty="0" err="1" smtClean="0">
                <a:solidFill>
                  <a:srgbClr val="0070C0"/>
                </a:solidFill>
                <a:latin typeface="Arial" pitchFamily="34" charset="0"/>
                <a:cs typeface="Arial" pitchFamily="34" charset="0"/>
              </a:rPr>
              <a:t>san’ati</a:t>
            </a:r>
            <a:r>
              <a:rPr lang="en-US" sz="2200" b="1" dirty="0" smtClean="0">
                <a:solidFill>
                  <a:srgbClr val="0070C0"/>
                </a:solidFill>
                <a:latin typeface="Arial" pitchFamily="34" charset="0"/>
                <a:cs typeface="Arial" pitchFamily="34" charset="0"/>
              </a:rPr>
              <a:t>. </a:t>
            </a:r>
            <a:endParaRPr sz="2200" dirty="0">
              <a:solidFill>
                <a:srgbClr val="0070C0"/>
              </a:solidFill>
              <a:latin typeface="Arial" pitchFamily="34" charset="0"/>
              <a:cs typeface="Arial" pitchFamily="34" charset="0"/>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438203" y="1249367"/>
            <a:ext cx="343665" cy="679721"/>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32"/>
          </a:p>
        </p:txBody>
      </p:sp>
      <p:sp>
        <p:nvSpPr>
          <p:cNvPr id="17" name="object 6">
            <a:extLst>
              <a:ext uri="{FF2B5EF4-FFF2-40B4-BE49-F238E27FC236}">
                <a16:creationId xmlns="" xmlns:a16="http://schemas.microsoft.com/office/drawing/2014/main" id="{ACB4B4C4-B96E-4D3D-A3B1-019ECDA735A1}"/>
              </a:ext>
            </a:extLst>
          </p:cNvPr>
          <p:cNvSpPr/>
          <p:nvPr/>
        </p:nvSpPr>
        <p:spPr>
          <a:xfrm>
            <a:off x="438203" y="2096800"/>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32"/>
          </a:p>
        </p:txBody>
      </p:sp>
      <p:sp>
        <p:nvSpPr>
          <p:cNvPr id="20" name="object 9">
            <a:extLst>
              <a:ext uri="{FF2B5EF4-FFF2-40B4-BE49-F238E27FC236}">
                <a16:creationId xmlns="" xmlns:a16="http://schemas.microsoft.com/office/drawing/2014/main" id="{F294EAD7-CAB8-401C-B12D-6064AA1177E0}"/>
              </a:ext>
            </a:extLst>
          </p:cNvPr>
          <p:cNvSpPr/>
          <p:nvPr/>
        </p:nvSpPr>
        <p:spPr>
          <a:xfrm>
            <a:off x="4696151" y="227770"/>
            <a:ext cx="739858"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1" name="object 10">
            <a:extLst>
              <a:ext uri="{FF2B5EF4-FFF2-40B4-BE49-F238E27FC236}">
                <a16:creationId xmlns="" xmlns:a16="http://schemas.microsoft.com/office/drawing/2014/main" id="{27824596-7DE1-4136-95E4-49A51856B6D3}"/>
              </a:ext>
            </a:extLst>
          </p:cNvPr>
          <p:cNvSpPr/>
          <p:nvPr/>
        </p:nvSpPr>
        <p:spPr>
          <a:xfrm>
            <a:off x="4696151" y="227770"/>
            <a:ext cx="739858"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2" name="object 12">
            <a:extLst>
              <a:ext uri="{FF2B5EF4-FFF2-40B4-BE49-F238E27FC236}">
                <a16:creationId xmlns="" xmlns:a16="http://schemas.microsoft.com/office/drawing/2014/main" id="{CAFE6579-511C-4CCB-9A5C-300ACC2F553A}"/>
              </a:ext>
            </a:extLst>
          </p:cNvPr>
          <p:cNvSpPr txBox="1"/>
          <p:nvPr/>
        </p:nvSpPr>
        <p:spPr>
          <a:xfrm>
            <a:off x="4751934" y="354930"/>
            <a:ext cx="684075" cy="293006"/>
          </a:xfrm>
          <a:prstGeom prst="rect">
            <a:avLst/>
          </a:prstGeom>
        </p:spPr>
        <p:txBody>
          <a:bodyPr vert="horz" wrap="square" lIns="0" tIns="15852" rIns="0" bIns="0" rtlCol="0">
            <a:spAutoFit/>
          </a:bodyPr>
          <a:lstStyle/>
          <a:p>
            <a:pPr>
              <a:spcBef>
                <a:spcPts val="125"/>
              </a:spcBef>
            </a:pPr>
            <a:r>
              <a:rPr lang="en-US" sz="1800" b="1" spc="10" dirty="0" smtClean="0">
                <a:solidFill>
                  <a:srgbClr val="FEFEFE"/>
                </a:solidFill>
                <a:latin typeface="Arial"/>
                <a:cs typeface="Arial"/>
              </a:rPr>
              <a:t>9-sinf</a:t>
            </a:r>
            <a:endParaRPr sz="1800" dirty="0">
              <a:latin typeface="Arial"/>
              <a:cs typeface="Arial"/>
            </a:endParaRPr>
          </a:p>
        </p:txBody>
      </p:sp>
      <p:sp>
        <p:nvSpPr>
          <p:cNvPr id="25" name="object 2">
            <a:extLst>
              <a:ext uri="{FF2B5EF4-FFF2-40B4-BE49-F238E27FC236}">
                <a16:creationId xmlns="" xmlns:a16="http://schemas.microsoft.com/office/drawing/2014/main" id="{173C2D9C-C6BD-4DDA-B358-531897F817D9}"/>
              </a:ext>
            </a:extLst>
          </p:cNvPr>
          <p:cNvSpPr txBox="1">
            <a:spLocks/>
          </p:cNvSpPr>
          <p:nvPr/>
        </p:nvSpPr>
        <p:spPr>
          <a:xfrm>
            <a:off x="848884" y="215318"/>
            <a:ext cx="3627754" cy="537967"/>
          </a:xfrm>
          <a:prstGeom prst="rect">
            <a:avLst/>
          </a:prstGeom>
        </p:spPr>
        <p:txBody>
          <a:bodyPr vert="horz" wrap="square" lIns="0" tIns="14604" rIns="0" bIns="0" rtlCol="0">
            <a:spAutoFit/>
          </a:bodyPr>
          <a:lstStyle>
            <a:lvl1pPr>
              <a:defRPr sz="3400" b="1" i="0">
                <a:solidFill>
                  <a:schemeClr val="bg1"/>
                </a:solidFill>
                <a:latin typeface="Arial"/>
                <a:ea typeface="+mj-ea"/>
                <a:cs typeface="Arial"/>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kumimoji="0" lang="en-US" sz="3400" b="1" i="0" u="none" strike="noStrike" kern="0" cap="none" spc="5" normalizeH="0" baseline="0" noProof="0" dirty="0" err="1" smtClean="0">
                <a:ln>
                  <a:noFill/>
                </a:ln>
                <a:solidFill>
                  <a:sysClr val="window" lastClr="FFFFFF"/>
                </a:solidFill>
                <a:effectLst/>
                <a:uLnTx/>
                <a:uFillTx/>
                <a:latin typeface="Arial"/>
                <a:ea typeface="+mj-ea"/>
                <a:cs typeface="Arial"/>
              </a:rPr>
              <a:t>O</a:t>
            </a:r>
            <a:r>
              <a:rPr kumimoji="0" lang="en-US" sz="3400" b="1" i="0" u="none" strike="noStrike" kern="0" cap="none" spc="5" normalizeH="0" noProof="0" dirty="0" err="1" smtClean="0">
                <a:ln>
                  <a:noFill/>
                </a:ln>
                <a:solidFill>
                  <a:sysClr val="window" lastClr="FFFFFF"/>
                </a:solidFill>
                <a:effectLst/>
                <a:uLnTx/>
                <a:uFillTx/>
                <a:latin typeface="Arial"/>
                <a:ea typeface="+mj-ea"/>
                <a:cs typeface="Arial"/>
              </a:rPr>
              <a:t>‘</a:t>
            </a:r>
            <a:r>
              <a:rPr kumimoji="0" lang="en-US" sz="3400" b="1" i="0" u="none" strike="noStrike" kern="0" cap="none" spc="5" normalizeH="0" baseline="0" noProof="0" dirty="0" err="1" smtClean="0">
                <a:ln>
                  <a:noFill/>
                </a:ln>
                <a:solidFill>
                  <a:sysClr val="window" lastClr="FFFFFF"/>
                </a:solidFill>
                <a:effectLst/>
                <a:uLnTx/>
                <a:uFillTx/>
                <a:latin typeface="Arial"/>
                <a:ea typeface="+mj-ea"/>
                <a:cs typeface="Arial"/>
              </a:rPr>
              <a:t>zbekiston</a:t>
            </a:r>
            <a:r>
              <a:rPr kumimoji="0" lang="en-US" sz="3400" b="1" i="0" u="none" strike="noStrike" kern="0" cap="none" spc="-30" normalizeH="0" baseline="0" noProof="0" dirty="0" smtClean="0">
                <a:ln>
                  <a:noFill/>
                </a:ln>
                <a:solidFill>
                  <a:sysClr val="window" lastClr="FFFFFF"/>
                </a:solidFill>
                <a:effectLst/>
                <a:uLnTx/>
                <a:uFillTx/>
                <a:latin typeface="Arial"/>
                <a:ea typeface="+mj-ea"/>
                <a:cs typeface="Arial"/>
              </a:rPr>
              <a:t> </a:t>
            </a:r>
            <a:r>
              <a:rPr kumimoji="0" lang="en-US" sz="3400" b="1" i="0" u="none" strike="noStrike" kern="0" cap="none" spc="5" normalizeH="0" baseline="0" noProof="0" dirty="0" err="1">
                <a:ln>
                  <a:noFill/>
                </a:ln>
                <a:solidFill>
                  <a:sysClr val="window" lastClr="FFFFFF"/>
                </a:solidFill>
                <a:effectLst/>
                <a:uLnTx/>
                <a:uFillTx/>
                <a:latin typeface="Arial"/>
                <a:ea typeface="+mj-ea"/>
                <a:cs typeface="Arial"/>
              </a:rPr>
              <a:t>tarixi</a:t>
            </a:r>
            <a:endParaRPr kumimoji="0" lang="en-US" sz="3400" b="1" i="0" u="none" strike="noStrike" kern="0" cap="none" spc="5" normalizeH="0" baseline="0" noProof="0" dirty="0">
              <a:ln>
                <a:noFill/>
              </a:ln>
              <a:solidFill>
                <a:sysClr val="window" lastClr="FFFFFF"/>
              </a:solidFill>
              <a:effectLst/>
              <a:uLnTx/>
              <a:uFillTx/>
              <a:latin typeface="Arial"/>
              <a:ea typeface="+mj-ea"/>
              <a:cs typeface="Arial"/>
            </a:endParaRPr>
          </a:p>
        </p:txBody>
      </p:sp>
      <p:sp>
        <p:nvSpPr>
          <p:cNvPr id="26" name="object 11">
            <a:extLst>
              <a:ext uri="{FF2B5EF4-FFF2-40B4-BE49-F238E27FC236}">
                <a16:creationId xmlns="" xmlns:a16="http://schemas.microsoft.com/office/drawing/2014/main" id="{5B75B315-3F99-4F20-AE24-482E239D9233}"/>
              </a:ext>
            </a:extLst>
          </p:cNvPr>
          <p:cNvSpPr/>
          <p:nvPr/>
        </p:nvSpPr>
        <p:spPr>
          <a:xfrm>
            <a:off x="329821" y="310629"/>
            <a:ext cx="407034" cy="366395"/>
          </a:xfrm>
          <a:custGeom>
            <a:avLst/>
            <a:gdLst/>
            <a:ahLst/>
            <a:cxnLst/>
            <a:rect l="l" t="t" r="r" b="b"/>
            <a:pathLst>
              <a:path w="407034" h="366395">
                <a:moveTo>
                  <a:pt x="406874" y="352624"/>
                </a:moveTo>
                <a:lnTo>
                  <a:pt x="0" y="352624"/>
                </a:lnTo>
                <a:lnTo>
                  <a:pt x="0" y="366187"/>
                </a:lnTo>
                <a:lnTo>
                  <a:pt x="406874" y="366187"/>
                </a:lnTo>
                <a:lnTo>
                  <a:pt x="406874" y="352624"/>
                </a:lnTo>
                <a:close/>
              </a:path>
              <a:path w="407034" h="366395">
                <a:moveTo>
                  <a:pt x="54248" y="0"/>
                </a:moveTo>
                <a:lnTo>
                  <a:pt x="0" y="0"/>
                </a:lnTo>
                <a:lnTo>
                  <a:pt x="0" y="21700"/>
                </a:lnTo>
                <a:lnTo>
                  <a:pt x="6781" y="35261"/>
                </a:lnTo>
                <a:lnTo>
                  <a:pt x="6781" y="352624"/>
                </a:lnTo>
                <a:lnTo>
                  <a:pt x="20342" y="352624"/>
                </a:lnTo>
                <a:lnTo>
                  <a:pt x="20342" y="40686"/>
                </a:lnTo>
                <a:lnTo>
                  <a:pt x="47468" y="40686"/>
                </a:lnTo>
                <a:lnTo>
                  <a:pt x="47468" y="35261"/>
                </a:lnTo>
                <a:lnTo>
                  <a:pt x="51537" y="27122"/>
                </a:lnTo>
                <a:lnTo>
                  <a:pt x="17632" y="27122"/>
                </a:lnTo>
                <a:lnTo>
                  <a:pt x="13561" y="18986"/>
                </a:lnTo>
                <a:lnTo>
                  <a:pt x="13561" y="13561"/>
                </a:lnTo>
                <a:lnTo>
                  <a:pt x="54248" y="13561"/>
                </a:lnTo>
                <a:lnTo>
                  <a:pt x="54248" y="0"/>
                </a:lnTo>
                <a:close/>
              </a:path>
              <a:path w="407034" h="366395">
                <a:moveTo>
                  <a:pt x="47468" y="40686"/>
                </a:moveTo>
                <a:lnTo>
                  <a:pt x="33903" y="40686"/>
                </a:lnTo>
                <a:lnTo>
                  <a:pt x="33903" y="352624"/>
                </a:lnTo>
                <a:lnTo>
                  <a:pt x="47468" y="352624"/>
                </a:lnTo>
                <a:lnTo>
                  <a:pt x="47468" y="196656"/>
                </a:lnTo>
                <a:lnTo>
                  <a:pt x="115282" y="196656"/>
                </a:lnTo>
                <a:lnTo>
                  <a:pt x="115282" y="183092"/>
                </a:lnTo>
                <a:lnTo>
                  <a:pt x="47468" y="183092"/>
                </a:lnTo>
                <a:lnTo>
                  <a:pt x="47468" y="40686"/>
                </a:lnTo>
                <a:close/>
              </a:path>
              <a:path w="407034" h="366395">
                <a:moveTo>
                  <a:pt x="115282" y="196656"/>
                </a:moveTo>
                <a:lnTo>
                  <a:pt x="101718" y="196656"/>
                </a:lnTo>
                <a:lnTo>
                  <a:pt x="101718" y="352624"/>
                </a:lnTo>
                <a:lnTo>
                  <a:pt x="115282" y="352624"/>
                </a:lnTo>
                <a:lnTo>
                  <a:pt x="115282" y="196656"/>
                </a:lnTo>
                <a:close/>
              </a:path>
              <a:path w="407034" h="366395">
                <a:moveTo>
                  <a:pt x="203436" y="93578"/>
                </a:moveTo>
                <a:lnTo>
                  <a:pt x="157999" y="125453"/>
                </a:lnTo>
                <a:lnTo>
                  <a:pt x="130820" y="164782"/>
                </a:lnTo>
                <a:lnTo>
                  <a:pt x="128844" y="181062"/>
                </a:lnTo>
                <a:lnTo>
                  <a:pt x="128844" y="352624"/>
                </a:lnTo>
                <a:lnTo>
                  <a:pt x="142405" y="352624"/>
                </a:lnTo>
                <a:lnTo>
                  <a:pt x="142405" y="217001"/>
                </a:lnTo>
                <a:lnTo>
                  <a:pt x="278030" y="217001"/>
                </a:lnTo>
                <a:lnTo>
                  <a:pt x="278030" y="203436"/>
                </a:lnTo>
                <a:lnTo>
                  <a:pt x="142405" y="203436"/>
                </a:lnTo>
                <a:lnTo>
                  <a:pt x="142405" y="181062"/>
                </a:lnTo>
                <a:lnTo>
                  <a:pt x="155852" y="145109"/>
                </a:lnTo>
                <a:lnTo>
                  <a:pt x="203436" y="109857"/>
                </a:lnTo>
                <a:lnTo>
                  <a:pt x="226642" y="109857"/>
                </a:lnTo>
                <a:lnTo>
                  <a:pt x="203436" y="93578"/>
                </a:lnTo>
                <a:close/>
              </a:path>
              <a:path w="407034" h="366395">
                <a:moveTo>
                  <a:pt x="203436" y="236664"/>
                </a:moveTo>
                <a:lnTo>
                  <a:pt x="170622" y="262844"/>
                </a:lnTo>
                <a:lnTo>
                  <a:pt x="169531" y="270568"/>
                </a:lnTo>
                <a:lnTo>
                  <a:pt x="169531" y="352624"/>
                </a:lnTo>
                <a:lnTo>
                  <a:pt x="183092" y="352624"/>
                </a:lnTo>
                <a:lnTo>
                  <a:pt x="183092" y="265146"/>
                </a:lnTo>
                <a:lnTo>
                  <a:pt x="185806" y="260399"/>
                </a:lnTo>
                <a:lnTo>
                  <a:pt x="190554" y="258364"/>
                </a:lnTo>
                <a:lnTo>
                  <a:pt x="203436" y="252262"/>
                </a:lnTo>
                <a:lnTo>
                  <a:pt x="229994" y="252262"/>
                </a:lnTo>
                <a:lnTo>
                  <a:pt x="228474" y="250449"/>
                </a:lnTo>
                <a:lnTo>
                  <a:pt x="222421" y="246157"/>
                </a:lnTo>
                <a:lnTo>
                  <a:pt x="203436" y="236664"/>
                </a:lnTo>
                <a:close/>
              </a:path>
              <a:path w="407034" h="366395">
                <a:moveTo>
                  <a:pt x="229994" y="252262"/>
                </a:moveTo>
                <a:lnTo>
                  <a:pt x="203436" y="252262"/>
                </a:lnTo>
                <a:lnTo>
                  <a:pt x="216320" y="258364"/>
                </a:lnTo>
                <a:lnTo>
                  <a:pt x="221068" y="260399"/>
                </a:lnTo>
                <a:lnTo>
                  <a:pt x="223782" y="265146"/>
                </a:lnTo>
                <a:lnTo>
                  <a:pt x="223782" y="352624"/>
                </a:lnTo>
                <a:lnTo>
                  <a:pt x="237343" y="352624"/>
                </a:lnTo>
                <a:lnTo>
                  <a:pt x="237343" y="270568"/>
                </a:lnTo>
                <a:lnTo>
                  <a:pt x="236252" y="262844"/>
                </a:lnTo>
                <a:lnTo>
                  <a:pt x="233190" y="256075"/>
                </a:lnTo>
                <a:lnTo>
                  <a:pt x="229994" y="252262"/>
                </a:lnTo>
                <a:close/>
              </a:path>
              <a:path w="407034" h="366395">
                <a:moveTo>
                  <a:pt x="278030" y="217001"/>
                </a:moveTo>
                <a:lnTo>
                  <a:pt x="264469" y="217001"/>
                </a:lnTo>
                <a:lnTo>
                  <a:pt x="264469" y="352624"/>
                </a:lnTo>
                <a:lnTo>
                  <a:pt x="278030" y="352624"/>
                </a:lnTo>
                <a:lnTo>
                  <a:pt x="278030" y="217001"/>
                </a:lnTo>
                <a:close/>
              </a:path>
              <a:path w="407034" h="366395">
                <a:moveTo>
                  <a:pt x="305156" y="81373"/>
                </a:moveTo>
                <a:lnTo>
                  <a:pt x="291592" y="81373"/>
                </a:lnTo>
                <a:lnTo>
                  <a:pt x="291592" y="352624"/>
                </a:lnTo>
                <a:lnTo>
                  <a:pt x="305156" y="352624"/>
                </a:lnTo>
                <a:lnTo>
                  <a:pt x="305156" y="196656"/>
                </a:lnTo>
                <a:lnTo>
                  <a:pt x="372971" y="196656"/>
                </a:lnTo>
                <a:lnTo>
                  <a:pt x="372971" y="183092"/>
                </a:lnTo>
                <a:lnTo>
                  <a:pt x="305156" y="183092"/>
                </a:lnTo>
                <a:lnTo>
                  <a:pt x="305156" y="172923"/>
                </a:lnTo>
                <a:lnTo>
                  <a:pt x="318717" y="164105"/>
                </a:lnTo>
                <a:lnTo>
                  <a:pt x="342452" y="164105"/>
                </a:lnTo>
                <a:lnTo>
                  <a:pt x="337031" y="160037"/>
                </a:lnTo>
                <a:lnTo>
                  <a:pt x="331944" y="156646"/>
                </a:lnTo>
                <a:lnTo>
                  <a:pt x="305156" y="156646"/>
                </a:lnTo>
                <a:lnTo>
                  <a:pt x="305156" y="81373"/>
                </a:lnTo>
                <a:close/>
              </a:path>
              <a:path w="407034" h="366395">
                <a:moveTo>
                  <a:pt x="372971" y="196656"/>
                </a:moveTo>
                <a:lnTo>
                  <a:pt x="359406" y="196656"/>
                </a:lnTo>
                <a:lnTo>
                  <a:pt x="359406" y="352624"/>
                </a:lnTo>
                <a:lnTo>
                  <a:pt x="372971" y="352624"/>
                </a:lnTo>
                <a:lnTo>
                  <a:pt x="372971" y="196656"/>
                </a:lnTo>
                <a:close/>
              </a:path>
              <a:path w="407034" h="366395">
                <a:moveTo>
                  <a:pt x="400093" y="40686"/>
                </a:moveTo>
                <a:lnTo>
                  <a:pt x="386532" y="40686"/>
                </a:lnTo>
                <a:lnTo>
                  <a:pt x="386532" y="352624"/>
                </a:lnTo>
                <a:lnTo>
                  <a:pt x="400093" y="352624"/>
                </a:lnTo>
                <a:lnTo>
                  <a:pt x="400093" y="40686"/>
                </a:lnTo>
                <a:close/>
              </a:path>
              <a:path w="407034" h="366395">
                <a:moveTo>
                  <a:pt x="226642" y="109857"/>
                </a:moveTo>
                <a:lnTo>
                  <a:pt x="203436" y="109857"/>
                </a:lnTo>
                <a:lnTo>
                  <a:pt x="241411" y="136302"/>
                </a:lnTo>
                <a:lnTo>
                  <a:pt x="251022" y="145013"/>
                </a:lnTo>
                <a:lnTo>
                  <a:pt x="258281" y="155630"/>
                </a:lnTo>
                <a:lnTo>
                  <a:pt x="262869" y="167773"/>
                </a:lnTo>
                <a:lnTo>
                  <a:pt x="264469" y="181062"/>
                </a:lnTo>
                <a:lnTo>
                  <a:pt x="264469" y="203436"/>
                </a:lnTo>
                <a:lnTo>
                  <a:pt x="278030" y="203436"/>
                </a:lnTo>
                <a:lnTo>
                  <a:pt x="278030" y="181062"/>
                </a:lnTo>
                <a:lnTo>
                  <a:pt x="276049" y="164743"/>
                </a:lnTo>
                <a:lnTo>
                  <a:pt x="270317" y="149696"/>
                </a:lnTo>
                <a:lnTo>
                  <a:pt x="261153" y="136430"/>
                </a:lnTo>
                <a:lnTo>
                  <a:pt x="248874" y="125453"/>
                </a:lnTo>
                <a:lnTo>
                  <a:pt x="226642" y="109857"/>
                </a:lnTo>
                <a:close/>
              </a:path>
              <a:path w="407034" h="366395">
                <a:moveTo>
                  <a:pt x="88157" y="147830"/>
                </a:moveTo>
                <a:lnTo>
                  <a:pt x="69843" y="160037"/>
                </a:lnTo>
                <a:lnTo>
                  <a:pt x="64422" y="164105"/>
                </a:lnTo>
                <a:lnTo>
                  <a:pt x="61029" y="170207"/>
                </a:lnTo>
                <a:lnTo>
                  <a:pt x="61029" y="183092"/>
                </a:lnTo>
                <a:lnTo>
                  <a:pt x="74594" y="183092"/>
                </a:lnTo>
                <a:lnTo>
                  <a:pt x="74594" y="174952"/>
                </a:lnTo>
                <a:lnTo>
                  <a:pt x="75952" y="172923"/>
                </a:lnTo>
                <a:lnTo>
                  <a:pt x="77306" y="171561"/>
                </a:lnTo>
                <a:lnTo>
                  <a:pt x="88157" y="164782"/>
                </a:lnTo>
                <a:lnTo>
                  <a:pt x="115282" y="164782"/>
                </a:lnTo>
                <a:lnTo>
                  <a:pt x="115282" y="156646"/>
                </a:lnTo>
                <a:lnTo>
                  <a:pt x="101718" y="156646"/>
                </a:lnTo>
                <a:lnTo>
                  <a:pt x="88157" y="147830"/>
                </a:lnTo>
                <a:close/>
              </a:path>
              <a:path w="407034" h="366395">
                <a:moveTo>
                  <a:pt x="115282" y="164782"/>
                </a:moveTo>
                <a:lnTo>
                  <a:pt x="88157" y="164782"/>
                </a:lnTo>
                <a:lnTo>
                  <a:pt x="101718" y="173598"/>
                </a:lnTo>
                <a:lnTo>
                  <a:pt x="101718" y="183092"/>
                </a:lnTo>
                <a:lnTo>
                  <a:pt x="115282" y="183092"/>
                </a:lnTo>
                <a:lnTo>
                  <a:pt x="115282" y="164782"/>
                </a:lnTo>
                <a:close/>
              </a:path>
              <a:path w="407034" h="366395">
                <a:moveTo>
                  <a:pt x="342452" y="164105"/>
                </a:moveTo>
                <a:lnTo>
                  <a:pt x="318717" y="164105"/>
                </a:lnTo>
                <a:lnTo>
                  <a:pt x="329568" y="170888"/>
                </a:lnTo>
                <a:lnTo>
                  <a:pt x="331603" y="172242"/>
                </a:lnTo>
                <a:lnTo>
                  <a:pt x="332280" y="174279"/>
                </a:lnTo>
                <a:lnTo>
                  <a:pt x="332280" y="183092"/>
                </a:lnTo>
                <a:lnTo>
                  <a:pt x="345843" y="183092"/>
                </a:lnTo>
                <a:lnTo>
                  <a:pt x="345843" y="170207"/>
                </a:lnTo>
                <a:lnTo>
                  <a:pt x="342452" y="164105"/>
                </a:lnTo>
                <a:close/>
              </a:path>
              <a:path w="407034" h="366395">
                <a:moveTo>
                  <a:pt x="406874" y="0"/>
                </a:moveTo>
                <a:lnTo>
                  <a:pt x="352626" y="0"/>
                </a:lnTo>
                <a:lnTo>
                  <a:pt x="352626" y="21700"/>
                </a:lnTo>
                <a:lnTo>
                  <a:pt x="359406" y="35261"/>
                </a:lnTo>
                <a:lnTo>
                  <a:pt x="359406" y="183092"/>
                </a:lnTo>
                <a:lnTo>
                  <a:pt x="372971" y="183092"/>
                </a:lnTo>
                <a:lnTo>
                  <a:pt x="372971" y="40686"/>
                </a:lnTo>
                <a:lnTo>
                  <a:pt x="400093" y="40686"/>
                </a:lnTo>
                <a:lnTo>
                  <a:pt x="400093" y="35261"/>
                </a:lnTo>
                <a:lnTo>
                  <a:pt x="404163" y="27122"/>
                </a:lnTo>
                <a:lnTo>
                  <a:pt x="370255" y="27122"/>
                </a:lnTo>
                <a:lnTo>
                  <a:pt x="366187" y="18986"/>
                </a:lnTo>
                <a:lnTo>
                  <a:pt x="366187" y="13561"/>
                </a:lnTo>
                <a:lnTo>
                  <a:pt x="406874" y="13561"/>
                </a:lnTo>
                <a:lnTo>
                  <a:pt x="406874" y="0"/>
                </a:lnTo>
                <a:close/>
              </a:path>
              <a:path w="407034" h="366395">
                <a:moveTo>
                  <a:pt x="305156" y="40686"/>
                </a:moveTo>
                <a:lnTo>
                  <a:pt x="101718" y="40686"/>
                </a:lnTo>
                <a:lnTo>
                  <a:pt x="101718" y="156646"/>
                </a:lnTo>
                <a:lnTo>
                  <a:pt x="115282" y="156646"/>
                </a:lnTo>
                <a:lnTo>
                  <a:pt x="115282" y="81373"/>
                </a:lnTo>
                <a:lnTo>
                  <a:pt x="305156" y="81373"/>
                </a:lnTo>
                <a:lnTo>
                  <a:pt x="305156" y="67812"/>
                </a:lnTo>
                <a:lnTo>
                  <a:pt x="115282" y="67812"/>
                </a:lnTo>
                <a:lnTo>
                  <a:pt x="115282" y="54248"/>
                </a:lnTo>
                <a:lnTo>
                  <a:pt x="305156" y="54248"/>
                </a:lnTo>
                <a:lnTo>
                  <a:pt x="305156" y="40686"/>
                </a:lnTo>
                <a:close/>
              </a:path>
              <a:path w="407034" h="366395">
                <a:moveTo>
                  <a:pt x="318717" y="147830"/>
                </a:moveTo>
                <a:lnTo>
                  <a:pt x="305156" y="156646"/>
                </a:lnTo>
                <a:lnTo>
                  <a:pt x="331944" y="156646"/>
                </a:lnTo>
                <a:lnTo>
                  <a:pt x="318717" y="147830"/>
                </a:lnTo>
                <a:close/>
              </a:path>
              <a:path w="407034" h="366395">
                <a:moveTo>
                  <a:pt x="305156" y="54248"/>
                </a:moveTo>
                <a:lnTo>
                  <a:pt x="291592" y="54248"/>
                </a:lnTo>
                <a:lnTo>
                  <a:pt x="291592" y="67812"/>
                </a:lnTo>
                <a:lnTo>
                  <a:pt x="305156" y="67812"/>
                </a:lnTo>
                <a:lnTo>
                  <a:pt x="305156" y="54248"/>
                </a:lnTo>
                <a:close/>
              </a:path>
              <a:path w="407034" h="366395">
                <a:moveTo>
                  <a:pt x="54248" y="13561"/>
                </a:moveTo>
                <a:lnTo>
                  <a:pt x="40686" y="13561"/>
                </a:lnTo>
                <a:lnTo>
                  <a:pt x="40686" y="18986"/>
                </a:lnTo>
                <a:lnTo>
                  <a:pt x="36619" y="27122"/>
                </a:lnTo>
                <a:lnTo>
                  <a:pt x="51537" y="27122"/>
                </a:lnTo>
                <a:lnTo>
                  <a:pt x="54248" y="21700"/>
                </a:lnTo>
                <a:lnTo>
                  <a:pt x="54248" y="13561"/>
                </a:lnTo>
                <a:close/>
              </a:path>
              <a:path w="407034" h="366395">
                <a:moveTo>
                  <a:pt x="406874" y="13561"/>
                </a:moveTo>
                <a:lnTo>
                  <a:pt x="393313" y="13561"/>
                </a:lnTo>
                <a:lnTo>
                  <a:pt x="393313" y="18986"/>
                </a:lnTo>
                <a:lnTo>
                  <a:pt x="389242" y="27122"/>
                </a:lnTo>
                <a:lnTo>
                  <a:pt x="404163" y="27122"/>
                </a:lnTo>
                <a:lnTo>
                  <a:pt x="406874" y="21700"/>
                </a:lnTo>
                <a:lnTo>
                  <a:pt x="406874" y="13561"/>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7" name="object 12">
            <a:extLst>
              <a:ext uri="{FF2B5EF4-FFF2-40B4-BE49-F238E27FC236}">
                <a16:creationId xmlns="" xmlns:a16="http://schemas.microsoft.com/office/drawing/2014/main" id="{83775CBE-21CF-425D-ABFB-41180DA5A377}"/>
              </a:ext>
            </a:extLst>
          </p:cNvPr>
          <p:cNvSpPr/>
          <p:nvPr/>
        </p:nvSpPr>
        <p:spPr>
          <a:xfrm>
            <a:off x="655322"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8" name="object 13">
            <a:extLst>
              <a:ext uri="{FF2B5EF4-FFF2-40B4-BE49-F238E27FC236}">
                <a16:creationId xmlns="" xmlns:a16="http://schemas.microsoft.com/office/drawing/2014/main" id="{B178D85C-EB66-41A7-A3BD-6CA192A25BC2}"/>
              </a:ext>
            </a:extLst>
          </p:cNvPr>
          <p:cNvSpPr/>
          <p:nvPr/>
        </p:nvSpPr>
        <p:spPr>
          <a:xfrm>
            <a:off x="655322"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29" name="object 14">
            <a:extLst>
              <a:ext uri="{FF2B5EF4-FFF2-40B4-BE49-F238E27FC236}">
                <a16:creationId xmlns="" xmlns:a16="http://schemas.microsoft.com/office/drawing/2014/main" id="{B1AC9C4C-06A4-42C7-B853-E49E57991666}"/>
              </a:ext>
            </a:extLst>
          </p:cNvPr>
          <p:cNvSpPr/>
          <p:nvPr/>
        </p:nvSpPr>
        <p:spPr>
          <a:xfrm>
            <a:off x="397634" y="520847"/>
            <a:ext cx="13970" cy="67945"/>
          </a:xfrm>
          <a:custGeom>
            <a:avLst/>
            <a:gdLst/>
            <a:ahLst/>
            <a:cxnLst/>
            <a:rect l="l" t="t" r="r" b="b"/>
            <a:pathLst>
              <a:path w="13970" h="67945">
                <a:moveTo>
                  <a:pt x="0" y="67814"/>
                </a:moveTo>
                <a:lnTo>
                  <a:pt x="13561" y="67814"/>
                </a:lnTo>
                <a:lnTo>
                  <a:pt x="13561" y="0"/>
                </a:lnTo>
                <a:lnTo>
                  <a:pt x="0" y="0"/>
                </a:lnTo>
                <a:lnTo>
                  <a:pt x="0" y="67814"/>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sp>
        <p:nvSpPr>
          <p:cNvPr id="30" name="object 15">
            <a:extLst>
              <a:ext uri="{FF2B5EF4-FFF2-40B4-BE49-F238E27FC236}">
                <a16:creationId xmlns="" xmlns:a16="http://schemas.microsoft.com/office/drawing/2014/main" id="{AA74AE73-2CC7-4164-A38A-9C32CF275CE9}"/>
              </a:ext>
            </a:extLst>
          </p:cNvPr>
          <p:cNvSpPr/>
          <p:nvPr/>
        </p:nvSpPr>
        <p:spPr>
          <a:xfrm>
            <a:off x="397634" y="602222"/>
            <a:ext cx="13970" cy="47625"/>
          </a:xfrm>
          <a:custGeom>
            <a:avLst/>
            <a:gdLst/>
            <a:ahLst/>
            <a:cxnLst/>
            <a:rect l="l" t="t" r="r" b="b"/>
            <a:pathLst>
              <a:path w="13970" h="47625">
                <a:moveTo>
                  <a:pt x="0" y="47468"/>
                </a:moveTo>
                <a:lnTo>
                  <a:pt x="13561" y="47468"/>
                </a:lnTo>
                <a:lnTo>
                  <a:pt x="13561" y="0"/>
                </a:lnTo>
                <a:lnTo>
                  <a:pt x="0" y="0"/>
                </a:lnTo>
                <a:lnTo>
                  <a:pt x="0" y="47468"/>
                </a:lnTo>
                <a:close/>
              </a:path>
            </a:pathLst>
          </a:custGeom>
          <a:solidFill>
            <a:srgbClr val="00AEEF"/>
          </a:solidFill>
        </p:spPr>
        <p:txBody>
          <a:bodyPr wrap="square" lIns="0" tIns="0" rIns="0" bIns="0" rtlCol="0"/>
          <a:lstStyle/>
          <a:p>
            <a:pPr defTabSz="914400"/>
            <a:endParaRPr sz="1800">
              <a:solidFill>
                <a:prstClr val="black"/>
              </a:solidFill>
              <a:latin typeface="Calibri"/>
            </a:endParaRPr>
          </a:p>
        </p:txBody>
      </p:sp>
      <p:pic>
        <p:nvPicPr>
          <p:cNvPr id="1026" name="Picture 2" descr="C:\Users\xusni\Desktop\photo_2020-09-23_13-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5670" t="12023" r="8668" b="4914"/>
          <a:stretch/>
        </p:blipFill>
        <p:spPr bwMode="auto">
          <a:xfrm>
            <a:off x="4131394" y="1249366"/>
            <a:ext cx="1380485" cy="169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9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422" y="586161"/>
            <a:ext cx="3312368" cy="2285785"/>
          </a:xfrm>
        </p:spPr>
        <p:style>
          <a:lnRef idx="2">
            <a:schemeClr val="accent1"/>
          </a:lnRef>
          <a:fillRef idx="1">
            <a:schemeClr val="lt1"/>
          </a:fillRef>
          <a:effectRef idx="0">
            <a:schemeClr val="accent1"/>
          </a:effectRef>
          <a:fontRef idx="minor">
            <a:schemeClr val="dk1"/>
          </a:fontRef>
        </p:style>
        <p:txBody>
          <a:bodyPr>
            <a:noAutofit/>
          </a:bodyPr>
          <a:lstStyle/>
          <a:p>
            <a:pPr marL="0" indent="0" algn="ctr">
              <a:spcBef>
                <a:spcPts val="0"/>
              </a:spcBef>
              <a:spcAft>
                <a:spcPts val="600"/>
              </a:spcAft>
              <a:buNone/>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sozandalari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mashhur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usta-bastakorlar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qo‘lida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ta’lim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olishgan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Ko‘p</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davomida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butun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Sharqda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tarqalgan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mumtoz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maqomlar</a:t>
            </a:r>
            <a:r>
              <a:rPr lang="en-US" sz="1600" dirty="0">
                <a:solidFill>
                  <a:srgbClr val="000000"/>
                </a:solidFill>
                <a:latin typeface="Arial" pitchFamily="34" charset="0"/>
                <a:cs typeface="Arial" pitchFamily="34" charset="0"/>
              </a:rPr>
              <a:t> professional </a:t>
            </a:r>
            <a:r>
              <a:rPr lang="en-US" sz="1600" dirty="0" err="1">
                <a:solidFill>
                  <a:srgbClr val="000000"/>
                </a:solidFill>
                <a:latin typeface="Arial" pitchFamily="34" charset="0"/>
                <a:cs typeface="Arial" pitchFamily="34" charset="0"/>
              </a:rPr>
              <a:t>musiqaning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og‘zaki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an’analaridagi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bebaho</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xazinasini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Maqomlar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yirik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turkumli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og‘zaki-cholg‘uli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yakkaxon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cholg‘uli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asarlardir</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5" name="Рисунок 4"/>
          <p:cNvPicPr/>
          <p:nvPr/>
        </p:nvPicPr>
        <p:blipFill rotWithShape="1">
          <a:blip r:embed="rId2">
            <a:extLst>
              <a:ext uri="{28A0092B-C50C-407E-A947-70E740481C1C}">
                <a14:useLocalDpi xmlns:a14="http://schemas.microsoft.com/office/drawing/2010/main" val="0"/>
              </a:ext>
            </a:extLst>
          </a:blip>
          <a:srcRect l="14562"/>
          <a:stretch/>
        </p:blipFill>
        <p:spPr bwMode="auto">
          <a:xfrm>
            <a:off x="3568588" y="955618"/>
            <a:ext cx="2070412" cy="1636660"/>
          </a:xfrm>
          <a:prstGeom prst="rect">
            <a:avLst/>
          </a:prstGeom>
          <a:noFill/>
          <a:ln>
            <a:noFill/>
          </a:ln>
        </p:spPr>
      </p:pic>
      <p:sp>
        <p:nvSpPr>
          <p:cNvPr id="7" name="Rectangle 1"/>
          <p:cNvSpPr>
            <a:spLocks noChangeArrowheads="1"/>
          </p:cNvSpPr>
          <p:nvPr/>
        </p:nvSpPr>
        <p:spPr bwMode="auto">
          <a:xfrm>
            <a:off x="287973" y="1576713"/>
            <a:ext cx="111898" cy="39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376" tIns="27688" rIns="55376" bIns="27688" numCol="1" anchor="ctr" anchorCtr="0" compatLnSpc="1">
            <a:prstTxWarp prst="textNoShape">
              <a:avLst/>
            </a:prstTxWarp>
            <a:spAutoFit/>
          </a:bodyPr>
          <a:lstStyle/>
          <a:p>
            <a:pPr defTabSz="553761" eaLnBrk="0" fontAlgn="base" hangingPunct="0">
              <a:spcBef>
                <a:spcPct val="0"/>
              </a:spcBef>
              <a:spcAft>
                <a:spcPct val="0"/>
              </a:spcAft>
            </a:pPr>
            <a:r>
              <a:rPr lang="ru-RU" altLang="ru-RU" sz="1100">
                <a:latin typeface="Arial" panose="020B0604020202020204" pitchFamily="34" charset="0"/>
              </a:rPr>
              <a:t/>
            </a:r>
            <a:br>
              <a:rPr lang="ru-RU" altLang="ru-RU" sz="1100">
                <a:latin typeface="Arial" panose="020B0604020202020204" pitchFamily="34" charset="0"/>
              </a:rPr>
            </a:br>
            <a:endParaRPr lang="ru-RU" altLang="ru-RU" sz="1100">
              <a:latin typeface="Arial" panose="020B0604020202020204" pitchFamily="34" charset="0"/>
            </a:endParaRPr>
          </a:p>
        </p:txBody>
      </p:sp>
      <p:sp>
        <p:nvSpPr>
          <p:cNvPr id="8" name="Прямоугольник 7"/>
          <p:cNvSpPr/>
          <p:nvPr/>
        </p:nvSpPr>
        <p:spPr>
          <a:xfrm>
            <a:off x="3858537" y="2600587"/>
            <a:ext cx="1572170" cy="271360"/>
          </a:xfrm>
          <a:prstGeom prst="rect">
            <a:avLst/>
          </a:prstGeom>
        </p:spPr>
        <p:txBody>
          <a:bodyPr wrap="none" lIns="55376" tIns="27688" rIns="55376" bIns="27688">
            <a:spAutoFit/>
          </a:bodyPr>
          <a:lstStyle/>
          <a:p>
            <a:pPr algn="ctr"/>
            <a:r>
              <a:rPr lang="en-US" sz="1400" b="1" dirty="0" err="1">
                <a:solidFill>
                  <a:srgbClr val="000000"/>
                </a:solidFill>
                <a:latin typeface="Arial" pitchFamily="34" charset="0"/>
                <a:cs typeface="Arial" pitchFamily="34" charset="0"/>
              </a:rPr>
              <a:t>Musiqa</a:t>
            </a:r>
            <a:r>
              <a:rPr lang="en-US" sz="1400" b="1" dirty="0">
                <a:solidFill>
                  <a:srgbClr val="000000"/>
                </a:solidFill>
                <a:latin typeface="Arial" pitchFamily="34" charset="0"/>
                <a:cs typeface="Arial" pitchFamily="34" charset="0"/>
              </a:rPr>
              <a:t> </a:t>
            </a:r>
            <a:r>
              <a:rPr lang="en-US" sz="1400" b="1" dirty="0" err="1">
                <a:solidFill>
                  <a:srgbClr val="000000"/>
                </a:solidFill>
                <a:latin typeface="Arial" pitchFamily="34" charset="0"/>
                <a:cs typeface="Arial" pitchFamily="34" charset="0"/>
              </a:rPr>
              <a:t>asboblari</a:t>
            </a:r>
            <a:endParaRPr lang="ru-RU" sz="1400" b="1" dirty="0">
              <a:solidFill>
                <a:srgbClr val="000000"/>
              </a:solidFill>
              <a:latin typeface="Arial" pitchFamily="34" charset="0"/>
              <a:cs typeface="Arial" pitchFamily="34" charset="0"/>
            </a:endParaRPr>
          </a:p>
        </p:txBody>
      </p:sp>
      <p:sp>
        <p:nvSpPr>
          <p:cNvPr id="9" name="Заголовок 1"/>
          <p:cNvSpPr txBox="1">
            <a:spLocks/>
          </p:cNvSpPr>
          <p:nvPr/>
        </p:nvSpPr>
        <p:spPr>
          <a:xfrm>
            <a:off x="0" y="1"/>
            <a:ext cx="5759450" cy="43191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err="1">
                <a:solidFill>
                  <a:schemeClr val="bg1"/>
                </a:solidFill>
                <a:latin typeface="Arial" pitchFamily="34" charset="0"/>
                <a:cs typeface="Arial" pitchFamily="34" charset="0"/>
              </a:rPr>
              <a:t>Musiqa</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san’ati</a:t>
            </a:r>
            <a:endParaRPr lang="ru-RU"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9678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ыргызы и другие народы Туркестана глазами британца — кадры 1880-х годов"/>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1867" y="1555242"/>
            <a:ext cx="3210670" cy="168484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417" y="-136"/>
            <a:ext cx="5544616" cy="1600438"/>
          </a:xfrm>
          <a:prstGeom prst="rect">
            <a:avLst/>
          </a:prstGeom>
        </p:spPr>
        <p:txBody>
          <a:bodyPr wrap="square">
            <a:spAutoFit/>
          </a:bodyPr>
          <a:lstStyle/>
          <a:p>
            <a:pPr algn="ctr"/>
            <a:r>
              <a:rPr lang="en-US" sz="1400" dirty="0" err="1">
                <a:solidFill>
                  <a:srgbClr val="000000"/>
                </a:solidFill>
                <a:latin typeface="Arial" pitchFamily="34" charset="0"/>
                <a:cs typeface="Arial" pitchFamily="34" charset="0"/>
              </a:rPr>
              <a:t>Turkistonning</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o‘sha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kezlardagi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musiqa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madaniyatida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yakkaxon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ijrochilar</a:t>
            </a:r>
            <a:r>
              <a:rPr lang="en-US" sz="1400" dirty="0">
                <a:solidFill>
                  <a:srgbClr val="000000"/>
                </a:solidFill>
                <a:latin typeface="Arial" pitchFamily="34" charset="0"/>
                <a:cs typeface="Arial" pitchFamily="34" charset="0"/>
              </a:rPr>
              <a:t> ham, </a:t>
            </a:r>
            <a:r>
              <a:rPr lang="en-US" sz="1400" dirty="0" err="1">
                <a:solidFill>
                  <a:srgbClr val="000000"/>
                </a:solidFill>
                <a:latin typeface="Arial" pitchFamily="34" charset="0"/>
                <a:cs typeface="Arial" pitchFamily="34" charset="0"/>
              </a:rPr>
              <a:t>ansambl</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ijrosi</a:t>
            </a:r>
            <a:r>
              <a:rPr lang="en-US" sz="1400" dirty="0">
                <a:solidFill>
                  <a:srgbClr val="000000"/>
                </a:solidFill>
                <a:latin typeface="Arial" pitchFamily="34" charset="0"/>
                <a:cs typeface="Arial" pitchFamily="34" charset="0"/>
              </a:rPr>
              <a:t> ham </a:t>
            </a:r>
            <a:r>
              <a:rPr lang="en-US" sz="1400" dirty="0" err="1">
                <a:solidFill>
                  <a:srgbClr val="000000"/>
                </a:solidFill>
                <a:latin typeface="Arial" pitchFamily="34" charset="0"/>
                <a:cs typeface="Arial" pitchFamily="34" charset="0"/>
              </a:rPr>
              <a:t>rivojlandi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Karnay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nog‘ora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yoki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doira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ya’ni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qattiq</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jaranglovchi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cholg‘u</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asboblari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an’anaviy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bayramlarda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to‘y-tantanalarda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ommaviy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tomoshalarda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jo‘rovoz</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bo‘lgan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birmuncha</a:t>
            </a:r>
            <a:r>
              <a:rPr lang="en-US" sz="1400" dirty="0">
                <a:solidFill>
                  <a:srgbClr val="000000"/>
                </a:solidFill>
                <a:latin typeface="Arial" pitchFamily="34" charset="0"/>
                <a:cs typeface="Arial" pitchFamily="34" charset="0"/>
              </a:rPr>
              <a:t> past </a:t>
            </a:r>
            <a:r>
              <a:rPr lang="en-US" sz="1400" dirty="0" err="1">
                <a:solidFill>
                  <a:srgbClr val="000000"/>
                </a:solidFill>
                <a:latin typeface="Arial" pitchFamily="34" charset="0"/>
                <a:cs typeface="Arial" pitchFamily="34" charset="0"/>
              </a:rPr>
              <a:t>jaranglovchi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cholg‘u</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asboblari</a:t>
            </a:r>
            <a:r>
              <a:rPr lang="en-US" sz="1400" dirty="0">
                <a:solidFill>
                  <a:srgbClr val="000000"/>
                </a:solidFill>
                <a:latin typeface="Arial" pitchFamily="34" charset="0"/>
                <a:cs typeface="Arial" pitchFamily="34" charset="0"/>
              </a:rPr>
              <a:t> - </a:t>
            </a:r>
            <a:r>
              <a:rPr lang="en-US" sz="1400" dirty="0" err="1">
                <a:solidFill>
                  <a:srgbClr val="000000"/>
                </a:solidFill>
                <a:latin typeface="Arial" pitchFamily="34" charset="0"/>
                <a:cs typeface="Arial" pitchFamily="34" charset="0"/>
              </a:rPr>
              <a:t>surnay</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dutor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g‘ijjak</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esa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kamer</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xonada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yoki</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konsert</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davrada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ijrosiga</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mo‘ljallangan</a:t>
            </a:r>
            <a:r>
              <a:rPr lang="en-US" sz="1400" dirty="0">
                <a:solidFill>
                  <a:srgbClr val="000000"/>
                </a:solidFill>
                <a:latin typeface="Arial" pitchFamily="34" charset="0"/>
                <a:cs typeface="Arial" pitchFamily="34" charset="0"/>
              </a:rPr>
              <a:t> </a:t>
            </a:r>
            <a:r>
              <a:rPr lang="en-US" sz="1400" dirty="0" err="1">
                <a:solidFill>
                  <a:srgbClr val="000000"/>
                </a:solidFill>
                <a:latin typeface="Arial" pitchFamily="34" charset="0"/>
                <a:cs typeface="Arial" pitchFamily="34" charset="0"/>
              </a:rPr>
              <a:t>edi</a:t>
            </a:r>
            <a:r>
              <a:rPr lang="en-US" sz="1400" dirty="0">
                <a:solidFill>
                  <a:srgbClr val="000000"/>
                </a:solidFill>
                <a:latin typeface="Arial" pitchFamily="34" charset="0"/>
                <a:cs typeface="Arial" pitchFamily="34" charset="0"/>
              </a:rPr>
              <a:t>.</a:t>
            </a:r>
            <a:endParaRPr lang="ru-RU"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1465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251892"/>
            <a:ext cx="2964290" cy="2844316"/>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dirty="0" err="1">
                <a:solidFill>
                  <a:srgbClr val="000000"/>
                </a:solidFill>
                <a:latin typeface="Arial" pitchFamily="34" charset="0"/>
                <a:cs typeface="Arial" pitchFamily="34" charset="0"/>
              </a:rPr>
              <a:t>Xorazm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maqom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musiqa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maktabi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Xiva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xoni</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Muhammad </a:t>
            </a:r>
            <a:r>
              <a:rPr lang="en-US" sz="1600" b="1" dirty="0" err="1">
                <a:solidFill>
                  <a:srgbClr val="000000"/>
                </a:solidFill>
                <a:latin typeface="Arial" pitchFamily="34" charset="0"/>
                <a:cs typeface="Arial" pitchFamily="34" charset="0"/>
              </a:rPr>
              <a:t>Rahimxon</a:t>
            </a:r>
            <a:r>
              <a:rPr lang="en-US" sz="1600" b="1" dirty="0">
                <a:solidFill>
                  <a:srgbClr val="000000"/>
                </a:solidFill>
                <a:latin typeface="Arial" pitchFamily="34" charset="0"/>
                <a:cs typeface="Arial" pitchFamily="34" charset="0"/>
              </a:rPr>
              <a:t> II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Feruz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yanada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rivojlandi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davrining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ma’rifatli</a:t>
            </a:r>
            <a:r>
              <a:rPr lang="en-US" sz="1600" dirty="0">
                <a:solidFill>
                  <a:srgbClr val="000000"/>
                </a:solidFill>
                <a:latin typeface="Arial" pitchFamily="34" charset="0"/>
                <a:cs typeface="Arial" pitchFamily="34" charset="0"/>
              </a:rPr>
              <a:t> hukmdori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Feruz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san’at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namoyandalariga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imkoniyatlar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yaratib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berib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faoliyatiga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homiylik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Bundan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tashqari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bevosita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musiqa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san’atini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rivojlantirishga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oid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farmonlar</a:t>
            </a:r>
            <a:r>
              <a:rPr lang="en-US" sz="1600" dirty="0" smtClean="0">
                <a:solidFill>
                  <a:srgbClr val="000000"/>
                </a:solidFill>
                <a:latin typeface="Arial" pitchFamily="34" charset="0"/>
                <a:cs typeface="Arial" pitchFamily="34" charset="0"/>
              </a:rPr>
              <a:t> ham </a:t>
            </a:r>
            <a:r>
              <a:rPr lang="en-US" sz="1600" dirty="0" err="1" smtClean="0">
                <a:solidFill>
                  <a:srgbClr val="000000"/>
                </a:solidFill>
                <a:latin typeface="Arial" pitchFamily="34" charset="0"/>
                <a:cs typeface="Arial" pitchFamily="34" charset="0"/>
              </a:rPr>
              <a:t>chiqargan</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10242" name="Picture 2" descr="Древние азербайджанские музыкальные инструменты: как они появились - ФОТ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53" y="647936"/>
            <a:ext cx="2562795" cy="219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041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3920"/>
            <a:ext cx="5759449" cy="648072"/>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XIX </a:t>
            </a:r>
            <a:r>
              <a:rPr lang="en-US" sz="1600" dirty="0" err="1" smtClean="0">
                <a:solidFill>
                  <a:srgbClr val="000000"/>
                </a:solidFill>
                <a:latin typeface="Arial" pitchFamily="34" charset="0"/>
                <a:cs typeface="Arial" pitchFamily="34" charset="0"/>
              </a:rPr>
              <a:t>asrning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oxirlarida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Buxoro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Xorazm</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me’morchiligi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qadimiy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an’analarni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saqlagan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holda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zamon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ruhi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boyib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bordi</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8196" name="Picture 4" descr="По Фергане. 4. Андижан. Недавнее прошлое Кокандского ханства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761" y="1182767"/>
            <a:ext cx="2519684" cy="1877437"/>
          </a:xfrm>
          <a:prstGeom prst="rect">
            <a:avLst/>
          </a:prstGeom>
          <a:noFill/>
          <a:extLst>
            <a:ext uri="{909E8E84-426E-40DD-AFC4-6F175D3DCCD1}">
              <a14:hiddenFill xmlns:a14="http://schemas.microsoft.com/office/drawing/2010/main">
                <a:solidFill>
                  <a:srgbClr val="FFFFFF"/>
                </a:solidFill>
              </a14:hiddenFill>
            </a:ext>
          </a:extLst>
        </p:spPr>
      </p:pic>
      <p:sp>
        <p:nvSpPr>
          <p:cNvPr id="7" name="Дата 3"/>
          <p:cNvSpPr>
            <a:spLocks noGrp="1"/>
          </p:cNvSpPr>
          <p:nvPr>
            <p:ph type="dt" sz="half" idx="10"/>
          </p:nvPr>
        </p:nvSpPr>
        <p:spPr>
          <a:xfrm>
            <a:off x="0" y="0"/>
            <a:ext cx="5759450" cy="503920"/>
          </a:xfrm>
          <a:solidFill>
            <a:srgbClr val="0070C0"/>
          </a:solidFill>
        </p:spPr>
        <p:style>
          <a:lnRef idx="1">
            <a:schemeClr val="accent1"/>
          </a:lnRef>
          <a:fillRef idx="2">
            <a:schemeClr val="accent1"/>
          </a:fillRef>
          <a:effectRef idx="1">
            <a:schemeClr val="accent1"/>
          </a:effectRef>
          <a:fontRef idx="minor">
            <a:schemeClr val="dk1"/>
          </a:fontRef>
        </p:style>
        <p:txBody>
          <a:bodyPr/>
          <a:lstStyle/>
          <a:p>
            <a:pPr algn="ctr">
              <a:defRPr/>
            </a:pPr>
            <a:r>
              <a:rPr lang="en-US" sz="2400" b="1" dirty="0" err="1" smtClean="0">
                <a:solidFill>
                  <a:schemeClr val="bg1"/>
                </a:solidFill>
                <a:latin typeface="Arial" pitchFamily="34" charset="0"/>
                <a:cs typeface="Arial" pitchFamily="34" charset="0"/>
              </a:rPr>
              <a:t>Me’morchilik</a:t>
            </a:r>
            <a:r>
              <a:rPr lang="en-US" sz="2400" b="1" dirty="0" smtClean="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maktablari</a:t>
            </a:r>
            <a:endParaRPr lang="ru-RU" sz="2400" b="1" dirty="0">
              <a:solidFill>
                <a:schemeClr val="bg1"/>
              </a:solidFill>
              <a:latin typeface="Arial" pitchFamily="34" charset="0"/>
              <a:cs typeface="Arial" pitchFamily="34" charset="0"/>
            </a:endParaRPr>
          </a:p>
        </p:txBody>
      </p:sp>
      <p:sp>
        <p:nvSpPr>
          <p:cNvPr id="4" name="TextBox 3"/>
          <p:cNvSpPr txBox="1"/>
          <p:nvPr/>
        </p:nvSpPr>
        <p:spPr>
          <a:xfrm>
            <a:off x="107417" y="1151992"/>
            <a:ext cx="298833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en-US" sz="1500" dirty="0" smtClean="0">
                <a:solidFill>
                  <a:srgbClr val="000000"/>
                </a:solidFill>
                <a:latin typeface="Arial" pitchFamily="34" charset="0"/>
                <a:cs typeface="Arial" pitchFamily="34" charset="0"/>
              </a:rPr>
              <a:t>XIX </a:t>
            </a:r>
            <a:r>
              <a:rPr lang="en-US" sz="1500" dirty="0" err="1" smtClean="0">
                <a:solidFill>
                  <a:srgbClr val="000000"/>
                </a:solidFill>
                <a:latin typeface="Arial" pitchFamily="34" charset="0"/>
                <a:cs typeface="Arial" pitchFamily="34" charset="0"/>
              </a:rPr>
              <a:t>asr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oxiri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XX </a:t>
            </a:r>
            <a:r>
              <a:rPr lang="en-US" sz="1500" dirty="0" err="1" smtClean="0">
                <a:solidFill>
                  <a:srgbClr val="000000"/>
                </a:solidFill>
                <a:latin typeface="Arial" pitchFamily="34" charset="0"/>
                <a:cs typeface="Arial" pitchFamily="34" charset="0"/>
              </a:rPr>
              <a:t>asr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boshlarida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nomlari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nafaqat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Buxoro</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amirligi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balki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Xiva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xonligi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Turkiston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Xurosonda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xam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mashhur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bo‘lgan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Obloqul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Ibrohim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Hofizovlar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Mo‘minjon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Solihov</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Shirin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Murodov</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kabi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ko‘plab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ustalar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yetishib</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chiqdi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8313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36004"/>
            <a:ext cx="5544616" cy="1296008"/>
          </a:xfrm>
        </p:spPr>
        <p:txBody>
          <a:bodyPr>
            <a:noAutofit/>
          </a:bodyPr>
          <a:lstStyle/>
          <a:p>
            <a:pPr>
              <a:lnSpc>
                <a:spcPct val="100000"/>
              </a:lnSpc>
              <a:spcAft>
                <a:spcPts val="600"/>
              </a:spcAft>
            </a:pPr>
            <a:r>
              <a:rPr lang="en-US" sz="1600" dirty="0" smtClean="0">
                <a:solidFill>
                  <a:srgbClr val="000000"/>
                </a:solidFill>
                <a:latin typeface="Arial" pitchFamily="34" charset="0"/>
                <a:cs typeface="Arial" pitchFamily="34" charset="0"/>
              </a:rPr>
              <a:t>XX </a:t>
            </a:r>
            <a:r>
              <a:rPr lang="en-US" sz="1600" dirty="0" err="1" smtClean="0">
                <a:solidFill>
                  <a:srgbClr val="000000"/>
                </a:solidFill>
                <a:latin typeface="Arial" pitchFamily="34" charset="0"/>
                <a:cs typeface="Arial" pitchFamily="34" charset="0"/>
              </a:rPr>
              <a:t>asr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barpo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etilgan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Sitorai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Mohi</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Xosa</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qurilishida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yuqorida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nomlari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zikr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me’morlar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ustalar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faol</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qatnashgan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Majmuaning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maxsus</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Oqsaroy</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zaliga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pardoz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ishini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Usta</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Shirin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Murodov</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boshchiligida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guruh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usta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ganchkorlar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oshirdilar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7" name="Объект 6"/>
          <p:cNvPicPr>
            <a:picLocks noGrp="1"/>
          </p:cNvPicPr>
          <p:nvPr>
            <p:ph idx="1"/>
          </p:nvPr>
        </p:nvPicPr>
        <p:blipFill rotWithShape="1">
          <a:blip r:embed="rId2">
            <a:extLst>
              <a:ext uri="{28A0092B-C50C-407E-A947-70E740481C1C}">
                <a14:useLocalDpi xmlns:a14="http://schemas.microsoft.com/office/drawing/2010/main" val="0"/>
              </a:ext>
            </a:extLst>
          </a:blip>
          <a:srcRect l="60985"/>
          <a:stretch/>
        </p:blipFill>
        <p:spPr bwMode="auto">
          <a:xfrm>
            <a:off x="3566947" y="1408297"/>
            <a:ext cx="2121090" cy="1355166"/>
          </a:xfrm>
          <a:prstGeom prst="rect">
            <a:avLst/>
          </a:prstGeom>
          <a:noFill/>
          <a:ln>
            <a:noFill/>
          </a:ln>
        </p:spPr>
      </p:pic>
      <p:sp>
        <p:nvSpPr>
          <p:cNvPr id="3" name="TextBox 2"/>
          <p:cNvSpPr txBox="1"/>
          <p:nvPr/>
        </p:nvSpPr>
        <p:spPr>
          <a:xfrm>
            <a:off x="107417" y="1332012"/>
            <a:ext cx="3423526"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000000"/>
                </a:solidFill>
                <a:latin typeface="Arial" pitchFamily="34" charset="0"/>
                <a:cs typeface="Arial" pitchFamily="34" charset="0"/>
              </a:rPr>
              <a:t>XX </a:t>
            </a:r>
            <a:r>
              <a:rPr lang="en-US" sz="1600" dirty="0" err="1" smtClean="0">
                <a:solidFill>
                  <a:srgbClr val="000000"/>
                </a:solidFill>
                <a:latin typeface="Arial" pitchFamily="34" charset="0"/>
                <a:cs typeface="Arial" pitchFamily="34" charset="0"/>
              </a:rPr>
              <a:t>asr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boshlarida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tiklangan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Islomxo‘ja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minorasining</a:t>
            </a:r>
            <a:r>
              <a:rPr lang="en-US" sz="1600" dirty="0" smtClean="0">
                <a:solidFill>
                  <a:srgbClr val="000000"/>
                </a:solidFill>
                <a:latin typeface="Arial" pitchFamily="34" charset="0"/>
                <a:cs typeface="Arial" pitchFamily="34" charset="0"/>
              </a:rPr>
              <a:t>(1908-1910) </a:t>
            </a:r>
            <a:r>
              <a:rPr lang="en-US" sz="1600" dirty="0" err="1" smtClean="0">
                <a:solidFill>
                  <a:srgbClr val="000000"/>
                </a:solidFill>
                <a:latin typeface="Arial" pitchFamily="34" charset="0"/>
                <a:cs typeface="Arial" pitchFamily="34" charset="0"/>
              </a:rPr>
              <a:t>yaratish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tashabbuskori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homiysi</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Asfandiyorxonning</a:t>
            </a:r>
            <a:r>
              <a:rPr lang="en-US" sz="1600" dirty="0" smtClean="0">
                <a:solidFill>
                  <a:srgbClr val="000000"/>
                </a:solidFill>
                <a:latin typeface="Arial" pitchFamily="34" charset="0"/>
                <a:cs typeface="Arial" pitchFamily="34" charset="0"/>
              </a:rPr>
              <a:t> bosh </a:t>
            </a:r>
            <a:r>
              <a:rPr lang="en-US" sz="1600" dirty="0" err="1" smtClean="0">
                <a:solidFill>
                  <a:srgbClr val="000000"/>
                </a:solidFill>
                <a:latin typeface="Arial" pitchFamily="34" charset="0"/>
                <a:cs typeface="Arial" pitchFamily="34" charset="0"/>
              </a:rPr>
              <a:t>vaziri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ma’rifatli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inson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Islomxo‘ja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U </a:t>
            </a:r>
            <a:r>
              <a:rPr lang="en-US" sz="1600" dirty="0" err="1" smtClean="0">
                <a:solidFill>
                  <a:srgbClr val="000000"/>
                </a:solidFill>
                <a:latin typeface="Arial" pitchFamily="34" charset="0"/>
                <a:cs typeface="Arial" pitchFamily="34" charset="0"/>
              </a:rPr>
              <a:t>bunyod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ettirgan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minora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Xivaning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faxriga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aylandi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81880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8" y="0"/>
            <a:ext cx="5544614" cy="1548356"/>
          </a:xfrm>
        </p:spPr>
        <p:txBody>
          <a:bodyPr>
            <a:noAutofit/>
          </a:bodyPr>
          <a:lstStyle/>
          <a:p>
            <a:pPr>
              <a:lnSpc>
                <a:spcPct val="100000"/>
              </a:lnSpc>
            </a:pPr>
            <a:r>
              <a:rPr lang="en-US" sz="1600" dirty="0" err="1" smtClean="0">
                <a:solidFill>
                  <a:srgbClr val="000000"/>
                </a:solidFill>
                <a:latin typeface="Arial" pitchFamily="34" charset="0"/>
                <a:cs typeface="Arial" pitchFamily="34" charset="0"/>
              </a:rPr>
              <a:t>Farg‘ona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vodiysida</a:t>
            </a:r>
            <a:r>
              <a:rPr lang="en-US" sz="1600" dirty="0" smtClean="0">
                <a:solidFill>
                  <a:srgbClr val="000000"/>
                </a:solidFill>
                <a:latin typeface="Arial" pitchFamily="34" charset="0"/>
                <a:cs typeface="Arial" pitchFamily="34" charset="0"/>
              </a:rPr>
              <a:t> ham </a:t>
            </a:r>
            <a:r>
              <a:rPr lang="en-US" sz="1600" dirty="0" err="1" smtClean="0">
                <a:solidFill>
                  <a:srgbClr val="000000"/>
                </a:solidFill>
                <a:latin typeface="Arial" pitchFamily="34" charset="0"/>
                <a:cs typeface="Arial" pitchFamily="34" charset="0"/>
              </a:rPr>
              <a:t>o‘zbek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xalq</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memorchiligining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xos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tarmog‘I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mavjud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XIX </a:t>
            </a:r>
            <a:r>
              <a:rPr lang="en-US" sz="1600" dirty="0" err="1" smtClean="0">
                <a:solidFill>
                  <a:srgbClr val="000000"/>
                </a:solidFill>
                <a:latin typeface="Arial" pitchFamily="34" charset="0"/>
                <a:cs typeface="Arial" pitchFamily="34" charset="0"/>
              </a:rPr>
              <a:t>asrning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ikkinchi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yarmida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vodiy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memorchiligiga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Yevropa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me’moriy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uslubidagi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binolarni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an’analari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kirib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keldi</a:t>
            </a:r>
            <a:r>
              <a:rPr lang="en-US" sz="1600" dirty="0" smtClean="0">
                <a:solidFill>
                  <a:srgbClr val="000000"/>
                </a:solidFill>
                <a:latin typeface="Arial" pitchFamily="34" charset="0"/>
                <a:cs typeface="Arial" pitchFamily="34" charset="0"/>
              </a:rPr>
              <a:t>. XIX </a:t>
            </a:r>
            <a:r>
              <a:rPr lang="en-US" sz="1600" dirty="0" err="1" smtClean="0">
                <a:solidFill>
                  <a:srgbClr val="000000"/>
                </a:solidFill>
                <a:latin typeface="Arial" pitchFamily="34" charset="0"/>
                <a:cs typeface="Arial" pitchFamily="34" charset="0"/>
              </a:rPr>
              <a:t>asr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oxirlarida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qurilgan</a:t>
            </a:r>
            <a:r>
              <a:rPr lang="en-US" sz="1600"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Andijon</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jome</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masjidi</a:t>
            </a:r>
            <a:r>
              <a:rPr lang="en-US" sz="1600" b="1"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qurilishi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bilan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yuksak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milliy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ma’morchilik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na’munasi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bo‘lib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qoldi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8" name="Прямоугольник 7"/>
          <p:cNvSpPr/>
          <p:nvPr/>
        </p:nvSpPr>
        <p:spPr>
          <a:xfrm>
            <a:off x="929799" y="2981450"/>
            <a:ext cx="3813723" cy="221205"/>
          </a:xfrm>
          <a:prstGeom prst="rect">
            <a:avLst/>
          </a:prstGeom>
        </p:spPr>
        <p:txBody>
          <a:bodyPr wrap="square" lIns="51426" tIns="25713" rIns="51426" bIns="25713">
            <a:spAutoFit/>
          </a:bodyPr>
          <a:lstStyle/>
          <a:p>
            <a:pPr algn="ctr"/>
            <a:r>
              <a:rPr lang="en-US" sz="1100" b="1" dirty="0" err="1" smtClean="0">
                <a:solidFill>
                  <a:srgbClr val="000000"/>
                </a:solidFill>
                <a:latin typeface="Arial" pitchFamily="34" charset="0"/>
                <a:ea typeface="Times New Roman" panose="02020603050405020304" pitchFamily="18" charset="0"/>
                <a:cs typeface="Arial" pitchFamily="34" charset="0"/>
              </a:rPr>
              <a:t>Xudoyorxon</a:t>
            </a:r>
            <a:r>
              <a:rPr lang="en-US" sz="1100" b="1" dirty="0" smtClean="0">
                <a:solidFill>
                  <a:srgbClr val="000000"/>
                </a:solidFill>
                <a:latin typeface="Arial" pitchFamily="34" charset="0"/>
                <a:ea typeface="Times New Roman" panose="02020603050405020304" pitchFamily="18" charset="0"/>
                <a:cs typeface="Arial" pitchFamily="34" charset="0"/>
              </a:rPr>
              <a:t> </a:t>
            </a:r>
            <a:r>
              <a:rPr lang="en-US" sz="1100" b="1" dirty="0" err="1" smtClean="0">
                <a:solidFill>
                  <a:srgbClr val="000000"/>
                </a:solidFill>
                <a:latin typeface="Arial" pitchFamily="34" charset="0"/>
                <a:ea typeface="Times New Roman" panose="02020603050405020304" pitchFamily="18" charset="0"/>
                <a:cs typeface="Arial" pitchFamily="34" charset="0"/>
              </a:rPr>
              <a:t>o‘rdasi</a:t>
            </a:r>
            <a:r>
              <a:rPr lang="en-US" sz="1100" b="1" dirty="0" smtClean="0">
                <a:solidFill>
                  <a:srgbClr val="000000"/>
                </a:solidFill>
                <a:latin typeface="Arial" pitchFamily="34" charset="0"/>
                <a:ea typeface="Times New Roman" panose="02020603050405020304" pitchFamily="18" charset="0"/>
                <a:cs typeface="Arial" pitchFamily="34" charset="0"/>
              </a:rPr>
              <a:t> </a:t>
            </a:r>
            <a:r>
              <a:rPr lang="en-US" sz="1100" b="1" dirty="0">
                <a:solidFill>
                  <a:srgbClr val="000000"/>
                </a:solidFill>
                <a:latin typeface="Arial" pitchFamily="34" charset="0"/>
                <a:ea typeface="Times New Roman" panose="02020603050405020304" pitchFamily="18" charset="0"/>
                <a:cs typeface="Arial" pitchFamily="34" charset="0"/>
              </a:rPr>
              <a:t>(</a:t>
            </a:r>
            <a:r>
              <a:rPr lang="en-US" sz="1100" b="1" dirty="0" err="1">
                <a:solidFill>
                  <a:srgbClr val="000000"/>
                </a:solidFill>
                <a:latin typeface="Arial" pitchFamily="34" charset="0"/>
                <a:ea typeface="Times New Roman" panose="02020603050405020304" pitchFamily="18" charset="0"/>
                <a:cs typeface="Arial" pitchFamily="34" charset="0"/>
              </a:rPr>
              <a:t>zamonaviy</a:t>
            </a:r>
            <a:r>
              <a:rPr lang="en-US" sz="1100" b="1" dirty="0">
                <a:solidFill>
                  <a:srgbClr val="000000"/>
                </a:solidFill>
                <a:latin typeface="Arial" pitchFamily="34" charset="0"/>
                <a:ea typeface="Times New Roman" panose="02020603050405020304" pitchFamily="18" charset="0"/>
                <a:cs typeface="Arial" pitchFamily="34" charset="0"/>
              </a:rPr>
              <a:t> </a:t>
            </a:r>
            <a:r>
              <a:rPr lang="en-US" sz="1100" b="1" dirty="0" err="1">
                <a:solidFill>
                  <a:srgbClr val="000000"/>
                </a:solidFill>
                <a:latin typeface="Arial" pitchFamily="34" charset="0"/>
                <a:ea typeface="Times New Roman" panose="02020603050405020304" pitchFamily="18" charset="0"/>
                <a:cs typeface="Arial" pitchFamily="34" charset="0"/>
              </a:rPr>
              <a:t>rasm</a:t>
            </a:r>
            <a:r>
              <a:rPr lang="en-US" sz="1100" b="1" dirty="0">
                <a:solidFill>
                  <a:srgbClr val="000000"/>
                </a:solidFill>
                <a:latin typeface="Arial" pitchFamily="34" charset="0"/>
                <a:ea typeface="Times New Roman" panose="02020603050405020304" pitchFamily="18" charset="0"/>
                <a:cs typeface="Arial" pitchFamily="34" charset="0"/>
              </a:rPr>
              <a:t>)</a:t>
            </a:r>
            <a:endParaRPr lang="ru-RU" sz="1100" dirty="0">
              <a:solidFill>
                <a:srgbClr val="000000"/>
              </a:solidFill>
              <a:latin typeface="Arial" pitchFamily="34" charset="0"/>
              <a:cs typeface="Arial" pitchFamily="34" charset="0"/>
            </a:endParaRPr>
          </a:p>
        </p:txBody>
      </p:sp>
      <p:pic>
        <p:nvPicPr>
          <p:cNvPr id="2050" name="Picture 2" descr="D:\HUJJATLAR\DCIM shaxsiy\2017 Telefon\Camera\IMG_20171111_171034_HDR.jpg"/>
          <p:cNvPicPr>
            <a:picLocks noChangeAspect="1" noChangeArrowheads="1"/>
          </p:cNvPicPr>
          <p:nvPr/>
        </p:nvPicPr>
        <p:blipFill rotWithShape="1">
          <a:blip r:embed="rId2">
            <a:extLst>
              <a:ext uri="{28A0092B-C50C-407E-A947-70E740481C1C}">
                <a14:useLocalDpi xmlns:a14="http://schemas.microsoft.com/office/drawing/2010/main" val="0"/>
              </a:ext>
            </a:extLst>
          </a:blip>
          <a:srcRect t="3978" b="49000"/>
          <a:stretch/>
        </p:blipFill>
        <p:spPr bwMode="auto">
          <a:xfrm>
            <a:off x="107417" y="1548356"/>
            <a:ext cx="5544615" cy="141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7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a:solidFill>
            <a:srgbClr val="0070C0"/>
          </a:solidFill>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err="1">
                <a:solidFill>
                  <a:schemeClr val="bg1"/>
                </a:solidFill>
                <a:latin typeface="Arial" pitchFamily="34" charset="0"/>
                <a:cs typeface="Arial" pitchFamily="34" charset="0"/>
              </a:rPr>
              <a:t>Mustaqil</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bajarish</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uchun</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topshiriqlar</a:t>
            </a:r>
            <a:endParaRPr lang="ru-RU" sz="2400" b="1" dirty="0">
              <a:solidFill>
                <a:schemeClr val="bg1"/>
              </a:solidFill>
              <a:latin typeface="Arial" pitchFamily="34" charset="0"/>
              <a:cs typeface="Arial" pitchFamily="34" charset="0"/>
            </a:endParaRPr>
          </a:p>
        </p:txBody>
      </p:sp>
      <p:sp>
        <p:nvSpPr>
          <p:cNvPr id="3" name="Объект 2"/>
          <p:cNvSpPr>
            <a:spLocks noGrp="1"/>
          </p:cNvSpPr>
          <p:nvPr>
            <p:ph idx="1"/>
          </p:nvPr>
        </p:nvSpPr>
        <p:spPr>
          <a:xfrm>
            <a:off x="179425" y="612079"/>
            <a:ext cx="5472609" cy="2484129"/>
          </a:xfrm>
        </p:spPr>
        <p:txBody>
          <a:bodyPr>
            <a:noAutofit/>
          </a:bodyPr>
          <a:lstStyle/>
          <a:p>
            <a:pPr marL="311490" indent="-311490">
              <a:buFont typeface="+mj-lt"/>
              <a:buAutoNum type="arabicPeriod"/>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an’anaviy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nimalarni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oldingiz</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311490" indent="-311490">
              <a:buFont typeface="+mj-lt"/>
              <a:buAutoNum type="arabicPeriod"/>
            </a:pP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o‘lkasiga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qachondan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kirib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boshladi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311490" indent="-311490">
              <a:buFont typeface="+mj-lt"/>
              <a:buAutoNum type="arabicPeriod"/>
            </a:pPr>
            <a:r>
              <a:rPr lang="en-US" sz="1600" dirty="0" err="1">
                <a:solidFill>
                  <a:srgbClr val="000000"/>
                </a:solidFill>
                <a:latin typeface="Arial" pitchFamily="34" charset="0"/>
                <a:cs typeface="Arial" pitchFamily="34" charset="0"/>
              </a:rPr>
              <a:t>Qo‘qonda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dastlabki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havaskorlik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kim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Uning</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tashkilotchisi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haqida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nimalarni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bilasiz</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311490" indent="-311490">
              <a:buFont typeface="+mj-lt"/>
              <a:buAutoNum type="arabicPeriod"/>
            </a:pP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oxirida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qaysi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musiqa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asboblari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a:p>
            <a:pPr marL="311490" indent="-311490">
              <a:buFont typeface="+mj-lt"/>
              <a:buAutoNum type="arabicPeriod"/>
            </a:pPr>
            <a:r>
              <a:rPr lang="en-US" sz="1600" dirty="0" err="1">
                <a:solidFill>
                  <a:srgbClr val="000000"/>
                </a:solidFill>
                <a:latin typeface="Arial" pitchFamily="34" charset="0"/>
                <a:cs typeface="Arial" pitchFamily="34" charset="0"/>
              </a:rPr>
              <a:t>Xorazm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maqomi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musiqasi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ravnaqida</a:t>
            </a:r>
            <a:r>
              <a:rPr lang="en-US" sz="1600" dirty="0">
                <a:solidFill>
                  <a:srgbClr val="000000"/>
                </a:solidFill>
                <a:latin typeface="Arial" pitchFamily="34" charset="0"/>
                <a:cs typeface="Arial" pitchFamily="34" charset="0"/>
              </a:rPr>
              <a:t> Muhammad </a:t>
            </a:r>
            <a:r>
              <a:rPr lang="en-US" sz="1600" dirty="0" err="1">
                <a:solidFill>
                  <a:srgbClr val="000000"/>
                </a:solidFill>
                <a:latin typeface="Arial" pitchFamily="34" charset="0"/>
                <a:cs typeface="Arial" pitchFamily="34" charset="0"/>
              </a:rPr>
              <a:t>Rahimxon</a:t>
            </a:r>
            <a:r>
              <a:rPr lang="en-US" sz="1600" dirty="0">
                <a:solidFill>
                  <a:srgbClr val="000000"/>
                </a:solidFill>
                <a:latin typeface="Arial" pitchFamily="34" charset="0"/>
                <a:cs typeface="Arial" pitchFamily="34" charset="0"/>
              </a:rPr>
              <a:t> II (</a:t>
            </a:r>
            <a:r>
              <a:rPr lang="en-US" sz="1600" dirty="0" err="1">
                <a:solidFill>
                  <a:srgbClr val="000000"/>
                </a:solidFill>
                <a:latin typeface="Arial" pitchFamily="34" charset="0"/>
                <a:cs typeface="Arial" pitchFamily="34" charset="0"/>
              </a:rPr>
              <a:t>Feruz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nimalardan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iborat</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29693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13" y="467916"/>
            <a:ext cx="5592046" cy="720080"/>
          </a:xfrm>
        </p:spPr>
        <p:txBody>
          <a:bodyPr>
            <a:noAutofit/>
          </a:bodyPr>
          <a:lstStyle/>
          <a:p>
            <a:pPr>
              <a:lnSpc>
                <a:spcPct val="100000"/>
              </a:lnSpc>
              <a:spcAft>
                <a:spcPts val="600"/>
              </a:spcAft>
            </a:pPr>
            <a:r>
              <a:rPr lang="en-US" sz="1600" dirty="0" err="1">
                <a:solidFill>
                  <a:srgbClr val="000000"/>
                </a:solidFill>
                <a:latin typeface="Arial" pitchFamily="34" charset="0"/>
                <a:ea typeface="Times New Roman" panose="02020603050405020304" pitchFamily="18" charset="0"/>
                <a:cs typeface="Arial" pitchFamily="34" charset="0"/>
              </a:rPr>
              <a:t>Qadimiy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san’at</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turlaridan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sevimlisi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hisoblangan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xalq</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teatrining</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Buxoro</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amirligi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Xiva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va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Qo‘qon</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xonliklarida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o‘ziga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smtClean="0">
                <a:solidFill>
                  <a:srgbClr val="000000"/>
                </a:solidFill>
                <a:latin typeface="Arial" pitchFamily="34" charset="0"/>
                <a:ea typeface="Times New Roman" panose="02020603050405020304" pitchFamily="18" charset="0"/>
                <a:cs typeface="Arial" pitchFamily="34" charset="0"/>
              </a:rPr>
              <a:t>xos</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ko‘rinishlari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mavjud</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edi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pic>
        <p:nvPicPr>
          <p:cNvPr id="4098" name="Picture 2" descr="УЗБЕКСКИЙ ТЕАТР ИМЕНИ ХАМЗЫ"/>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761" y="1258309"/>
            <a:ext cx="2459698" cy="184685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0" y="1"/>
            <a:ext cx="5759450" cy="43191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000" b="1" dirty="0" err="1">
                <a:solidFill>
                  <a:schemeClr val="bg1"/>
                </a:solidFill>
                <a:latin typeface="Arial" pitchFamily="34" charset="0"/>
                <a:cs typeface="Arial" pitchFamily="34" charset="0"/>
              </a:rPr>
              <a:t>Turkistonda</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xalq</a:t>
            </a:r>
            <a:r>
              <a:rPr lang="en-US" sz="2000" b="1" dirty="0">
                <a:solidFill>
                  <a:schemeClr val="bg1"/>
                </a:solidFill>
                <a:latin typeface="Arial" pitchFamily="34" charset="0"/>
                <a:cs typeface="Arial" pitchFamily="34" charset="0"/>
              </a:rPr>
              <a:t> </a:t>
            </a:r>
            <a:r>
              <a:rPr lang="en-US" sz="2000" b="1" dirty="0" err="1">
                <a:solidFill>
                  <a:schemeClr val="bg1"/>
                </a:solidFill>
                <a:latin typeface="Arial" pitchFamily="34" charset="0"/>
                <a:cs typeface="Arial" pitchFamily="34" charset="0"/>
              </a:rPr>
              <a:t>teatri</a:t>
            </a:r>
            <a:endParaRPr lang="ru-RU" sz="2000" b="1" dirty="0">
              <a:solidFill>
                <a:schemeClr val="bg1"/>
              </a:solidFill>
              <a:latin typeface="Arial" pitchFamily="34" charset="0"/>
              <a:cs typeface="Arial" pitchFamily="34" charset="0"/>
            </a:endParaRPr>
          </a:p>
        </p:txBody>
      </p:sp>
      <p:sp>
        <p:nvSpPr>
          <p:cNvPr id="6" name="Заголовок 1"/>
          <p:cNvSpPr txBox="1">
            <a:spLocks/>
          </p:cNvSpPr>
          <p:nvPr/>
        </p:nvSpPr>
        <p:spPr>
          <a:xfrm>
            <a:off x="71413" y="1252039"/>
            <a:ext cx="3024336" cy="1853119"/>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ctr">
            <a:noAutofit/>
          </a:bodyPr>
          <a:lst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a:lstStyle>
          <a:p>
            <a:pPr>
              <a:lnSpc>
                <a:spcPct val="100000"/>
              </a:lnSpc>
              <a:spcAft>
                <a:spcPts val="600"/>
              </a:spcAft>
            </a:pPr>
            <a:r>
              <a:rPr lang="en-US" sz="1600" dirty="0" err="1" smtClean="0">
                <a:solidFill>
                  <a:srgbClr val="000000"/>
                </a:solidFill>
                <a:latin typeface="Arial" pitchFamily="34" charset="0"/>
                <a:cs typeface="Arial" pitchFamily="34" charset="0"/>
              </a:rPr>
              <a:t>Buxoro</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amirligida</a:t>
            </a:r>
            <a:r>
              <a:rPr lang="en-US" sz="1600" dirty="0" smtClean="0">
                <a:solidFill>
                  <a:srgbClr val="000000"/>
                </a:solidFill>
                <a:latin typeface="Arial" pitchFamily="34" charset="0"/>
                <a:cs typeface="Arial" pitchFamily="34" charset="0"/>
              </a:rPr>
              <a:t> </a:t>
            </a:r>
            <a:r>
              <a:rPr lang="en-US" sz="1600" dirty="0" err="1" smtClean="0">
                <a:solidFill>
                  <a:srgbClr val="002060"/>
                </a:solidFill>
                <a:latin typeface="Arial" pitchFamily="34" charset="0"/>
                <a:cs typeface="Arial" pitchFamily="34" charset="0"/>
              </a:rPr>
              <a:t>masxaraboz</a:t>
            </a:r>
            <a:r>
              <a:rPr lang="en-US" sz="1600" dirty="0" smtClean="0">
                <a:solidFill>
                  <a:srgbClr val="002060"/>
                </a:solidFill>
                <a:latin typeface="Arial" pitchFamily="34" charset="0"/>
                <a:cs typeface="Arial" pitchFamily="34" charset="0"/>
              </a:rPr>
              <a:t>, </a:t>
            </a:r>
            <a:r>
              <a:rPr lang="en-US" sz="1600" dirty="0" err="1" smtClean="0">
                <a:solidFill>
                  <a:srgbClr val="002060"/>
                </a:solidFill>
                <a:latin typeface="Arial" pitchFamily="34" charset="0"/>
                <a:cs typeface="Arial" pitchFamily="34" charset="0"/>
              </a:rPr>
              <a:t>qo‘g‘irchoqboz</a:t>
            </a:r>
            <a:r>
              <a:rPr lang="en-US" sz="1600" dirty="0" smtClean="0">
                <a:solidFill>
                  <a:srgbClr val="002060"/>
                </a:solidFill>
                <a:latin typeface="Arial" pitchFamily="34" charset="0"/>
                <a:cs typeface="Arial" pitchFamily="34" charset="0"/>
              </a:rPr>
              <a:t>, </a:t>
            </a:r>
            <a:r>
              <a:rPr lang="en-US" sz="1600" dirty="0" err="1" smtClean="0">
                <a:solidFill>
                  <a:srgbClr val="002060"/>
                </a:solidFill>
                <a:latin typeface="Arial" pitchFamily="34" charset="0"/>
                <a:cs typeface="Arial" pitchFamily="34" charset="0"/>
              </a:rPr>
              <a:t>raqqos</a:t>
            </a:r>
            <a:r>
              <a:rPr lang="en-US" sz="1600" dirty="0" smtClean="0">
                <a:solidFill>
                  <a:srgbClr val="00206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kabi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san’at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yo‘nalishlarining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uyushmalari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vujudga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kelgan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edi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Xorazm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an’anaviy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esa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turkum</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tomoshalar</a:t>
            </a:r>
            <a:r>
              <a:rPr lang="en-US" sz="1600" dirty="0">
                <a:solidFill>
                  <a:srgbClr val="000000"/>
                </a:solidFill>
                <a:latin typeface="Arial" pitchFamily="34" charset="0"/>
                <a:cs typeface="Arial" pitchFamily="34" charset="0"/>
              </a:rPr>
              <a:t> – </a:t>
            </a:r>
            <a:r>
              <a:rPr lang="en-US" sz="1600" dirty="0" err="1">
                <a:solidFill>
                  <a:srgbClr val="000000"/>
                </a:solidFill>
                <a:latin typeface="Arial" pitchFamily="34" charset="0"/>
                <a:cs typeface="Arial" pitchFamily="34" charset="0"/>
              </a:rPr>
              <a:t>kulgili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xatarli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o‘yin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turlari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yaxshi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shakllandi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46871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УЗБЕКСКИЙ ТЕАТР ИМЕНИ ХАМЗЫ"/>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713" y="1230430"/>
            <a:ext cx="2916324" cy="154174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417" y="0"/>
            <a:ext cx="5544616" cy="1077218"/>
          </a:xfrm>
          <a:prstGeom prst="rect">
            <a:avLst/>
          </a:prstGeom>
        </p:spPr>
        <p:txBody>
          <a:bodyPr wrap="square">
            <a:spAutoFit/>
          </a:bodyPr>
          <a:lstStyle/>
          <a:p>
            <a:pPr algn="ctr">
              <a:spcAft>
                <a:spcPts val="600"/>
              </a:spcAft>
            </a:pP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shakl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jihatidan</a:t>
            </a:r>
            <a:r>
              <a:rPr lang="en-US" sz="1600" dirty="0">
                <a:solidFill>
                  <a:srgbClr val="000000"/>
                </a:solidFill>
                <a:latin typeface="Arial" pitchFamily="34" charset="0"/>
                <a:cs typeface="Arial" pitchFamily="34" charset="0"/>
              </a:rPr>
              <a:t> rang-</a:t>
            </a:r>
            <a:r>
              <a:rPr lang="en-US" sz="1600" dirty="0" err="1">
                <a:solidFill>
                  <a:srgbClr val="000000"/>
                </a:solidFill>
                <a:latin typeface="Arial" pitchFamily="34" charset="0"/>
                <a:cs typeface="Arial" pitchFamily="34" charset="0"/>
              </a:rPr>
              <a:t>barang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boy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xalq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chiqqan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komik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aktyorlar</a:t>
            </a:r>
            <a:r>
              <a:rPr lang="en-US" sz="1600" dirty="0">
                <a:solidFill>
                  <a:srgbClr val="000000"/>
                </a:solidFill>
                <a:latin typeface="Arial" pitchFamily="34" charset="0"/>
                <a:cs typeface="Arial" pitchFamily="34" charset="0"/>
              </a:rPr>
              <a:t> – </a:t>
            </a:r>
            <a:r>
              <a:rPr lang="en-US" sz="1600" dirty="0" err="1">
                <a:solidFill>
                  <a:srgbClr val="000000"/>
                </a:solidFill>
                <a:latin typeface="Arial" pitchFamily="34" charset="0"/>
                <a:cs typeface="Arial" pitchFamily="34" charset="0"/>
              </a:rPr>
              <a:t>qiziqchilar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qo‘g‘irchoqbozlar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masxarabozlar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boshqalar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mahoratlarini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qilishgan</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
        <p:nvSpPr>
          <p:cNvPr id="4" name="TextBox 3"/>
          <p:cNvSpPr txBox="1"/>
          <p:nvPr/>
        </p:nvSpPr>
        <p:spPr>
          <a:xfrm>
            <a:off x="107417" y="1094500"/>
            <a:ext cx="2628292"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rgbClr val="000000"/>
                </a:solidFill>
                <a:latin typeface="Arial" pitchFamily="34" charset="0"/>
                <a:cs typeface="Arial" pitchFamily="34" charset="0"/>
              </a:rPr>
              <a:t>Ana </a:t>
            </a:r>
            <a:r>
              <a:rPr lang="en-US" sz="1600" dirty="0" err="1" smtClean="0">
                <a:solidFill>
                  <a:srgbClr val="000000"/>
                </a:solidFill>
                <a:latin typeface="Arial" pitchFamily="34" charset="0"/>
                <a:cs typeface="Arial" pitchFamily="34" charset="0"/>
              </a:rPr>
              <a:t>shu</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teatrlar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masxarabozlarning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tomoshalarida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asosan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xasis</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ochko‘z</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boylar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chalasavod</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mullalar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amalparast</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beklarning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kirdikorlari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fosh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etilgan</a:t>
            </a:r>
            <a:r>
              <a:rPr lang="en-US" sz="1600" dirty="0" smtClean="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663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881" y="628396"/>
            <a:ext cx="3359679" cy="1567712"/>
          </a:xfrm>
          <a:prstGeom prst="rect">
            <a:avLst/>
          </a:prstGeom>
          <a:noFill/>
          <a:ln>
            <a:noFill/>
          </a:ln>
        </p:spPr>
      </p:pic>
      <p:sp>
        <p:nvSpPr>
          <p:cNvPr id="5" name="Прямоугольник 4"/>
          <p:cNvSpPr/>
          <p:nvPr/>
        </p:nvSpPr>
        <p:spPr>
          <a:xfrm>
            <a:off x="1247881" y="2171549"/>
            <a:ext cx="3359679" cy="240583"/>
          </a:xfrm>
          <a:prstGeom prst="rect">
            <a:avLst/>
          </a:prstGeom>
        </p:spPr>
        <p:style>
          <a:lnRef idx="2">
            <a:schemeClr val="dk1"/>
          </a:lnRef>
          <a:fillRef idx="1">
            <a:schemeClr val="lt1"/>
          </a:fillRef>
          <a:effectRef idx="0">
            <a:schemeClr val="dk1"/>
          </a:effectRef>
          <a:fontRef idx="minor">
            <a:schemeClr val="dk1"/>
          </a:fontRef>
        </p:style>
        <p:txBody>
          <a:bodyPr wrap="square" lIns="55376" tIns="27688" rIns="55376" bIns="27688">
            <a:spAutoFit/>
          </a:bodyPr>
          <a:lstStyle/>
          <a:p>
            <a:pPr algn="ctr">
              <a:spcBef>
                <a:spcPts val="160"/>
              </a:spcBef>
            </a:pPr>
            <a:r>
              <a:rPr lang="en-US" sz="1200" b="1" dirty="0" smtClean="0">
                <a:solidFill>
                  <a:srgbClr val="000000"/>
                </a:solidFill>
                <a:latin typeface="Arial" pitchFamily="34" charset="0"/>
                <a:ea typeface="Times New Roman" panose="02020603050405020304" pitchFamily="18" charset="0"/>
                <a:cs typeface="Arial" pitchFamily="34" charset="0"/>
              </a:rPr>
              <a:t>“</a:t>
            </a:r>
            <a:r>
              <a:rPr lang="en-US" sz="1200" b="1" dirty="0" err="1" smtClean="0">
                <a:solidFill>
                  <a:srgbClr val="000000"/>
                </a:solidFill>
                <a:latin typeface="Arial" pitchFamily="34" charset="0"/>
                <a:ea typeface="Times New Roman" panose="02020603050405020304" pitchFamily="18" charset="0"/>
                <a:cs typeface="Arial" pitchFamily="34" charset="0"/>
              </a:rPr>
              <a:t>Turon</a:t>
            </a:r>
            <a:r>
              <a:rPr lang="en-US" sz="1200" b="1" dirty="0" smtClean="0">
                <a:solidFill>
                  <a:srgbClr val="000000"/>
                </a:solidFill>
                <a:latin typeface="Arial" pitchFamily="34" charset="0"/>
                <a:ea typeface="Times New Roman" panose="02020603050405020304" pitchFamily="18" charset="0"/>
                <a:cs typeface="Arial" pitchFamily="34" charset="0"/>
              </a:rPr>
              <a:t>”  </a:t>
            </a:r>
            <a:r>
              <a:rPr lang="en-US" sz="1200" b="1" dirty="0" err="1" smtClean="0">
                <a:solidFill>
                  <a:srgbClr val="000000"/>
                </a:solidFill>
                <a:latin typeface="Arial" pitchFamily="34" charset="0"/>
                <a:ea typeface="Times New Roman" panose="02020603050405020304" pitchFamily="18" charset="0"/>
                <a:cs typeface="Arial" pitchFamily="34" charset="0"/>
              </a:rPr>
              <a:t>truppasi</a:t>
            </a:r>
            <a:r>
              <a:rPr lang="en-US" sz="1200" b="1" dirty="0" smtClean="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a’zolari</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smtClean="0">
                <a:solidFill>
                  <a:srgbClr val="000000"/>
                </a:solidFill>
                <a:latin typeface="Arial" pitchFamily="34" charset="0"/>
                <a:ea typeface="Times New Roman" panose="02020603050405020304" pitchFamily="18" charset="0"/>
                <a:cs typeface="Arial" pitchFamily="34" charset="0"/>
              </a:rPr>
              <a:t> XX </a:t>
            </a:r>
            <a:r>
              <a:rPr lang="en-US" sz="1200" b="1" dirty="0" err="1">
                <a:solidFill>
                  <a:srgbClr val="000000"/>
                </a:solidFill>
                <a:latin typeface="Arial" pitchFamily="34" charset="0"/>
                <a:ea typeface="Times New Roman" panose="02020603050405020304" pitchFamily="18" charset="0"/>
                <a:cs typeface="Arial" pitchFamily="34" charset="0"/>
              </a:rPr>
              <a:t>asr</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boshi</a:t>
            </a:r>
            <a:endParaRPr lang="ru-RU" sz="1200" dirty="0">
              <a:solidFill>
                <a:srgbClr val="000000"/>
              </a:solidFill>
              <a:latin typeface="Arial" pitchFamily="34" charset="0"/>
              <a:ea typeface="Times New Roman" panose="02020603050405020304" pitchFamily="18" charset="0"/>
              <a:cs typeface="Arial" pitchFamily="34" charset="0"/>
            </a:endParaRPr>
          </a:p>
        </p:txBody>
      </p:sp>
      <p:sp>
        <p:nvSpPr>
          <p:cNvPr id="6" name="Прямоугольник 5"/>
          <p:cNvSpPr/>
          <p:nvPr/>
        </p:nvSpPr>
        <p:spPr>
          <a:xfrm>
            <a:off x="0" y="2455806"/>
            <a:ext cx="5759450" cy="748414"/>
          </a:xfrm>
          <a:prstGeom prst="rect">
            <a:avLst/>
          </a:prstGeom>
        </p:spPr>
        <p:style>
          <a:lnRef idx="2">
            <a:schemeClr val="accent1"/>
          </a:lnRef>
          <a:fillRef idx="1">
            <a:schemeClr val="lt1"/>
          </a:fillRef>
          <a:effectRef idx="0">
            <a:schemeClr val="accent1"/>
          </a:effectRef>
          <a:fontRef idx="minor">
            <a:schemeClr val="dk1"/>
          </a:fontRef>
        </p:style>
        <p:txBody>
          <a:bodyPr wrap="square" lIns="55376" tIns="27688" rIns="55376" bIns="27688">
            <a:spAutoFit/>
          </a:bodyPr>
          <a:lstStyle/>
          <a:p>
            <a:pPr algn="ctr"/>
            <a:r>
              <a:rPr lang="en-US" sz="1500" dirty="0" err="1">
                <a:solidFill>
                  <a:srgbClr val="000000"/>
                </a:solidFill>
                <a:latin typeface="Arial" pitchFamily="34" charset="0"/>
                <a:cs typeface="Arial" pitchFamily="34" charset="0"/>
              </a:rPr>
              <a:t>Eng</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mashhurlari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Qo‘qonda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Zokir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eshon</a:t>
            </a:r>
            <a:r>
              <a:rPr lang="en-US" sz="1500" dirty="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Buxoroda</a:t>
            </a:r>
            <a:r>
              <a:rPr lang="en-US" sz="1500" dirty="0" smtClean="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To‘la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masxara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uyushmalari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edi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Ayniqsa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qo‘g‘irchoq</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teatrlari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ommabop</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bo‘lib</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ular</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mavzusi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markazida</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Kachal</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Polvon</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obrazi</a:t>
            </a:r>
            <a:r>
              <a:rPr lang="en-US" sz="1500" dirty="0">
                <a:solidFill>
                  <a:srgbClr val="000000"/>
                </a:solidFill>
                <a:latin typeface="Arial" pitchFamily="34" charset="0"/>
                <a:cs typeface="Arial" pitchFamily="34" charset="0"/>
              </a:rPr>
              <a:t> </a:t>
            </a:r>
            <a:r>
              <a:rPr lang="en-US" sz="1500" dirty="0" err="1">
                <a:solidFill>
                  <a:srgbClr val="000000"/>
                </a:solidFill>
                <a:latin typeface="Arial" pitchFamily="34" charset="0"/>
                <a:cs typeface="Arial" pitchFamily="34" charset="0"/>
              </a:rPr>
              <a:t>turgan</a:t>
            </a:r>
            <a:r>
              <a:rPr lang="en-US" sz="1500" dirty="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
        <p:nvSpPr>
          <p:cNvPr id="3" name="Прямоугольник 2"/>
          <p:cNvSpPr/>
          <p:nvPr/>
        </p:nvSpPr>
        <p:spPr>
          <a:xfrm>
            <a:off x="143421" y="27157"/>
            <a:ext cx="5472608" cy="584775"/>
          </a:xfrm>
          <a:prstGeom prst="rect">
            <a:avLst/>
          </a:prstGeom>
        </p:spPr>
        <p:txBody>
          <a:bodyPr wrap="square">
            <a:spAutoFit/>
          </a:bodyPr>
          <a:lstStyle/>
          <a:p>
            <a:pPr algn="ctr"/>
            <a:r>
              <a:rPr lang="en-US" sz="1600" dirty="0">
                <a:solidFill>
                  <a:srgbClr val="000000"/>
                </a:solidFill>
                <a:latin typeface="Arial" pitchFamily="34" charset="0"/>
                <a:cs typeface="Arial" pitchFamily="34" charset="0"/>
              </a:rPr>
              <a:t>XIX </a:t>
            </a:r>
            <a:r>
              <a:rPr lang="en-US" sz="1600" dirty="0" err="1">
                <a:solidFill>
                  <a:srgbClr val="000000"/>
                </a:solidFill>
                <a:latin typeface="Arial" pitchFamily="34" charset="0"/>
                <a:cs typeface="Arial" pitchFamily="34" charset="0"/>
              </a:rPr>
              <a:t>asrning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ikkinchi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yarmida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nechta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shaharlarda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an’anaviy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uyushmalari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vujudga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keldi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2922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5991" y="431912"/>
            <a:ext cx="5592046" cy="748414"/>
          </a:xfrm>
          <a:prstGeom prst="rect">
            <a:avLst/>
          </a:prstGeom>
        </p:spPr>
        <p:txBody>
          <a:bodyPr wrap="square" lIns="55376" tIns="27688" rIns="55376" bIns="27688">
            <a:spAutoFit/>
          </a:bodyPr>
          <a:lstStyle/>
          <a:p>
            <a:pPr algn="ctr"/>
            <a:r>
              <a:rPr lang="en-US" sz="1500" dirty="0" err="1">
                <a:solidFill>
                  <a:srgbClr val="000000"/>
                </a:solidFill>
                <a:latin typeface="Arial" pitchFamily="34" charset="0"/>
                <a:ea typeface="Times New Roman" panose="02020603050405020304" pitchFamily="18" charset="0"/>
                <a:cs typeface="Arial" pitchFamily="34" charset="0"/>
              </a:rPr>
              <a:t>O‘rta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Osiyo</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Rossiya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imperiyasi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tomonidan</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zabt</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etilgach</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mustamlakachi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hukumat</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siyosiy</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maqsadlarni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nazarda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tutib</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o‘lkaga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rus</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madaniyatini</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jadal</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yoyishga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kirisha</a:t>
            </a:r>
            <a:r>
              <a:rPr lang="en-US" sz="1500" dirty="0">
                <a:solidFill>
                  <a:srgbClr val="000000"/>
                </a:solidFill>
                <a:latin typeface="Arial" pitchFamily="34" charset="0"/>
                <a:ea typeface="Times New Roman" panose="02020603050405020304" pitchFamily="18" charset="0"/>
                <a:cs typeface="Arial" pitchFamily="34" charset="0"/>
              </a:rPr>
              <a:t> </a:t>
            </a:r>
            <a:r>
              <a:rPr lang="en-US" sz="1500" dirty="0" err="1">
                <a:solidFill>
                  <a:srgbClr val="000000"/>
                </a:solidFill>
                <a:latin typeface="Arial" pitchFamily="34" charset="0"/>
                <a:ea typeface="Times New Roman" panose="02020603050405020304" pitchFamily="18" charset="0"/>
                <a:cs typeface="Arial" pitchFamily="34" charset="0"/>
              </a:rPr>
              <a:t>boshladi</a:t>
            </a:r>
            <a:r>
              <a:rPr lang="en-US" sz="1500" dirty="0">
                <a:solidFill>
                  <a:srgbClr val="000000"/>
                </a:solidFill>
                <a:latin typeface="Arial" pitchFamily="34" charset="0"/>
                <a:ea typeface="Times New Roman" panose="02020603050405020304" pitchFamily="18" charset="0"/>
                <a:cs typeface="Arial" pitchFamily="34" charset="0"/>
              </a:rPr>
              <a:t>.</a:t>
            </a:r>
            <a:endParaRPr lang="ru-RU" sz="1500" dirty="0">
              <a:solidFill>
                <a:srgbClr val="000000"/>
              </a:solidFill>
              <a:latin typeface="Arial" pitchFamily="34" charset="0"/>
              <a:cs typeface="Arial" pitchFamily="34" charset="0"/>
            </a:endParaRPr>
          </a:p>
        </p:txBody>
      </p:sp>
      <p:pic>
        <p:nvPicPr>
          <p:cNvPr id="1026" name="Picture 2" descr="Московский Театр Ленинского комсомола — Письма о Ташкенте"/>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05" y="1180326"/>
            <a:ext cx="2952328" cy="181109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0" y="1"/>
            <a:ext cx="5759450" cy="43191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800" b="1" dirty="0" err="1" smtClean="0">
                <a:solidFill>
                  <a:schemeClr val="bg1"/>
                </a:solidFill>
                <a:latin typeface="Arial" pitchFamily="34" charset="0"/>
                <a:cs typeface="Arial" pitchFamily="34" charset="0"/>
              </a:rPr>
              <a:t>Turkistonga</a:t>
            </a:r>
            <a:r>
              <a:rPr lang="en-US" sz="1800" b="1" dirty="0" smtClean="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yevropa</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va</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rus</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teatrlarining</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kirib</a:t>
            </a:r>
            <a:r>
              <a:rPr lang="en-US" sz="1800" b="1" dirty="0">
                <a:solidFill>
                  <a:schemeClr val="bg1"/>
                </a:solidFill>
                <a:latin typeface="Arial" pitchFamily="34" charset="0"/>
                <a:cs typeface="Arial" pitchFamily="34" charset="0"/>
              </a:rPr>
              <a:t> </a:t>
            </a:r>
            <a:r>
              <a:rPr lang="en-US" sz="1800" b="1" dirty="0" err="1">
                <a:solidFill>
                  <a:schemeClr val="bg1"/>
                </a:solidFill>
                <a:latin typeface="Arial" pitchFamily="34" charset="0"/>
                <a:cs typeface="Arial" pitchFamily="34" charset="0"/>
              </a:rPr>
              <a:t>kelishi</a:t>
            </a:r>
            <a:endParaRPr lang="ru-RU" sz="1800" b="1" dirty="0">
              <a:solidFill>
                <a:schemeClr val="bg1"/>
              </a:solidFill>
              <a:latin typeface="Arial" pitchFamily="34" charset="0"/>
              <a:cs typeface="Arial" pitchFamily="34" charset="0"/>
            </a:endParaRPr>
          </a:p>
        </p:txBody>
      </p:sp>
      <p:sp>
        <p:nvSpPr>
          <p:cNvPr id="7" name="Заголовок 1"/>
          <p:cNvSpPr>
            <a:spLocks noGrp="1"/>
          </p:cNvSpPr>
          <p:nvPr>
            <p:ph type="title"/>
          </p:nvPr>
        </p:nvSpPr>
        <p:spPr>
          <a:xfrm>
            <a:off x="142592" y="1203567"/>
            <a:ext cx="2449101" cy="1787857"/>
          </a:xfrm>
        </p:spPr>
        <p:style>
          <a:lnRef idx="2">
            <a:schemeClr val="accent1"/>
          </a:lnRef>
          <a:fillRef idx="1">
            <a:schemeClr val="lt1"/>
          </a:fillRef>
          <a:effectRef idx="0">
            <a:schemeClr val="accent1"/>
          </a:effectRef>
          <a:fontRef idx="minor">
            <a:schemeClr val="dk1"/>
          </a:fontRef>
        </p:style>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1870-yil </a:t>
            </a:r>
            <a:r>
              <a:rPr lang="en-US" sz="1600" dirty="0" err="1">
                <a:solidFill>
                  <a:srgbClr val="000000"/>
                </a:solidFill>
                <a:latin typeface="Arial" pitchFamily="34" charset="0"/>
                <a:cs typeface="Arial" pitchFamily="34" charset="0"/>
              </a:rPr>
              <a:t>Turkiston</a:t>
            </a:r>
            <a:r>
              <a:rPr lang="en-US" sz="1600" dirty="0">
                <a:solidFill>
                  <a:srgbClr val="000000"/>
                </a:solidFill>
                <a:latin typeface="Arial" pitchFamily="34" charset="0"/>
                <a:cs typeface="Arial" pitchFamily="34" charset="0"/>
              </a:rPr>
              <a:t> general-</a:t>
            </a:r>
            <a:r>
              <a:rPr lang="en-US" sz="1600" dirty="0" err="1">
                <a:solidFill>
                  <a:srgbClr val="000000"/>
                </a:solidFill>
                <a:latin typeface="Arial" pitchFamily="34" charset="0"/>
                <a:cs typeface="Arial" pitchFamily="34" charset="0"/>
              </a:rPr>
              <a:t>gubernatori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tomonidan</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taklif</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qilingan</a:t>
            </a:r>
            <a:r>
              <a:rPr lang="en-US" sz="1600" dirty="0">
                <a:solidFill>
                  <a:srgbClr val="000000"/>
                </a:solidFill>
                <a:latin typeface="Arial" pitchFamily="34" charset="0"/>
                <a:cs typeface="Arial" pitchFamily="34" charset="0"/>
              </a:rPr>
              <a:t> </a:t>
            </a:r>
            <a:r>
              <a:rPr lang="en-US" sz="1600" b="1" dirty="0">
                <a:solidFill>
                  <a:srgbClr val="000000"/>
                </a:solidFill>
                <a:latin typeface="Arial" pitchFamily="34" charset="0"/>
                <a:cs typeface="Arial" pitchFamily="34" charset="0"/>
              </a:rPr>
              <a:t>Samara </a:t>
            </a:r>
            <a:r>
              <a:rPr lang="en-US" sz="1600" b="1" dirty="0" smtClean="0">
                <a:solidFill>
                  <a:srgbClr val="000000"/>
                </a:solidFill>
                <a:latin typeface="Arial" pitchFamily="34" charset="0"/>
                <a:cs typeface="Arial" pitchFamily="34" charset="0"/>
              </a:rPr>
              <a:t>  </a:t>
            </a:r>
            <a:r>
              <a:rPr lang="en-US" sz="1600" b="1" dirty="0" err="1" smtClean="0">
                <a:solidFill>
                  <a:srgbClr val="000000"/>
                </a:solidFill>
                <a:latin typeface="Arial" pitchFamily="34" charset="0"/>
                <a:cs typeface="Arial" pitchFamily="34" charset="0"/>
              </a:rPr>
              <a:t>teatri</a:t>
            </a:r>
            <a:r>
              <a:rPr lang="en-US" sz="1600" b="1"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o‘lkada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necha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kunlik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dasturlarini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namoyish</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23644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13" y="719944"/>
            <a:ext cx="2916324" cy="2271908"/>
          </a:xfrm>
          <a:prstGeom prst="rect">
            <a:avLst/>
          </a:prstGeom>
        </p:spPr>
        <p:style>
          <a:lnRef idx="1">
            <a:schemeClr val="accent2"/>
          </a:lnRef>
          <a:fillRef idx="2">
            <a:schemeClr val="accent2"/>
          </a:fillRef>
          <a:effectRef idx="1">
            <a:schemeClr val="accent2"/>
          </a:effectRef>
          <a:fontRef idx="minor">
            <a:schemeClr val="dk1"/>
          </a:fontRef>
        </p:style>
        <p:txBody>
          <a:bodyPr wrap="square" lIns="55376" tIns="27688" rIns="55376" bIns="27688">
            <a:spAutoFit/>
          </a:bodyPr>
          <a:lstStyle/>
          <a:p>
            <a:pPr algn="ctr"/>
            <a:r>
              <a:rPr lang="en-US" sz="1600" dirty="0" err="1" smtClean="0">
                <a:solidFill>
                  <a:srgbClr val="000000"/>
                </a:solidFill>
                <a:latin typeface="Arial" pitchFamily="34" charset="0"/>
                <a:cs typeface="Arial" pitchFamily="34" charset="0"/>
              </a:rPr>
              <a:t>Turkistonda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namoyish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etilgan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bunday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tomoshalar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o‘lka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mahalliy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san’atkorlari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ijodiga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ijobiy</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ta’sir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ko‘rsatdi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Ilg‘or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ma’rifatparvarlar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va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jadidlar</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yangicha</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g‘oyalarni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targ‘ib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etish</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uchun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dramatik</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teatrning</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ulkan</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imkoniyatlarini</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tushunib</a:t>
            </a:r>
            <a:r>
              <a:rPr lang="en-US" sz="1600" dirty="0" smtClean="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yetdilar</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6" name="Picture 2" descr="История семьи Свердловых | www.yadvashem.or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1293" y="923100"/>
            <a:ext cx="2646744" cy="170505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41293" y="2603597"/>
            <a:ext cx="2629192" cy="240583"/>
          </a:xfrm>
          <a:prstGeom prst="rect">
            <a:avLst/>
          </a:prstGeom>
        </p:spPr>
        <p:style>
          <a:lnRef idx="2">
            <a:schemeClr val="dk1"/>
          </a:lnRef>
          <a:fillRef idx="1">
            <a:schemeClr val="lt1"/>
          </a:fillRef>
          <a:effectRef idx="0">
            <a:schemeClr val="dk1"/>
          </a:effectRef>
          <a:fontRef idx="minor">
            <a:schemeClr val="dk1"/>
          </a:fontRef>
        </p:style>
        <p:txBody>
          <a:bodyPr wrap="square" lIns="55376" tIns="27688" rIns="55376" bIns="27688">
            <a:spAutoFit/>
          </a:bodyPr>
          <a:lstStyle/>
          <a:p>
            <a:pPr algn="ctr"/>
            <a:r>
              <a:rPr lang="en-US" sz="1200" b="1" dirty="0">
                <a:solidFill>
                  <a:srgbClr val="000000"/>
                </a:solidFill>
                <a:latin typeface="Arial" pitchFamily="34" charset="0"/>
                <a:cs typeface="Arial" pitchFamily="34" charset="0"/>
              </a:rPr>
              <a:t>V. F. </a:t>
            </a:r>
            <a:r>
              <a:rPr lang="en-US" sz="1200" b="1" dirty="0" err="1">
                <a:solidFill>
                  <a:srgbClr val="000000"/>
                </a:solidFill>
                <a:latin typeface="Arial" pitchFamily="34" charset="0"/>
                <a:cs typeface="Arial" pitchFamily="34" charset="0"/>
              </a:rPr>
              <a:t>Komissarjevskaya</a:t>
            </a:r>
            <a:r>
              <a:rPr lang="en-US" sz="1200" b="1" dirty="0">
                <a:solidFill>
                  <a:srgbClr val="000000"/>
                </a:solidFill>
                <a:latin typeface="Arial" pitchFamily="34" charset="0"/>
                <a:cs typeface="Arial" pitchFamily="34" charset="0"/>
              </a:rPr>
              <a:t> </a:t>
            </a:r>
            <a:r>
              <a:rPr lang="en-US" sz="1200" b="1" dirty="0" err="1">
                <a:solidFill>
                  <a:srgbClr val="000000"/>
                </a:solidFill>
                <a:latin typeface="Arial" pitchFamily="34" charset="0"/>
                <a:cs typeface="Arial" pitchFamily="34" charset="0"/>
              </a:rPr>
              <a:t>truppasi</a:t>
            </a:r>
            <a:endParaRPr lang="ru-RU" sz="1200" b="1" dirty="0">
              <a:solidFill>
                <a:srgbClr val="000000"/>
              </a:solidFill>
              <a:latin typeface="Arial" pitchFamily="34" charset="0"/>
              <a:cs typeface="Arial" pitchFamily="34" charset="0"/>
            </a:endParaRPr>
          </a:p>
        </p:txBody>
      </p:sp>
      <p:sp>
        <p:nvSpPr>
          <p:cNvPr id="3" name="Заголовок 2"/>
          <p:cNvSpPr>
            <a:spLocks noGrp="1"/>
          </p:cNvSpPr>
          <p:nvPr>
            <p:ph type="title"/>
          </p:nvPr>
        </p:nvSpPr>
        <p:spPr>
          <a:xfrm>
            <a:off x="215666" y="36004"/>
            <a:ext cx="5400363" cy="575928"/>
          </a:xfrm>
        </p:spPr>
        <p:txBody>
          <a:bodyPr>
            <a:normAutofit/>
          </a:bodyPr>
          <a:lstStyle/>
          <a:p>
            <a:pPr>
              <a:lnSpc>
                <a:spcPct val="100000"/>
              </a:lnSpc>
              <a:spcAft>
                <a:spcPts val="600"/>
              </a:spcAft>
            </a:pPr>
            <a:r>
              <a:rPr lang="en-US" sz="1600" dirty="0">
                <a:solidFill>
                  <a:srgbClr val="000000"/>
                </a:solidFill>
                <a:latin typeface="Arial" pitchFamily="34" charset="0"/>
                <a:cs typeface="Arial" pitchFamily="34" charset="0"/>
              </a:rPr>
              <a:t>1910-yilda Samarqand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Toshkentga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rus</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aktrisasi</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                V</a:t>
            </a:r>
            <a:r>
              <a:rPr lang="en-US" sz="1600" dirty="0">
                <a:solidFill>
                  <a:srgbClr val="000000"/>
                </a:solidFill>
                <a:latin typeface="Arial" pitchFamily="34" charset="0"/>
                <a:cs typeface="Arial" pitchFamily="34" charset="0"/>
              </a:rPr>
              <a:t>. F. </a:t>
            </a:r>
            <a:r>
              <a:rPr lang="en-US" sz="1600" dirty="0" err="1">
                <a:solidFill>
                  <a:srgbClr val="000000"/>
                </a:solidFill>
                <a:latin typeface="Arial" pitchFamily="34" charset="0"/>
                <a:cs typeface="Arial" pitchFamily="34" charset="0"/>
              </a:rPr>
              <a:t>Komissarjevskaya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truppasining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gastrollari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uyushtirildi</a:t>
            </a:r>
            <a:r>
              <a:rPr lang="en-US" sz="1600" dirty="0" smtClean="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90505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81" y="1835542"/>
            <a:ext cx="5471478" cy="1296669"/>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spcAft>
                <a:spcPts val="600"/>
              </a:spcAft>
            </a:pPr>
            <a:r>
              <a:rPr lang="en-US" sz="1600" b="1" dirty="0">
                <a:solidFill>
                  <a:srgbClr val="000000"/>
                </a:solidFill>
                <a:latin typeface="Arial" pitchFamily="34" charset="0"/>
                <a:cs typeface="Arial" pitchFamily="34" charset="0"/>
              </a:rPr>
              <a:t>Tatar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va</a:t>
            </a:r>
            <a:r>
              <a:rPr lang="en-US" sz="1600"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ozarbayjon</a:t>
            </a:r>
            <a:r>
              <a:rPr lang="en-US" sz="1600" b="1" dirty="0">
                <a:solidFill>
                  <a:srgbClr val="000000"/>
                </a:solidFill>
                <a:latin typeface="Arial" pitchFamily="34" charset="0"/>
                <a:cs typeface="Arial" pitchFamily="34" charset="0"/>
              </a:rPr>
              <a:t> </a:t>
            </a:r>
            <a:r>
              <a:rPr lang="en-US" sz="1600" b="1" dirty="0" err="1">
                <a:solidFill>
                  <a:srgbClr val="000000"/>
                </a:solidFill>
                <a:latin typeface="Arial" pitchFamily="34" charset="0"/>
                <a:cs typeface="Arial" pitchFamily="34" charset="0"/>
              </a:rPr>
              <a:t>truppalarining</a:t>
            </a:r>
            <a:r>
              <a:rPr lang="en-US" sz="1600" b="1" dirty="0">
                <a:solidFill>
                  <a:srgbClr val="000000"/>
                </a:solidFill>
                <a:latin typeface="Arial" pitchFamily="34" charset="0"/>
                <a:cs typeface="Arial" pitchFamily="34" charset="0"/>
              </a:rPr>
              <a:t> </a:t>
            </a:r>
            <a:r>
              <a:rPr lang="en-US" sz="1600" dirty="0">
                <a:solidFill>
                  <a:srgbClr val="000000"/>
                </a:solidFill>
                <a:latin typeface="Arial" pitchFamily="34" charset="0"/>
                <a:cs typeface="Arial" pitchFamily="34" charset="0"/>
              </a:rPr>
              <a:t>1910–1912-yillarda </a:t>
            </a:r>
            <a:r>
              <a:rPr lang="en-US" sz="1600" dirty="0" err="1">
                <a:solidFill>
                  <a:srgbClr val="000000"/>
                </a:solidFill>
                <a:latin typeface="Arial" pitchFamily="34" charset="0"/>
                <a:cs typeface="Arial" pitchFamily="34" charset="0"/>
              </a:rPr>
              <a:t>Turkistonda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o‘tgan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gastrollari</a:t>
            </a:r>
            <a:r>
              <a:rPr lang="en-US" sz="1600" dirty="0">
                <a:solidFill>
                  <a:srgbClr val="000000"/>
                </a:solidFill>
                <a:latin typeface="Arial" pitchFamily="34" charset="0"/>
                <a:cs typeface="Arial" pitchFamily="34" charset="0"/>
              </a:rPr>
              <a:t> ham </a:t>
            </a:r>
            <a:r>
              <a:rPr lang="en-US" sz="1600" dirty="0" err="1">
                <a:solidFill>
                  <a:srgbClr val="000000"/>
                </a:solidFill>
                <a:latin typeface="Arial" pitchFamily="34" charset="0"/>
                <a:cs typeface="Arial" pitchFamily="34" charset="0"/>
              </a:rPr>
              <a:t>katta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madaniy</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voqeaga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aylandi</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Gajibekovning</a:t>
            </a:r>
            <a:r>
              <a:rPr lang="en-US" sz="1600" dirty="0" smtClean="0">
                <a:solidFill>
                  <a:srgbClr val="00000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a:t>
            </a:r>
            <a:r>
              <a:rPr lang="en-US" sz="1600" b="1" dirty="0" err="1" smtClean="0">
                <a:solidFill>
                  <a:srgbClr val="002060"/>
                </a:solidFill>
                <a:latin typeface="Arial" pitchFamily="34" charset="0"/>
                <a:cs typeface="Arial" pitchFamily="34" charset="0"/>
              </a:rPr>
              <a:t>Go‘ro‘g‘li</a:t>
            </a:r>
            <a:r>
              <a:rPr lang="en-US" sz="1600" b="1" dirty="0" smtClean="0">
                <a:solidFill>
                  <a:srgbClr val="002060"/>
                </a:solidFill>
                <a:latin typeface="Arial" pitchFamily="34" charset="0"/>
                <a:cs typeface="Arial" pitchFamily="34" charset="0"/>
              </a:rPr>
              <a:t>”, “</a:t>
            </a:r>
            <a:r>
              <a:rPr lang="en-US" sz="1600" b="1" dirty="0" err="1" smtClean="0">
                <a:solidFill>
                  <a:srgbClr val="002060"/>
                </a:solidFill>
                <a:latin typeface="Arial" pitchFamily="34" charset="0"/>
                <a:cs typeface="Arial" pitchFamily="34" charset="0"/>
              </a:rPr>
              <a:t>Layli</a:t>
            </a:r>
            <a:r>
              <a:rPr lang="en-US" sz="1600" b="1" dirty="0" smtClean="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va</a:t>
            </a:r>
            <a:r>
              <a:rPr lang="en-US" sz="1600" b="1" dirty="0">
                <a:solidFill>
                  <a:srgbClr val="002060"/>
                </a:solidFill>
                <a:latin typeface="Arial" pitchFamily="34" charset="0"/>
                <a:cs typeface="Arial" pitchFamily="34" charset="0"/>
              </a:rPr>
              <a:t> </a:t>
            </a:r>
            <a:r>
              <a:rPr lang="en-US" sz="1600" b="1" dirty="0" err="1" smtClean="0">
                <a:solidFill>
                  <a:srgbClr val="002060"/>
                </a:solidFill>
                <a:latin typeface="Arial" pitchFamily="34" charset="0"/>
                <a:cs typeface="Arial" pitchFamily="34" charset="0"/>
              </a:rPr>
              <a:t>Majnun</a:t>
            </a:r>
            <a:r>
              <a:rPr lang="en-US" sz="1600" b="1" dirty="0" smtClean="0">
                <a:solidFill>
                  <a:srgbClr val="002060"/>
                </a:solidFill>
                <a:latin typeface="Arial" pitchFamily="34" charset="0"/>
                <a:cs typeface="Arial" pitchFamily="34" charset="0"/>
              </a:rPr>
              <a:t>” </a:t>
            </a:r>
            <a:r>
              <a:rPr lang="en-US" sz="1600" b="1" dirty="0" err="1">
                <a:solidFill>
                  <a:srgbClr val="002060"/>
                </a:solidFill>
                <a:latin typeface="Arial" pitchFamily="34" charset="0"/>
                <a:cs typeface="Arial" pitchFamily="34" charset="0"/>
              </a:rPr>
              <a:t>va</a:t>
            </a:r>
            <a:r>
              <a:rPr lang="en-US" sz="1600" b="1" dirty="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a:t>
            </a:r>
            <a:r>
              <a:rPr lang="en-US" sz="1600" b="1" dirty="0" err="1" smtClean="0">
                <a:solidFill>
                  <a:srgbClr val="002060"/>
                </a:solidFill>
                <a:latin typeface="Arial" pitchFamily="34" charset="0"/>
                <a:cs typeface="Arial" pitchFamily="34" charset="0"/>
              </a:rPr>
              <a:t>Arshin</a:t>
            </a:r>
            <a:r>
              <a:rPr lang="en-US" sz="1600" b="1" dirty="0" smtClean="0">
                <a:solidFill>
                  <a:srgbClr val="002060"/>
                </a:solidFill>
                <a:latin typeface="Arial" pitchFamily="34" charset="0"/>
                <a:cs typeface="Arial" pitchFamily="34" charset="0"/>
              </a:rPr>
              <a:t> </a:t>
            </a:r>
            <a:r>
              <a:rPr lang="en-US" sz="1600" b="1" dirty="0" err="1" smtClean="0">
                <a:solidFill>
                  <a:srgbClr val="002060"/>
                </a:solidFill>
                <a:latin typeface="Arial" pitchFamily="34" charset="0"/>
                <a:cs typeface="Arial" pitchFamily="34" charset="0"/>
              </a:rPr>
              <a:t>mol</a:t>
            </a:r>
            <a:r>
              <a:rPr lang="en-US" sz="1600" b="1" dirty="0" smtClean="0">
                <a:solidFill>
                  <a:srgbClr val="002060"/>
                </a:solidFill>
                <a:latin typeface="Arial" pitchFamily="34" charset="0"/>
                <a:cs typeface="Arial" pitchFamily="34" charset="0"/>
              </a:rPr>
              <a:t> </a:t>
            </a:r>
            <a:r>
              <a:rPr lang="en-US" sz="1600" b="1" dirty="0" err="1" smtClean="0">
                <a:solidFill>
                  <a:srgbClr val="002060"/>
                </a:solidFill>
                <a:latin typeface="Arial" pitchFamily="34" charset="0"/>
                <a:cs typeface="Arial" pitchFamily="34" charset="0"/>
              </a:rPr>
              <a:t>olon</a:t>
            </a:r>
            <a:r>
              <a:rPr lang="en-US" sz="1600" b="1" dirty="0" smtClean="0">
                <a:solidFill>
                  <a:srgbClr val="00206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musiqali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pyesalari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o‘zbek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jamoatchiligi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orasida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iliq</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kutib</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olindi</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627" y="108003"/>
            <a:ext cx="3065947" cy="1512041"/>
          </a:xfrm>
          <a:prstGeom prst="rect">
            <a:avLst/>
          </a:prstGeom>
          <a:noFill/>
          <a:ln>
            <a:noFill/>
          </a:ln>
        </p:spPr>
      </p:pic>
      <p:sp>
        <p:nvSpPr>
          <p:cNvPr id="5" name="Прямоугольник 4"/>
          <p:cNvSpPr/>
          <p:nvPr/>
        </p:nvSpPr>
        <p:spPr>
          <a:xfrm>
            <a:off x="1547577" y="1584040"/>
            <a:ext cx="2847967" cy="240583"/>
          </a:xfrm>
          <a:prstGeom prst="rect">
            <a:avLst/>
          </a:prstGeom>
        </p:spPr>
        <p:txBody>
          <a:bodyPr wrap="none" lIns="55376" tIns="27688" rIns="55376" bIns="27688">
            <a:spAutoFit/>
          </a:bodyPr>
          <a:lstStyle/>
          <a:p>
            <a:pPr algn="ctr">
              <a:spcBef>
                <a:spcPts val="306"/>
              </a:spcBef>
            </a:pPr>
            <a:r>
              <a:rPr lang="en-US" sz="1200" b="1" dirty="0" err="1">
                <a:solidFill>
                  <a:srgbClr val="000000"/>
                </a:solidFill>
                <a:latin typeface="Arial" pitchFamily="34" charset="0"/>
                <a:ea typeface="Times New Roman" panose="02020603050405020304" pitchFamily="18" charset="0"/>
                <a:cs typeface="Arial" pitchFamily="34" charset="0"/>
              </a:rPr>
              <a:t>Kolizey</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teatri</a:t>
            </a:r>
            <a:r>
              <a:rPr lang="en-US" sz="1200" b="1" dirty="0">
                <a:solidFill>
                  <a:srgbClr val="000000"/>
                </a:solidFill>
                <a:latin typeface="Arial" pitchFamily="34" charset="0"/>
                <a:ea typeface="Times New Roman" panose="02020603050405020304" pitchFamily="18" charset="0"/>
                <a:cs typeface="Arial" pitchFamily="34" charset="0"/>
              </a:rPr>
              <a:t>. Toshkent. XX </a:t>
            </a:r>
            <a:r>
              <a:rPr lang="en-US" sz="1200" b="1" dirty="0" err="1">
                <a:solidFill>
                  <a:srgbClr val="000000"/>
                </a:solidFill>
                <a:latin typeface="Arial" pitchFamily="34" charset="0"/>
                <a:ea typeface="Times New Roman" panose="02020603050405020304" pitchFamily="18" charset="0"/>
                <a:cs typeface="Arial" pitchFamily="34" charset="0"/>
              </a:rPr>
              <a:t>asr</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boshi</a:t>
            </a:r>
            <a:endParaRPr lang="ru-RU" sz="1200" dirty="0">
              <a:solidFill>
                <a:srgbClr val="000000"/>
              </a:solidFill>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98810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425" y="1130916"/>
            <a:ext cx="3600400" cy="1533244"/>
          </a:xfrm>
          <a:prstGeom prst="rect">
            <a:avLst/>
          </a:prstGeom>
        </p:spPr>
        <p:style>
          <a:lnRef idx="2">
            <a:schemeClr val="accent1"/>
          </a:lnRef>
          <a:fillRef idx="1">
            <a:schemeClr val="lt1"/>
          </a:fillRef>
          <a:effectRef idx="0">
            <a:schemeClr val="accent1"/>
          </a:effectRef>
          <a:fontRef idx="minor">
            <a:schemeClr val="dk1"/>
          </a:fontRef>
        </p:style>
        <p:txBody>
          <a:bodyPr wrap="square" lIns="55376" tIns="27688" rIns="55376" bIns="27688">
            <a:spAutoFit/>
          </a:bodyPr>
          <a:lstStyle/>
          <a:p>
            <a:pPr algn="ctr"/>
            <a:r>
              <a:rPr lang="en-US" sz="1600" b="1" dirty="0" err="1" smtClean="0">
                <a:solidFill>
                  <a:srgbClr val="000000"/>
                </a:solidFill>
                <a:latin typeface="Arial" pitchFamily="34" charset="0"/>
                <a:ea typeface="Times New Roman" panose="02020603050405020304" pitchFamily="18" charset="0"/>
                <a:cs typeface="Arial" pitchFamily="34" charset="0"/>
              </a:rPr>
              <a:t>Mahmudxo‘ja</a:t>
            </a:r>
            <a:r>
              <a:rPr lang="en-US" sz="1600" b="1" dirty="0" smtClean="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Behbudiyning</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smtClean="0">
                <a:solidFill>
                  <a:srgbClr val="000000"/>
                </a:solidFill>
                <a:latin typeface="Arial" pitchFamily="34" charset="0"/>
                <a:ea typeface="Times New Roman" panose="02020603050405020304" pitchFamily="18" charset="0"/>
                <a:cs typeface="Arial" pitchFamily="34" charset="0"/>
              </a:rPr>
              <a:t>“</a:t>
            </a:r>
            <a:r>
              <a:rPr lang="en-US" sz="1600" dirty="0" err="1" smtClean="0">
                <a:solidFill>
                  <a:srgbClr val="000000"/>
                </a:solidFill>
                <a:latin typeface="Arial" pitchFamily="34" charset="0"/>
                <a:ea typeface="Times New Roman" panose="02020603050405020304" pitchFamily="18" charset="0"/>
                <a:cs typeface="Arial" pitchFamily="34" charset="0"/>
              </a:rPr>
              <a:t>Padarkush</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b="1" dirty="0" smtClean="0">
                <a:solidFill>
                  <a:srgbClr val="000000"/>
                </a:solidFill>
                <a:latin typeface="Arial" pitchFamily="34" charset="0"/>
                <a:ea typeface="Times New Roman" panose="02020603050405020304" pitchFamily="18" charset="0"/>
                <a:cs typeface="Arial" pitchFamily="34" charset="0"/>
              </a:rPr>
              <a:t>A</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ea typeface="Times New Roman" panose="02020603050405020304" pitchFamily="18" charset="0"/>
                <a:cs typeface="Arial" pitchFamily="34" charset="0"/>
              </a:rPr>
              <a:t>Samadovning</a:t>
            </a:r>
            <a:r>
              <a:rPr lang="en-US" sz="1600" b="1" dirty="0">
                <a:solidFill>
                  <a:srgbClr val="000000"/>
                </a:solidFill>
                <a:latin typeface="Arial" pitchFamily="34" charset="0"/>
                <a:ea typeface="Times New Roman" panose="02020603050405020304" pitchFamily="18" charset="0"/>
                <a:cs typeface="Arial" pitchFamily="34" charset="0"/>
              </a:rPr>
              <a:t> </a:t>
            </a:r>
            <a:r>
              <a:rPr lang="en-US" sz="1600" dirty="0" smtClean="0">
                <a:solidFill>
                  <a:srgbClr val="000000"/>
                </a:solidFill>
                <a:latin typeface="Arial" pitchFamily="34" charset="0"/>
                <a:ea typeface="Times New Roman" panose="02020603050405020304" pitchFamily="18" charset="0"/>
                <a:cs typeface="Arial" pitchFamily="34" charset="0"/>
              </a:rPr>
              <a:t>“</a:t>
            </a:r>
            <a:r>
              <a:rPr lang="en-US" sz="1600" dirty="0" err="1" smtClean="0">
                <a:solidFill>
                  <a:srgbClr val="000000"/>
                </a:solidFill>
                <a:latin typeface="Arial" pitchFamily="34" charset="0"/>
                <a:ea typeface="Times New Roman" panose="02020603050405020304" pitchFamily="18" charset="0"/>
                <a:cs typeface="Arial" pitchFamily="34" charset="0"/>
              </a:rPr>
              <a:t>Mahramlar</a:t>
            </a:r>
            <a:r>
              <a:rPr lang="en-US" sz="1600" dirty="0" smtClean="0">
                <a:solidFill>
                  <a:srgbClr val="000000"/>
                </a:solidFill>
                <a:latin typeface="Arial" pitchFamily="34" charset="0"/>
                <a:ea typeface="Times New Roman" panose="02020603050405020304" pitchFamily="18" charset="0"/>
                <a:cs typeface="Arial" pitchFamily="34" charset="0"/>
              </a:rPr>
              <a:t>”, </a:t>
            </a:r>
            <a:r>
              <a:rPr lang="en-US" sz="1600" b="1" dirty="0" err="1">
                <a:solidFill>
                  <a:srgbClr val="000000"/>
                </a:solidFill>
                <a:latin typeface="Arial" pitchFamily="34" charset="0"/>
                <a:cs typeface="Arial" pitchFamily="34" charset="0"/>
              </a:rPr>
              <a:t>Fitratning</a:t>
            </a:r>
            <a:r>
              <a:rPr lang="en-US" sz="1600" b="1"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Bir</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farangi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bilan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buxorolik</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mudarrisning</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qilgan</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munozaralari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nomli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asarlari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shular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jumlasidandir</a:t>
            </a:r>
            <a:r>
              <a:rPr lang="en-US" sz="1600" dirty="0">
                <a:solidFill>
                  <a:srgbClr val="000000"/>
                </a:solidFill>
                <a:latin typeface="Arial" pitchFamily="34" charset="0"/>
                <a:cs typeface="Arial" pitchFamily="34" charset="0"/>
              </a:rPr>
              <a:t>. </a:t>
            </a:r>
            <a:endParaRPr lang="ru-RU" sz="1600" dirty="0">
              <a:solidFill>
                <a:srgbClr val="000000"/>
              </a:solidFill>
              <a:latin typeface="Arial" pitchFamily="34" charset="0"/>
              <a:cs typeface="Arial" pitchFamily="34" charset="0"/>
            </a:endParaRPr>
          </a:p>
        </p:txBody>
      </p:sp>
      <p:pic>
        <p:nvPicPr>
          <p:cNvPr id="2053" name="Picture 5" descr="Маҳмудхўжа Беҳбудий (1875-1919) | www.ziyouz.u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9101" y="898444"/>
            <a:ext cx="1660924" cy="1868769"/>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3813887" y="2781086"/>
            <a:ext cx="1841474" cy="240583"/>
          </a:xfrm>
          <a:prstGeom prst="rect">
            <a:avLst/>
          </a:prstGeom>
        </p:spPr>
        <p:txBody>
          <a:bodyPr wrap="none" lIns="55376" tIns="27688" rIns="55376" bIns="27688">
            <a:spAutoFit/>
          </a:bodyPr>
          <a:lstStyle/>
          <a:p>
            <a:pPr algn="ctr"/>
            <a:r>
              <a:rPr lang="en-US" sz="1200" b="1" dirty="0" err="1">
                <a:solidFill>
                  <a:srgbClr val="000000"/>
                </a:solidFill>
                <a:latin typeface="Arial" pitchFamily="34" charset="0"/>
                <a:ea typeface="Times New Roman" panose="02020603050405020304" pitchFamily="18" charset="0"/>
                <a:cs typeface="Arial" pitchFamily="34" charset="0"/>
              </a:rPr>
              <a:t>Mahmudxo‘ja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Behbudiy</a:t>
            </a:r>
            <a:endParaRPr lang="ru-RU" sz="1200" b="1" dirty="0">
              <a:solidFill>
                <a:srgbClr val="000000"/>
              </a:solidFill>
              <a:latin typeface="Arial" pitchFamily="34" charset="0"/>
              <a:cs typeface="Arial" pitchFamily="34" charset="0"/>
            </a:endParaRPr>
          </a:p>
        </p:txBody>
      </p:sp>
      <p:sp>
        <p:nvSpPr>
          <p:cNvPr id="6" name="Заголовок 1"/>
          <p:cNvSpPr txBox="1">
            <a:spLocks/>
          </p:cNvSpPr>
          <p:nvPr/>
        </p:nvSpPr>
        <p:spPr>
          <a:xfrm>
            <a:off x="0" y="1"/>
            <a:ext cx="5759450" cy="431912"/>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vert="horz" lIns="0" tIns="0" rIns="0" bIns="0" rtlCol="0" anchor="ctr">
            <a:normAutofit/>
          </a:bodyPr>
          <a:lstStyle>
            <a:lvl1pPr algn="ctr" defTabSz="575936" rtl="0" eaLnBrk="1" latinLnBrk="0" hangingPunct="1">
              <a:lnSpc>
                <a:spcPct val="86000"/>
              </a:lnSpc>
              <a:spcBef>
                <a:spcPct val="0"/>
              </a:spcBef>
              <a:buNone/>
              <a:defRPr sz="1323" kern="800" spc="-25">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b="1" dirty="0" err="1">
                <a:solidFill>
                  <a:schemeClr val="bg1"/>
                </a:solidFill>
                <a:latin typeface="Arial" pitchFamily="34" charset="0"/>
                <a:cs typeface="Arial" pitchFamily="34" charset="0"/>
              </a:rPr>
              <a:t>Jadid</a:t>
            </a:r>
            <a:r>
              <a:rPr lang="en-US" sz="2400" b="1" dirty="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teatrining</a:t>
            </a:r>
            <a:r>
              <a:rPr lang="en-US" sz="2400" b="1" dirty="0">
                <a:solidFill>
                  <a:schemeClr val="bg1"/>
                </a:solidFill>
                <a:latin typeface="Arial" pitchFamily="34" charset="0"/>
                <a:cs typeface="Arial" pitchFamily="34" charset="0"/>
              </a:rPr>
              <a:t> </a:t>
            </a:r>
            <a:r>
              <a:rPr lang="en-US" sz="2400" b="1" dirty="0" err="1" smtClean="0">
                <a:solidFill>
                  <a:schemeClr val="bg1"/>
                </a:solidFill>
                <a:latin typeface="Arial" pitchFamily="34" charset="0"/>
                <a:cs typeface="Arial" pitchFamily="34" charset="0"/>
              </a:rPr>
              <a:t>vujudga</a:t>
            </a:r>
            <a:r>
              <a:rPr lang="en-US" sz="2400" b="1" dirty="0" smtClean="0">
                <a:solidFill>
                  <a:schemeClr val="bg1"/>
                </a:solidFill>
                <a:latin typeface="Arial" pitchFamily="34" charset="0"/>
                <a:cs typeface="Arial" pitchFamily="34" charset="0"/>
              </a:rPr>
              <a:t> </a:t>
            </a:r>
            <a:r>
              <a:rPr lang="en-US" sz="2400" b="1" dirty="0" err="1">
                <a:solidFill>
                  <a:schemeClr val="bg1"/>
                </a:solidFill>
                <a:latin typeface="Arial" pitchFamily="34" charset="0"/>
                <a:cs typeface="Arial" pitchFamily="34" charset="0"/>
              </a:rPr>
              <a:t>kelishi</a:t>
            </a:r>
            <a:endParaRPr lang="ru-RU" sz="2400" b="1" dirty="0">
              <a:solidFill>
                <a:schemeClr val="bg1"/>
              </a:solidFill>
              <a:latin typeface="Arial" pitchFamily="34" charset="0"/>
              <a:cs typeface="Arial" pitchFamily="34" charset="0"/>
            </a:endParaRPr>
          </a:p>
        </p:txBody>
      </p:sp>
      <p:sp>
        <p:nvSpPr>
          <p:cNvPr id="3" name="Прямоугольник 2"/>
          <p:cNvSpPr/>
          <p:nvPr/>
        </p:nvSpPr>
        <p:spPr>
          <a:xfrm>
            <a:off x="0" y="459205"/>
            <a:ext cx="5759450" cy="584775"/>
          </a:xfrm>
          <a:prstGeom prst="rect">
            <a:avLst/>
          </a:prstGeom>
        </p:spPr>
        <p:txBody>
          <a:bodyPr wrap="square">
            <a:spAutoFit/>
          </a:bodyPr>
          <a:lstStyle/>
          <a:p>
            <a:pPr algn="ctr"/>
            <a:r>
              <a:rPr lang="en-US" sz="1600" dirty="0" err="1">
                <a:solidFill>
                  <a:srgbClr val="000000"/>
                </a:solidFill>
                <a:latin typeface="Arial" pitchFamily="34" charset="0"/>
                <a:ea typeface="Times New Roman" panose="02020603050405020304" pitchFamily="18" charset="0"/>
                <a:cs typeface="Arial" pitchFamily="34" charset="0"/>
              </a:rPr>
              <a:t>Turkistonda</a:t>
            </a:r>
            <a:r>
              <a:rPr lang="en-US" sz="1600" dirty="0">
                <a:solidFill>
                  <a:srgbClr val="000000"/>
                </a:solidFill>
                <a:latin typeface="Arial" pitchFamily="34" charset="0"/>
                <a:ea typeface="Times New Roman" panose="02020603050405020304" pitchFamily="18" charset="0"/>
                <a:cs typeface="Arial" pitchFamily="34" charset="0"/>
              </a:rPr>
              <a:t> 1911-yil </a:t>
            </a:r>
            <a:r>
              <a:rPr lang="en-US" sz="1600" dirty="0" err="1">
                <a:solidFill>
                  <a:srgbClr val="000000"/>
                </a:solidFill>
                <a:latin typeface="Arial" pitchFamily="34" charset="0"/>
                <a:ea typeface="Times New Roman" panose="02020603050405020304" pitchFamily="18" charset="0"/>
                <a:cs typeface="Arial" pitchFamily="34" charset="0"/>
              </a:rPr>
              <a:t>dastlabki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yozma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milliy</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sahna</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asarlari</a:t>
            </a:r>
            <a:r>
              <a:rPr lang="en-US" sz="1600" dirty="0">
                <a:solidFill>
                  <a:srgbClr val="000000"/>
                </a:solidFill>
                <a:latin typeface="Arial" pitchFamily="34" charset="0"/>
                <a:ea typeface="Times New Roman" panose="02020603050405020304" pitchFamily="18" charset="0"/>
                <a:cs typeface="Arial" pitchFamily="34" charset="0"/>
              </a:rPr>
              <a:t> </a:t>
            </a:r>
            <a:r>
              <a:rPr lang="en-US" sz="1600" dirty="0" err="1">
                <a:solidFill>
                  <a:srgbClr val="000000"/>
                </a:solidFill>
                <a:latin typeface="Arial" pitchFamily="34" charset="0"/>
                <a:ea typeface="Times New Roman" panose="02020603050405020304" pitchFamily="18" charset="0"/>
                <a:cs typeface="Arial" pitchFamily="34" charset="0"/>
              </a:rPr>
              <a:t>yaratildi</a:t>
            </a:r>
            <a:r>
              <a:rPr lang="en-US" sz="1600" dirty="0">
                <a:solidFill>
                  <a:srgbClr val="000000"/>
                </a:solidFill>
                <a:latin typeface="Arial" pitchFamily="34" charset="0"/>
                <a:ea typeface="Times New Roman" panose="02020603050405020304" pitchFamily="18" charset="0"/>
                <a:cs typeface="Arial" pitchFamily="34" charset="0"/>
              </a:rPr>
              <a:t>. </a:t>
            </a:r>
            <a:endParaRPr lang="ru-RU" sz="16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4005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417" y="0"/>
            <a:ext cx="5580620" cy="827956"/>
          </a:xfrm>
        </p:spPr>
        <p:txBody>
          <a:bodyPr>
            <a:noAutofit/>
          </a:bodyPr>
          <a:lstStyle/>
          <a:p>
            <a:pPr>
              <a:lnSpc>
                <a:spcPct val="100000"/>
              </a:lnSpc>
              <a:spcAft>
                <a:spcPts val="600"/>
              </a:spcAft>
            </a:pPr>
            <a:r>
              <a:rPr lang="en-US" sz="1600" dirty="0">
                <a:solidFill>
                  <a:srgbClr val="000000"/>
                </a:solidFill>
                <a:latin typeface="Arial" pitchFamily="34" charset="0"/>
                <a:cs typeface="Arial" pitchFamily="34" charset="0"/>
              </a:rPr>
              <a:t>1916-yil </a:t>
            </a:r>
            <a:r>
              <a:rPr lang="en-US" sz="1600" dirty="0" err="1">
                <a:solidFill>
                  <a:srgbClr val="000000"/>
                </a:solidFill>
                <a:latin typeface="Arial" pitchFamily="34" charset="0"/>
                <a:cs typeface="Arial" pitchFamily="34" charset="0"/>
              </a:rPr>
              <a:t>Qo‘qon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shahrida</a:t>
            </a:r>
            <a:r>
              <a:rPr lang="en-US" sz="1600" dirty="0">
                <a:solidFill>
                  <a:srgbClr val="000000"/>
                </a:solidFill>
                <a:latin typeface="Arial" pitchFamily="34" charset="0"/>
                <a:cs typeface="Arial" pitchFamily="34" charset="0"/>
              </a:rPr>
              <a:t> Hamza </a:t>
            </a:r>
            <a:r>
              <a:rPr lang="en-US" sz="1600" dirty="0" err="1">
                <a:solidFill>
                  <a:srgbClr val="000000"/>
                </a:solidFill>
                <a:latin typeface="Arial" pitchFamily="34" charset="0"/>
                <a:cs typeface="Arial" pitchFamily="34" charset="0"/>
              </a:rPr>
              <a:t>rahbarligida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havaskorlar</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teatri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tashkil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etildi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Unda</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namoyish</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etilgan</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birinchi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spektakl</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Hamzaning</a:t>
            </a:r>
            <a:r>
              <a:rPr lang="en-US" sz="1600" dirty="0">
                <a:solidFill>
                  <a:srgbClr val="000000"/>
                </a:solidFill>
                <a:latin typeface="Arial" pitchFamily="34" charset="0"/>
                <a:cs typeface="Arial" pitchFamily="34" charset="0"/>
              </a:rPr>
              <a:t> </a:t>
            </a:r>
            <a:r>
              <a:rPr lang="en-US" sz="1600" dirty="0" smtClean="0">
                <a:solidFill>
                  <a:srgbClr val="000000"/>
                </a:solidFill>
                <a:latin typeface="Arial" pitchFamily="34" charset="0"/>
                <a:cs typeface="Arial" pitchFamily="34" charset="0"/>
              </a:rPr>
              <a:t>“</a:t>
            </a:r>
            <a:r>
              <a:rPr lang="en-US" sz="1600" dirty="0" err="1" smtClean="0">
                <a:solidFill>
                  <a:srgbClr val="000000"/>
                </a:solidFill>
                <a:latin typeface="Arial" pitchFamily="34" charset="0"/>
                <a:cs typeface="Arial" pitchFamily="34" charset="0"/>
              </a:rPr>
              <a:t>Zaharli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hayot</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yoxud</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ishq</a:t>
            </a:r>
            <a:r>
              <a:rPr lang="en-US" sz="1600" dirty="0">
                <a:solidFill>
                  <a:srgbClr val="000000"/>
                </a:solidFill>
                <a:latin typeface="Arial" pitchFamily="34" charset="0"/>
                <a:cs typeface="Arial" pitchFamily="34" charset="0"/>
              </a:rPr>
              <a:t> </a:t>
            </a:r>
            <a:r>
              <a:rPr lang="en-US" sz="1600" dirty="0" err="1" smtClean="0">
                <a:solidFill>
                  <a:srgbClr val="000000"/>
                </a:solidFill>
                <a:latin typeface="Arial" pitchFamily="34" charset="0"/>
                <a:cs typeface="Arial" pitchFamily="34" charset="0"/>
              </a:rPr>
              <a:t>qurbonlari</a:t>
            </a:r>
            <a:r>
              <a:rPr lang="en-US" sz="1600" dirty="0" smtClean="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pyesasi</a:t>
            </a:r>
            <a:r>
              <a:rPr lang="en-US" sz="1600" dirty="0">
                <a:solidFill>
                  <a:srgbClr val="000000"/>
                </a:solidFill>
                <a:latin typeface="Arial" pitchFamily="34" charset="0"/>
                <a:cs typeface="Arial" pitchFamily="34" charset="0"/>
              </a:rPr>
              <a:t> </a:t>
            </a:r>
            <a:r>
              <a:rPr lang="en-US" sz="1600" dirty="0" err="1">
                <a:solidFill>
                  <a:srgbClr val="000000"/>
                </a:solidFill>
                <a:latin typeface="Arial" pitchFamily="34" charset="0"/>
                <a:cs typeface="Arial" pitchFamily="34" charset="0"/>
              </a:rPr>
              <a:t>bo‘ldi</a:t>
            </a:r>
            <a:r>
              <a:rPr lang="en-US" sz="1600" dirty="0">
                <a:solidFill>
                  <a:srgbClr val="000000"/>
                </a:solidFill>
                <a:latin typeface="Arial" pitchFamily="34" charset="0"/>
                <a:cs typeface="Arial" pitchFamily="34" charset="0"/>
              </a:rPr>
              <a:t>.</a:t>
            </a:r>
            <a:endParaRPr lang="ru-RU" sz="1600" dirty="0">
              <a:solidFill>
                <a:srgbClr val="000000"/>
              </a:solidFill>
              <a:latin typeface="Arial" pitchFamily="34" charset="0"/>
              <a:cs typeface="Arial" pitchFamily="34" charset="0"/>
            </a:endParaRPr>
          </a:p>
        </p:txBody>
      </p:sp>
      <p:pic>
        <p:nvPicPr>
          <p:cNvPr id="8194" name="Picture 2" descr="Хамза, Хакимзаде Ниязи — Золотое наследие Узбекистан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flipH="1">
            <a:off x="4059521" y="827956"/>
            <a:ext cx="1556508" cy="19061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048445" y="2736168"/>
            <a:ext cx="1567584" cy="425249"/>
          </a:xfrm>
          <a:prstGeom prst="rect">
            <a:avLst/>
          </a:prstGeom>
        </p:spPr>
        <p:style>
          <a:lnRef idx="2">
            <a:schemeClr val="dk1"/>
          </a:lnRef>
          <a:fillRef idx="1">
            <a:schemeClr val="lt1"/>
          </a:fillRef>
          <a:effectRef idx="0">
            <a:schemeClr val="dk1"/>
          </a:effectRef>
          <a:fontRef idx="minor">
            <a:schemeClr val="dk1"/>
          </a:fontRef>
        </p:style>
        <p:txBody>
          <a:bodyPr wrap="square" lIns="55376" tIns="27688" rIns="55376" bIns="27688">
            <a:spAutoFit/>
          </a:bodyPr>
          <a:lstStyle/>
          <a:p>
            <a:pPr algn="ctr"/>
            <a:r>
              <a:rPr lang="en-US" sz="1200" b="1" dirty="0">
                <a:solidFill>
                  <a:srgbClr val="000000"/>
                </a:solidFill>
                <a:latin typeface="Arial" pitchFamily="34" charset="0"/>
                <a:ea typeface="Times New Roman" panose="02020603050405020304" pitchFamily="18" charset="0"/>
                <a:cs typeface="Arial" pitchFamily="34" charset="0"/>
              </a:rPr>
              <a:t>Hamza </a:t>
            </a:r>
            <a:r>
              <a:rPr lang="en-US" sz="1200" b="1" dirty="0" err="1">
                <a:solidFill>
                  <a:srgbClr val="000000"/>
                </a:solidFill>
                <a:latin typeface="Arial" pitchFamily="34" charset="0"/>
                <a:ea typeface="Times New Roman" panose="02020603050405020304" pitchFamily="18" charset="0"/>
                <a:cs typeface="Arial" pitchFamily="34" charset="0"/>
              </a:rPr>
              <a:t>Hakimzoda</a:t>
            </a:r>
            <a:r>
              <a:rPr lang="en-US" sz="1200" b="1" dirty="0">
                <a:solidFill>
                  <a:srgbClr val="000000"/>
                </a:solidFill>
                <a:latin typeface="Arial" pitchFamily="34" charset="0"/>
                <a:ea typeface="Times New Roman" panose="02020603050405020304" pitchFamily="18" charset="0"/>
                <a:cs typeface="Arial" pitchFamily="34" charset="0"/>
              </a:rPr>
              <a:t> </a:t>
            </a:r>
            <a:r>
              <a:rPr lang="en-US" sz="1200" b="1" dirty="0" err="1">
                <a:solidFill>
                  <a:srgbClr val="000000"/>
                </a:solidFill>
                <a:latin typeface="Arial" pitchFamily="34" charset="0"/>
                <a:ea typeface="Times New Roman" panose="02020603050405020304" pitchFamily="18" charset="0"/>
                <a:cs typeface="Arial" pitchFamily="34" charset="0"/>
              </a:rPr>
              <a:t>Niyoziy</a:t>
            </a:r>
            <a:endParaRPr lang="ru-RU" sz="1200" b="1" dirty="0">
              <a:solidFill>
                <a:srgbClr val="000000"/>
              </a:solidFill>
              <a:latin typeface="Arial" pitchFamily="34" charset="0"/>
              <a:cs typeface="Arial" pitchFamily="34" charset="0"/>
            </a:endParaRPr>
          </a:p>
        </p:txBody>
      </p:sp>
      <p:sp>
        <p:nvSpPr>
          <p:cNvPr id="3" name="TextBox 2"/>
          <p:cNvSpPr txBox="1"/>
          <p:nvPr/>
        </p:nvSpPr>
        <p:spPr>
          <a:xfrm>
            <a:off x="108012" y="866862"/>
            <a:ext cx="3851833"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500" dirty="0" smtClean="0">
                <a:solidFill>
                  <a:srgbClr val="000000"/>
                </a:solidFill>
                <a:latin typeface="Arial" pitchFamily="34" charset="0"/>
                <a:cs typeface="Arial" pitchFamily="34" charset="0"/>
              </a:rPr>
              <a:t>Bu </a:t>
            </a:r>
            <a:r>
              <a:rPr lang="en-US" sz="1500" dirty="0" err="1" smtClean="0">
                <a:solidFill>
                  <a:srgbClr val="000000"/>
                </a:solidFill>
                <a:latin typeface="Arial" pitchFamily="34" charset="0"/>
                <a:cs typeface="Arial" pitchFamily="34" charset="0"/>
              </a:rPr>
              <a:t>pyesa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o‘zbek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teatri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shakllanishida</a:t>
            </a:r>
            <a:r>
              <a:rPr lang="en-US" sz="1500" dirty="0" smtClean="0">
                <a:solidFill>
                  <a:srgbClr val="000000"/>
                </a:solidFill>
                <a:latin typeface="Arial" pitchFamily="34" charset="0"/>
                <a:cs typeface="Arial" pitchFamily="34" charset="0"/>
              </a:rPr>
              <a:t> ham, </a:t>
            </a:r>
            <a:r>
              <a:rPr lang="en-US" sz="1500" dirty="0" err="1" smtClean="0">
                <a:solidFill>
                  <a:srgbClr val="000000"/>
                </a:solidFill>
                <a:latin typeface="Arial" pitchFamily="34" charset="0"/>
                <a:cs typeface="Arial" pitchFamily="34" charset="0"/>
              </a:rPr>
              <a:t>o‘zbek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dramaturgiyasi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vujudga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kelishida</a:t>
            </a:r>
            <a:r>
              <a:rPr lang="en-US" sz="1500" dirty="0" smtClean="0">
                <a:solidFill>
                  <a:srgbClr val="000000"/>
                </a:solidFill>
                <a:latin typeface="Arial" pitchFamily="34" charset="0"/>
                <a:cs typeface="Arial" pitchFamily="34" charset="0"/>
              </a:rPr>
              <a:t> ham </a:t>
            </a:r>
            <a:r>
              <a:rPr lang="en-US" sz="1500" dirty="0" err="1" smtClean="0">
                <a:solidFill>
                  <a:srgbClr val="000000"/>
                </a:solidFill>
                <a:latin typeface="Arial" pitchFamily="34" charset="0"/>
                <a:cs typeface="Arial" pitchFamily="34" charset="0"/>
              </a:rPr>
              <a:t>muhim</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ahamiyat</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kasb</a:t>
            </a:r>
            <a:r>
              <a:rPr lang="en-US" sz="1500" dirty="0" smtClean="0">
                <a:solidFill>
                  <a:srgbClr val="000000"/>
                </a:solidFill>
                <a:latin typeface="Arial" pitchFamily="34" charset="0"/>
                <a:cs typeface="Arial" pitchFamily="34" charset="0"/>
              </a:rPr>
              <a:t> etdi.1916-yil- </a:t>
            </a:r>
            <a:r>
              <a:rPr lang="en-US" sz="1500" dirty="0" err="1" smtClean="0">
                <a:solidFill>
                  <a:srgbClr val="000000"/>
                </a:solidFill>
                <a:latin typeface="Arial" pitchFamily="34" charset="0"/>
                <a:cs typeface="Arial" pitchFamily="34" charset="0"/>
              </a:rPr>
              <a:t>dan</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hozirgi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milliy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teatr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asoschisi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Mannon</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Uyg‘ur</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va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o‘zbek</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teatrining</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birinchi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aktrisasi</a:t>
            </a:r>
            <a:r>
              <a:rPr lang="en-US" sz="1500"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Ma’suma</a:t>
            </a:r>
            <a:r>
              <a:rPr lang="en-US" sz="1500" b="1" dirty="0" smtClean="0">
                <a:solidFill>
                  <a:srgbClr val="000000"/>
                </a:solidFill>
                <a:latin typeface="Arial" pitchFamily="34" charset="0"/>
                <a:cs typeface="Arial" pitchFamily="34" charset="0"/>
              </a:rPr>
              <a:t> </a:t>
            </a:r>
            <a:r>
              <a:rPr lang="en-US" sz="1500" b="1" dirty="0" err="1" smtClean="0">
                <a:solidFill>
                  <a:srgbClr val="000000"/>
                </a:solidFill>
                <a:latin typeface="Arial" pitchFamily="34" charset="0"/>
                <a:cs typeface="Arial" pitchFamily="34" charset="0"/>
              </a:rPr>
              <a:t>Qoriyeva</a:t>
            </a:r>
            <a:r>
              <a:rPr lang="en-US" sz="1500" b="1"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san’atga</a:t>
            </a:r>
            <a:r>
              <a:rPr lang="en-US" sz="1500" dirty="0" smtClean="0">
                <a:solidFill>
                  <a:srgbClr val="000000"/>
                </a:solidFill>
                <a:latin typeface="Arial" pitchFamily="34" charset="0"/>
                <a:cs typeface="Arial" pitchFamily="34" charset="0"/>
              </a:rPr>
              <a:t> ilk </a:t>
            </a:r>
            <a:r>
              <a:rPr lang="en-US" sz="1500" dirty="0" err="1" smtClean="0">
                <a:solidFill>
                  <a:srgbClr val="000000"/>
                </a:solidFill>
                <a:latin typeface="Arial" pitchFamily="34" charset="0"/>
                <a:cs typeface="Arial" pitchFamily="34" charset="0"/>
              </a:rPr>
              <a:t>qafdamini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tashladi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Shu</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tariqa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Andijonda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Xivada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Buxoroda</a:t>
            </a:r>
            <a:r>
              <a:rPr lang="en-US" sz="1500" dirty="0" smtClean="0">
                <a:solidFill>
                  <a:srgbClr val="000000"/>
                </a:solidFill>
                <a:latin typeface="Arial" pitchFamily="34" charset="0"/>
                <a:cs typeface="Arial" pitchFamily="34" charset="0"/>
              </a:rPr>
              <a:t> ham </a:t>
            </a:r>
            <a:r>
              <a:rPr lang="en-US" sz="1500" dirty="0" err="1" smtClean="0">
                <a:solidFill>
                  <a:srgbClr val="000000"/>
                </a:solidFill>
                <a:latin typeface="Arial" pitchFamily="34" charset="0"/>
                <a:cs typeface="Arial" pitchFamily="34" charset="0"/>
              </a:rPr>
              <a:t>dastlabki</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milliy</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teatrlar</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tashkil</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topa</a:t>
            </a:r>
            <a:r>
              <a:rPr lang="en-US" sz="1500" dirty="0" smtClean="0">
                <a:solidFill>
                  <a:srgbClr val="000000"/>
                </a:solidFill>
                <a:latin typeface="Arial" pitchFamily="34" charset="0"/>
                <a:cs typeface="Arial" pitchFamily="34" charset="0"/>
              </a:rPr>
              <a:t> </a:t>
            </a:r>
            <a:r>
              <a:rPr lang="en-US" sz="1500" dirty="0" err="1" smtClean="0">
                <a:solidFill>
                  <a:srgbClr val="000000"/>
                </a:solidFill>
                <a:latin typeface="Arial" pitchFamily="34" charset="0"/>
                <a:cs typeface="Arial" pitchFamily="34" charset="0"/>
              </a:rPr>
              <a:t>boshladi</a:t>
            </a:r>
            <a:r>
              <a:rPr lang="en-US" sz="1500" dirty="0" smtClean="0">
                <a:solidFill>
                  <a:srgbClr val="000000"/>
                </a:solidFill>
                <a:latin typeface="Arial" pitchFamily="34" charset="0"/>
                <a:cs typeface="Arial" pitchFamily="34" charset="0"/>
              </a:rPr>
              <a:t>.</a:t>
            </a:r>
            <a:endParaRPr lang="ru-RU" sz="15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49538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155662</TotalTime>
  <Words>811</Words>
  <Application>Microsoft Office PowerPoint</Application>
  <PresentationFormat>Произвольный</PresentationFormat>
  <Paragraphs>46</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Open Sans</vt:lpstr>
      <vt:lpstr>Open Sans Light</vt:lpstr>
      <vt:lpstr>Times New Roman</vt:lpstr>
      <vt:lpstr>1_Office Theme</vt:lpstr>
      <vt:lpstr>Презентация PowerPoint</vt:lpstr>
      <vt:lpstr>Qadimiy san’at turlaridan eng sevimlisi hisoblangan xalq teatrining Buxoro amirligi, Xiva va Qo‘qon xonliklarida o‘ziga  xos ko‘rinishlari mavjud edi. </vt:lpstr>
      <vt:lpstr>Презентация PowerPoint</vt:lpstr>
      <vt:lpstr>Презентация PowerPoint</vt:lpstr>
      <vt:lpstr>1870-yil Turkiston general-gubernatori tomonidan  taklif qilingan Samara   teatri o‘lkada bir necha kunlik dasturlarini  namoyish etgan edi. </vt:lpstr>
      <vt:lpstr>1910-yilda Samarqand va Toshkentga rus aktrisasi                 V. F. Komissarjevskaya truppasining gastrollari uyushtirildi.</vt:lpstr>
      <vt:lpstr>Tatar va ozarbayjon truppalarining 1910–1912-yillarda Turkistonda bo‘lib o‘tgan gastrollari ham katta madaniy voqeaga aylandi. Gajibekovning “Go‘ro‘g‘li”, “Layli va Majnun” va “Arshin mol olon” musiqali pyesalari o‘zbek jamoatchiligi orasida iliq kutib olindi. </vt:lpstr>
      <vt:lpstr>Презентация PowerPoint</vt:lpstr>
      <vt:lpstr>1916-yil Qo‘qon shahrida Hamza rahbarligida havaskorlar teatri tashkil etildi. Unda namoyish etilgan birinchi spektakl Hamzaning “Zaharli hayot yoxud ishq qurbonlari” pyesasi bo‘ldi.</vt:lpstr>
      <vt:lpstr>Презентация PowerPoint</vt:lpstr>
      <vt:lpstr>Презентация PowerPoint</vt:lpstr>
      <vt:lpstr>Xorazm maqom va musiqa maktabi Xiva xoni Muhammad Rahimxon II (Feruz) davrida yanada rivojlandi. O‘z davrining ma’rifatli hukmdori bo‘lgan Feruz san’at namoyandalariga katta imkoniyatlar yaratib berib, ular faoliyatiga homiylik qilgan. Bundan tashqari bevosita   musiqa san’atini rivojlantirishga oid farmonlar ham chiqargan.</vt:lpstr>
      <vt:lpstr>XIX asrning oxirlarida Buxoro va Xorazm me’morchiligi qadimiy an’analarni saqlagan holda zamon ruhi bilan boyib bordi. </vt:lpstr>
      <vt:lpstr>XX asr boshlarida barpo etilgan Sitorai Mohi Xosa qurilishida yuqorida nomlari zikr etilgan me’morlar, ustalar faol qatnashgan edi. Majmuaning maxsus Oqsaroy zaliga pardoz berish ishini Usta Shirin Murodov boshchiligida bir guruh usta ganchkorlar amalga oshirdilar.</vt:lpstr>
      <vt:lpstr>Farg‘ona vodiysida ham o‘zbek xalq memorchiligining o‘ziga xos tarmog‘I mavjud edi. XIX asrning ikkinchi yarmida vodiy milliy memorchiligiga Yevropa me’moriy uslubidagi binolarni qurish an’analari kirib keldi. XIX asr oxirlarida qurilgan Andijon jome masjidi o‘z qurilishi bilan yuksak milliy ma’morchilik na’munasi bo‘lib qoldi.</vt:lpstr>
      <vt:lpstr>Mustaqil bajarish uchun topshiriqlar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Teacher</cp:lastModifiedBy>
  <cp:revision>1527</cp:revision>
  <dcterms:created xsi:type="dcterms:W3CDTF">2014-10-08T23:03:32Z</dcterms:created>
  <dcterms:modified xsi:type="dcterms:W3CDTF">2021-02-23T07:48:32Z</dcterms:modified>
</cp:coreProperties>
</file>