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81" r:id="rId2"/>
    <p:sldId id="256" r:id="rId3"/>
    <p:sldId id="258" r:id="rId4"/>
    <p:sldId id="272" r:id="rId5"/>
    <p:sldId id="260" r:id="rId6"/>
    <p:sldId id="264" r:id="rId7"/>
    <p:sldId id="267" r:id="rId8"/>
    <p:sldId id="277" r:id="rId9"/>
    <p:sldId id="263" r:id="rId10"/>
    <p:sldId id="282" r:id="rId11"/>
    <p:sldId id="283" r:id="rId12"/>
    <p:sldId id="284" r:id="rId13"/>
    <p:sldId id="285" r:id="rId14"/>
    <p:sldId id="286" r:id="rId15"/>
    <p:sldId id="287" r:id="rId16"/>
    <p:sldId id="261" r:id="rId17"/>
    <p:sldId id="262" r:id="rId18"/>
    <p:sldId id="268" r:id="rId19"/>
    <p:sldId id="290" r:id="rId20"/>
    <p:sldId id="279" r:id="rId21"/>
    <p:sldId id="278" r:id="rId22"/>
    <p:sldId id="280" r:id="rId23"/>
    <p:sldId id="269" r:id="rId24"/>
    <p:sldId id="289" r:id="rId25"/>
  </p:sldIdLst>
  <p:sldSz cx="5797550" cy="3276600"/>
  <p:notesSz cx="6858000" cy="9144000"/>
  <p:defaultTextStyle>
    <a:defPPr>
      <a:defRPr lang="ru-RU"/>
    </a:defPPr>
    <a:lvl1pPr marL="0" algn="l" defTabSz="51846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9232" algn="l" defTabSz="51846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8465" algn="l" defTabSz="51846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7697" algn="l" defTabSz="51846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36930" algn="l" defTabSz="51846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96162" algn="l" defTabSz="51846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55394" algn="l" defTabSz="51846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14627" algn="l" defTabSz="51846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73859" algn="l" defTabSz="51846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CCFFFF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43" autoAdjust="0"/>
  </p:normalViewPr>
  <p:slideViewPr>
    <p:cSldViewPr>
      <p:cViewPr varScale="1">
        <p:scale>
          <a:sx n="110" d="100"/>
          <a:sy n="110" d="100"/>
        </p:scale>
        <p:origin x="-90" y="-810"/>
      </p:cViewPr>
      <p:guideLst>
        <p:guide orient="horz" pos="1032"/>
        <p:guide pos="18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253B3-7797-489C-A5D9-4632BB067658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85800"/>
            <a:ext cx="6064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C9A6D-C004-4466-84F5-3F6863AF4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450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846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9232" algn="l" defTabSz="51846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8465" algn="l" defTabSz="51846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77697" algn="l" defTabSz="51846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36930" algn="l" defTabSz="51846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96162" algn="l" defTabSz="51846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55394" algn="l" defTabSz="51846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14627" algn="l" defTabSz="51846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73859" algn="l" defTabSz="518465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6875" y="685800"/>
            <a:ext cx="60642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C9A6D-C004-4466-84F5-3F6863AF4A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4816" y="1015746"/>
            <a:ext cx="4927918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9633" y="1834896"/>
            <a:ext cx="4058285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0328701-9495-4817-BDB4-65BACD1228C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476FB-C04B-42AE-A87D-BF39B56E0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409" y="103426"/>
            <a:ext cx="5192733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0712" y="788771"/>
            <a:ext cx="4556124" cy="369332"/>
          </a:xfrm>
        </p:spPr>
        <p:txBody>
          <a:bodyPr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0328701-9495-4817-BDB4-65BACD1228C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476FB-C04B-42AE-A87D-BF39B56E0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409" y="103426"/>
            <a:ext cx="5192733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9878" y="753618"/>
            <a:ext cx="2521934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85739" y="753618"/>
            <a:ext cx="2521934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0328701-9495-4817-BDB4-65BACD1228C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476FB-C04B-42AE-A87D-BF39B56E0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409" y="103426"/>
            <a:ext cx="5192733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0328701-9495-4817-BDB4-65BACD1228C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476FB-C04B-42AE-A87D-BF39B56E0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67437" y="72055"/>
            <a:ext cx="5681800" cy="4330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dirty="0"/>
          </a:p>
        </p:txBody>
      </p:sp>
      <p:sp>
        <p:nvSpPr>
          <p:cNvPr id="3" name="bg object 17"/>
          <p:cNvSpPr/>
          <p:nvPr/>
        </p:nvSpPr>
        <p:spPr>
          <a:xfrm>
            <a:off x="5286238" y="160796"/>
            <a:ext cx="253643" cy="255605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>
              <a:defRPr/>
            </a:pPr>
            <a:endParaRPr dirty="0"/>
          </a:p>
        </p:txBody>
      </p:sp>
      <p:sp>
        <p:nvSpPr>
          <p:cNvPr id="4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8701-9495-4817-BDB4-65BACD1228C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476FB-C04B-42AE-A87D-BF39B56E0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78" y="116805"/>
            <a:ext cx="5316434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1443" y="910167"/>
            <a:ext cx="2490128" cy="24375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18197" y="910167"/>
            <a:ext cx="2490128" cy="24375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1442" y="2983830"/>
            <a:ext cx="1205810" cy="153888"/>
          </a:xfrm>
        </p:spPr>
        <p:txBody>
          <a:bodyPr/>
          <a:lstStyle>
            <a:lvl1pPr>
              <a:defRPr/>
            </a:lvl1pPr>
          </a:lstStyle>
          <a:p>
            <a:fld id="{90328701-9495-4817-BDB4-65BACD1228C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74081" y="2983830"/>
            <a:ext cx="1835891" cy="1538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398489" y="2983830"/>
            <a:ext cx="1205810" cy="153888"/>
          </a:xfrm>
        </p:spPr>
        <p:txBody>
          <a:bodyPr/>
          <a:lstStyle>
            <a:lvl1pPr>
              <a:defRPr/>
            </a:lvl1pPr>
          </a:lstStyle>
          <a:p>
            <a:fld id="{51E476FB-C04B-42AE-A87D-BF39B56E0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7437" y="541549"/>
            <a:ext cx="5681800" cy="26751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>
              <a:defRPr/>
            </a:pPr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7437" y="72055"/>
            <a:ext cx="5681800" cy="4330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956" y="103153"/>
            <a:ext cx="519363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621023" y="788811"/>
            <a:ext cx="45555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70765" y="3047542"/>
            <a:ext cx="185602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9878" y="3047542"/>
            <a:ext cx="133363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8701-9495-4817-BDB4-65BACD1228CE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74036" y="3047542"/>
            <a:ext cx="13336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476FB-C04B-42AE-A87D-BF39B56E0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259232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518465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777697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03693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9958" indent="-20072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9915" indent="-4014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80773" indent="-60307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40730" indent="-803801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301725" eaLnBrk="1" hangingPunct="1">
        <a:defRPr>
          <a:latin typeface="+mn-lt"/>
          <a:ea typeface="+mn-ea"/>
          <a:cs typeface="+mn-cs"/>
        </a:defRPr>
      </a:lvl6pPr>
      <a:lvl7pPr marL="2762070" eaLnBrk="1" hangingPunct="1">
        <a:defRPr>
          <a:latin typeface="+mn-lt"/>
          <a:ea typeface="+mn-ea"/>
          <a:cs typeface="+mn-cs"/>
        </a:defRPr>
      </a:lvl7pPr>
      <a:lvl8pPr marL="3222414" eaLnBrk="1" hangingPunct="1">
        <a:defRPr>
          <a:latin typeface="+mn-lt"/>
          <a:ea typeface="+mn-ea"/>
          <a:cs typeface="+mn-cs"/>
        </a:defRPr>
      </a:lvl8pPr>
      <a:lvl9pPr marL="368275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60345" eaLnBrk="1" hangingPunct="1">
        <a:defRPr>
          <a:latin typeface="+mn-lt"/>
          <a:ea typeface="+mn-ea"/>
          <a:cs typeface="+mn-cs"/>
        </a:defRPr>
      </a:lvl2pPr>
      <a:lvl3pPr marL="920690" eaLnBrk="1" hangingPunct="1">
        <a:defRPr>
          <a:latin typeface="+mn-lt"/>
          <a:ea typeface="+mn-ea"/>
          <a:cs typeface="+mn-cs"/>
        </a:defRPr>
      </a:lvl3pPr>
      <a:lvl4pPr marL="1381035" eaLnBrk="1" hangingPunct="1">
        <a:defRPr>
          <a:latin typeface="+mn-lt"/>
          <a:ea typeface="+mn-ea"/>
          <a:cs typeface="+mn-cs"/>
        </a:defRPr>
      </a:lvl4pPr>
      <a:lvl5pPr marL="1841380" eaLnBrk="1" hangingPunct="1">
        <a:defRPr>
          <a:latin typeface="+mn-lt"/>
          <a:ea typeface="+mn-ea"/>
          <a:cs typeface="+mn-cs"/>
        </a:defRPr>
      </a:lvl5pPr>
      <a:lvl6pPr marL="2301725" eaLnBrk="1" hangingPunct="1">
        <a:defRPr>
          <a:latin typeface="+mn-lt"/>
          <a:ea typeface="+mn-ea"/>
          <a:cs typeface="+mn-cs"/>
        </a:defRPr>
      </a:lvl6pPr>
      <a:lvl7pPr marL="2762070" eaLnBrk="1" hangingPunct="1">
        <a:defRPr>
          <a:latin typeface="+mn-lt"/>
          <a:ea typeface="+mn-ea"/>
          <a:cs typeface="+mn-cs"/>
        </a:defRPr>
      </a:lvl7pPr>
      <a:lvl8pPr marL="3222414" eaLnBrk="1" hangingPunct="1">
        <a:defRPr>
          <a:latin typeface="+mn-lt"/>
          <a:ea typeface="+mn-ea"/>
          <a:cs typeface="+mn-cs"/>
        </a:defRPr>
      </a:lvl8pPr>
      <a:lvl9pPr marL="368275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0"/>
            <a:ext cx="5791804" cy="103107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 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102990" y="195561"/>
            <a:ext cx="3982249" cy="1071570"/>
          </a:xfrm>
          <a:prstGeom prst="rect">
            <a:avLst/>
          </a:prstGeom>
        </p:spPr>
        <p:txBody>
          <a:bodyPr vert="horz" wrap="square" lIns="0" tIns="14706" rIns="0" bIns="0" rtlCol="0">
            <a:spAutoFit/>
          </a:bodyPr>
          <a:lstStyle/>
          <a:p>
            <a:pPr marL="12700" algn="l">
              <a:spcBef>
                <a:spcPts val="115"/>
              </a:spcBef>
            </a:pPr>
            <a:r>
              <a:rPr lang="ru-RU" sz="3400" spc="-5" dirty="0" smtClean="0"/>
              <a:t>Русский   язык</a:t>
            </a:r>
            <a:br>
              <a:rPr lang="ru-RU" sz="3400" spc="-5" dirty="0" smtClean="0"/>
            </a:b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898511" y="1066796"/>
            <a:ext cx="4705138" cy="1617208"/>
          </a:xfrm>
          <a:prstGeom prst="rect">
            <a:avLst/>
          </a:prstGeom>
        </p:spPr>
        <p:txBody>
          <a:bodyPr vert="horz" wrap="square" lIns="0" tIns="14068" rIns="0" bIns="0" rtlCol="0">
            <a:spAutoFit/>
          </a:bodyPr>
          <a:lstStyle/>
          <a:p>
            <a:pPr marL="18544">
              <a:lnSpc>
                <a:spcPts val="1964"/>
              </a:lnSpc>
              <a:spcBef>
                <a:spcPts val="111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544">
              <a:lnSpc>
                <a:spcPts val="1964"/>
              </a:lnSpc>
              <a:spcBef>
                <a:spcPts val="111"/>
              </a:spcBef>
            </a:pPr>
            <a:r>
              <a:rPr sz="2400" b="1" spc="-20" smtClean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544">
              <a:lnSpc>
                <a:spcPts val="1964"/>
              </a:lnSpc>
              <a:spcBef>
                <a:spcPts val="111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544">
              <a:lnSpc>
                <a:spcPts val="1964"/>
              </a:lnSpc>
              <a:spcBef>
                <a:spcPts val="111"/>
              </a:spcBef>
            </a:pPr>
            <a:endParaRPr lang="ru-RU" sz="2400" b="1" i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544">
              <a:lnSpc>
                <a:spcPts val="1964"/>
              </a:lnSpc>
              <a:spcBef>
                <a:spcPts val="111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Официально-деловой стиль</a:t>
            </a:r>
          </a:p>
          <a:p>
            <a:pPr marL="18544">
              <a:lnSpc>
                <a:spcPts val="1964"/>
              </a:lnSpc>
              <a:spcBef>
                <a:spcPts val="111"/>
              </a:spcBef>
            </a:pPr>
            <a:endParaRPr lang="ru-RU" sz="2200" b="1" spc="-10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6508" y="1061205"/>
            <a:ext cx="346065" cy="68289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200" y="1854712"/>
            <a:ext cx="346065" cy="95309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0"/>
          <p:cNvGrpSpPr/>
          <p:nvPr/>
        </p:nvGrpSpPr>
        <p:grpSpPr>
          <a:xfrm>
            <a:off x="4712568" y="214951"/>
            <a:ext cx="637858" cy="640572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51322" y="251461"/>
            <a:ext cx="174310" cy="376392"/>
          </a:xfrm>
          <a:prstGeom prst="rect">
            <a:avLst/>
          </a:prstGeom>
        </p:spPr>
        <p:txBody>
          <a:bodyPr vert="horz" wrap="square" lIns="0" tIns="15986" rIns="0" bIns="0" rtlCol="0">
            <a:spAutoFit/>
          </a:bodyPr>
          <a:lstStyle/>
          <a:p>
            <a:pPr>
              <a:spcBef>
                <a:spcPts val="126"/>
              </a:spcBef>
            </a:pPr>
            <a:r>
              <a:rPr lang="en-US" sz="23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24718" y="547256"/>
            <a:ext cx="441840" cy="212322"/>
          </a:xfrm>
          <a:prstGeom prst="rect">
            <a:avLst/>
          </a:prstGeom>
        </p:spPr>
        <p:txBody>
          <a:bodyPr vert="horz" wrap="square" lIns="0" tIns="12149" rIns="0" bIns="0" rtlCol="0">
            <a:spAutoFit/>
          </a:bodyPr>
          <a:lstStyle/>
          <a:p>
            <a:pPr>
              <a:spcBef>
                <a:spcPts val="96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8" name="object 15"/>
          <p:cNvGrpSpPr/>
          <p:nvPr/>
        </p:nvGrpSpPr>
        <p:grpSpPr>
          <a:xfrm>
            <a:off x="348441" y="291838"/>
            <a:ext cx="469933" cy="471292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r>
                <a:rPr lang="ru-RU" dirty="0" smtClean="0"/>
                <a:t>          </a:t>
              </a:r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Администратор\Рабочий стол\Замира(3)\Мальчке1.png"/>
          <p:cNvPicPr>
            <a:picLocks noChangeAspect="1" noChangeArrowheads="1"/>
          </p:cNvPicPr>
          <p:nvPr/>
        </p:nvPicPr>
        <p:blipFill>
          <a:blip r:embed="rId2"/>
          <a:srcRect l="8333" r="7237"/>
          <a:stretch>
            <a:fillRect/>
          </a:stretch>
        </p:blipFill>
        <p:spPr bwMode="auto">
          <a:xfrm>
            <a:off x="398445" y="0"/>
            <a:ext cx="5143536" cy="3209936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332020">
            <a:off x="898511" y="495292"/>
            <a:ext cx="2357454" cy="1739964"/>
          </a:xfrm>
        </p:spPr>
        <p:txBody>
          <a:bodyPr/>
          <a:lstStyle/>
          <a:p>
            <a:r>
              <a:rPr lang="ru-RU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Упражнение 195.</a:t>
            </a:r>
          </a:p>
          <a:p>
            <a:r>
              <a:rPr lang="ru-RU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Упражнение 196.</a:t>
            </a:r>
          </a:p>
          <a:p>
            <a:pPr>
              <a:lnSpc>
                <a:spcPts val="3200"/>
              </a:lnSpc>
            </a:pPr>
            <a:r>
              <a:rPr lang="ru-RU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Упражнение 197.</a:t>
            </a:r>
          </a:p>
          <a:p>
            <a:endParaRPr lang="ru-RU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E:\Мои документы 3\Шаблоны\Библиотека эмблемы\Книги\open-book-312488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07" y="1781176"/>
            <a:ext cx="2643174" cy="1285884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 rot="21327873">
            <a:off x="-856629" y="1984943"/>
            <a:ext cx="519273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Работа  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учебником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55" y="0"/>
            <a:ext cx="5756295" cy="3276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007" y="352416"/>
            <a:ext cx="5286412" cy="2708434"/>
          </a:xfrm>
        </p:spPr>
        <p:txBody>
          <a:bodyPr/>
          <a:lstStyle/>
          <a:p>
            <a:pPr algn="l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Упражнение 195. 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ЗАЯВЛЕНИЕ  -  официальное сообщение  в письменной форме.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Заявление включает: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1.Наименование адресата, которому направляется заявление. 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2.Фамилию,имя,отчество,должность или адрес автора заявления.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3.Наименование документа.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4.Точное изложение просьбы или предложения.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5.Опись прилагаемых документов (если есть).</a:t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6.Дата, подпись.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462" y="122228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4131" y="138102"/>
            <a:ext cx="5500726" cy="307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Директору школы № 25</a:t>
            </a:r>
          </a:p>
          <a:p>
            <a:pPr lvl="1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А.В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Сабирову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от выпускника школы №25</a:t>
            </a:r>
          </a:p>
          <a:p>
            <a:pPr lvl="1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Ахмедова Тимура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Анваровича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проживающего по адресу:</a:t>
            </a:r>
          </a:p>
          <a:p>
            <a:pPr lvl="1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город Самарканд,</a:t>
            </a:r>
          </a:p>
          <a:p>
            <a:pPr lvl="1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улица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Алишера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Навои, дом 175,                            </a:t>
            </a:r>
          </a:p>
          <a:p>
            <a:pPr lvl="1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квартира 69</a:t>
            </a:r>
          </a:p>
          <a:p>
            <a:pPr lvl="1"/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pPr lvl="1"/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Заявление</a:t>
            </a:r>
          </a:p>
          <a:p>
            <a:pPr lvl="1"/>
            <a:endParaRPr lang="ru-RU" sz="11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Прошу принять меня в 10 класс.</a:t>
            </a:r>
          </a:p>
          <a:p>
            <a:pPr lvl="1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Приложение:</a:t>
            </a:r>
          </a:p>
          <a:p>
            <a:pPr lvl="1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1.Свидетельство о рождении.</a:t>
            </a:r>
          </a:p>
          <a:p>
            <a:pPr lvl="1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2.Справка с места жительства.</a:t>
            </a:r>
          </a:p>
          <a:p>
            <a:pPr lvl="1"/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27.06.2019 г.                                                                             Подпись</a:t>
            </a:r>
          </a:p>
          <a:p>
            <a:pPr lvl="1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Рабочий стол\Рабочий стол 2019\человечки\учител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07" y="280978"/>
            <a:ext cx="2643206" cy="16430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7462" y="122228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579755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131" y="280978"/>
            <a:ext cx="55007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196.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АВТОБИОГРАФИЯ-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жизнеописание какого-либо лица, составленное им самим. </a:t>
            </a:r>
          </a:p>
          <a:p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Автобиография включает: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1.Наименование документа.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2.Фамилия, имя, отчество, число,  месяц,  год и место рождения.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3.Сведения об образовании.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4.Сведения о работе.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5.Сведения об общественной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6.Состав семьи (родители, дети,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их место работы с указанием 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должности или места  учебы).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7.Дата,  подпись.</a:t>
            </a:r>
          </a:p>
          <a:p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Администратор\Рабочий стол\Рабочий стол 2019\человечки\человече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1651" y="1495424"/>
            <a:ext cx="2214578" cy="15716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7462" y="122228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131" y="209540"/>
            <a:ext cx="54292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197.    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РАСПИСКА - документ,  удостоверяющий  получение </a:t>
            </a:r>
          </a:p>
          <a:p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чего-либо. </a:t>
            </a:r>
          </a:p>
          <a:p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Расписка  включает следующие пункты:</a:t>
            </a:r>
          </a:p>
          <a:p>
            <a:r>
              <a:rPr lang="ru-RU" sz="1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1. Наименование документа.</a:t>
            </a:r>
          </a:p>
          <a:p>
            <a:r>
              <a:rPr lang="ru-RU" sz="1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2. Фамилия,  имя,  отчество,  должность  автора документа </a:t>
            </a:r>
          </a:p>
          <a:p>
            <a:r>
              <a:rPr lang="ru-RU" sz="1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(того, кто дал расписку).</a:t>
            </a:r>
          </a:p>
          <a:p>
            <a:r>
              <a:rPr lang="ru-RU" sz="1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3. Наименование  организации   или  лица  (фамилия,  имя, отчество, должность),  передающих что-либо.</a:t>
            </a:r>
          </a:p>
          <a:p>
            <a:r>
              <a:rPr lang="ru-RU" sz="1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4. Точное  наименование  передаваемого  (количество указывать </a:t>
            </a:r>
          </a:p>
          <a:p>
            <a:r>
              <a:rPr lang="ru-RU" sz="1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  цифрами, и прописью).</a:t>
            </a:r>
          </a:p>
          <a:p>
            <a:r>
              <a:rPr lang="ru-RU" sz="1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5. Дата,  подпись  получателя.</a:t>
            </a:r>
            <a:endParaRPr lang="ru-RU" sz="12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расписка имеет особо важное значение, то подпись лица, давшего расписку, заверяется в учреждении или у нотариуса.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462" y="122228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007" y="352416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70C0"/>
                </a:solidFill>
              </a:rPr>
              <a:t>                                                               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Расписка</a:t>
            </a:r>
          </a:p>
          <a:p>
            <a:pPr algn="just"/>
            <a:endParaRPr lang="ru-RU" sz="1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Я,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Сабирова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Малика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Абдурахмановна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библиотекарь школы № 20, получила в книжном магазине №2 книги для школьной библиотеки на сумму 38000 (тридцать восемь тысяч)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сумов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05.05.2019г.                                       Подпись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462" y="122228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797550" cy="327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5569" y="138102"/>
            <a:ext cx="3071834" cy="17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846" tIns="25923" rIns="51846" bIns="2592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 доверенность, написанную К. И. Чуковским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юмористическом ключе.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На чем основан юмористический эффект?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700" dirty="0" smtClean="0"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570">
            <a:off x="3062393" y="259632"/>
            <a:ext cx="2238764" cy="275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 rot="932738">
            <a:off x="3384439" y="249814"/>
            <a:ext cx="1800299" cy="2837730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Доверенность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Воронину Сергею отдадут мою зарплату. Он, как будто, человек честный и, надеюсь, денег моих не растратит.</a:t>
            </a:r>
            <a:r>
              <a:rPr lang="ru-RU" sz="2000" i="1" dirty="0" smtClean="0">
                <a:solidFill>
                  <a:srgbClr val="7030A0"/>
                </a:solidFill>
                <a:latin typeface="Mistral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900" dirty="0" smtClean="0">
              <a:latin typeface="Mistral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Mistral" pitchFamily="66" charset="0"/>
            </a:endParaRPr>
          </a:p>
        </p:txBody>
      </p:sp>
      <p:pic>
        <p:nvPicPr>
          <p:cNvPr id="3074" name="Picture 2" descr="C:\Documents and Settings\Администратор\Рабочий стол\Рабочий стол 2019\человечки\depositphotos_9777013-stock-photo-working-toge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445" y="1495424"/>
            <a:ext cx="2214578" cy="16430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2693" y="66664"/>
            <a:ext cx="5572164" cy="314327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Documents and Settings\Пользователь\Рабочий стол\ЛИСТ.bmp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097">
            <a:off x="3178365" y="710164"/>
            <a:ext cx="2156061" cy="2365784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C:\Documents and Settings\Пользователь\Рабочий стол\ЛИСТ.bmp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912">
            <a:off x="357219" y="703370"/>
            <a:ext cx="2293487" cy="2367673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2692" y="138102"/>
            <a:ext cx="5572165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9883" y="136514"/>
            <a:ext cx="5191806" cy="698683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2.</a:t>
            </a:r>
          </a:p>
          <a:p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Найдите ошибки, допущенные при составлении следующих типов документов. Отредактируйте один из текстов.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039304">
            <a:off x="367066" y="886413"/>
            <a:ext cx="1936455" cy="2160622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Директору автобазы № 2 </a:t>
            </a:r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от Никифорова Л.Н.</a:t>
            </a:r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Заявление</a:t>
            </a:r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Товарищ директор, к вам обращается шофер автобазы Никифоров Л.Н. по такому вопросу.</a:t>
            </a:r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прошу Вас освободить меня на время от работы на дальних рейсах.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сейчас прохожу лечение в поликлинике, справку могу представить. Очень прошу не отказать  в моей просьбе и подписываюсь.  </a:t>
            </a: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Никифоров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Л.Н. </a:t>
            </a:r>
            <a:r>
              <a:rPr lang="ru-RU" sz="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</a:t>
            </a:r>
            <a:r>
              <a:rPr lang="en-US" sz="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                                                                                </a:t>
            </a:r>
            <a:endParaRPr lang="en-US" sz="8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2 марта 2010 г.</a:t>
            </a:r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652317">
            <a:off x="3458470" y="742253"/>
            <a:ext cx="2110722" cy="2622287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Доверенность.</a:t>
            </a: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Шевчук Л.А., доверяю моему верному спутнику по жизни, т.е. мужу (он же Шевчук И.С) получить мою зарплату за первую половину декабря. </a:t>
            </a:r>
            <a:endParaRPr lang="en-US" sz="1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связи с тем, что я нахожусь в больнице.</a:t>
            </a:r>
            <a:endParaRPr lang="ru-RU" sz="5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6.12.2009           </a:t>
            </a: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Л.А.Шевчук</a:t>
            </a:r>
            <a:r>
              <a:rPr lang="ru-RU" sz="105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</a:t>
            </a:r>
            <a:r>
              <a:rPr lang="ru-RU" sz="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                               </a:t>
            </a:r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5797550" cy="327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0345269">
            <a:off x="527318" y="2632293"/>
            <a:ext cx="588818" cy="20478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548239">
            <a:off x="2378399" y="530261"/>
            <a:ext cx="1630572" cy="20478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последнюю неделю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2329" y="2218535"/>
            <a:ext cx="951167" cy="20478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готовится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646667">
            <a:off x="826293" y="488515"/>
            <a:ext cx="1630572" cy="20478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Николаевич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619991">
            <a:off x="3913366" y="1210837"/>
            <a:ext cx="769992" cy="20478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Ваш сын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097927">
            <a:off x="3596055" y="2738363"/>
            <a:ext cx="679405" cy="16825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урокам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20044064">
            <a:off x="2600152" y="2470554"/>
            <a:ext cx="1585279" cy="18248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неудовлетворительных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9939056">
            <a:off x="4268866" y="590542"/>
            <a:ext cx="905874" cy="20478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получил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9639518">
            <a:off x="1233201" y="1602143"/>
            <a:ext cx="573091" cy="20478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восемь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777011">
            <a:off x="468761" y="1131662"/>
            <a:ext cx="1132342" cy="20478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систематически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2944802">
            <a:off x="2467508" y="1639286"/>
            <a:ext cx="546104" cy="27176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20591605">
            <a:off x="1857020" y="1092196"/>
            <a:ext cx="1675866" cy="20478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845831">
            <a:off x="1760246" y="2015012"/>
            <a:ext cx="1358810" cy="20478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Уважаемый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20202296">
            <a:off x="3515483" y="1690306"/>
            <a:ext cx="634111" cy="20478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оценок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9332633">
            <a:off x="1140797" y="2646239"/>
            <a:ext cx="1358810" cy="20478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Смирнова  Л.И.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картинки\clip_image014_00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693" y="138102"/>
            <a:ext cx="928692" cy="853971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двоечник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17" r="24273"/>
          <a:stretch>
            <a:fillRect/>
          </a:stretch>
        </p:blipFill>
        <p:spPr bwMode="auto">
          <a:xfrm>
            <a:off x="4327535" y="1495424"/>
            <a:ext cx="1360365" cy="1604180"/>
          </a:xfrm>
          <a:prstGeom prst="roundRect">
            <a:avLst>
              <a:gd name="adj" fmla="val 19390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softEdge rad="127000"/>
          </a:effectLst>
        </p:spPr>
      </p:pic>
      <p:sp>
        <p:nvSpPr>
          <p:cNvPr id="52" name="Прямоугольник 51"/>
          <p:cNvSpPr/>
          <p:nvPr/>
        </p:nvSpPr>
        <p:spPr>
          <a:xfrm rot="915552">
            <a:off x="4966098" y="993981"/>
            <a:ext cx="588818" cy="20478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 rot="1411828">
            <a:off x="340700" y="1627408"/>
            <a:ext cx="689014" cy="20478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школу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Администратор\Рабочий стол\Рабочий стол 2019\человечки\человече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102"/>
            <a:ext cx="5797550" cy="3138498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4131" y="852482"/>
            <a:ext cx="3214710" cy="1945148"/>
          </a:xfrm>
        </p:spPr>
        <p:txBody>
          <a:bodyPr/>
          <a:lstStyle/>
          <a:p>
            <a:r>
              <a:rPr lang="ru-RU" sz="2000" dirty="0" smtClean="0">
                <a:latin typeface="AnastasiaScript" pitchFamily="2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Уважаемый   Александр  Николаевич!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Ваш сын систематически не готовится к  урокам.  За последнюю неделю он получил восемь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неудовлетво-рительных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оценок.   Прошу  вас  прийти в  школу.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Классный руководитель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Смирнова Л.И.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693" y="122228"/>
            <a:ext cx="5572164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99904.jpg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255569" y="423854"/>
            <a:ext cx="2214578" cy="2286016"/>
          </a:xfrm>
          <a:prstGeom prst="rect">
            <a:avLst/>
          </a:prstGeom>
        </p:spPr>
      </p:pic>
      <p:pic>
        <p:nvPicPr>
          <p:cNvPr id="6" name="Рисунок 5" descr="43-30-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585" y="352416"/>
            <a:ext cx="2928958" cy="226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7462" y="122228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lst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61" y="638169"/>
            <a:ext cx="1334153" cy="242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77" y="131216"/>
            <a:ext cx="5394980" cy="29263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КАНЦЕЛЯРИТ - опасное заразное заболевание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327139" y="638168"/>
            <a:ext cx="4309874" cy="171451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 </a:t>
            </a:r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 </a:t>
            </a:r>
            <a:r>
              <a:rPr lang="ru-RU" sz="40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</a:t>
            </a:r>
            <a:r>
              <a:rPr lang="ru-RU" sz="5000" i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"Это – самая распространенная, самая злокачественная болезнь нашей речи",  - писала   Нора Галь.   </a:t>
            </a:r>
            <a:r>
              <a:rPr lang="ru-RU" sz="50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Обычно передается при письменных контактах. Переносится Клещом Канцелярским, основное место обитания которого – Кресло чиновничье.  Заболевание "канцелярским вирусом" в основном свойственно людям, занимающимся бумажной деятельностью. Наиболее подвержены заражению взрослые особи  </a:t>
            </a:r>
            <a:r>
              <a:rPr lang="ru-RU" sz="500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Хомо</a:t>
            </a:r>
            <a:r>
              <a:rPr lang="ru-RU" sz="50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Бюрократикус</a:t>
            </a:r>
            <a:r>
              <a:rPr lang="ru-RU" sz="50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Болезнь проявляется в путаном, невразумительном  построении  фраз,  в   тяжеловесных и неестественных оборотах речи. Разговорная речь заболевших лишается простоты, живости и эмоциональности, делается серой, однообразной и сухой. </a:t>
            </a:r>
            <a:br>
              <a:rPr lang="ru-RU" sz="50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       Профилактика - предохранение от случайных деловых связей. </a:t>
            </a:r>
            <a:br>
              <a:rPr lang="ru-RU" sz="50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       </a:t>
            </a:r>
            <a:r>
              <a:rPr lang="ru-RU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Лечение – погружение в здоровую языковую среду.</a:t>
            </a:r>
          </a:p>
          <a:p>
            <a:pPr algn="ctr"/>
            <a:endParaRPr lang="ru-RU" sz="5000" i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453" y="209540"/>
            <a:ext cx="4076411" cy="112633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   </a:t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   языковых    средств,</a:t>
            </a:r>
            <a:b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закрепленных   за  официально-деловым стилем,  за пределами  данного  стиля приводит к засорению языка –</a:t>
            </a:r>
            <a:r>
              <a:rPr lang="ru-RU" sz="18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канцеляриту</a:t>
            </a:r>
            <a:r>
              <a:rPr lang="ru-RU" sz="1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zapomni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69" y="280978"/>
            <a:ext cx="1214438" cy="1214438"/>
          </a:xfrm>
        </p:spPr>
      </p:pic>
      <p:sp>
        <p:nvSpPr>
          <p:cNvPr id="6" name="Прямоугольник 5"/>
          <p:cNvSpPr/>
          <p:nvPr/>
        </p:nvSpPr>
        <p:spPr>
          <a:xfrm>
            <a:off x="407623" y="1535906"/>
            <a:ext cx="5205796" cy="883349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Радио сообщает: «В Ульяновске завершила свою работу международная встреча, посвящённая…»</a:t>
            </a:r>
            <a:r>
              <a:rPr lang="ru-RU" sz="1800" dirty="0" smtClean="0">
                <a:solidFill>
                  <a:srgbClr val="0070C0"/>
                </a:solidFill>
                <a:latin typeface="Cambria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Cambria" pitchFamily="18" charset="0"/>
              </a:rPr>
            </a:br>
            <a:endParaRPr lang="ru-RU" sz="18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154" y="2491587"/>
            <a:ext cx="5480535" cy="329351"/>
          </a:xfrm>
          <a:prstGeom prst="rect">
            <a:avLst/>
          </a:prstGeom>
          <a:noFill/>
        </p:spPr>
        <p:txBody>
          <a:bodyPr wrap="square" lIns="51846" tIns="25923" rIns="51846" bIns="25923" rtlCol="0">
            <a:spAutoFit/>
          </a:bodyPr>
          <a:lstStyle/>
          <a:p>
            <a:r>
              <a:rPr lang="ru-RU" sz="1800" i="1" dirty="0" smtClean="0">
                <a:solidFill>
                  <a:srgbClr val="FF0000"/>
                </a:solidFill>
                <a:latin typeface="Cambria" pitchFamily="18" charset="0"/>
              </a:rPr>
              <a:t>      </a:t>
            </a: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Правильно: «В Ульяновске закончилась встреча…».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461" y="122228"/>
            <a:ext cx="5517395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5797550" cy="327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825" y="352416"/>
            <a:ext cx="4484074" cy="546100"/>
          </a:xfrm>
        </p:spPr>
        <p:txBody>
          <a:bodyPr>
            <a:noAutofit/>
          </a:bodyPr>
          <a:lstStyle/>
          <a:p>
            <a:pPr algn="just"/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Герой </a:t>
            </a:r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повести А. Платонова "Сокровенный человек " Фома Пухов после осмотра нескольких пароходов составил акт об их техническом состоянии. Оцените стиль документа. Как характеризуют эти строки героя? </a:t>
            </a:r>
            <a:endParaRPr lang="ru-RU" sz="1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27007" y="852482"/>
            <a:ext cx="5217795" cy="21760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i="1" dirty="0" smtClean="0">
                <a:solidFill>
                  <a:srgbClr val="0070C0"/>
                </a:solidFill>
              </a:rPr>
              <a:t> 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</a:t>
            </a:r>
            <a:r>
              <a:rPr lang="ru-RU" sz="20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Ввиду </a:t>
            </a:r>
            <a:r>
              <a:rPr lang="ru-RU" sz="200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сломатия</a:t>
            </a:r>
            <a:r>
              <a:rPr lang="ru-RU" sz="20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штока и </a:t>
            </a:r>
            <a:r>
              <a:rPr lang="ru-RU" sz="200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дезорганизованности</a:t>
            </a:r>
            <a:r>
              <a:rPr lang="ru-RU" sz="20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арматуры, ведущую машину парохода "Нежность" пустить невозможно, и думать даже нечего. Пароход по названию "Всемирный Совет" болен взрывом котла и общим отсутствием топки, которая куда делась нельзя теперь дознаться. Пароходы "</a:t>
            </a:r>
            <a:r>
              <a:rPr lang="ru-RU" sz="200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Шаня</a:t>
            </a:r>
            <a:r>
              <a:rPr lang="ru-RU" sz="20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 и "Красный Всадник" пустить в ход можно сразу, если сменить им </a:t>
            </a:r>
            <a:r>
              <a:rPr lang="ru-RU" sz="200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разможенные</a:t>
            </a:r>
            <a:r>
              <a:rPr lang="ru-RU" sz="200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цилиндры и сирены приделать, и цилиндры расточить теперь немыслимое дело, так как чугуна готового земля не рождает, а к руде никто от революции руками не касается. Что же до расточки цилиндров, то трудовые армии точить ничего не могут, потому что они скрытые хлебопашцы.</a:t>
            </a:r>
            <a:endParaRPr lang="ru-RU" sz="2000" i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zadanie_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9540"/>
            <a:ext cx="1340120" cy="10715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7461" y="122228"/>
            <a:ext cx="5517395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5797550" cy="327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2321" y="136514"/>
            <a:ext cx="4529368" cy="483239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r>
              <a:rPr lang="ru-RU" sz="1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Канцеляризмы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–  это слова и выражения официально-деловой речи,  употребленные за ее пределами. </a:t>
            </a:r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Documents and Settings\Пользователь\Рабочий стол\ЛИСТ.bmp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0169"/>
          <a:stretch>
            <a:fillRect/>
          </a:stretch>
        </p:blipFill>
        <p:spPr bwMode="auto">
          <a:xfrm rot="21058912">
            <a:off x="172604" y="854394"/>
            <a:ext cx="2734722" cy="9512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C:\Documents and Settings\Пользователь\Рабочий стол\ЛИСТ.bmp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4205"/>
          <a:stretch>
            <a:fillRect/>
          </a:stretch>
        </p:blipFill>
        <p:spPr bwMode="auto">
          <a:xfrm rot="603694">
            <a:off x="2968727" y="877715"/>
            <a:ext cx="2598357" cy="13099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C:\Documents and Settings\Пользователь\Рабочий стол\ЛИСТ.bmp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4205"/>
          <a:stretch>
            <a:fillRect/>
          </a:stretch>
        </p:blipFill>
        <p:spPr bwMode="auto">
          <a:xfrm flipH="1">
            <a:off x="724679" y="1877220"/>
            <a:ext cx="2808208" cy="12139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 rot="21100705">
            <a:off x="172103" y="990278"/>
            <a:ext cx="2483767" cy="698683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pPr indent="51307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натиском Катерины Ивановны Соня приобретает «жёлтый билет». </a:t>
            </a: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653107">
            <a:off x="3000851" y="1083130"/>
            <a:ext cx="2375725" cy="914127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Семья Раскольникова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 имела  должного материального обеспечения.</a:t>
            </a:r>
            <a:r>
              <a:rPr lang="ru-RU" sz="1400" b="1" dirty="0" smtClean="0">
                <a:solidFill>
                  <a:srgbClr val="0070C0"/>
                </a:solidFill>
                <a:latin typeface="Monotype Corsiva" pitchFamily="66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22909" y="2013747"/>
            <a:ext cx="2264684" cy="975682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Порфирий долго не арестовывал Раскольникова, потому что не было у него юридических оснований для ареста.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4" descr="zapomn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694" y="138103"/>
            <a:ext cx="928694" cy="73315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1255" y="0"/>
            <a:ext cx="5643602" cy="320993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83" y="103426"/>
            <a:ext cx="6033836" cy="296543"/>
          </a:xfrm>
          <a:prstGeom prst="rect">
            <a:avLst/>
          </a:prstGeom>
        </p:spPr>
        <p:txBody>
          <a:bodyPr vert="horz" wrap="square" lIns="0" tIns="16626" rIns="0" bIns="0" rtlCol="0">
            <a:spAutoFit/>
          </a:bodyPr>
          <a:lstStyle/>
          <a:p>
            <a:pPr marL="12789" algn="l">
              <a:spcBef>
                <a:spcPts val="131"/>
              </a:spcBef>
            </a:pPr>
            <a:r>
              <a:rPr lang="ru-RU" sz="1800" spc="15" dirty="0" smtClean="0"/>
              <a:t>Задание для самостоятельного выполнения</a:t>
            </a:r>
            <a:endParaRPr sz="1800" spc="5" dirty="0"/>
          </a:p>
        </p:txBody>
      </p:sp>
      <p:sp>
        <p:nvSpPr>
          <p:cNvPr id="5" name="object 5"/>
          <p:cNvSpPr/>
          <p:nvPr/>
        </p:nvSpPr>
        <p:spPr>
          <a:xfrm>
            <a:off x="312846" y="686939"/>
            <a:ext cx="1117267" cy="374265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-315935" y="781044"/>
            <a:ext cx="2298604" cy="178793"/>
          </a:xfrm>
          <a:prstGeom prst="rect">
            <a:avLst/>
          </a:prstGeom>
        </p:spPr>
        <p:txBody>
          <a:bodyPr vert="horz" wrap="square" lIns="0" tIns="12789" rIns="0" bIns="0" rtlCol="0">
            <a:spAutoFit/>
          </a:bodyPr>
          <a:lstStyle/>
          <a:p>
            <a:pPr algn="ctr">
              <a:lnSpc>
                <a:spcPts val="1148"/>
              </a:lnSpc>
              <a:spcBef>
                <a:spcPts val="101"/>
              </a:spcBef>
            </a:pPr>
            <a:r>
              <a:rPr lang="ru-RU" sz="2000" b="1" i="1" spc="-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§ 37 </a:t>
            </a:r>
          </a:p>
        </p:txBody>
      </p:sp>
      <p:sp>
        <p:nvSpPr>
          <p:cNvPr id="10" name="object 10"/>
          <p:cNvSpPr/>
          <p:nvPr/>
        </p:nvSpPr>
        <p:spPr>
          <a:xfrm>
            <a:off x="1605811" y="2648219"/>
            <a:ext cx="1292964" cy="313553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13"/>
          <p:cNvGrpSpPr/>
          <p:nvPr/>
        </p:nvGrpSpPr>
        <p:grpSpPr>
          <a:xfrm>
            <a:off x="379321" y="1211339"/>
            <a:ext cx="911773" cy="1367067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object 16"/>
          <p:cNvGrpSpPr/>
          <p:nvPr/>
        </p:nvGrpSpPr>
        <p:grpSpPr>
          <a:xfrm>
            <a:off x="322742" y="2660449"/>
            <a:ext cx="1049689" cy="234043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970081" y="923920"/>
            <a:ext cx="3286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Изучить образцы заявления, автобиографии и расписки. Написать заявление с просьбой принять Вас на учебу в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вы-бранное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Вами учебное заведение, автобиографию, расписку.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рль бал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1" y="209540"/>
            <a:ext cx="1571636" cy="22145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2693" y="2495556"/>
            <a:ext cx="1571636" cy="483239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Шарль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Балли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(1865—1947)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27205" y="280978"/>
            <a:ext cx="378621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Язык официальный резко отличается от общеупотребительной речи, он владеет совокупностью речевых фактов, служащих для того, чтобы в точных и безличных формулах выражать обстоятельства, которые накладывает на человека жизнь в обществе, начиная с нотариальных актов и кончая статьями Конституции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Шарль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461" y="122228"/>
            <a:ext cx="5517395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568" y="566730"/>
            <a:ext cx="5522851" cy="390907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Это та разновидность современного русского литературного языка, которая функционирует в сфере правовых отношений, служебных, производственных.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131" y="923920"/>
            <a:ext cx="5470543" cy="421684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черты   </a:t>
            </a:r>
            <a:b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официально-делового стиля: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693" y="1495424"/>
            <a:ext cx="2944089" cy="360129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89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51846" tIns="25923" rIns="51846" bIns="25923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точность изложения,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допускающая каких-либо разночтений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9883" y="1924052"/>
            <a:ext cx="2944069" cy="25240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89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51846" tIns="25923" rIns="51846" bIns="25923">
            <a:spAutoFit/>
          </a:bodyPr>
          <a:lstStyle/>
          <a:p>
            <a:pPr algn="ctr"/>
            <a:endParaRPr lang="ru-RU" sz="100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неличный характер</a:t>
            </a:r>
          </a:p>
          <a:p>
            <a:pPr algn="ctr"/>
            <a:endParaRPr lang="ru-RU" sz="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266" y="2286798"/>
            <a:ext cx="2944069" cy="360129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89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51846" tIns="25923" rIns="51846" bIns="25923">
            <a:sp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стандартизованность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стереотипность построения текста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5701" y="2709870"/>
            <a:ext cx="2944069" cy="267796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89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51846" tIns="25923" rIns="51846" bIns="25923">
            <a:spAutoFit/>
          </a:bodyPr>
          <a:lstStyle/>
          <a:p>
            <a:pPr algn="ctr"/>
            <a:endParaRPr lang="ru-RU" sz="200" dirty="0" smtClean="0"/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долженств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юще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предписывающий характер</a:t>
            </a:r>
          </a:p>
          <a:p>
            <a:pPr algn="ctr"/>
            <a:endParaRPr lang="ru-RU" sz="20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2755899" y="1352548"/>
            <a:ext cx="90587" cy="102394"/>
          </a:xfrm>
          <a:prstGeom prst="downArrow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113089" y="1352548"/>
            <a:ext cx="90587" cy="409578"/>
          </a:xfrm>
          <a:prstGeom prst="downArrow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470280" y="1352548"/>
            <a:ext cx="71438" cy="857256"/>
          </a:xfrm>
          <a:prstGeom prst="downArrow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849942" y="1535905"/>
            <a:ext cx="90587" cy="1092208"/>
          </a:xfrm>
          <a:prstGeom prst="downArrow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56097" y="2281242"/>
            <a:ext cx="1458943" cy="667905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Деловая речь безлична, стереотипна,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ней отсутствует эмоциональное начало.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4131" y="0"/>
            <a:ext cx="500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Официально-деловой стиль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Администратор\Рабочий стол\Рабочий стол 2019\человечки\6iWEI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6097" y="995358"/>
            <a:ext cx="1214446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84131" y="750881"/>
            <a:ext cx="2624057" cy="4368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Официально-документальный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44068" y="750881"/>
            <a:ext cx="2717621" cy="4368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Обиходно-деловой</a:t>
            </a:r>
            <a:r>
              <a:rPr lang="ru-RU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89362" y="1433511"/>
            <a:ext cx="1313517" cy="4368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Деловая  записка</a:t>
            </a:r>
            <a:endParaRPr lang="ru-RU" sz="11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3466" y="1433511"/>
            <a:ext cx="1219953" cy="4368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Деловые бумаги </a:t>
            </a:r>
            <a:endParaRPr lang="ru-RU" sz="11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5569" y="1433511"/>
            <a:ext cx="1103201" cy="4368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 дипломатии</a:t>
            </a:r>
            <a:endParaRPr lang="ru-RU" sz="11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49377" y="1433511"/>
            <a:ext cx="1313517" cy="4368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 законов </a:t>
            </a:r>
            <a:endParaRPr lang="ru-RU" sz="11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88798" y="1194591"/>
            <a:ext cx="271762" cy="27305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947608" y="1194591"/>
            <a:ext cx="271762" cy="20478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442299" y="1194591"/>
            <a:ext cx="271762" cy="20478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846403" y="1194591"/>
            <a:ext cx="271762" cy="27305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255" y="66664"/>
            <a:ext cx="5715040" cy="428628"/>
          </a:xfrm>
          <a:prstGeom prst="rect">
            <a:avLst/>
          </a:prstGeom>
          <a:solidFill>
            <a:srgbClr val="CC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ОФИЦИАЛЬНО-ДЕЛОВОЙ СТИЛЬ </a:t>
            </a:r>
            <a:endParaRPr lang="ru-RU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121704" y="443698"/>
            <a:ext cx="317056" cy="341315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268203" y="443698"/>
            <a:ext cx="317056" cy="341315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24678" y="2832902"/>
            <a:ext cx="1132342" cy="307183"/>
          </a:xfrm>
          <a:prstGeom prst="rect">
            <a:avLst/>
          </a:prstGeom>
          <a:solidFill>
            <a:schemeClr val="accent5">
              <a:tint val="50000"/>
              <a:satMod val="30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Основная устная форма – судебная речь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79950" y="2832902"/>
            <a:ext cx="2536446" cy="307183"/>
          </a:xfrm>
          <a:prstGeom prst="rect">
            <a:avLst/>
          </a:prstGeom>
          <a:solidFill>
            <a:schemeClr val="accent5">
              <a:tint val="50000"/>
              <a:satMod val="30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Устные формы - доклад, выступление, служебный телефонный разговор, устное распоряжение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Замира(3)\aljkwhgdwa-1110x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69" y="1924052"/>
            <a:ext cx="1755296" cy="857256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Замира(3)\131828_97bc2abf8fcf48aebbc63c00020f.jpg"/>
          <p:cNvPicPr>
            <a:picLocks noChangeAspect="1" noChangeArrowheads="1"/>
          </p:cNvPicPr>
          <p:nvPr/>
        </p:nvPicPr>
        <p:blipFill>
          <a:blip r:embed="rId4"/>
          <a:srcRect t="11065"/>
          <a:stretch>
            <a:fillRect/>
          </a:stretch>
        </p:blipFill>
        <p:spPr bwMode="auto">
          <a:xfrm>
            <a:off x="3470279" y="1995490"/>
            <a:ext cx="2000264" cy="71438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Замира(3)\1599743824-4RP0KmqvIkzjTVzYzF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2957" y="1995490"/>
            <a:ext cx="1357321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970081" y="2352680"/>
            <a:ext cx="3571900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41453" y="1709738"/>
            <a:ext cx="400052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7007" y="709606"/>
            <a:ext cx="5286412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255" y="66664"/>
            <a:ext cx="5548997" cy="32935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51846" tIns="25923" rIns="51846" bIns="25923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Языковые особенности официально-делового стиля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007" y="495292"/>
            <a:ext cx="1214446" cy="267796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Употребление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8445" y="709606"/>
            <a:ext cx="5286412" cy="914127"/>
          </a:xfrm>
          <a:prstGeom prst="rect">
            <a:avLst/>
          </a:prstGeom>
          <a:noFill/>
        </p:spPr>
        <p:txBody>
          <a:bodyPr wrap="square" lIns="51846" tIns="25923" rIns="51846" bIns="25923">
            <a:spAutoFit/>
          </a:bodyPr>
          <a:lstStyle/>
          <a:p>
            <a:pPr>
              <a:buFontTx/>
              <a:buChar char="-"/>
            </a:pP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   Глаголов несовершенного вида (в уставах, кодексах, законах), совершенного вида (в более   конкретных документах – протоколах собраний, распоряжениях, актах) </a:t>
            </a:r>
          </a:p>
          <a:p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-  кратких прилагательных </a:t>
            </a:r>
          </a:p>
          <a:p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-  большого количества отыменных предлогов и союзов (во избежание,  в соответствии, в связи, согласно,    в виду того что) </a:t>
            </a:r>
          </a:p>
          <a:p>
            <a:pPr>
              <a:buFontTx/>
              <a:buChar char="-"/>
            </a:pP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  отглагольных существительных  м.р. для обозначения лиц  ж.р. по их профессии, должности,    званию (лаборант Петрова, полковник Свиридова).</a:t>
            </a:r>
          </a:p>
          <a:p>
            <a:pPr>
              <a:buFontTx/>
              <a:buChar char="-"/>
            </a:pP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  преобладание имени существительного над  местоимением (имя существительное  во избежание неточностей не заменяется местоимением  и повторяется даже в рядом стоящих предложениях)</a:t>
            </a:r>
          </a:p>
        </p:txBody>
      </p:sp>
      <p:sp>
        <p:nvSpPr>
          <p:cNvPr id="19" name="Стрелка вправо с вырезом 18"/>
          <p:cNvSpPr/>
          <p:nvPr/>
        </p:nvSpPr>
        <p:spPr>
          <a:xfrm rot="17192751">
            <a:off x="-74378" y="2148252"/>
            <a:ext cx="1082289" cy="30727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орфологические</a:t>
            </a:r>
            <a:endParaRPr lang="ru-RU" sz="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 rot="20214093">
            <a:off x="552720" y="2795225"/>
            <a:ext cx="1260920" cy="231546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Синтаксические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с вырезом 20"/>
          <p:cNvSpPr/>
          <p:nvPr/>
        </p:nvSpPr>
        <p:spPr>
          <a:xfrm rot="18676187">
            <a:off x="443011" y="2423678"/>
            <a:ext cx="904024" cy="30727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1846" tIns="25923" rIns="51846" bIns="25923" rtlCol="0" anchor="ctr"/>
          <a:lstStyle/>
          <a:p>
            <a:pPr algn="ctr"/>
            <a:r>
              <a:rPr lang="ru-RU" sz="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Лексические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 rot="2774307">
            <a:off x="48399" y="2713138"/>
            <a:ext cx="627685" cy="51229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2471325">
            <a:off x="-28474" y="2837248"/>
            <a:ext cx="853309" cy="206241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1453" y="1709738"/>
            <a:ext cx="4092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Широкое употребление стандартных оборотов речи </a:t>
            </a:r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>(ставить вопрос, доводится до вашего сведения, входящие/исходящие документы),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специальной терминологии, устойчивых словосочетаний неэмоционального характера (</a:t>
            </a:r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>недоимки, алиби, отзыв лицензии)</a:t>
            </a:r>
            <a:endParaRPr lang="ru-RU" sz="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98643" y="2352680"/>
            <a:ext cx="371477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 Осложненные простые предложения (обособленные обороты, однородные члены)</a:t>
            </a: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 Сложные предложения, в особенности сложноподчиненные с придаточными условными  (</a:t>
            </a:r>
            <a:r>
              <a:rPr lang="ru-RU" sz="7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наличии спора о размерах причитающихся уволенному работнику сумм администрация обязана уплатить указанное в настоящей статье возмещение в том случае, если спор решен в пользу работника.)</a:t>
            </a: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 В официальных документах в связи с особенностью формулировок почти отсутствует повествование и описание.</a:t>
            </a: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конвенц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533">
            <a:off x="4469128" y="1248568"/>
            <a:ext cx="1162049" cy="134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0" y="566730"/>
            <a:ext cx="4398973" cy="2883897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pPr marL="291636" indent="-291636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Государства-участники уважают и обеспечивают все права, предусмотренные настоящей Конвенцией, за каждым ребенком, находящимся в пределах их юрисдикции, без какой-либо дискриминации, независимо от расы, цвета кожи, пола, языка, религии, политических или иных убеждений, национального, этнического или социального происхождения, имущественного положения, состояния здоровья и рождения ребенка, его родителей или законных опекунов или каких-либо иных обстоятельств. </a:t>
            </a:r>
          </a:p>
          <a:p>
            <a:pPr marL="291636" indent="-291636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(ст.2)</a:t>
            </a:r>
          </a:p>
          <a:p>
            <a:endParaRPr lang="ru-RU" sz="1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693" y="209540"/>
            <a:ext cx="5572164" cy="213935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Отметить  на примере из "Конвенции о правах ребенка" признаки официально-делового стиля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693" y="0"/>
            <a:ext cx="5572163" cy="544795"/>
          </a:xfrm>
          <a:prstGeom prst="rect">
            <a:avLst/>
          </a:prstGeom>
          <a:noFill/>
        </p:spPr>
        <p:txBody>
          <a:bodyPr wrap="square" lIns="51846" tIns="25923" rIns="51846" bIns="25923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Деловые бумаги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3_19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 t="15385"/>
          <a:stretch>
            <a:fillRect/>
          </a:stretch>
        </p:blipFill>
        <p:spPr>
          <a:xfrm>
            <a:off x="2827337" y="1781176"/>
            <a:ext cx="1071570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cd5a7de6f0f424dbe140e5edb575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0015" y="1138234"/>
            <a:ext cx="1214447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 rot="5400000" flipV="1">
            <a:off x="3230969" y="948916"/>
            <a:ext cx="221855" cy="289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612891" y="638168"/>
            <a:ext cx="1000132" cy="206241"/>
          </a:xfrm>
          <a:prstGeom prst="rect">
            <a:avLst/>
          </a:prstGeom>
          <a:noFill/>
        </p:spPr>
        <p:txBody>
          <a:bodyPr wrap="square" lIns="51846" tIns="25923" rIns="51846" bIns="25923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Заявление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719452" y="960103"/>
            <a:ext cx="260536" cy="452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7469" y="638168"/>
            <a:ext cx="1766453" cy="360129"/>
          </a:xfrm>
          <a:prstGeom prst="rect">
            <a:avLst/>
          </a:prstGeom>
          <a:noFill/>
        </p:spPr>
        <p:txBody>
          <a:bodyPr wrap="square" lIns="51846" tIns="25923" rIns="51846" bIns="25923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Автобиография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7706_1-640x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131" y="1638300"/>
            <a:ext cx="1000132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07082359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69" y="1138234"/>
            <a:ext cx="928694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22503_1_442x33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4131" y="2495556"/>
            <a:ext cx="1143008" cy="6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Стрелка вправо 21"/>
          <p:cNvSpPr/>
          <p:nvPr/>
        </p:nvSpPr>
        <p:spPr>
          <a:xfrm rot="5400000">
            <a:off x="1933898" y="960103"/>
            <a:ext cx="260536" cy="452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12693" y="638168"/>
            <a:ext cx="1416258" cy="206241"/>
          </a:xfrm>
          <a:prstGeom prst="rect">
            <a:avLst/>
          </a:prstGeom>
          <a:noFill/>
        </p:spPr>
        <p:txBody>
          <a:bodyPr wrap="square" lIns="51846" tIns="25923" rIns="51846" bIns="25923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Доверенность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1247736783_gai_ukrain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27337" y="2566994"/>
            <a:ext cx="1143008" cy="50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2731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98775" y="1138234"/>
            <a:ext cx="928694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2755899" y="638168"/>
            <a:ext cx="1158879" cy="206241"/>
          </a:xfrm>
          <a:prstGeom prst="rect">
            <a:avLst/>
          </a:prstGeom>
          <a:noFill/>
        </p:spPr>
        <p:txBody>
          <a:bodyPr wrap="square" lIns="51846" tIns="25923" rIns="51846" bIns="25923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Протокол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4505666" y="1102979"/>
            <a:ext cx="260536" cy="452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Администратор\Рабочий стол\Замира(3)\banner.jpg"/>
          <p:cNvPicPr>
            <a:picLocks noChangeAspect="1" noChangeArrowheads="1"/>
          </p:cNvPicPr>
          <p:nvPr/>
        </p:nvPicPr>
        <p:blipFill>
          <a:blip r:embed="rId9" cstate="print"/>
          <a:srcRect l="2843" t="9287" r="54932" b="34127"/>
          <a:stretch>
            <a:fillRect/>
          </a:stretch>
        </p:blipFill>
        <p:spPr bwMode="auto">
          <a:xfrm>
            <a:off x="4113221" y="1281110"/>
            <a:ext cx="1500198" cy="1571636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Рабочий стол\Замира(3)\vypusknik1.jpg"/>
          <p:cNvPicPr>
            <a:picLocks noChangeAspect="1" noChangeArrowheads="1"/>
          </p:cNvPicPr>
          <p:nvPr/>
        </p:nvPicPr>
        <p:blipFill>
          <a:blip r:embed="rId10" cstate="print"/>
          <a:srcRect l="8438" t="2814" r="32317"/>
          <a:stretch>
            <a:fillRect/>
          </a:stretch>
        </p:blipFill>
        <p:spPr bwMode="auto">
          <a:xfrm>
            <a:off x="1470015" y="2209804"/>
            <a:ext cx="1143008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5797550" cy="327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7007" y="-147650"/>
            <a:ext cx="3131970" cy="3330173"/>
          </a:xfrm>
          <a:prstGeom prst="rect">
            <a:avLst/>
          </a:prstGeom>
          <a:solidFill>
            <a:schemeClr val="bg1"/>
          </a:solidFill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51846" tIns="25923" rIns="51846" bIns="25923">
            <a:spAutoFit/>
          </a:bodyPr>
          <a:lstStyle/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05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Директору автобазы № 2 </a:t>
            </a: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Черных В.И. </a:t>
            </a: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от   водителя </a:t>
            </a: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Никифорова Л.Н.</a:t>
            </a:r>
            <a:endPara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Заявление</a:t>
            </a: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Прошу  Вас  временно освободить  меня от работы на дальних  рейсах  для прохождения  лечения в поликлинике.</a:t>
            </a: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Никифоров</a:t>
            </a:r>
            <a:r>
              <a:rPr lang="en-US" sz="105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05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Л.Н.</a:t>
            </a: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марта 2010 г.</a:t>
            </a: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indent="254732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3474" y="238909"/>
            <a:ext cx="492238" cy="206241"/>
          </a:xfrm>
          <a:prstGeom prst="rect">
            <a:avLst/>
          </a:prstGeom>
        </p:spPr>
        <p:txBody>
          <a:bodyPr wrap="square" lIns="51846" tIns="25923" rIns="51846" bIns="25923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759355" y="546092"/>
            <a:ext cx="543524" cy="20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846" tIns="25923" rIns="51846" bIns="2592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кого?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166998" y="1535906"/>
            <a:ext cx="1449398" cy="36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846" tIns="25923" rIns="51846" bIns="2592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внизу справа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четко, разборчиво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212292" y="1877220"/>
            <a:ext cx="1494691" cy="51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846" tIns="25923" rIns="51846" bIns="2592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ниже подписи слева;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число, год - цифрами месяц – словами.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95236" y="955670"/>
            <a:ext cx="346759" cy="206241"/>
          </a:xfrm>
          <a:prstGeom prst="rect">
            <a:avLst/>
          </a:prstGeom>
        </p:spPr>
        <p:txBody>
          <a:bodyPr wrap="none" lIns="51846" tIns="25923" rIns="51846" bIns="25923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что?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11" idx="1"/>
          </p:cNvCxnSpPr>
          <p:nvPr/>
        </p:nvCxnSpPr>
        <p:spPr>
          <a:xfrm rot="10800000">
            <a:off x="3442300" y="341304"/>
            <a:ext cx="181174" cy="727"/>
          </a:xfrm>
          <a:prstGeom prst="straightConnector1">
            <a:avLst/>
          </a:prstGeom>
          <a:ln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3034656" y="648487"/>
            <a:ext cx="724699" cy="341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2491132" y="1092196"/>
            <a:ext cx="1404104" cy="341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3849942" y="1672431"/>
            <a:ext cx="271762" cy="7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128783" y="2013747"/>
            <a:ext cx="2038215" cy="341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Выгнутая вниз стрелка 41"/>
          <p:cNvSpPr/>
          <p:nvPr/>
        </p:nvSpPr>
        <p:spPr>
          <a:xfrm rot="15434149">
            <a:off x="4035874" y="406935"/>
            <a:ext cx="396333" cy="131159"/>
          </a:xfrm>
          <a:prstGeom prst="curvedUpArrow">
            <a:avLst>
              <a:gd name="adj1" fmla="val 25000"/>
              <a:gd name="adj2" fmla="val 87129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Выгнутая вниз стрелка 42"/>
          <p:cNvSpPr/>
          <p:nvPr/>
        </p:nvSpPr>
        <p:spPr>
          <a:xfrm rot="16200000">
            <a:off x="4115594" y="790479"/>
            <a:ext cx="419867" cy="135882"/>
          </a:xfrm>
          <a:prstGeom prst="curvedUpArrow">
            <a:avLst>
              <a:gd name="adj1" fmla="val 25000"/>
              <a:gd name="adj2" fmla="val 69521"/>
              <a:gd name="adj3" fmla="val 327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846" tIns="25923" rIns="51846" bIns="2592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Администратор\Рабочий стол\Рабочий стол 2019\человечки\dd7588976c6f55cf9756bc18b05fb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59" y="2209804"/>
            <a:ext cx="2357454" cy="85725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67462" y="122228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4981696236dee4131e2a16c55a9abd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</TotalTime>
  <Words>1112</Words>
  <Application>Microsoft Office PowerPoint</Application>
  <PresentationFormat>Произвольный</PresentationFormat>
  <Paragraphs>194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54981696236dee4131e2a16c55a9abd3</vt:lpstr>
      <vt:lpstr>Русский   язык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Упражнение 195.  ЗАЯВЛЕНИЕ  -  официальное сообщение  в письменной форме.                                 Заявление включает: 1.Наименование адресата, которому направляется заявление.  2.Фамилию,имя,отчество,должность или адрес автора заявления. 3.Наименование документа. 4.Точное изложение просьбы или предложения. 5.Опись прилагаемых документов (если есть). 6.Дата, подпись.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КАНЦЕЛЯРИТ - опасное заразное заболевание </vt:lpstr>
      <vt:lpstr>       Использование    языковых    средств, закрепленных   за  официально-деловым стилем,  за пределами  данного  стиля приводит к засорению языка – канцеляриту.</vt:lpstr>
      <vt:lpstr>     Герой повести А. Платонова "Сокровенный человек " Фома Пухов после осмотра нескольких пароходов составил акт об их техническом состоянии. Оцените стиль документа. Как характеризуют эти строки героя? </vt:lpstr>
      <vt:lpstr>Слайд 23</vt:lpstr>
      <vt:lpstr>Задание для самостоятельного выполнения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LAN_OS</cp:lastModifiedBy>
  <cp:revision>194</cp:revision>
  <dcterms:created xsi:type="dcterms:W3CDTF">2010-07-23T20:05:56Z</dcterms:created>
  <dcterms:modified xsi:type="dcterms:W3CDTF">2021-02-07T14:43:18Z</dcterms:modified>
</cp:coreProperties>
</file>