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434" r:id="rId3"/>
    <p:sldId id="487" r:id="rId4"/>
    <p:sldId id="477" r:id="rId5"/>
    <p:sldId id="479" r:id="rId6"/>
    <p:sldId id="483" r:id="rId7"/>
    <p:sldId id="485" r:id="rId8"/>
    <p:sldId id="464" r:id="rId9"/>
    <p:sldId id="484" r:id="rId10"/>
    <p:sldId id="465" r:id="rId11"/>
    <p:sldId id="471" r:id="rId12"/>
    <p:sldId id="472" r:id="rId13"/>
    <p:sldId id="486" r:id="rId14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079" autoAdjust="0"/>
    <p:restoredTop sz="86427" autoAdjust="0"/>
  </p:normalViewPr>
  <p:slideViewPr>
    <p:cSldViewPr>
      <p:cViewPr>
        <p:scale>
          <a:sx n="75" d="100"/>
          <a:sy n="75" d="100"/>
        </p:scale>
        <p:origin x="-564" y="-101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246" y="22791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6B9E7-7859-4D30-A38F-457CE5612524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27198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25512" y="193665"/>
            <a:ext cx="3960440" cy="106118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Русский   язык</a:t>
            </a:r>
            <a:br>
              <a:rPr lang="ru-RU" sz="3400" spc="-5" dirty="0" smtClean="0"/>
            </a:b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866676" y="979483"/>
            <a:ext cx="4899124" cy="186076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Пунктуация  в  сложных  предложениях  с сочинительной и подчинительной   связью.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Arial"/>
                <a:cs typeface="Arial"/>
              </a:rPr>
              <a:t>     </a:t>
            </a:r>
            <a:endParaRPr lang="ru-RU" sz="23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1836739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311396" y="2551119"/>
            <a:ext cx="857256" cy="14287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239826" y="2336805"/>
            <a:ext cx="857256" cy="2143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025644" y="2765433"/>
            <a:ext cx="500066" cy="14287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311396" y="1979615"/>
            <a:ext cx="642942" cy="2143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954470" y="1622425"/>
            <a:ext cx="642942" cy="2143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C:\Documents and Settings\Администратор\Рабочий стол\Рабочий стол 2019\человечки\10.06.png"/>
          <p:cNvPicPr>
            <a:picLocks noChangeAspect="1" noChangeArrowheads="1"/>
          </p:cNvPicPr>
          <p:nvPr/>
        </p:nvPicPr>
        <p:blipFill>
          <a:blip r:embed="rId3"/>
          <a:srcRect l="12552" t="885" r="76006" b="72567"/>
          <a:stretch>
            <a:fillRect/>
          </a:stretch>
        </p:blipFill>
        <p:spPr bwMode="auto">
          <a:xfrm>
            <a:off x="168256" y="0"/>
            <a:ext cx="785818" cy="1622425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1622425"/>
            <a:ext cx="5143536" cy="1908215"/>
          </a:xfrm>
        </p:spPr>
        <p:txBody>
          <a:bodyPr/>
          <a:lstStyle/>
          <a:p>
            <a:pPr marL="228600" indent="-228600" algn="just">
              <a:buFont typeface="+mj-lt"/>
              <a:buAutoNum type="arabicPeriod"/>
            </a:pP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 сумрачному  небу  носились   густые   тучи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и,  хотя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шёл только  третий   час  дня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было  темно.  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Сравните: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 сумрачному  небу  носились   густые   тучи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и  хотя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шёл только  третий   час  дня, 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было  темно.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(Ник.)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Казалось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что, если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секунду  он промедлит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будет   поздно.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Зайц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  </a:t>
            </a:r>
            <a:r>
              <a:rPr lang="ru-RU" sz="1200" i="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Сравните: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  подумал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что  если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 сию  решительную  минуту не  переспорю  старика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то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уже   впоследствии трудно  мне   будет  освобождаться  от  его  опеки.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(П.)</a:t>
            </a:r>
          </a:p>
          <a:p>
            <a:endParaRPr lang="ru-RU" sz="1400" dirty="0" smtClean="0">
              <a:solidFill>
                <a:srgbClr val="0070C0"/>
              </a:solidFill>
            </a:endParaRPr>
          </a:p>
          <a:p>
            <a:r>
              <a:rPr lang="ru-RU" sz="1400" dirty="0" smtClean="0">
                <a:solidFill>
                  <a:srgbClr val="0070C0"/>
                </a:solidFill>
              </a:rPr>
              <a:t>    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11198" y="193665"/>
            <a:ext cx="4643470" cy="1438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500"/>
              </a:lnSpc>
            </a:pP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В  сложных  предложениях с  сочинительной  и подчинительной  связью  рядом  могут  оказаться  сочинительный  и  подчинительный  союзы или   два  подчинительных  союза. Запятая   между  ними  ставится  тогда, когда  после  придаточного  предложения  нет  второй  части  двойного   союза (то,  так) или  союза  но,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например: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5765800" cy="3244849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694" y="0"/>
            <a:ext cx="5164295" cy="492443"/>
          </a:xfrm>
        </p:spPr>
        <p:txBody>
          <a:bodyPr/>
          <a:lstStyle/>
          <a:p>
            <a:r>
              <a:rPr lang="ru-RU" dirty="0" smtClean="0"/>
              <a:t>                   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Закрепление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50855"/>
            <a:ext cx="5450948" cy="2577629"/>
          </a:xfrm>
        </p:spPr>
        <p:txBody>
          <a:bodyPr/>
          <a:lstStyle/>
          <a:p>
            <a:pPr algn="just"/>
            <a:r>
              <a:rPr lang="ru-RU" sz="1400" dirty="0" smtClean="0"/>
              <a:t> </a:t>
            </a:r>
            <a:r>
              <a:rPr lang="ru-RU" sz="1000" dirty="0" smtClean="0">
                <a:solidFill>
                  <a:schemeClr val="accent2">
                    <a:lumMod val="75000"/>
                  </a:schemeClr>
                </a:solidFill>
              </a:rPr>
              <a:t>Упражнение   179,   страница   85.    Перепишите  предложения,  расставьте  знаки  препинания,  объясните  их   постановку.</a:t>
            </a:r>
            <a:endParaRPr lang="ru-RU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ru-RU" sz="1000" dirty="0" smtClean="0">
                <a:solidFill>
                  <a:schemeClr val="tx1"/>
                </a:solidFill>
              </a:rPr>
              <a:t>1.</a:t>
            </a:r>
            <a:r>
              <a:rPr lang="ru-RU" sz="1000" dirty="0" smtClean="0">
                <a:solidFill>
                  <a:schemeClr val="accent5">
                    <a:lumMod val="75000"/>
                  </a:schemeClr>
                </a:solidFill>
              </a:rPr>
              <a:t> Всё  что  осталось  у  меня  в  памяти  о  тех событиях обязательно  расскажу   сыну и  мы  с  ним  поедем  в  родные  края  которые  снятся  мне очень  часто. </a:t>
            </a:r>
            <a:r>
              <a:rPr lang="ru-RU" sz="1000" dirty="0" smtClean="0">
                <a:solidFill>
                  <a:schemeClr val="tx1"/>
                </a:solidFill>
              </a:rPr>
              <a:t>2</a:t>
            </a:r>
            <a:r>
              <a:rPr lang="ru-RU" sz="1000" dirty="0" smtClean="0">
                <a:solidFill>
                  <a:schemeClr val="accent5">
                    <a:lumMod val="75000"/>
                  </a:schemeClr>
                </a:solidFill>
              </a:rPr>
              <a:t>. Мои  спутники   знали  что  если  нет проливного  дождя то  назначенное  выступление  обыкновенно не  отменяется</a:t>
            </a:r>
            <a:r>
              <a:rPr lang="ru-RU" sz="1050" dirty="0" smtClean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ru-RU" sz="1050" dirty="0" smtClean="0">
                <a:solidFill>
                  <a:schemeClr val="tx1"/>
                </a:solidFill>
              </a:rPr>
              <a:t>(</a:t>
            </a:r>
            <a:r>
              <a:rPr lang="ru-RU" sz="1050" dirty="0" err="1" smtClean="0">
                <a:solidFill>
                  <a:schemeClr val="tx1"/>
                </a:solidFill>
              </a:rPr>
              <a:t>Арс</a:t>
            </a:r>
            <a:r>
              <a:rPr lang="ru-RU" sz="1050" dirty="0" smtClean="0">
                <a:solidFill>
                  <a:schemeClr val="tx1"/>
                </a:solidFill>
              </a:rPr>
              <a:t>.)  </a:t>
            </a:r>
            <a:r>
              <a:rPr lang="ru-RU" sz="1000" dirty="0" smtClean="0">
                <a:solidFill>
                  <a:schemeClr val="tx1"/>
                </a:solidFill>
              </a:rPr>
              <a:t>3</a:t>
            </a:r>
            <a:r>
              <a:rPr lang="ru-RU" sz="1000" dirty="0" smtClean="0">
                <a:solidFill>
                  <a:schemeClr val="accent5">
                    <a:lumMod val="75000"/>
                  </a:schemeClr>
                </a:solidFill>
              </a:rPr>
              <a:t>. Его  койка  стояла  третьей от  окна и хотя он заранее  выдвинул её  к  центру палаты ему  предстояло преодолеть  заметное   пространство. </a:t>
            </a:r>
            <a:r>
              <a:rPr lang="ru-RU" sz="1000" dirty="0" smtClean="0">
                <a:solidFill>
                  <a:schemeClr val="tx1"/>
                </a:solidFill>
              </a:rPr>
              <a:t>(</a:t>
            </a:r>
            <a:r>
              <a:rPr lang="ru-RU" sz="1000" dirty="0" err="1" smtClean="0">
                <a:solidFill>
                  <a:schemeClr val="tx1"/>
                </a:solidFill>
              </a:rPr>
              <a:t>Лакш</a:t>
            </a:r>
            <a:r>
              <a:rPr lang="ru-RU" sz="1000" dirty="0" smtClean="0">
                <a:solidFill>
                  <a:schemeClr val="tx1"/>
                </a:solidFill>
              </a:rPr>
              <a:t>.) </a:t>
            </a:r>
            <a:r>
              <a:rPr lang="ru-RU" sz="1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000" dirty="0" smtClean="0">
                <a:solidFill>
                  <a:schemeClr val="tx1"/>
                </a:solidFill>
              </a:rPr>
              <a:t>4.</a:t>
            </a:r>
            <a:r>
              <a:rPr lang="ru-RU" sz="1000" dirty="0" smtClean="0">
                <a:solidFill>
                  <a:schemeClr val="accent5">
                    <a:lumMod val="75000"/>
                  </a:schemeClr>
                </a:solidFill>
              </a:rPr>
              <a:t> Искусство  которого достиг он  было неимоверно и если б вызвался  сбить грушу с кого б то ни было  никто  в нашем полку не  усомнился подставить  ему  свою голову.   </a:t>
            </a:r>
            <a:r>
              <a:rPr lang="ru-RU" sz="1000" dirty="0" smtClean="0">
                <a:solidFill>
                  <a:schemeClr val="tx1"/>
                </a:solidFill>
              </a:rPr>
              <a:t>5.</a:t>
            </a:r>
            <a:r>
              <a:rPr lang="ru-RU" sz="1000" dirty="0" smtClean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ru-RU" sz="1000" dirty="0" err="1" smtClean="0">
                <a:solidFill>
                  <a:schemeClr val="accent5">
                    <a:lumMod val="75000"/>
                  </a:schemeClr>
                </a:solidFill>
              </a:rPr>
              <a:t>Васич</a:t>
            </a:r>
            <a:r>
              <a:rPr lang="ru-RU" sz="1000" dirty="0" smtClean="0">
                <a:solidFill>
                  <a:schemeClr val="accent5">
                    <a:lumMod val="75000"/>
                  </a:schemeClr>
                </a:solidFill>
              </a:rPr>
              <a:t>  сидел  на  скате  оврага   на  снегу  положив  руки  на  колени   нахмуренный  и  хотя  он  ничего  не  говорил люди  чувствовали силу  исходившую от него и  подчинялись  ей. </a:t>
            </a:r>
            <a:r>
              <a:rPr lang="ru-RU" sz="1000" dirty="0" smtClean="0">
                <a:solidFill>
                  <a:schemeClr val="tx1"/>
                </a:solidFill>
              </a:rPr>
              <a:t>(</a:t>
            </a:r>
            <a:r>
              <a:rPr lang="ru-RU" sz="1000" dirty="0" err="1" smtClean="0">
                <a:solidFill>
                  <a:schemeClr val="tx1"/>
                </a:solidFill>
              </a:rPr>
              <a:t>Бакл</a:t>
            </a:r>
            <a:r>
              <a:rPr lang="ru-RU" sz="1000" dirty="0" smtClean="0">
                <a:solidFill>
                  <a:schemeClr val="tx1"/>
                </a:solidFill>
              </a:rPr>
              <a:t>.)  6. </a:t>
            </a:r>
            <a:r>
              <a:rPr lang="ru-RU" sz="1000" dirty="0" smtClean="0">
                <a:solidFill>
                  <a:schemeClr val="accent5">
                    <a:lumMod val="75000"/>
                  </a:schemeClr>
                </a:solidFill>
              </a:rPr>
              <a:t>Во  всём  что наполняет комнату чувствуется нечто давно отжившее какое-то  сухое  тление и все  вещи  источают тот странный запах который дают цветы высушенные  временем   до того что когда  коснёшься  их они рассыпаются  серой пылью.  </a:t>
            </a:r>
            <a:r>
              <a:rPr lang="ru-RU" sz="1000" dirty="0" smtClean="0">
                <a:solidFill>
                  <a:schemeClr val="tx1"/>
                </a:solidFill>
              </a:rPr>
              <a:t>(М.Г.)                                  </a:t>
            </a:r>
            <a:r>
              <a:rPr lang="ru-RU" sz="1050" dirty="0" smtClean="0">
                <a:solidFill>
                  <a:schemeClr val="tx1"/>
                </a:solidFill>
              </a:rPr>
              <a:t>       </a:t>
            </a:r>
            <a:endParaRPr lang="ru-RU" sz="105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1505" y="0"/>
            <a:ext cx="5164295" cy="492443"/>
          </a:xfrm>
        </p:spPr>
        <p:txBody>
          <a:bodyPr/>
          <a:lstStyle/>
          <a:p>
            <a:r>
              <a:rPr lang="ru-RU" dirty="0" smtClean="0"/>
              <a:t>             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Проверим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398289"/>
            <a:ext cx="5472608" cy="2839560"/>
          </a:xfrm>
        </p:spPr>
        <p:txBody>
          <a:bodyPr/>
          <a:lstStyle/>
          <a:p>
            <a:endParaRPr lang="ru-RU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lnSpc>
                <a:spcPts val="13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Всё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что  осталось  у  меня  в памяти о тех событиях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 обязательно  расскажу   сыну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 мы  с  ним  поедем  в  родные  края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которые  снятся  мне очень  часто. 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Мои  спутники   знали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что  если  нет проливного  дождя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то  назначенное  выступление  обыкновенно не  отменяется.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Арс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  3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Его  койка  стояла  третьей от  окна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хотя он заранее  выдвинул её  к  центру палаты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ему  предстояло преодолеть  заметное   пространство.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Лакш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</a:t>
            </a:r>
          </a:p>
          <a:p>
            <a:pPr algn="just">
              <a:lnSpc>
                <a:spcPts val="1300"/>
              </a:lnSpc>
            </a:pP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Искусство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которого достиг он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было неимоверно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если б вызвался  сбить грушу с кого б то ни было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никто  в нашем полку не  усомнился подставить  ему  свою голову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(П.)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Васич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сидел  на  скате  оврага   на  снегу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положив  руки  на  колени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нахмуренный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и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хотя  он  ничего  не  говорил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люди  чувствовали силу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исходившую от него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 подчинялись  ей.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Бакл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 6. 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  всём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что наполняет комнату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чувствуется нечто давно отжившее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какое-то  сухое  тление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и все  вещи  источают тот странный запах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который дают цветы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высушенные  временем   до того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что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когда  коснёшься  их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они рассыпаются  серой пылью.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(М.Г.)                                         </a:t>
            </a:r>
            <a:endParaRPr lang="ru-RU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300"/>
              </a:lnSpc>
            </a:pPr>
            <a:endParaRPr lang="ru-RU" sz="10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Задание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-331810" y="765169"/>
            <a:ext cx="2286016" cy="1787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lang="ru-RU" sz="2000" b="1" i="1" spc="-3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§33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88573" y="1050921"/>
            <a:ext cx="4377227" cy="1342675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298450" marR="5080" indent="-285750">
              <a:lnSpc>
                <a:spcPts val="3300"/>
              </a:lnSpc>
              <a:spcBef>
                <a:spcPts val="17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Выучить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теоретический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материал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98450" marR="5080" indent="-285750">
              <a:lnSpc>
                <a:spcPts val="3300"/>
              </a:lnSpc>
              <a:spcBef>
                <a:spcPts val="17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   странице    84,</a:t>
            </a:r>
          </a:p>
          <a:p>
            <a:pPr marL="298450" marR="5080" indent="-285750">
              <a:lnSpc>
                <a:spcPts val="3300"/>
              </a:lnSpc>
              <a:spcBef>
                <a:spcPts val="17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выполнить упражнение 180.</a:t>
            </a:r>
          </a:p>
        </p:txBody>
      </p:sp>
      <p:sp>
        <p:nvSpPr>
          <p:cNvPr id="9" name="object 9"/>
          <p:cNvSpPr/>
          <p:nvPr/>
        </p:nvSpPr>
        <p:spPr>
          <a:xfrm>
            <a:off x="1742432" y="880308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97016" y="2622557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42432" y="2460625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1132" y="0"/>
            <a:ext cx="5164295" cy="492443"/>
          </a:xfrm>
        </p:spPr>
        <p:txBody>
          <a:bodyPr/>
          <a:lstStyle/>
          <a:p>
            <a:r>
              <a:rPr lang="ru-RU" dirty="0" smtClean="0"/>
              <a:t>               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Повторение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22293"/>
            <a:ext cx="5357850" cy="1357322"/>
          </a:xfrm>
        </p:spPr>
        <p:txBody>
          <a:bodyPr>
            <a:noAutofit/>
          </a:bodyPr>
          <a:lstStyle/>
          <a:p>
            <a:r>
              <a:rPr lang="ru-RU" sz="1400" dirty="0" smtClean="0"/>
              <a:t>  </a:t>
            </a:r>
            <a:r>
              <a:rPr lang="ru-RU" sz="1050" dirty="0" smtClean="0">
                <a:solidFill>
                  <a:srgbClr val="FF0000"/>
                </a:solidFill>
              </a:rPr>
              <a:t>  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Сложные  предложения   могут  включать  в  свой  состав предложения,  соединённые между  собой  разными  видами  связи: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сочинительной,  подчинительной  и   бессоюзной. </a:t>
            </a:r>
          </a:p>
          <a:p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Такие   конструкции  называются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сложными  предложениями с  различными  видами  союзной  и  бессоюзной  связи.</a:t>
            </a:r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r>
              <a:rPr lang="ru-RU" sz="1400" dirty="0" smtClean="0">
                <a:solidFill>
                  <a:srgbClr val="FF0000"/>
                </a:solidFill>
              </a:rPr>
              <a:t> </a:t>
            </a:r>
            <a:endParaRPr lang="ru-RU" sz="14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1765300"/>
            <a:ext cx="5621337" cy="1214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 l="12169"/>
          <a:stretch>
            <a:fillRect/>
          </a:stretch>
        </p:blipFill>
        <p:spPr bwMode="auto">
          <a:xfrm>
            <a:off x="0" y="693730"/>
            <a:ext cx="1382702" cy="2357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Скругленная прямоугольная выноска 19"/>
          <p:cNvSpPr/>
          <p:nvPr/>
        </p:nvSpPr>
        <p:spPr>
          <a:xfrm>
            <a:off x="1168388" y="836607"/>
            <a:ext cx="4214842" cy="357190"/>
          </a:xfrm>
          <a:prstGeom prst="wedgeRoundRectCallout">
            <a:avLst>
              <a:gd name="adj1" fmla="val -62915"/>
              <a:gd name="adj2" fmla="val 38644"/>
              <a:gd name="adj3" fmla="val 16667"/>
            </a:avLst>
          </a:prstGeom>
          <a:noFill/>
          <a:ln>
            <a:solidFill>
              <a:srgbClr val="3F93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Скругленная прямоугольная выноска 20"/>
          <p:cNvSpPr/>
          <p:nvPr/>
        </p:nvSpPr>
        <p:spPr>
          <a:xfrm>
            <a:off x="1168388" y="1336673"/>
            <a:ext cx="4214842" cy="388282"/>
          </a:xfrm>
          <a:prstGeom prst="wedgeRoundRectCallout">
            <a:avLst>
              <a:gd name="adj1" fmla="val -63231"/>
              <a:gd name="adj2" fmla="val -53112"/>
              <a:gd name="adj3" fmla="val 16667"/>
            </a:avLst>
          </a:prstGeom>
          <a:noFill/>
          <a:ln>
            <a:solidFill>
              <a:srgbClr val="3F93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Скругленная прямоугольная выноска 21"/>
          <p:cNvSpPr/>
          <p:nvPr/>
        </p:nvSpPr>
        <p:spPr>
          <a:xfrm>
            <a:off x="1096950" y="1908177"/>
            <a:ext cx="4286280" cy="406624"/>
          </a:xfrm>
          <a:prstGeom prst="wedgeRoundRectCallout">
            <a:avLst>
              <a:gd name="adj1" fmla="val -54242"/>
              <a:gd name="adj2" fmla="val -94206"/>
              <a:gd name="adj3" fmla="val 16667"/>
            </a:avLst>
          </a:prstGeom>
          <a:noFill/>
          <a:ln>
            <a:solidFill>
              <a:srgbClr val="3F93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marL="400050" indent="-400050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III.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Подчинение  +  бессоюзная   связь.</a:t>
            </a:r>
          </a:p>
        </p:txBody>
      </p:sp>
      <p:sp>
        <p:nvSpPr>
          <p:cNvPr id="23" name="Скругленная прямоугольная выноска 22"/>
          <p:cNvSpPr/>
          <p:nvPr/>
        </p:nvSpPr>
        <p:spPr>
          <a:xfrm>
            <a:off x="1168388" y="2479681"/>
            <a:ext cx="4214842" cy="357190"/>
          </a:xfrm>
          <a:prstGeom prst="wedgeRoundRectCallout">
            <a:avLst>
              <a:gd name="adj1" fmla="val -51496"/>
              <a:gd name="adj2" fmla="val -93484"/>
              <a:gd name="adj3" fmla="val 16667"/>
            </a:avLst>
          </a:prstGeom>
          <a:noFill/>
          <a:ln>
            <a:solidFill>
              <a:srgbClr val="3F93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39694" y="193665"/>
            <a:ext cx="52864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  зависимости  от  разных  сочетаний видов   связи   в   таких сложных  предложениях  выделяются  следующие  группы: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39826" y="836607"/>
            <a:ext cx="350046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/>
            <a:r>
              <a:rPr lang="en-US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Сочинение  +  подчинение.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239826" y="1336673"/>
            <a:ext cx="39290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/>
            <a:r>
              <a:rPr lang="en-US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Сочинение  +  бессоюзная  связь.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168388" y="2551119"/>
            <a:ext cx="4286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IV.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Сочинение  + подчинение +  бессоюзная   связь.</a:t>
            </a:r>
            <a:endParaRPr lang="ru-RU" sz="1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68256" y="122227"/>
            <a:ext cx="5429288" cy="2928958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7390081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93666"/>
            <a:ext cx="5328592" cy="1384995"/>
          </a:xfrm>
        </p:spPr>
        <p:txBody>
          <a:bodyPr/>
          <a:lstStyle/>
          <a:p>
            <a:r>
              <a:rPr lang="ru-RU" dirty="0" smtClean="0"/>
              <a:t>                </a:t>
            </a:r>
            <a:r>
              <a:rPr lang="ru-RU" sz="1400" dirty="0" smtClean="0"/>
              <a:t>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Сочинение  +  подчинение:</a:t>
            </a:r>
          </a:p>
          <a:p>
            <a:pPr marL="342900" indent="-342900"/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Комната,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 которую  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   вошли,  была   разделена  барьером,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я  не   видел,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 кем  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говорила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кому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униженно  кланялась  моя  мать.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(В. Каверин</a:t>
            </a:r>
            <a:r>
              <a:rPr lang="ru-RU" sz="1400" dirty="0" smtClean="0">
                <a:solidFill>
                  <a:schemeClr val="tx1"/>
                </a:solidFill>
              </a:rPr>
              <a:t>.)</a:t>
            </a:r>
          </a:p>
          <a:p>
            <a:pPr marL="342900" indent="-342900"/>
            <a:r>
              <a:rPr lang="ru-RU" sz="14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ru-RU" sz="1000" dirty="0" smtClean="0">
                <a:solidFill>
                  <a:srgbClr val="FF0000"/>
                </a:solidFill>
              </a:rPr>
              <a:t>                                  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25512" y="1336673"/>
            <a:ext cx="928694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454404" y="1336673"/>
            <a:ext cx="85725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311396" y="1336673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и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>
            <a:stCxn id="5" idx="2"/>
            <a:endCxn id="18" idx="0"/>
          </p:cNvCxnSpPr>
          <p:nvPr/>
        </p:nvCxnSpPr>
        <p:spPr>
          <a:xfrm rot="5400000">
            <a:off x="1239826" y="2086772"/>
            <a:ext cx="500066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6" idx="2"/>
            <a:endCxn id="23" idx="0"/>
          </p:cNvCxnSpPr>
          <p:nvPr/>
        </p:nvCxnSpPr>
        <p:spPr>
          <a:xfrm rot="5400000">
            <a:off x="3329388" y="1783161"/>
            <a:ext cx="500066" cy="60722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24" idx="0"/>
          </p:cNvCxnSpPr>
          <p:nvPr/>
        </p:nvCxnSpPr>
        <p:spPr>
          <a:xfrm>
            <a:off x="3954470" y="1836739"/>
            <a:ext cx="785818" cy="50006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454008" y="2336805"/>
            <a:ext cx="2071702" cy="42862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  которую</a:t>
            </a:r>
            <a:endParaRPr lang="ru-RU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2740024" y="2336805"/>
            <a:ext cx="1071570" cy="42862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 кем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4240222" y="2336805"/>
            <a:ext cx="1000132" cy="42862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кому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811594" y="2265367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454536" y="1193797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68256" y="122227"/>
            <a:ext cx="5429288" cy="2928958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265104"/>
            <a:ext cx="5328592" cy="1285884"/>
          </a:xfrm>
        </p:spPr>
        <p:txBody>
          <a:bodyPr/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Сочинение   +  бессоюзная  связь:  </a:t>
            </a:r>
          </a:p>
          <a:p>
            <a:pPr indent="266700"/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Река   тоже  присмирела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немного погодя и  в  ней  кто-то  плеснул ещё  в  последний  раз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 она  стала  неподвижна.  (И.Гончаров.)</a:t>
            </a:r>
          </a:p>
          <a:p>
            <a:pPr indent="266700"/>
            <a:endParaRPr lang="ru-RU" sz="1400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sz="1400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4008" y="1765301"/>
            <a:ext cx="1214446" cy="10001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311396" y="1765301"/>
            <a:ext cx="1214446" cy="10001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097346" y="1765301"/>
            <a:ext cx="1214446" cy="10001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811330" y="2051053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25842" y="2122491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и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83230" y="2122491"/>
            <a:ext cx="260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68256" y="122227"/>
            <a:ext cx="5429288" cy="2928958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 t="4571" b="11127"/>
          <a:stretch>
            <a:fillRect/>
          </a:stretch>
        </p:blipFill>
        <p:spPr bwMode="auto">
          <a:xfrm>
            <a:off x="3382966" y="1265235"/>
            <a:ext cx="1928826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93666"/>
            <a:ext cx="5328592" cy="523220"/>
          </a:xfrm>
        </p:spPr>
        <p:txBody>
          <a:bodyPr/>
          <a:lstStyle/>
          <a:p>
            <a:r>
              <a:rPr lang="ru-RU" dirty="0" smtClean="0"/>
              <a:t>                </a:t>
            </a:r>
            <a:r>
              <a:rPr lang="ru-RU" sz="1400" dirty="0" smtClean="0"/>
              <a:t> </a:t>
            </a:r>
            <a:r>
              <a:rPr lang="ru-RU" sz="14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ru-RU" sz="1000" dirty="0" smtClean="0">
                <a:solidFill>
                  <a:srgbClr val="FF0000"/>
                </a:solidFill>
              </a:rPr>
              <a:t>                                  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25512" y="1336673"/>
            <a:ext cx="928694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382834" y="1336673"/>
            <a:ext cx="85725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025644" y="1265235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>
            <a:stCxn id="5" idx="2"/>
            <a:endCxn id="18" idx="0"/>
          </p:cNvCxnSpPr>
          <p:nvPr/>
        </p:nvCxnSpPr>
        <p:spPr>
          <a:xfrm rot="5400000">
            <a:off x="1239826" y="2086772"/>
            <a:ext cx="500066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811198" y="2336805"/>
            <a:ext cx="1357322" cy="42862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как ни</a:t>
            </a:r>
            <a:endParaRPr lang="ru-RU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311528" y="1336673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Текст 2"/>
          <p:cNvSpPr txBox="1">
            <a:spLocks/>
          </p:cNvSpPr>
          <p:nvPr/>
        </p:nvSpPr>
        <p:spPr>
          <a:xfrm>
            <a:off x="239694" y="265104"/>
            <a:ext cx="5328592" cy="10715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             </a:t>
            </a:r>
            <a:r>
              <a:rPr kumimoji="0" lang="ru-RU" sz="1600" b="1" i="1" u="none" strike="noStrike" kern="0" cap="none" spc="0" normalizeH="0" baseline="0" noProof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Подчинение  +  бессоюзная  связь: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1" u="none" strike="noStrike" kern="0" cap="none" spc="0" normalizeH="0" baseline="0" noProof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</a:t>
            </a:r>
            <a:r>
              <a:rPr kumimoji="0" lang="ru-RU" sz="1600" b="1" i="1" u="none" strike="noStrike" kern="0" cap="none" spc="0" normalizeH="0" baseline="0" noProof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Как   ни   </a:t>
            </a:r>
            <a:r>
              <a:rPr kumimoji="0" lang="ru-RU" sz="1600" b="1" i="1" u="none" strike="noStrike" kern="0" cap="none" spc="0" normalizeH="0" baseline="0" noProof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был  он  подготовлен</a:t>
            </a:r>
            <a:r>
              <a:rPr kumimoji="0" lang="ru-RU" sz="1600" b="1" i="1" u="none" strike="noStrike" kern="0" cap="none" spc="0" normalizeH="0" baseline="0" noProof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</a:t>
            </a:r>
            <a:r>
              <a:rPr kumimoji="0" lang="ru-RU" sz="1600" b="1" i="1" u="none" strike="noStrike" kern="0" cap="none" spc="0" normalizeH="0" baseline="0" noProof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сердце   ёкнуло</a:t>
            </a:r>
            <a:r>
              <a:rPr kumimoji="0" lang="ru-RU" sz="1600" b="1" i="1" u="none" strike="noStrike" kern="0" cap="none" spc="0" normalizeH="0" baseline="0" noProof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kumimoji="0" lang="ru-RU" sz="1600" b="1" i="1" u="none" strike="noStrike" kern="0" cap="none" spc="0" normalizeH="0" baseline="0" noProof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всё-таки  большое   событие.  </a:t>
            </a:r>
            <a:r>
              <a:rPr kumimoji="0" lang="ru-RU" sz="16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 В. Панова.) 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1" u="none" strike="noStrike" kern="0" cap="none" spc="0" normalizeH="0" baseline="0" noProof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1" i="1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1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                                        </a:t>
            </a:r>
            <a:endParaRPr kumimoji="0" lang="ru-RU" sz="1100" b="1" i="1" u="none" strike="noStrike" kern="0" cap="none" spc="0" normalizeH="0" baseline="0" noProof="0" smtClean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1" i="1" u="none" strike="noStrike" kern="0" cap="none" spc="0" normalizeH="0" baseline="0" noProof="0" smtClean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1" i="1" u="none" strike="noStrike" kern="0" cap="none" spc="0" normalizeH="0" baseline="0" noProof="0" dirty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8256" y="122227"/>
            <a:ext cx="5429288" cy="2928958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4470" y="1693863"/>
            <a:ext cx="1590666" cy="1336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  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68322" y="1765301"/>
            <a:ext cx="571504" cy="50006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168520" y="1765301"/>
            <a:ext cx="571504" cy="50006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68652" y="1765301"/>
            <a:ext cx="571504" cy="50006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311264" y="1765301"/>
            <a:ext cx="928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но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82900" y="1765301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Текст 2"/>
          <p:cNvSpPr>
            <a:spLocks noGrp="1"/>
          </p:cNvSpPr>
          <p:nvPr>
            <p:ph type="body" idx="1"/>
          </p:nvPr>
        </p:nvSpPr>
        <p:spPr>
          <a:xfrm>
            <a:off x="382570" y="193665"/>
            <a:ext cx="5018030" cy="1638910"/>
          </a:xfrm>
        </p:spPr>
        <p:txBody>
          <a:bodyPr/>
          <a:lstStyle/>
          <a:p>
            <a:pPr algn="just"/>
            <a:r>
              <a:rPr lang="ru-RU" sz="1400" dirty="0" smtClean="0"/>
              <a:t>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Сочинение  +  подчинение  +  бессоюзная  связь: </a:t>
            </a:r>
          </a:p>
          <a:p>
            <a:pPr algn="just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  следующий   день,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наступило  некоторое  затишье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Пастухову   удалось  связаться  с  санбатом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оттуда  ответили,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Звягинцева  переправили в  армейский  госпиталь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требовалась  сложная  операция. 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(А.Чаковский.)</a:t>
            </a:r>
          </a:p>
          <a:p>
            <a:endParaRPr lang="ru-RU" sz="1050" dirty="0">
              <a:solidFill>
                <a:schemeClr val="tx1"/>
              </a:solidFill>
            </a:endParaRPr>
          </a:p>
        </p:txBody>
      </p:sp>
      <p:cxnSp>
        <p:nvCxnSpPr>
          <p:cNvPr id="14" name="Прямая со стрелкой 13"/>
          <p:cNvCxnSpPr>
            <a:stCxn id="5" idx="2"/>
          </p:cNvCxnSpPr>
          <p:nvPr/>
        </p:nvCxnSpPr>
        <p:spPr>
          <a:xfrm rot="5400000">
            <a:off x="811198" y="2408243"/>
            <a:ext cx="285752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2312190" y="2407449"/>
            <a:ext cx="285752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вал 15"/>
          <p:cNvSpPr/>
          <p:nvPr/>
        </p:nvSpPr>
        <p:spPr>
          <a:xfrm>
            <a:off x="454008" y="2551119"/>
            <a:ext cx="1071570" cy="42862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когда</a:t>
            </a:r>
            <a:endParaRPr lang="ru-RU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1954206" y="2551119"/>
            <a:ext cx="1071570" cy="42862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endParaRPr lang="ru-RU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40156" y="1765301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68256" y="122227"/>
            <a:ext cx="5429288" cy="2928958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31810" y="0"/>
            <a:ext cx="5164295" cy="492443"/>
          </a:xfrm>
        </p:spPr>
        <p:txBody>
          <a:bodyPr/>
          <a:lstStyle/>
          <a:p>
            <a:r>
              <a:rPr lang="ru-RU" dirty="0" smtClean="0"/>
              <a:t>                         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Новая     тема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622293"/>
            <a:ext cx="5400600" cy="2846933"/>
          </a:xfrm>
        </p:spPr>
        <p:txBody>
          <a:bodyPr/>
          <a:lstStyle/>
          <a:p>
            <a:pPr marL="228600" indent="-228600"/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Упражнение   178,   страница   84.</a:t>
            </a:r>
          </a:p>
          <a:p>
            <a:pPr marL="228600" indent="-228600"/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Прочитайте  предложения. Выделите  грамматические        основы,  определите   части  сложного  предложения и вид   связи  между   ними.</a:t>
            </a:r>
          </a:p>
          <a:p>
            <a:pPr marL="228600" indent="-228600">
              <a:lnSpc>
                <a:spcPts val="2500"/>
              </a:lnSpc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Крепкий  был человек  Гуляев, и, когда он   вернулся   на   Урал, за  ним   тянулась  блестящая   слава   миллионера.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(М.-С.)</a:t>
            </a:r>
          </a:p>
          <a:p>
            <a:pPr marL="228600" indent="-228600">
              <a:lnSpc>
                <a:spcPts val="2500"/>
              </a:lnSpc>
            </a:pP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Слепой   знал, что  в  комнату  смотрит  солнце и  что  если  он  протянет  руку в  окно,  то   с кустов  посыплется   роса.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Корол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228600" indent="-228600"/>
            <a:endParaRPr lang="ru-RU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28600" indent="-228600"/>
            <a:endParaRPr lang="ru-RU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/>
        </p:nvSpPr>
        <p:spPr>
          <a:xfrm>
            <a:off x="382570" y="1908177"/>
            <a:ext cx="285752" cy="2143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2382834" y="1336673"/>
            <a:ext cx="500066" cy="2143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1096950" y="1622425"/>
            <a:ext cx="121444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3883032" y="265103"/>
            <a:ext cx="100013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93665"/>
            <a:ext cx="5400600" cy="2369880"/>
          </a:xfrm>
        </p:spPr>
        <p:txBody>
          <a:bodyPr/>
          <a:lstStyle/>
          <a:p>
            <a:pPr marL="228600" indent="-228600">
              <a:lnSpc>
                <a:spcPts val="2600"/>
              </a:lnSpc>
            </a:pP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1. Крепкий  был человек  Гуляев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он   вернулся   на   Урал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 ним   тянулась  блестящая   слава   миллионера. (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М.-С.)</a:t>
            </a:r>
          </a:p>
          <a:p>
            <a:pPr marL="228600" indent="-228600">
              <a:lnSpc>
                <a:spcPts val="2600"/>
              </a:lnSpc>
            </a:pP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2. Слепой   знал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в  комнату  смотрит  солнце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 что  если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он  протянет  руку в  окно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                  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 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    кустов  посыплется   роса.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Корол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228600" indent="-228600"/>
            <a:endParaRPr lang="ru-RU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28600" indent="-228600"/>
            <a:endParaRPr lang="ru-RU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025512" y="407979"/>
            <a:ext cx="928694" cy="357190"/>
          </a:xfrm>
          <a:prstGeom prst="rect">
            <a:avLst/>
          </a:prstGeom>
          <a:noFill/>
        </p:spPr>
      </p:pic>
      <p:pic>
        <p:nvPicPr>
          <p:cNvPr id="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954206" y="407979"/>
            <a:ext cx="428628" cy="357190"/>
          </a:xfrm>
          <a:prstGeom prst="rect">
            <a:avLst/>
          </a:prstGeom>
          <a:noFill/>
        </p:spPr>
      </p:pic>
      <p:pic>
        <p:nvPicPr>
          <p:cNvPr id="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 flipH="1">
            <a:off x="4883164" y="265103"/>
            <a:ext cx="214314" cy="357190"/>
          </a:xfrm>
          <a:prstGeom prst="rect">
            <a:avLst/>
          </a:prstGeom>
          <a:noFill/>
        </p:spPr>
      </p:pic>
      <p:pic>
        <p:nvPicPr>
          <p:cNvPr id="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239694" y="693731"/>
            <a:ext cx="1025512" cy="357190"/>
          </a:xfrm>
          <a:prstGeom prst="rect">
            <a:avLst/>
          </a:prstGeom>
          <a:noFill/>
        </p:spPr>
      </p:pic>
      <p:pic>
        <p:nvPicPr>
          <p:cNvPr id="10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2954338" y="693731"/>
            <a:ext cx="1025512" cy="357190"/>
          </a:xfrm>
          <a:prstGeom prst="rect">
            <a:avLst/>
          </a:prstGeom>
          <a:noFill/>
        </p:spPr>
      </p:pic>
      <p:pic>
        <p:nvPicPr>
          <p:cNvPr id="11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311132" y="979483"/>
            <a:ext cx="642942" cy="357190"/>
          </a:xfrm>
          <a:prstGeom prst="rect">
            <a:avLst/>
          </a:prstGeom>
          <a:noFill/>
        </p:spPr>
      </p:pic>
      <p:pic>
        <p:nvPicPr>
          <p:cNvPr id="12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1025512" y="1336673"/>
            <a:ext cx="857256" cy="357190"/>
          </a:xfrm>
          <a:prstGeom prst="rect">
            <a:avLst/>
          </a:prstGeom>
          <a:noFill/>
        </p:spPr>
      </p:pic>
      <p:pic>
        <p:nvPicPr>
          <p:cNvPr id="13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811330" y="1408111"/>
            <a:ext cx="642942" cy="357190"/>
          </a:xfrm>
          <a:prstGeom prst="rect">
            <a:avLst/>
          </a:prstGeom>
          <a:noFill/>
        </p:spPr>
      </p:pic>
      <p:pic>
        <p:nvPicPr>
          <p:cNvPr id="14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3883032" y="1336673"/>
            <a:ext cx="1214446" cy="357190"/>
          </a:xfrm>
          <a:prstGeom prst="rect">
            <a:avLst/>
          </a:prstGeom>
          <a:noFill/>
        </p:spPr>
      </p:pic>
      <p:pic>
        <p:nvPicPr>
          <p:cNvPr id="15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239694" y="1622425"/>
            <a:ext cx="785818" cy="357190"/>
          </a:xfrm>
          <a:prstGeom prst="rect">
            <a:avLst/>
          </a:prstGeom>
          <a:noFill/>
        </p:spPr>
      </p:pic>
      <p:pic>
        <p:nvPicPr>
          <p:cNvPr id="1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2311396" y="1622425"/>
            <a:ext cx="285752" cy="357190"/>
          </a:xfrm>
          <a:prstGeom prst="rect">
            <a:avLst/>
          </a:prstGeom>
          <a:noFill/>
        </p:spPr>
      </p:pic>
      <p:pic>
        <p:nvPicPr>
          <p:cNvPr id="1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2597148" y="1693863"/>
            <a:ext cx="1214446" cy="357190"/>
          </a:xfrm>
          <a:prstGeom prst="rect">
            <a:avLst/>
          </a:prstGeom>
          <a:noFill/>
        </p:spPr>
      </p:pic>
      <p:pic>
        <p:nvPicPr>
          <p:cNvPr id="1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668454" y="2051053"/>
            <a:ext cx="1428760" cy="357190"/>
          </a:xfrm>
          <a:prstGeom prst="rect">
            <a:avLst/>
          </a:prstGeom>
          <a:noFill/>
        </p:spPr>
      </p:pic>
      <p:pic>
        <p:nvPicPr>
          <p:cNvPr id="1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3025776" y="1979615"/>
            <a:ext cx="428628" cy="357190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311132" y="2408243"/>
            <a:ext cx="5214974" cy="707886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Сложные предложения с сочинительной </a:t>
            </a:r>
          </a:p>
          <a:p>
            <a:pPr algn="ctr"/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подчинительной связью.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2311396" y="336541"/>
            <a:ext cx="928694" cy="357190"/>
          </a:xfrm>
          <a:prstGeom prst="rect">
            <a:avLst/>
          </a:prstGeom>
          <a:noFill/>
        </p:spPr>
      </p:pic>
      <p:sp>
        <p:nvSpPr>
          <p:cNvPr id="25" name="Прямоугольник 24"/>
          <p:cNvSpPr/>
          <p:nvPr/>
        </p:nvSpPr>
        <p:spPr>
          <a:xfrm>
            <a:off x="168256" y="122227"/>
            <a:ext cx="5429288" cy="2214578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5707</TotalTime>
  <Words>990</Words>
  <Application>Microsoft Office PowerPoint</Application>
  <PresentationFormat>Произвольный</PresentationFormat>
  <Paragraphs>90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Русский   язык </vt:lpstr>
      <vt:lpstr>                  Повторение</vt:lpstr>
      <vt:lpstr>Слайд 3</vt:lpstr>
      <vt:lpstr>                         </vt:lpstr>
      <vt:lpstr>                         </vt:lpstr>
      <vt:lpstr>                         </vt:lpstr>
      <vt:lpstr>                         </vt:lpstr>
      <vt:lpstr>                            Новая     тема</vt:lpstr>
      <vt:lpstr>Слайд 9</vt:lpstr>
      <vt:lpstr>Слайд 10</vt:lpstr>
      <vt:lpstr>                      Закрепление</vt:lpstr>
      <vt:lpstr>                Проверим</vt:lpstr>
      <vt:lpstr>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790</cp:revision>
  <dcterms:created xsi:type="dcterms:W3CDTF">2020-04-13T08:05:42Z</dcterms:created>
  <dcterms:modified xsi:type="dcterms:W3CDTF">2021-01-23T15:16:44Z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