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483" r:id="rId3"/>
    <p:sldId id="456" r:id="rId4"/>
    <p:sldId id="461" r:id="rId5"/>
    <p:sldId id="465" r:id="rId6"/>
    <p:sldId id="471" r:id="rId7"/>
    <p:sldId id="489" r:id="rId8"/>
    <p:sldId id="472" r:id="rId9"/>
    <p:sldId id="473" r:id="rId10"/>
    <p:sldId id="491" r:id="rId11"/>
    <p:sldId id="492" r:id="rId12"/>
    <p:sldId id="490" r:id="rId13"/>
    <p:sldId id="475" r:id="rId14"/>
    <p:sldId id="474" r:id="rId15"/>
    <p:sldId id="262" r:id="rId16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18B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19" autoAdjust="0"/>
    <p:restoredTop sz="91514" autoAdjust="0"/>
  </p:normalViewPr>
  <p:slideViewPr>
    <p:cSldViewPr>
      <p:cViewPr>
        <p:scale>
          <a:sx n="100" d="100"/>
          <a:sy n="100" d="100"/>
        </p:scale>
        <p:origin x="-1518" y="-11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045" y="1"/>
            <a:ext cx="4342498" cy="343734"/>
          </a:xfrm>
          <a:prstGeom prst="rect">
            <a:avLst/>
          </a:prstGeom>
        </p:spPr>
        <p:txBody>
          <a:bodyPr vert="horz" lIns="171578" tIns="85789" rIns="171578" bIns="85789" rtlCol="0"/>
          <a:lstStyle>
            <a:lvl1pPr algn="r">
              <a:defRPr sz="2300"/>
            </a:lvl1pPr>
          </a:lstStyle>
          <a:p>
            <a:fld id="{9D71E86E-95C0-4C9D-BDD2-B02666D11E50}" type="datetimeFigureOut">
              <a:rPr lang="ru-RU" smtClean="0"/>
              <a:pPr/>
              <a:t>31.01.2021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716213" y="515938"/>
            <a:ext cx="4589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1578" tIns="85789" rIns="171578" bIns="8578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480" y="3272216"/>
            <a:ext cx="8017344" cy="3100347"/>
          </a:xfrm>
          <a:prstGeom prst="rect">
            <a:avLst/>
          </a:prstGeom>
        </p:spPr>
        <p:txBody>
          <a:bodyPr vert="horz" lIns="171578" tIns="85789" rIns="171578" bIns="857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l">
              <a:defRPr sz="2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045" y="6541060"/>
            <a:ext cx="4342498" cy="347103"/>
          </a:xfrm>
          <a:prstGeom prst="rect">
            <a:avLst/>
          </a:prstGeom>
        </p:spPr>
        <p:txBody>
          <a:bodyPr vert="horz" lIns="171578" tIns="85789" rIns="171578" bIns="85789" rtlCol="0" anchor="b"/>
          <a:lstStyle>
            <a:lvl1pPr algn="r">
              <a:defRPr sz="2300"/>
            </a:lvl1pPr>
          </a:lstStyle>
          <a:p>
            <a:fld id="{5F075868-CFE5-41D1-9E80-29970BD529B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075868-CFE5-41D1-9E80-29970BD529B5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1/31/2021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dirty="0" smtClean="0"/>
              <a:t>   </a:t>
            </a:r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96950" y="122227"/>
            <a:ext cx="3960440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 Русский   язык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954074" y="979483"/>
            <a:ext cx="4679371" cy="186076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sz="2400" b="1" spc="-20" dirty="0" err="1" smtClean="0">
                <a:solidFill>
                  <a:srgbClr val="0070C0"/>
                </a:solidFill>
                <a:latin typeface="Arial"/>
                <a:cs typeface="Arial"/>
              </a:rPr>
              <a:t>Тема</a:t>
            </a: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endParaRPr lang="ru-RU" sz="24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Сложные  предложения с  сочинительной, подчинительной </a:t>
            </a:r>
            <a:endParaRPr lang="ru-RU" sz="2000" b="1" spc="-2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18415">
              <a:lnSpc>
                <a:spcPts val="1950"/>
              </a:lnSpc>
              <a:spcBef>
                <a:spcPts val="110"/>
              </a:spcBef>
            </a:pP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и    </a:t>
            </a: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бессоюзной   </a:t>
            </a:r>
            <a:r>
              <a:rPr lang="ru-RU" sz="2000" b="1" spc="-20" dirty="0" smtClean="0">
                <a:solidFill>
                  <a:srgbClr val="0070C0"/>
                </a:solidFill>
                <a:latin typeface="Arial"/>
                <a:cs typeface="Arial"/>
              </a:rPr>
              <a:t>связью.</a:t>
            </a:r>
            <a:endParaRPr lang="ru-RU" sz="2300" spc="-1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54008" y="1050921"/>
            <a:ext cx="344170" cy="676275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4008" y="1979615"/>
            <a:ext cx="344170" cy="9438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r>
                <a:rPr lang="ru-RU" dirty="0" smtClean="0"/>
                <a:t>          </a:t>
              </a:r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311132" y="2765433"/>
            <a:ext cx="5214974" cy="2857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793798"/>
          </a:xfrm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181, страница  85.  Прочитайте  предложения,  рассмотрите  схемы. Сделайте  синтаксический  разбор  прочитанных  предложений.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26510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46595" y="542305"/>
            <a:ext cx="5472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1336673"/>
            <a:ext cx="5214974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Через  час  явилась  возможность ехать:  метель  утихла, небо  прояснилось, и  мы   отправились.  (П.)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54074" y="2693995"/>
            <a:ext cx="52864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бессоюзная   и  сочинительная   связь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382570" y="1550987"/>
            <a:ext cx="1357322" cy="265103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597016" y="1550987"/>
            <a:ext cx="1025512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2525710" y="1479549"/>
            <a:ext cx="1500198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4454536" y="1479549"/>
            <a:ext cx="1025512" cy="357190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68256" y="1908177"/>
            <a:ext cx="928694" cy="357190"/>
          </a:xfrm>
          <a:prstGeom prst="rect">
            <a:avLst/>
          </a:prstGeom>
          <a:noFill/>
        </p:spPr>
      </p:pic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1025512" y="1836739"/>
            <a:ext cx="571504" cy="357190"/>
          </a:xfrm>
          <a:prstGeom prst="rect">
            <a:avLst/>
          </a:prstGeom>
          <a:noFill/>
        </p:spPr>
      </p:pic>
      <p:pic>
        <p:nvPicPr>
          <p:cNvPr id="1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668454" y="1908177"/>
            <a:ext cx="1500198" cy="357190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382966" y="1836739"/>
            <a:ext cx="428628" cy="357190"/>
          </a:xfrm>
          <a:prstGeom prst="rect">
            <a:avLst/>
          </a:prstGeom>
          <a:noFill/>
        </p:spPr>
      </p:pic>
      <p:pic>
        <p:nvPicPr>
          <p:cNvPr id="2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954470" y="1908177"/>
            <a:ext cx="1428760" cy="357190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1025512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097082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311528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525974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954470" y="2193929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739892" y="2193929"/>
            <a:ext cx="285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811462" y="2193929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65104"/>
            <a:ext cx="5143536" cy="1985159"/>
          </a:xfrm>
        </p:spPr>
        <p:txBody>
          <a:bodyPr/>
          <a:lstStyle/>
          <a:p>
            <a:pPr algn="just">
              <a:lnSpc>
                <a:spcPts val="2300"/>
              </a:lnSpc>
            </a:pPr>
            <a:r>
              <a:rPr lang="ru-RU" sz="1800" dirty="0" smtClean="0">
                <a:solidFill>
                  <a:srgbClr val="FF0000"/>
                </a:solidFill>
              </a:rPr>
              <a:t> 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И  он   стал  рассказывать,  почему  не  вышло:  кругом  всё  уже   было   заминировано, и,  для  того чтобы  прорваться  к   Сальково, оставалась только узкая  полоса в  несколько   десятков   метров с  двух  сторон  железной  дороги. (Сим.)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                   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25427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46595" y="542305"/>
            <a:ext cx="5472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6818" y="2122491"/>
            <a:ext cx="1785950" cy="4286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[      ], (почему…)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239958" y="1979615"/>
            <a:ext cx="3357586" cy="7143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882768" y="2051053"/>
            <a:ext cx="3209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311396" y="2122491"/>
            <a:ext cx="428628" cy="4286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168652" y="2122491"/>
            <a:ext cx="2357454" cy="4286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(для того чтобы...), [  ]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740024" y="2122491"/>
            <a:ext cx="538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и, 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0" y="122228"/>
            <a:ext cx="5765800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>
          <a:xfrm>
            <a:off x="311132" y="2765433"/>
            <a:ext cx="5214974" cy="2857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1132" y="265104"/>
            <a:ext cx="5143536" cy="1985159"/>
          </a:xfrm>
        </p:spPr>
        <p:txBody>
          <a:bodyPr/>
          <a:lstStyle/>
          <a:p>
            <a:pPr algn="just">
              <a:lnSpc>
                <a:spcPts val="2300"/>
              </a:lnSpc>
            </a:pPr>
            <a:r>
              <a:rPr lang="ru-RU" sz="1800" dirty="0" smtClean="0">
                <a:solidFill>
                  <a:srgbClr val="FF0000"/>
                </a:solidFill>
              </a:rPr>
              <a:t>     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И  он   стал  рассказывать,  почему  не  вышло:  кругом  всё  уже   было   заминировано, и,  для  того чтобы  прорваться  к   Сальково, оставалась только узкая  полоса в  несколько   десятков   метров с  двух  сторон  железной  дороги. (Сим.)</a:t>
            </a:r>
            <a:endParaRPr lang="ru-RU" sz="1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rgbClr val="FF0000"/>
                </a:solidFill>
              </a:rPr>
              <a:t>                               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25427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46595" y="542305"/>
            <a:ext cx="5472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9694" y="2551119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подчинительная, </a:t>
            </a: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бессоюзная   и  сочинительная   связь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1382702" y="336541"/>
            <a:ext cx="357190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1811330" y="407979"/>
            <a:ext cx="2571768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9694" y="693731"/>
            <a:ext cx="857256" cy="357190"/>
          </a:xfrm>
          <a:prstGeom prst="rect">
            <a:avLst/>
          </a:prstGeom>
          <a:noFill/>
        </p:spPr>
      </p:pic>
      <p:pic>
        <p:nvPicPr>
          <p:cNvPr id="1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1096950" y="693731"/>
            <a:ext cx="857256" cy="265103"/>
          </a:xfrm>
          <a:prstGeom prst="rect">
            <a:avLst/>
          </a:prstGeom>
          <a:noFill/>
        </p:spPr>
      </p:pic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1954206" y="622293"/>
            <a:ext cx="428628" cy="357190"/>
          </a:xfrm>
          <a:prstGeom prst="rect">
            <a:avLst/>
          </a:prstGeom>
          <a:noFill/>
        </p:spPr>
      </p:pic>
      <p:pic>
        <p:nvPicPr>
          <p:cNvPr id="18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954338" y="693731"/>
            <a:ext cx="642942" cy="357190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3668718" y="693731"/>
            <a:ext cx="1643074" cy="357190"/>
          </a:xfrm>
          <a:prstGeom prst="rect">
            <a:avLst/>
          </a:prstGeom>
          <a:noFill/>
        </p:spPr>
      </p:pic>
      <p:pic>
        <p:nvPicPr>
          <p:cNvPr id="2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82834" y="979483"/>
            <a:ext cx="1428760" cy="357190"/>
          </a:xfrm>
          <a:prstGeom prst="rect">
            <a:avLst/>
          </a:prstGeom>
          <a:noFill/>
        </p:spPr>
      </p:pic>
      <p:pic>
        <p:nvPicPr>
          <p:cNvPr id="2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83863" r="5263" b="7977"/>
          <a:stretch>
            <a:fillRect/>
          </a:stretch>
        </p:blipFill>
        <p:spPr bwMode="auto">
          <a:xfrm>
            <a:off x="4383098" y="979483"/>
            <a:ext cx="1143008" cy="265103"/>
          </a:xfrm>
          <a:prstGeom prst="rect">
            <a:avLst/>
          </a:prstGeom>
          <a:noFill/>
        </p:spPr>
      </p:pic>
      <p:pic>
        <p:nvPicPr>
          <p:cNvPr id="2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2311396" y="1265235"/>
            <a:ext cx="857256" cy="285752"/>
          </a:xfrm>
          <a:prstGeom prst="rect">
            <a:avLst/>
          </a:prstGeom>
          <a:noFill/>
        </p:spPr>
      </p:pic>
      <p:pic>
        <p:nvPicPr>
          <p:cNvPr id="2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23858" r="5263" b="65148"/>
          <a:stretch>
            <a:fillRect/>
          </a:stretch>
        </p:blipFill>
        <p:spPr bwMode="auto">
          <a:xfrm>
            <a:off x="3168652" y="1193797"/>
            <a:ext cx="1025512" cy="357190"/>
          </a:xfrm>
          <a:prstGeom prst="rect">
            <a:avLst/>
          </a:prstGeom>
          <a:noFill/>
        </p:spPr>
      </p:pic>
      <p:pic>
        <p:nvPicPr>
          <p:cNvPr id="2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4383098" y="1265235"/>
            <a:ext cx="1143008" cy="285752"/>
          </a:xfrm>
          <a:prstGeom prst="rect">
            <a:avLst/>
          </a:prstGeom>
          <a:noFill/>
        </p:spPr>
      </p:pic>
      <p:pic>
        <p:nvPicPr>
          <p:cNvPr id="2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239694" y="1550987"/>
            <a:ext cx="2357454" cy="285752"/>
          </a:xfrm>
          <a:prstGeom prst="rect">
            <a:avLst/>
          </a:prstGeom>
          <a:noFill/>
        </p:spPr>
      </p:pic>
      <p:pic>
        <p:nvPicPr>
          <p:cNvPr id="2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2668586" y="1622425"/>
            <a:ext cx="3097214" cy="285752"/>
          </a:xfrm>
          <a:prstGeom prst="rect">
            <a:avLst/>
          </a:prstGeom>
          <a:noFill/>
        </p:spPr>
      </p:pic>
      <p:pic>
        <p:nvPicPr>
          <p:cNvPr id="2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54642" r="5263" b="36562"/>
          <a:stretch>
            <a:fillRect/>
          </a:stretch>
        </p:blipFill>
        <p:spPr bwMode="auto">
          <a:xfrm>
            <a:off x="168256" y="1908177"/>
            <a:ext cx="1025512" cy="285752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239694" y="2122491"/>
            <a:ext cx="1785950" cy="4286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[      ], (почему…)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239958" y="1979615"/>
            <a:ext cx="3429024" cy="71438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954206" y="2051053"/>
            <a:ext cx="2872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2311396" y="2122491"/>
            <a:ext cx="500066" cy="4286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3240090" y="2122491"/>
            <a:ext cx="2357454" cy="4286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(для того чтобы...), [  ]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11462" y="2122491"/>
            <a:ext cx="538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и, </a:t>
            </a:r>
            <a:endParaRPr lang="ru-RU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0" y="122228"/>
            <a:ext cx="5765800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5168916" y="407979"/>
            <a:ext cx="357190" cy="357190"/>
          </a:xfrm>
          <a:prstGeom prst="rect">
            <a:avLst/>
          </a:prstGeom>
          <a:noFill/>
        </p:spPr>
      </p:pic>
      <p:pic>
        <p:nvPicPr>
          <p:cNvPr id="3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2"/>
          <a:srcRect l="69552" t="39886" r="5263" b="49120"/>
          <a:stretch>
            <a:fillRect/>
          </a:stretch>
        </p:blipFill>
        <p:spPr bwMode="auto">
          <a:xfrm>
            <a:off x="239694" y="1265235"/>
            <a:ext cx="1357322" cy="357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8604" y="1005903"/>
            <a:ext cx="5400600" cy="681418"/>
          </a:xfrm>
        </p:spPr>
        <p:txBody>
          <a:bodyPr/>
          <a:lstStyle/>
          <a:p>
            <a:r>
              <a:rPr lang="ru-RU" smtClean="0"/>
              <a:t>          Работа   с   учебником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subTitle" idx="4"/>
          </p:nvPr>
        </p:nvSpPr>
        <p:spPr>
          <a:xfrm>
            <a:off x="168256" y="193665"/>
            <a:ext cx="5472608" cy="4224233"/>
          </a:xfrm>
        </p:spPr>
        <p:txBody>
          <a:bodyPr/>
          <a:lstStyle/>
          <a:p>
            <a:r>
              <a:rPr lang="ru-RU" sz="1200" dirty="0" smtClean="0">
                <a:solidFill>
                  <a:srgbClr val="FF0000"/>
                </a:solidFill>
              </a:rPr>
              <a:t>      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182, страница  86.  Прочитайте. Составьте  по  одному  предложению  со  словами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патриот,  патриотический.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Выделите  основную мысль. Перепишите,  вставляя пропущенные буквы.  Расставьте знаки  препинания.  Найдите  авторский   неологизм.</a:t>
            </a:r>
          </a:p>
          <a:p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Слово   патриот включает  греческие  элементы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patris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-- родина</a:t>
            </a:r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patriot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-- земляк</a:t>
            </a:r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Патриот  -  человек,  любящий  свое  отечество, готовый  на   жертвы  </a:t>
            </a:r>
            <a:r>
              <a:rPr lang="en-US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    совершающий   подвиги  во  имя  интересов  своей родины.  </a:t>
            </a:r>
          </a:p>
          <a:p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патриотизме.</a:t>
            </a:r>
          </a:p>
          <a:p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Патриотизм   обозначает   любовь  к   своей  стране   к   своему   народу. </a:t>
            </a:r>
          </a:p>
          <a:p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всякая  большая  любовь патриотизм  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…ширяет сознание.  Подлинный патриот  любит  весь  мир.  Нельзя  открыв  в…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личие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родной земли  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возненавид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ть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Вселенную. </a:t>
            </a:r>
            <a:r>
              <a:rPr lang="ru-RU" sz="12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2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Безлюбые</a:t>
            </a:r>
            <a:r>
              <a:rPr lang="ru-RU" sz="1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люди   плохие  патриоты. Наш  патриотизм   помогает  нам   любить   другие  далёкие  народы понимать  чужую  культуру.  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(И.Эренбург.)</a:t>
            </a:r>
          </a:p>
          <a:p>
            <a:endParaRPr lang="ru-RU" sz="1050" dirty="0" smtClean="0">
              <a:solidFill>
                <a:srgbClr val="FF0000"/>
              </a:solidFill>
            </a:endParaRPr>
          </a:p>
          <a:p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  <a:p>
            <a:endParaRPr lang="ru-RU" sz="1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6818" y="122228"/>
            <a:ext cx="5572164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</a:t>
            </a:r>
            <a:r>
              <a:rPr lang="en-US" dirty="0" smtClean="0"/>
              <a:t>   </a:t>
            </a:r>
            <a:r>
              <a:rPr lang="ru-RU" dirty="0" smtClean="0"/>
              <a:t>        Проверим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254274"/>
            <a:ext cx="547260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/>
            <a:endParaRPr lang="ru-RU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28600" indent="-228600"/>
            <a:endParaRPr lang="ru-RU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28600" indent="-228600"/>
            <a:endParaRPr lang="ru-RU" sz="1600" b="1" i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228600" indent="-228600"/>
            <a:r>
              <a:rPr lang="ru-RU" sz="1600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sz="1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604" y="3244849"/>
            <a:ext cx="554719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sz="2000" b="1" i="1" dirty="0" smtClean="0">
                <a:solidFill>
                  <a:srgbClr val="FF0000"/>
                </a:solidFill>
              </a:rPr>
              <a:t>    </a:t>
            </a:r>
            <a:endParaRPr lang="ru-RU" sz="1400" b="1" i="1" dirty="0" smtClean="0">
              <a:solidFill>
                <a:srgbClr val="FF0000"/>
              </a:solidFill>
            </a:endParaRPr>
          </a:p>
          <a:p>
            <a:r>
              <a:rPr lang="ru-RU" sz="1400" b="1" i="1" dirty="0" smtClean="0">
                <a:solidFill>
                  <a:srgbClr val="FF0000"/>
                </a:solidFill>
              </a:rPr>
              <a:t>   </a:t>
            </a:r>
            <a:endParaRPr lang="ru-RU" sz="1200" b="1" i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6596" y="550855"/>
            <a:ext cx="5619204" cy="2808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Патриотические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песни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Юлдуз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err="1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Усмановой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вдохновляют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патриотов</a:t>
            </a:r>
            <a:r>
              <a:rPr lang="ru-RU" sz="1400" b="1" i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независимого   Узбекистана  на  новые   свершения в  экономическом  развитии   нашей  республики.</a:t>
            </a:r>
          </a:p>
          <a:p>
            <a:pPr>
              <a:lnSpc>
                <a:spcPts val="1500"/>
              </a:lnSpc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</a:t>
            </a:r>
          </a:p>
          <a:p>
            <a:pPr>
              <a:lnSpc>
                <a:spcPts val="1500"/>
              </a:lnSpc>
            </a:pP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 патриотизме.</a:t>
            </a:r>
          </a:p>
          <a:p>
            <a:pPr>
              <a:lnSpc>
                <a:spcPts val="1500"/>
              </a:lnSpc>
            </a:pP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Патриотизм  обозначает  любовь к  своей стране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  своему   народу. Как всякая  большая  любовь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патриотизм  ра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ширяет сознание.  Подлинный патриот  любит  весь  мир.  Нельзя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открыв  в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личие  родной земли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возненавид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ть  Вселенную. </a:t>
            </a:r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Безлюбые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люди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плохие  патриоты. Наш  патриотизм   помогает  нам   любить   другие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далёкие  народы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понимать  чужую  культуру.       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(И.Эренбург.) </a:t>
            </a:r>
          </a:p>
          <a:p>
            <a:pPr>
              <a:lnSpc>
                <a:spcPts val="1500"/>
              </a:lnSpc>
            </a:pP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                           Авторский   неологизм    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  </a:t>
            </a:r>
            <a:r>
              <a:rPr lang="ru-RU" sz="1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безлюбые</a:t>
            </a:r>
            <a:r>
              <a:rPr lang="ru-RU" sz="1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</a:p>
          <a:p>
            <a:r>
              <a:rPr lang="ru-RU" sz="1400" b="1" i="1" dirty="0" smtClean="0"/>
              <a:t>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8256" y="102424"/>
            <a:ext cx="6000792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11133" y="680283"/>
            <a:ext cx="1111148" cy="370638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0" name="object 10"/>
          <p:cNvSpPr/>
          <p:nvPr/>
        </p:nvSpPr>
        <p:spPr>
          <a:xfrm>
            <a:off x="1597016" y="2765433"/>
            <a:ext cx="1285883" cy="310515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13" name="object 13"/>
          <p:cNvGrpSpPr/>
          <p:nvPr/>
        </p:nvGrpSpPr>
        <p:grpSpPr>
          <a:xfrm>
            <a:off x="377244" y="1199601"/>
            <a:ext cx="906780" cy="1353820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20975" y="263466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70732" y="542305"/>
            <a:ext cx="43950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endParaRPr lang="ru-RU" b="1" i="1" dirty="0" smtClean="0">
              <a:solidFill>
                <a:srgbClr val="0070C0"/>
              </a:solidFill>
            </a:endParaRPr>
          </a:p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</a:t>
            </a:r>
            <a:endParaRPr lang="ru-RU" b="1" i="1" dirty="0">
              <a:solidFill>
                <a:srgbClr val="0070C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036354" y="1437759"/>
            <a:ext cx="18473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298724" y="468263"/>
            <a:ext cx="446707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endParaRPr lang="ru-RU" b="1" i="1" kern="0" dirty="0" smtClean="0">
              <a:solidFill>
                <a:srgbClr val="0070C0"/>
              </a:solidFill>
              <a:latin typeface="Arial"/>
              <a:cs typeface="Arial"/>
            </a:endParaRPr>
          </a:p>
          <a:p>
            <a:pPr marL="228600" lvl="0" indent="-228600">
              <a:defRPr/>
            </a:pPr>
            <a:r>
              <a:rPr lang="ru-RU" sz="1600" b="1" i="1" kern="0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/>
              </a:rPr>
              <a:t>            </a:t>
            </a:r>
            <a:r>
              <a:rPr lang="ru-RU" sz="3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§  34,  </a:t>
            </a:r>
          </a:p>
          <a:p>
            <a:pPr marL="228600" lvl="0" indent="-228600">
              <a:defRPr/>
            </a:pPr>
            <a:r>
              <a:rPr lang="ru-RU" sz="3200" b="1" i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упражнение  183.</a:t>
            </a: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 </a:t>
            </a:r>
          </a:p>
          <a:p>
            <a:pPr marL="228600" lvl="0" indent="-228600">
              <a:defRPr/>
            </a:pPr>
            <a:r>
              <a:rPr lang="ru-RU" b="1" i="1" kern="0" dirty="0" smtClean="0">
                <a:solidFill>
                  <a:srgbClr val="0070C0"/>
                </a:solidFill>
                <a:latin typeface="Arial"/>
                <a:cs typeface="Arial"/>
              </a:rPr>
              <a:t>   </a:t>
            </a:r>
            <a:endParaRPr lang="ru-RU" b="1" i="1" kern="0" dirty="0">
              <a:solidFill>
                <a:schemeClr val="accent2">
                  <a:lumMod val="75000"/>
                </a:schemeClr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570" y="0"/>
            <a:ext cx="5368230" cy="677108"/>
          </a:xfrm>
        </p:spPr>
        <p:txBody>
          <a:bodyPr/>
          <a:lstStyle/>
          <a:p>
            <a:r>
              <a:rPr lang="ru-RU" sz="2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Определите  сложные  предложения 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 сочинительной  и  подчинительной   связью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2570" y="622293"/>
            <a:ext cx="5090038" cy="2954655"/>
          </a:xfrm>
        </p:spPr>
        <p:txBody>
          <a:bodyPr/>
          <a:lstStyle/>
          <a:p>
            <a:pPr marL="457200" indent="-457200"/>
            <a:endParaRPr lang="ru-RU" sz="1400" dirty="0" smtClean="0">
              <a:solidFill>
                <a:srgbClr val="00B050"/>
              </a:solidFill>
            </a:endParaRPr>
          </a:p>
          <a:p>
            <a:pPr marL="180975" indent="-180975">
              <a:lnSpc>
                <a:spcPts val="18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Скрипит  земля  морозная,  сияет   небо   звёздное , сверкают  на  сугробах  огоньки.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(Фат.) </a:t>
            </a:r>
          </a:p>
          <a:p>
            <a:pPr marL="180975" indent="-180975">
              <a:lnSpc>
                <a:spcPts val="18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Сегодня  в лесу я разбивал застывшие  лужи, и лёд был  так прост, что  под ним было  сухо.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(Пришв.)</a:t>
            </a:r>
          </a:p>
          <a:p>
            <a:pPr marL="180975" indent="-180975">
              <a:lnSpc>
                <a:spcPts val="18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был хороший, тёплый дом,  где  всегда  друзья бывали  кстати,  и  на  всех   хватало   в  доме  том  одеял, подушек  и кроватей.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(М.А.)</a:t>
            </a:r>
          </a:p>
          <a:p>
            <a:pPr marL="180975" indent="-180975">
              <a:lnSpc>
                <a:spcPts val="1800"/>
              </a:lnSpc>
              <a:buFont typeface="+mj-lt"/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Каждый   делал  своё  дело:  мотористы   качали   воздух, водолазы  проверяли  обшивку.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Кетл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457200" indent="-457200">
              <a:lnSpc>
                <a:spcPts val="1800"/>
              </a:lnSpc>
              <a:buFont typeface="+mj-lt"/>
              <a:buAutoNum type="arabicPeriod"/>
            </a:pPr>
            <a:endParaRPr lang="ru-RU" sz="1400" dirty="0" smtClean="0">
              <a:solidFill>
                <a:srgbClr val="00B050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1400" dirty="0" smtClean="0">
              <a:solidFill>
                <a:srgbClr val="00B05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1400" dirty="0" smtClean="0">
                <a:solidFill>
                  <a:srgbClr val="00B050"/>
                </a:solidFill>
              </a:rPr>
              <a:t>             </a:t>
            </a:r>
            <a:endParaRPr lang="ru-RU" sz="1400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41450" y="-1886228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/>
            <a:r>
              <a:rPr lang="ru-RU" dirty="0" smtClean="0">
                <a:solidFill>
                  <a:srgbClr val="FF0000"/>
                </a:solidFill>
              </a:rPr>
              <a:t>.</a:t>
            </a:r>
          </a:p>
          <a:p>
            <a:pPr marL="457200" indent="-457200"/>
            <a:r>
              <a:rPr lang="ru-RU" dirty="0" smtClean="0">
                <a:solidFill>
                  <a:srgbClr val="00B050"/>
                </a:solidFill>
              </a:rPr>
              <a:t>                           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400600" cy="492443"/>
          </a:xfrm>
        </p:spPr>
        <p:txBody>
          <a:bodyPr/>
          <a:lstStyle/>
          <a:p>
            <a:r>
              <a:rPr lang="ru-RU" sz="2000" dirty="0" smtClean="0"/>
              <a:t>                     </a:t>
            </a:r>
            <a:r>
              <a:rPr lang="ru-RU" sz="2000" dirty="0" smtClean="0"/>
              <a:t>  </a:t>
            </a:r>
            <a:r>
              <a:rPr lang="ru-RU" sz="3200" dirty="0" smtClean="0"/>
              <a:t>Проверим</a:t>
            </a:r>
            <a:endParaRPr lang="ru-RU" sz="32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39694" y="407979"/>
            <a:ext cx="5286412" cy="3362459"/>
          </a:xfrm>
        </p:spPr>
        <p:txBody>
          <a:bodyPr/>
          <a:lstStyle/>
          <a:p>
            <a:pPr marL="457200" indent="-457200"/>
            <a:r>
              <a:rPr lang="ru-RU" sz="1400" dirty="0" smtClean="0">
                <a:solidFill>
                  <a:srgbClr val="0070C0"/>
                </a:solidFill>
              </a:rPr>
              <a:t>               </a:t>
            </a:r>
            <a:r>
              <a:rPr lang="ru-RU" sz="1400" dirty="0" smtClean="0">
                <a:solidFill>
                  <a:srgbClr val="0070C0"/>
                </a:solidFill>
              </a:rPr>
              <a:t>                     </a:t>
            </a:r>
            <a:endParaRPr lang="ru-RU" sz="1400" dirty="0" smtClean="0">
              <a:solidFill>
                <a:srgbClr val="0070C0"/>
              </a:solidFill>
            </a:endParaRPr>
          </a:p>
          <a:p>
            <a:pPr marL="457200" indent="-457200">
              <a:lnSpc>
                <a:spcPts val="1500"/>
              </a:lnSpc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БСП.</a:t>
            </a:r>
          </a:p>
          <a:p>
            <a:pPr marL="182563" indent="-182563">
              <a:lnSpc>
                <a:spcPts val="1500"/>
              </a:lnSpc>
              <a:buFont typeface="+mj-lt"/>
              <a:buAutoNum type="arabicPeriod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Скрипит  земля  морозная,  сияет   небо   звёздное, сверкают  на  сугробах  огоньки.  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(Фат.) </a:t>
            </a:r>
          </a:p>
          <a:p>
            <a:pPr marL="182563" indent="-182563">
              <a:lnSpc>
                <a:spcPts val="1500"/>
              </a:lnSpc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 с  сочинительной  и подчинительной  связью.</a:t>
            </a:r>
          </a:p>
          <a:p>
            <a:pPr marL="182563" indent="-182563">
              <a:lnSpc>
                <a:spcPts val="1500"/>
              </a:lnSpc>
              <a:buAutoNum type="arabicPeriod" startAt="2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Сегодня  в лесу я разбивал застывшие  лужи,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лёд был  так прост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что 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 ним было  сухо.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(Пришв.)</a:t>
            </a:r>
          </a:p>
          <a:p>
            <a:pPr marL="182563" indent="-182563">
              <a:lnSpc>
                <a:spcPts val="1500"/>
              </a:lnSpc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 с  сочинительной  и подчинительной  связью.</a:t>
            </a:r>
            <a:endParaRPr lang="ru-RU" sz="15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182563" indent="-182563">
              <a:lnSpc>
                <a:spcPts val="1500"/>
              </a:lnSpc>
              <a:buAutoNum type="arabicPeriod" startAt="3"/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Это был хороший, тёплый дом,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где  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всегда  друзья бывали  кстати,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</a:t>
            </a: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на всех  хватало  в доме  том  одеял, подушек  и кроватей.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(М.А.)</a:t>
            </a:r>
          </a:p>
          <a:p>
            <a:pPr marL="182563" indent="-182563">
              <a:lnSpc>
                <a:spcPts val="1500"/>
              </a:lnSpc>
            </a:pP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БСП.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marL="182563" indent="-182563">
              <a:lnSpc>
                <a:spcPts val="1500"/>
              </a:lnSpc>
            </a:pPr>
            <a:r>
              <a:rPr lang="ru-RU" sz="15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 Каждый   делал   своё  дело:  мотористы   качали воздух, водолазы  проверяли  обшивку.  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5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Кетл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endParaRPr lang="ru-RU" sz="1400" i="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i="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endParaRPr lang="ru-RU" sz="1400" i="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 flipV="1">
            <a:off x="2097082" y="2765433"/>
            <a:ext cx="285752" cy="2143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954470" y="2265367"/>
            <a:ext cx="642942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25710" y="1550987"/>
            <a:ext cx="928694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39694" y="1050921"/>
            <a:ext cx="285752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192" y="0"/>
            <a:ext cx="5472608" cy="492443"/>
          </a:xfrm>
        </p:spPr>
        <p:txBody>
          <a:bodyPr/>
          <a:lstStyle/>
          <a:p>
            <a:r>
              <a:rPr lang="ru-RU" sz="1400" dirty="0" smtClean="0"/>
              <a:t>                         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Повторение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-717500" y="550855"/>
            <a:ext cx="6315044" cy="2867452"/>
          </a:xfrm>
        </p:spPr>
        <p:txBody>
          <a:bodyPr/>
          <a:lstStyle/>
          <a:p>
            <a:pPr lvl="2"/>
            <a:r>
              <a:rPr lang="ru-RU" sz="1100" dirty="0" smtClean="0">
                <a:solidFill>
                  <a:srgbClr val="FF0000"/>
                </a:solidFill>
              </a:rPr>
              <a:t> </a:t>
            </a:r>
            <a:r>
              <a:rPr lang="ru-RU" sz="1600" b="1" i="1" dirty="0" smtClean="0">
                <a:solidFill>
                  <a:schemeClr val="tx1"/>
                </a:solidFill>
              </a:rPr>
              <a:t>Поставьте  недостающие   знаки  препинания</a:t>
            </a:r>
          </a:p>
          <a:p>
            <a:pPr marL="1074738" lvl="2" indent="-160338">
              <a:lnSpc>
                <a:spcPts val="1900"/>
              </a:lnSpc>
              <a:buAutoNum type="arabicParenR"/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Я чувствовал, как набухает от дождя мой  новенький  ватник </a:t>
            </a:r>
          </a:p>
          <a:p>
            <a:pPr marL="1074738" lvl="2" indent="-160338">
              <a:lnSpc>
                <a:spcPts val="1900"/>
              </a:lnSpc>
            </a:pPr>
            <a:r>
              <a:rPr lang="ru-RU" sz="1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въедливая,   холодная  сырость  просачивается  сквозь  него.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(Драг.)</a:t>
            </a:r>
          </a:p>
          <a:p>
            <a:pPr marL="1074738" lvl="2" indent="-160338">
              <a:lnSpc>
                <a:spcPts val="19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2) Скамеек на берегу  не было  </a:t>
            </a:r>
            <a:r>
              <a:rPr lang="ru-RU" sz="1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 чтобы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надеть   сапоги, приходилось  скакать  на  одной ноге, обмыв  другую  в реке.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1074738" lvl="2" indent="-160338">
              <a:lnSpc>
                <a:spcPts val="1900"/>
              </a:lnSpc>
              <a:buAutoNum type="arabicParenR"/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 моря  в ответ грянул  пушечный  выстрел</a:t>
            </a:r>
            <a:r>
              <a:rPr lang="ru-RU" sz="1400" b="1" i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 когда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дым  лёг  на сверкавшие искрами  волны,  всё опять  стихло. 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1074738" lvl="2" indent="-160338">
              <a:lnSpc>
                <a:spcPts val="1900"/>
              </a:lnSpc>
              <a:buAutoNum type="arabicParenR"/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унесли носилки 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щёлкнул  замок, 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Бим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лёг  у двери, вытянул передние    лапы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ru-RU" sz="1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Троеп</a:t>
            </a:r>
            <a:r>
              <a:rPr lang="ru-RU" sz="1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1143000" lvl="2" indent="-228600"/>
            <a:endParaRPr lang="ru-RU" sz="1200" b="1" i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40024" y="2479681"/>
            <a:ext cx="285752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83098" y="1979615"/>
            <a:ext cx="714380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168388" y="622293"/>
            <a:ext cx="285752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954338" y="1193797"/>
            <a:ext cx="785818" cy="21431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90612" y="542304"/>
            <a:ext cx="5164295" cy="747519"/>
          </a:xfrm>
        </p:spPr>
        <p:txBody>
          <a:bodyPr/>
          <a:lstStyle/>
          <a:p>
            <a:r>
              <a:rPr lang="ru-RU" dirty="0" smtClean="0"/>
              <a:t>                     Новая   </a:t>
            </a:r>
            <a:r>
              <a:rPr lang="ru-RU" dirty="0" err="1" smtClean="0"/>
              <a:t>темаХ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336541"/>
            <a:ext cx="5357850" cy="2673104"/>
          </a:xfrm>
        </p:spPr>
        <p:txBody>
          <a:bodyPr/>
          <a:lstStyle/>
          <a:p>
            <a:pPr marL="266700" lvl="2">
              <a:lnSpc>
                <a:spcPts val="21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Я чувствовал, как набухает от дождя мой  новенький  ватник  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въедливая,  холодная  сырость  просачивается  сквозь  него.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(Драг.)</a:t>
            </a:r>
          </a:p>
          <a:p>
            <a:pPr marL="266700" lvl="2">
              <a:lnSpc>
                <a:spcPts val="21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  Скамеек на берегу  не было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чтобы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надеть  сапоги, приходилось  скакать  на  одной ноге, обмыв  другую  в реке.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266700" lvl="2">
              <a:lnSpc>
                <a:spcPts val="21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   С моря  в ответ грянул  пушечный  выстрел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b="1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когда  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дым  лёг  на сверкавшие искрами  волны,  всё опять  стихло. 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  <a:p>
            <a:pPr marL="609600" lvl="2" indent="-342900">
              <a:lnSpc>
                <a:spcPts val="2100"/>
              </a:lnSpc>
              <a:buAutoNum type="arabicPeriod" startAt="4"/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Когда   унесли  носилки   </a:t>
            </a:r>
            <a:r>
              <a:rPr lang="ru-RU" sz="1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щёлкнул    замок,   </a:t>
            </a:r>
            <a:r>
              <a:rPr lang="ru-RU" sz="1400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Бим</a:t>
            </a: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лёг </a:t>
            </a:r>
          </a:p>
          <a:p>
            <a:pPr marL="609600" lvl="2" indent="-342900">
              <a:lnSpc>
                <a:spcPts val="2100"/>
              </a:lnSpc>
            </a:pPr>
            <a:r>
              <a:rPr lang="ru-RU" sz="1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у двери, вытянул передние    лапы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.(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Троеп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6596" y="470298"/>
            <a:ext cx="56192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i="1" dirty="0" smtClean="0"/>
          </a:p>
          <a:p>
            <a:endParaRPr lang="ru-RU" sz="14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7462" y="122228"/>
            <a:ext cx="5429288" cy="3000396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22227"/>
            <a:ext cx="5379510" cy="3072636"/>
          </a:xfrm>
        </p:spPr>
        <p:txBody>
          <a:bodyPr/>
          <a:lstStyle/>
          <a:p>
            <a:pPr marL="228600" indent="-228600" algn="l">
              <a:lnSpc>
                <a:spcPts val="1400"/>
              </a:lnSpc>
            </a:pPr>
            <a:r>
              <a:rPr lang="ru-RU" sz="1800" dirty="0" smtClean="0">
                <a:solidFill>
                  <a:srgbClr val="FF0000"/>
                </a:solidFill>
              </a:rPr>
              <a:t>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Схема  разбора   сложного  предложения   с  разными   видами     </a:t>
            </a:r>
          </a:p>
          <a:p>
            <a:pPr marL="228600" indent="-228600" algn="l">
              <a:lnSpc>
                <a:spcPts val="1400"/>
              </a:lnSpc>
            </a:pP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союзной  и   бессоюзной  связи.</a:t>
            </a:r>
          </a:p>
          <a:p>
            <a:pPr marL="182563" indent="-182563" algn="l">
              <a:lnSpc>
                <a:spcPts val="1400"/>
              </a:lnSpc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Определить  вид предложения  по цели высказывания;  если  оно  восклицательное,  отметить   это.</a:t>
            </a:r>
          </a:p>
          <a:p>
            <a:pPr marL="182563" indent="-182563" algn="l">
              <a:lnSpc>
                <a:spcPts val="14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2.   Выделить  грамматические  основы  предложения и  доказать,  что это  сложные предложения  с  разными   видами  связи:</a:t>
            </a:r>
          </a:p>
          <a:p>
            <a:pPr marL="182563" indent="-182563" algn="l">
              <a:lnSpc>
                <a:spcPts val="14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а) союзной сочинительной  и  подчинительной;</a:t>
            </a:r>
          </a:p>
          <a:p>
            <a:pPr marL="182563" indent="-182563" algn="l">
              <a:lnSpc>
                <a:spcPts val="14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б) союзной сочинительной  и   бессоюзной;</a:t>
            </a:r>
          </a:p>
          <a:p>
            <a:pPr marL="182563" indent="-182563" algn="l">
              <a:lnSpc>
                <a:spcPts val="14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в) бессоюзной  и  союзной   подчинительной;</a:t>
            </a:r>
          </a:p>
          <a:p>
            <a:pPr marL="182563" indent="-182563" algn="l">
              <a:lnSpc>
                <a:spcPts val="1400"/>
              </a:lnSpc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г) бессоюзной  и  союзной сочинительной  и   подчинительной.</a:t>
            </a:r>
          </a:p>
          <a:p>
            <a:pPr marL="182563" indent="-182563" algn="l">
              <a:lnSpc>
                <a:spcPts val="1400"/>
              </a:lnSpc>
              <a:buAutoNum type="arabicPeriod" startAt="3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Установить, как  по смыслу группируются  части  сложного предложения, и  выделить  смысловые  части.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  Составить  графическую схему  предложения  (вертикальную или   горизонтальную).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Объяснить   знаки  препинания.</a:t>
            </a:r>
          </a:p>
          <a:p>
            <a:pPr marL="228600" indent="-228600"/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6.  Части  предложения  разобрать  как  простые  предложения.</a:t>
            </a:r>
          </a:p>
          <a:p>
            <a:pPr marL="182563" indent="-182563" algn="l">
              <a:lnSpc>
                <a:spcPts val="1400"/>
              </a:lnSpc>
              <a:buAutoNum type="arabicPeriod" startAt="3"/>
            </a:pPr>
            <a:endParaRPr lang="ru-RU" sz="1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дминистратор\Рабочий стол\Замира(3)\istockphoto-668130406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7347" y="1979615"/>
            <a:ext cx="1214446" cy="112235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2636" y="0"/>
            <a:ext cx="5164295" cy="984885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Образец    разбора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1693863"/>
            <a:ext cx="5286412" cy="954107"/>
          </a:xfrm>
        </p:spPr>
        <p:txBody>
          <a:bodyPr/>
          <a:lstStyle/>
          <a:p>
            <a:pPr marL="228600" indent="-228600"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Повествовательное,  невосклицательное.</a:t>
            </a:r>
          </a:p>
          <a:p>
            <a:pPr marL="228600" indent="-228600">
              <a:buAutoNum type="arabicPeriod"/>
            </a:pPr>
            <a:r>
              <a:rPr lang="ru-RU" sz="1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Сложное  предложение  с   сочинительной  и  подчинительной  связью.</a:t>
            </a:r>
          </a:p>
          <a:p>
            <a:pPr marL="228600" indent="-228600">
              <a:buAutoNum type="arabicPeriod"/>
            </a:pPr>
            <a:r>
              <a:rPr lang="ru-RU" sz="1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[       ] , и [       ] , ( словно… ). </a:t>
            </a:r>
            <a:endParaRPr lang="ru-RU" sz="1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8256" y="468263"/>
            <a:ext cx="5429288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19075">
              <a:lnSpc>
                <a:spcPts val="2200"/>
              </a:lnSpc>
            </a:pPr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    пел,    и   от  каждого звука  его  голоса  веяло  чем-то  родным  и  необозримо   широким,   словно   знакомая  степь  раскрывалась  перед  нами, уходя  в   бесконечную   даль.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(И.Тургенев.)</a:t>
            </a:r>
          </a:p>
        </p:txBody>
      </p:sp>
      <p:pic>
        <p:nvPicPr>
          <p:cNvPr id="6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454008" y="550855"/>
            <a:ext cx="357190" cy="357190"/>
          </a:xfrm>
          <a:prstGeom prst="rect">
            <a:avLst/>
          </a:prstGeom>
          <a:noFill/>
        </p:spPr>
      </p:pic>
      <p:pic>
        <p:nvPicPr>
          <p:cNvPr id="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1668454" y="1193797"/>
            <a:ext cx="1643074" cy="357190"/>
          </a:xfrm>
          <a:prstGeom prst="rect">
            <a:avLst/>
          </a:prstGeom>
          <a:noFill/>
        </p:spPr>
      </p:pic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954074" y="622293"/>
            <a:ext cx="428628" cy="35719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1382702" y="479417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2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1132" y="479417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1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25908" y="693731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3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96950" y="2336805"/>
            <a:ext cx="35719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025644" y="2336805"/>
            <a:ext cx="35719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525578" y="2336805"/>
            <a:ext cx="423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2062157" y="2728920"/>
            <a:ext cx="214314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/>
          <p:cNvSpPr/>
          <p:nvPr/>
        </p:nvSpPr>
        <p:spPr>
          <a:xfrm>
            <a:off x="1525578" y="2836871"/>
            <a:ext cx="1357322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словно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7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1168388" y="1122359"/>
            <a:ext cx="571504" cy="357190"/>
          </a:xfrm>
          <a:prstGeom prst="rect">
            <a:avLst/>
          </a:prstGeom>
          <a:noFill/>
        </p:spPr>
      </p:pic>
      <p:pic>
        <p:nvPicPr>
          <p:cNvPr id="1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4525974" y="622293"/>
            <a:ext cx="642942" cy="35719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2454272" y="2336805"/>
            <a:ext cx="312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2" descr="C:\Documents and Settings\Администратор\Рабочий стол\Замира(3)\istockphoto-668130406-170667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7346" y="1836739"/>
            <a:ext cx="1428760" cy="1285884"/>
          </a:xfrm>
          <a:prstGeom prst="rect">
            <a:avLst/>
          </a:prstGeom>
          <a:noFill/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93665"/>
            <a:ext cx="5619204" cy="3616375"/>
          </a:xfrm>
        </p:spPr>
        <p:txBody>
          <a:bodyPr/>
          <a:lstStyle/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    </a:t>
            </a:r>
            <a:r>
              <a:rPr lang="ru-RU" sz="16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Нет  сомнения, что охота  пестрить  русскую речь иностранными  словами  без  нужды, без  достаточного  основания противна  здравому  смыслу  и  вкусу, но  она  вредит  не  русскому  языку, не  русской  литературе, а  только  тем,  кто  одержим  ею.  </a:t>
            </a:r>
            <a:r>
              <a:rPr lang="ru-RU" sz="1600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(В.Белинский.)</a:t>
            </a:r>
          </a:p>
          <a:p>
            <a:pPr indent="358775" algn="l"/>
            <a:r>
              <a:rPr lang="ru-RU" sz="16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1. Повествовательное</a:t>
            </a:r>
            <a:r>
              <a:rPr lang="ru-RU" sz="16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невосклицательное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l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2. Сложное предложение с сочинительной и подчинительной  связью</a:t>
            </a:r>
            <a:r>
              <a:rPr lang="ru-RU" sz="1600" i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28600" indent="-228600" algn="l"/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28600" indent="-228600" algn="l"/>
            <a:r>
              <a:rPr lang="ru-RU" sz="1800" dirty="0" smtClean="0">
                <a:solidFill>
                  <a:schemeClr val="tx1"/>
                </a:solidFill>
              </a:rPr>
              <a:t>       </a:t>
            </a:r>
          </a:p>
          <a:p>
            <a:pPr marL="228600" indent="-228600"/>
            <a:r>
              <a:rPr lang="ru-RU" sz="1100" dirty="0" smtClean="0">
                <a:solidFill>
                  <a:srgbClr val="FF0000"/>
                </a:solidFill>
              </a:rPr>
              <a:t>         </a:t>
            </a:r>
            <a:endParaRPr lang="ru-RU" sz="2000" dirty="0" smtClean="0">
              <a:solidFill>
                <a:schemeClr val="tx1"/>
              </a:solidFill>
            </a:endParaRPr>
          </a:p>
          <a:p>
            <a:pPr marL="228600" indent="-228600" algn="l"/>
            <a:endParaRPr lang="ru-RU" sz="20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       </a:t>
            </a:r>
          </a:p>
          <a:p>
            <a:pPr marL="228600" indent="-228600" algn="l"/>
            <a:endParaRPr lang="ru-RU" sz="1400" dirty="0" smtClean="0">
              <a:solidFill>
                <a:srgbClr val="0070C0"/>
              </a:solidFill>
            </a:endParaRPr>
          </a:p>
          <a:p>
            <a:pPr marL="228600" indent="-228600" algn="l"/>
            <a:r>
              <a:rPr lang="ru-RU" sz="1400" dirty="0" smtClean="0">
                <a:solidFill>
                  <a:srgbClr val="0070C0"/>
                </a:solidFill>
              </a:rPr>
              <a:t>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54206" y="122227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2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4008" y="122227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1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68850" y="622293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3</a:t>
            </a:r>
            <a:endParaRPr lang="ru-RU" sz="12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525446" y="265103"/>
            <a:ext cx="500066" cy="357190"/>
          </a:xfrm>
          <a:prstGeom prst="rect">
            <a:avLst/>
          </a:prstGeom>
          <a:noFill/>
        </p:spPr>
      </p:pic>
      <p:pic>
        <p:nvPicPr>
          <p:cNvPr id="10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2311396" y="193665"/>
            <a:ext cx="1857388" cy="357190"/>
          </a:xfrm>
          <a:prstGeom prst="rect">
            <a:avLst/>
          </a:prstGeom>
          <a:noFill/>
        </p:spPr>
      </p:pic>
      <p:pic>
        <p:nvPicPr>
          <p:cNvPr id="11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1096950" y="765169"/>
            <a:ext cx="1214446" cy="357190"/>
          </a:xfrm>
          <a:prstGeom prst="rect">
            <a:avLst/>
          </a:prstGeom>
          <a:noFill/>
        </p:spPr>
      </p:pic>
      <p:pic>
        <p:nvPicPr>
          <p:cNvPr id="12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5097478" y="693731"/>
            <a:ext cx="357190" cy="357190"/>
          </a:xfrm>
          <a:prstGeom prst="rect">
            <a:avLst/>
          </a:prstGeom>
          <a:noFill/>
        </p:spPr>
      </p:pic>
      <p:pic>
        <p:nvPicPr>
          <p:cNvPr id="13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96818" y="1050921"/>
            <a:ext cx="928694" cy="357190"/>
          </a:xfrm>
          <a:prstGeom prst="rect">
            <a:avLst/>
          </a:prstGeom>
          <a:noFill/>
        </p:spPr>
      </p:pic>
      <p:pic>
        <p:nvPicPr>
          <p:cNvPr id="14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23858" r="5263" b="65148"/>
          <a:stretch>
            <a:fillRect/>
          </a:stretch>
        </p:blipFill>
        <p:spPr bwMode="auto">
          <a:xfrm>
            <a:off x="1382702" y="1193797"/>
            <a:ext cx="500066" cy="357190"/>
          </a:xfrm>
          <a:prstGeom prst="rect">
            <a:avLst/>
          </a:prstGeom>
          <a:noFill/>
        </p:spPr>
      </p:pic>
      <p:pic>
        <p:nvPicPr>
          <p:cNvPr id="15" name="Picture 2" descr="C:\Documents and Settings\Администратор\Рабочий стол\Чл.png"/>
          <p:cNvPicPr>
            <a:picLocks noChangeAspect="1" noChangeArrowheads="1"/>
          </p:cNvPicPr>
          <p:nvPr/>
        </p:nvPicPr>
        <p:blipFill>
          <a:blip r:embed="rId3"/>
          <a:srcRect l="69552" t="39886" r="5263" b="49120"/>
          <a:stretch>
            <a:fillRect/>
          </a:stretch>
        </p:blipFill>
        <p:spPr bwMode="auto">
          <a:xfrm>
            <a:off x="1811330" y="1265235"/>
            <a:ext cx="1025512" cy="35719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1239826" y="1122359"/>
            <a:ext cx="2857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</a:rPr>
              <a:t>4</a:t>
            </a:r>
            <a:endParaRPr lang="ru-RU" sz="1200" b="1" dirty="0">
              <a:solidFill>
                <a:srgbClr val="FF00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8322" y="2193929"/>
            <a:ext cx="5000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[       ] ,( что… ) , но [… тем] , ( кто…).</a:t>
            </a:r>
            <a:endParaRPr lang="ru-RU" sz="1600" dirty="0"/>
          </a:p>
        </p:txBody>
      </p:sp>
      <p:sp>
        <p:nvSpPr>
          <p:cNvPr id="19" name="Выгнутая вверх стрелка 18"/>
          <p:cNvSpPr/>
          <p:nvPr/>
        </p:nvSpPr>
        <p:spPr>
          <a:xfrm>
            <a:off x="1239825" y="2193929"/>
            <a:ext cx="571505" cy="45719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25512" y="1979615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в чём?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21" name="Выгнутая вверх стрелка 20"/>
          <p:cNvSpPr/>
          <p:nvPr/>
        </p:nvSpPr>
        <p:spPr>
          <a:xfrm>
            <a:off x="3025776" y="2193929"/>
            <a:ext cx="714380" cy="45719"/>
          </a:xfrm>
          <a:prstGeom prst="curvedDownArrow">
            <a:avLst/>
          </a:prstGeom>
          <a:solidFill>
            <a:srgbClr val="FF0000"/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25776" y="1979615"/>
            <a:ext cx="7143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FF0000"/>
                </a:solidFill>
              </a:rPr>
              <a:t>кому?</a:t>
            </a:r>
            <a:endParaRPr lang="ru-RU" sz="1200" dirty="0">
              <a:solidFill>
                <a:srgbClr val="FF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168388" y="2551119"/>
            <a:ext cx="42862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276339" y="2800358"/>
            <a:ext cx="214314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Овал 24"/>
          <p:cNvSpPr/>
          <p:nvPr/>
        </p:nvSpPr>
        <p:spPr>
          <a:xfrm>
            <a:off x="1025512" y="2908309"/>
            <a:ext cx="785818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82834" y="2551119"/>
            <a:ext cx="428628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2490785" y="2800358"/>
            <a:ext cx="214314" cy="1588"/>
          </a:xfrm>
          <a:prstGeom prst="straightConnector1">
            <a:avLst/>
          </a:prstGeom>
          <a:ln w="28575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2239958" y="2908309"/>
            <a:ext cx="785818" cy="2143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кто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68454" y="2408243"/>
            <a:ext cx="5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 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67462" y="0"/>
            <a:ext cx="5429288" cy="3244850"/>
          </a:xfrm>
          <a:prstGeom prst="rect">
            <a:avLst/>
          </a:prstGeom>
          <a:noFill/>
          <a:ln>
            <a:solidFill>
              <a:srgbClr val="0070C0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740024" y="2336805"/>
            <a:ext cx="31290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                    Новая   тема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614313"/>
            <a:ext cx="5472608" cy="793798"/>
          </a:xfrm>
        </p:spPr>
        <p:txBody>
          <a:bodyPr/>
          <a:lstStyle/>
          <a:p>
            <a:r>
              <a:rPr lang="ru-RU" sz="1400" dirty="0" smtClean="0">
                <a:solidFill>
                  <a:srgbClr val="FF0000"/>
                </a:solidFill>
              </a:rPr>
              <a:t>     </a:t>
            </a:r>
            <a:r>
              <a:rPr lang="ru-RU" sz="1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Упражнение  181, страница  85.  Прочитайте  предложения,  рассмотрите  схемы. Сделайте  синтаксический  разбор  прочитанных  предложений.</a:t>
            </a: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8256" y="265103"/>
            <a:ext cx="547260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70C0"/>
                </a:solidFill>
              </a:rPr>
              <a:t>     </a:t>
            </a:r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1400" b="1" i="1" dirty="0" smtClean="0">
              <a:solidFill>
                <a:srgbClr val="0070C0"/>
              </a:solidFill>
            </a:endParaRPr>
          </a:p>
          <a:p>
            <a:endParaRPr lang="ru-RU" sz="2000" b="1" i="1" dirty="0" smtClean="0">
              <a:solidFill>
                <a:srgbClr val="C00000"/>
              </a:solidFill>
            </a:endParaRPr>
          </a:p>
          <a:p>
            <a:endParaRPr lang="ru-RU" b="1" i="1" dirty="0"/>
          </a:p>
        </p:txBody>
      </p:sp>
      <p:sp>
        <p:nvSpPr>
          <p:cNvPr id="7" name="Прямоугольник 6"/>
          <p:cNvSpPr/>
          <p:nvPr/>
        </p:nvSpPr>
        <p:spPr>
          <a:xfrm rot="10800000" flipV="1">
            <a:off x="146595" y="542305"/>
            <a:ext cx="54726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          </a:t>
            </a:r>
          </a:p>
          <a:p>
            <a:r>
              <a:rPr lang="ru-RU" sz="2400" b="1" i="1" dirty="0" smtClean="0">
                <a:solidFill>
                  <a:srgbClr val="FF0000"/>
                </a:solidFill>
              </a:rPr>
              <a:t>             </a:t>
            </a: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1200" b="1" i="1" dirty="0" smtClean="0">
              <a:solidFill>
                <a:srgbClr val="FF0000"/>
              </a:solidFill>
            </a:endParaRPr>
          </a:p>
          <a:p>
            <a:endParaRPr lang="ru-RU" sz="2400" b="1" i="1" dirty="0" smtClean="0">
              <a:solidFill>
                <a:srgbClr val="FF0000"/>
              </a:solidFill>
            </a:endParaRPr>
          </a:p>
          <a:p>
            <a:endParaRPr lang="ru-RU" sz="24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8256" y="1336673"/>
            <a:ext cx="5214974" cy="11310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700"/>
              </a:lnSpc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Через  час  явилась  возможность ехать:  метель  утихла, небо  прояснилось, и  мы   отправились.  (П.)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025512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097082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311528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525974" y="2265367"/>
            <a:ext cx="64294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954470" y="2193929"/>
            <a:ext cx="481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 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739892" y="2193929"/>
            <a:ext cx="285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811462" y="2193929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8058</TotalTime>
  <Words>1196</Words>
  <Application>Microsoft Office PowerPoint</Application>
  <PresentationFormat>Произвольный</PresentationFormat>
  <Paragraphs>210</Paragraphs>
  <Slides>15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 Русский   язык</vt:lpstr>
      <vt:lpstr>      Определите  сложные  предложения   с сочинительной  и  подчинительной   связью</vt:lpstr>
      <vt:lpstr>                       Проверим</vt:lpstr>
      <vt:lpstr>                              Повторение    </vt:lpstr>
      <vt:lpstr>                     Новая   темаХ</vt:lpstr>
      <vt:lpstr>Слайд 6</vt:lpstr>
      <vt:lpstr>Образец    разбора </vt:lpstr>
      <vt:lpstr>Слайд 8</vt:lpstr>
      <vt:lpstr>                    Новая   тема</vt:lpstr>
      <vt:lpstr>                    Новая   тема</vt:lpstr>
      <vt:lpstr>Слайд 11</vt:lpstr>
      <vt:lpstr>Слайд 12</vt:lpstr>
      <vt:lpstr>          Работа   с   учебником</vt:lpstr>
      <vt:lpstr>                      Проверим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LAN_OS</cp:lastModifiedBy>
  <cp:revision>1165</cp:revision>
  <dcterms:created xsi:type="dcterms:W3CDTF">2020-04-13T08:05:42Z</dcterms:created>
  <dcterms:modified xsi:type="dcterms:W3CDTF">2021-01-31T09:30:08Z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