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7"/>
  </p:notesMasterIdLst>
  <p:sldIdLst>
    <p:sldId id="256" r:id="rId2"/>
    <p:sldId id="483" r:id="rId3"/>
    <p:sldId id="456" r:id="rId4"/>
    <p:sldId id="461" r:id="rId5"/>
    <p:sldId id="465" r:id="rId6"/>
    <p:sldId id="471" r:id="rId7"/>
    <p:sldId id="489" r:id="rId8"/>
    <p:sldId id="472" r:id="rId9"/>
    <p:sldId id="473" r:id="rId10"/>
    <p:sldId id="491" r:id="rId11"/>
    <p:sldId id="492" r:id="rId12"/>
    <p:sldId id="490" r:id="rId13"/>
    <p:sldId id="475" r:id="rId14"/>
    <p:sldId id="474" r:id="rId15"/>
    <p:sldId id="262" r:id="rId16"/>
  </p:sldIdLst>
  <p:sldSz cx="5765800" cy="3244850"/>
  <p:notesSz cx="10020300" cy="688816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218BC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ABFCF23-3B69-468F-B69F-88F6DE6A72F2}" styleName="Средний стиль 1 -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9419" autoAdjust="0"/>
    <p:restoredTop sz="91514" autoAdjust="0"/>
  </p:normalViewPr>
  <p:slideViewPr>
    <p:cSldViewPr>
      <p:cViewPr>
        <p:scale>
          <a:sx n="100" d="100"/>
          <a:sy n="100" d="100"/>
        </p:scale>
        <p:origin x="-1518" y="-112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4342498" cy="343734"/>
          </a:xfrm>
          <a:prstGeom prst="rect">
            <a:avLst/>
          </a:prstGeom>
        </p:spPr>
        <p:txBody>
          <a:bodyPr vert="horz" lIns="171578" tIns="85789" rIns="171578" bIns="85789" rtlCol="0"/>
          <a:lstStyle>
            <a:lvl1pPr algn="l">
              <a:defRPr sz="23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5675045" y="1"/>
            <a:ext cx="4342498" cy="343734"/>
          </a:xfrm>
          <a:prstGeom prst="rect">
            <a:avLst/>
          </a:prstGeom>
        </p:spPr>
        <p:txBody>
          <a:bodyPr vert="horz" lIns="171578" tIns="85789" rIns="171578" bIns="85789" rtlCol="0"/>
          <a:lstStyle>
            <a:lvl1pPr algn="r">
              <a:defRPr sz="2300"/>
            </a:lvl1pPr>
          </a:lstStyle>
          <a:p>
            <a:fld id="{9D71E86E-95C0-4C9D-BDD2-B02666D11E50}" type="datetimeFigureOut">
              <a:rPr lang="ru-RU" smtClean="0"/>
              <a:pPr/>
              <a:t>31.01.2021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716213" y="515938"/>
            <a:ext cx="4589462" cy="2584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171578" tIns="85789" rIns="171578" bIns="85789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1001480" y="3272216"/>
            <a:ext cx="8017344" cy="3100347"/>
          </a:xfrm>
          <a:prstGeom prst="rect">
            <a:avLst/>
          </a:prstGeom>
        </p:spPr>
        <p:txBody>
          <a:bodyPr vert="horz" lIns="171578" tIns="85789" rIns="171578" bIns="85789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1" y="6541060"/>
            <a:ext cx="4342498" cy="347103"/>
          </a:xfrm>
          <a:prstGeom prst="rect">
            <a:avLst/>
          </a:prstGeom>
        </p:spPr>
        <p:txBody>
          <a:bodyPr vert="horz" lIns="171578" tIns="85789" rIns="171578" bIns="85789" rtlCol="0" anchor="b"/>
          <a:lstStyle>
            <a:lvl1pPr algn="l">
              <a:defRPr sz="23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5675045" y="6541060"/>
            <a:ext cx="4342498" cy="347103"/>
          </a:xfrm>
          <a:prstGeom prst="rect">
            <a:avLst/>
          </a:prstGeom>
        </p:spPr>
        <p:txBody>
          <a:bodyPr vert="horz" lIns="171578" tIns="85789" rIns="171578" bIns="85789" rtlCol="0" anchor="b"/>
          <a:lstStyle>
            <a:lvl1pPr algn="r">
              <a:defRPr sz="2300"/>
            </a:lvl1pPr>
          </a:lstStyle>
          <a:p>
            <a:fld id="{5F075868-CFE5-41D1-9E80-29970BD529B5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075868-CFE5-41D1-9E80-29970BD529B5}" type="slidenum">
              <a:rPr lang="ru-RU" smtClean="0"/>
              <a:pPr/>
              <a:t>3</a:t>
            </a:fld>
            <a:endParaRPr lang="ru-RU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075868-CFE5-41D1-9E80-29970BD529B5}" type="slidenum">
              <a:rPr lang="ru-RU" smtClean="0"/>
              <a:pPr/>
              <a:t>4</a:t>
            </a:fld>
            <a:endParaRPr lang="ru-RU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075868-CFE5-41D1-9E80-29970BD529B5}" type="slidenum">
              <a:rPr lang="ru-RU" smtClean="0"/>
              <a:pPr/>
              <a:t>13</a:t>
            </a:fld>
            <a:endParaRPr lang="ru-RU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075868-CFE5-41D1-9E80-29970BD529B5}" type="slidenum">
              <a:rPr lang="ru-RU" smtClean="0"/>
              <a:pPr/>
              <a:t>15</a:t>
            </a:fld>
            <a:endParaRPr lang="ru-RU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432435" y="1005903"/>
            <a:ext cx="4900930" cy="68141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864870" y="1817116"/>
            <a:ext cx="4036060" cy="8112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1/31/2021</a:t>
            </a:fld>
            <a:endParaRPr lang="en-US"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400" b="1" i="1">
                <a:solidFill>
                  <a:srgbClr val="2365C7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1/31/2021</a:t>
            </a:fld>
            <a:endParaRPr lang="en-US"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288290" y="746315"/>
            <a:ext cx="2508123" cy="21416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2969387" y="746315"/>
            <a:ext cx="2508123" cy="21416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1/31/2021</a:t>
            </a:fld>
            <a:endParaRPr lang="en-US" dirty="0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1/31/2021</a:t>
            </a:fld>
            <a:endParaRPr lang="en-US" dirty="0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8" y="71163"/>
            <a:ext cx="5650865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7" name="bg object 17"/>
          <p:cNvSpPr/>
          <p:nvPr/>
        </p:nvSpPr>
        <p:spPr>
          <a:xfrm>
            <a:off x="5257166" y="159367"/>
            <a:ext cx="252729" cy="252729"/>
          </a:xfrm>
          <a:custGeom>
            <a:avLst/>
            <a:gdLst/>
            <a:ahLst/>
            <a:cxnLst/>
            <a:rect l="l" t="t" r="r" b="b"/>
            <a:pathLst>
              <a:path w="252729" h="252729">
                <a:moveTo>
                  <a:pt x="252464" y="0"/>
                </a:moveTo>
                <a:lnTo>
                  <a:pt x="0" y="0"/>
                </a:lnTo>
                <a:lnTo>
                  <a:pt x="0" y="252464"/>
                </a:lnTo>
                <a:lnTo>
                  <a:pt x="252464" y="252464"/>
                </a:lnTo>
                <a:lnTo>
                  <a:pt x="25246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1/31/2021</a:t>
            </a:fld>
            <a:endParaRPr lang="en-US" dirty="0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0" y="536168"/>
            <a:ext cx="5650865" cy="2649220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7" name="bg object 17"/>
          <p:cNvSpPr/>
          <p:nvPr/>
        </p:nvSpPr>
        <p:spPr>
          <a:xfrm>
            <a:off x="66848" y="71163"/>
            <a:ext cx="5650865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4353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17313" y="781128"/>
            <a:ext cx="4531172" cy="209423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1">
                <a:solidFill>
                  <a:srgbClr val="2365C7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1960372" y="3017710"/>
            <a:ext cx="1845056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288290" y="3017710"/>
            <a:ext cx="1326134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1/31/2021</a:t>
            </a:fld>
            <a:endParaRPr lang="en-US"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4151376" y="3017710"/>
            <a:ext cx="1326134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1535"/>
            <a:ext cx="5760085" cy="1021080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2"/>
                </a:lnTo>
                <a:lnTo>
                  <a:pt x="5759640" y="1020952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r>
              <a:rPr lang="ru-RU" dirty="0" smtClean="0"/>
              <a:t>   </a:t>
            </a:r>
            <a:endParaRPr dirty="0"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096950" y="122227"/>
            <a:ext cx="3960440" cy="537967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lang="ru-RU" sz="3400" spc="-5" dirty="0" smtClean="0"/>
              <a:t> Русский   язык</a:t>
            </a:r>
            <a:endParaRPr sz="3400" dirty="0"/>
          </a:p>
        </p:txBody>
      </p:sp>
      <p:sp>
        <p:nvSpPr>
          <p:cNvPr id="4" name="object 4"/>
          <p:cNvSpPr txBox="1"/>
          <p:nvPr/>
        </p:nvSpPr>
        <p:spPr>
          <a:xfrm>
            <a:off x="954074" y="979483"/>
            <a:ext cx="4679371" cy="1860766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8415">
              <a:lnSpc>
                <a:spcPts val="1950"/>
              </a:lnSpc>
              <a:spcBef>
                <a:spcPts val="110"/>
              </a:spcBef>
            </a:pPr>
            <a:endParaRPr lang="ru-RU" sz="2400" b="1" spc="-20" dirty="0" smtClean="0">
              <a:solidFill>
                <a:srgbClr val="0070C0"/>
              </a:solidFill>
              <a:latin typeface="Arial"/>
              <a:cs typeface="Arial"/>
            </a:endParaRPr>
          </a:p>
          <a:p>
            <a:pPr marL="18415">
              <a:lnSpc>
                <a:spcPts val="1950"/>
              </a:lnSpc>
              <a:spcBef>
                <a:spcPts val="110"/>
              </a:spcBef>
            </a:pPr>
            <a:r>
              <a:rPr sz="2400" b="1" spc="-20" dirty="0" err="1" smtClean="0">
                <a:solidFill>
                  <a:srgbClr val="0070C0"/>
                </a:solidFill>
                <a:latin typeface="Arial"/>
                <a:cs typeface="Arial"/>
              </a:rPr>
              <a:t>Тема</a:t>
            </a:r>
            <a:endParaRPr lang="ru-RU" sz="2400" b="1" spc="-20" dirty="0" smtClean="0">
              <a:solidFill>
                <a:srgbClr val="0070C0"/>
              </a:solidFill>
              <a:latin typeface="Arial"/>
              <a:cs typeface="Arial"/>
            </a:endParaRPr>
          </a:p>
          <a:p>
            <a:pPr marL="18415">
              <a:lnSpc>
                <a:spcPts val="1950"/>
              </a:lnSpc>
              <a:spcBef>
                <a:spcPts val="110"/>
              </a:spcBef>
            </a:pPr>
            <a:endParaRPr lang="ru-RU" sz="2400" b="1" spc="-20" dirty="0" smtClean="0">
              <a:solidFill>
                <a:srgbClr val="0070C0"/>
              </a:solidFill>
              <a:latin typeface="Arial"/>
              <a:cs typeface="Arial"/>
            </a:endParaRPr>
          </a:p>
          <a:p>
            <a:pPr marL="18415">
              <a:lnSpc>
                <a:spcPts val="1950"/>
              </a:lnSpc>
              <a:spcBef>
                <a:spcPts val="110"/>
              </a:spcBef>
            </a:pPr>
            <a:endParaRPr lang="ru-RU" sz="2400" b="1" spc="-20" dirty="0" smtClean="0">
              <a:solidFill>
                <a:srgbClr val="0070C0"/>
              </a:solidFill>
              <a:latin typeface="Arial"/>
              <a:cs typeface="Arial"/>
            </a:endParaRPr>
          </a:p>
          <a:p>
            <a:pPr marL="18415">
              <a:lnSpc>
                <a:spcPts val="1950"/>
              </a:lnSpc>
              <a:spcBef>
                <a:spcPts val="110"/>
              </a:spcBef>
            </a:pPr>
            <a:r>
              <a:rPr lang="ru-RU" sz="2000" b="1" spc="-20" dirty="0" smtClean="0">
                <a:solidFill>
                  <a:srgbClr val="0070C0"/>
                </a:solidFill>
                <a:latin typeface="Arial"/>
                <a:cs typeface="Arial"/>
              </a:rPr>
              <a:t>Сложные  предложения с  сочинительной, подчинительной </a:t>
            </a:r>
            <a:endParaRPr lang="ru-RU" sz="2000" b="1" spc="-20" dirty="0" smtClean="0">
              <a:solidFill>
                <a:srgbClr val="0070C0"/>
              </a:solidFill>
              <a:latin typeface="Arial"/>
              <a:cs typeface="Arial"/>
            </a:endParaRPr>
          </a:p>
          <a:p>
            <a:pPr marL="18415">
              <a:lnSpc>
                <a:spcPts val="1950"/>
              </a:lnSpc>
              <a:spcBef>
                <a:spcPts val="110"/>
              </a:spcBef>
            </a:pPr>
            <a:r>
              <a:rPr lang="ru-RU" sz="2000" b="1" spc="-20" dirty="0" smtClean="0">
                <a:solidFill>
                  <a:srgbClr val="0070C0"/>
                </a:solidFill>
                <a:latin typeface="Arial"/>
                <a:cs typeface="Arial"/>
              </a:rPr>
              <a:t>и    </a:t>
            </a:r>
            <a:r>
              <a:rPr lang="ru-RU" sz="2000" b="1" spc="-20" dirty="0" smtClean="0">
                <a:solidFill>
                  <a:srgbClr val="0070C0"/>
                </a:solidFill>
                <a:latin typeface="Arial"/>
                <a:cs typeface="Arial"/>
              </a:rPr>
              <a:t>бессоюзной   </a:t>
            </a:r>
            <a:r>
              <a:rPr lang="ru-RU" sz="2000" b="1" spc="-20" dirty="0" smtClean="0">
                <a:solidFill>
                  <a:srgbClr val="0070C0"/>
                </a:solidFill>
                <a:latin typeface="Arial"/>
                <a:cs typeface="Arial"/>
              </a:rPr>
              <a:t>связью.</a:t>
            </a:r>
            <a:endParaRPr lang="ru-RU" sz="2300" spc="-1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454008" y="1050921"/>
            <a:ext cx="344170" cy="676275"/>
          </a:xfrm>
          <a:custGeom>
            <a:avLst/>
            <a:gdLst/>
            <a:ahLst/>
            <a:cxnLst/>
            <a:rect l="l" t="t" r="r" b="b"/>
            <a:pathLst>
              <a:path w="344170" h="676275">
                <a:moveTo>
                  <a:pt x="343828" y="0"/>
                </a:moveTo>
                <a:lnTo>
                  <a:pt x="0" y="0"/>
                </a:lnTo>
                <a:lnTo>
                  <a:pt x="0" y="675751"/>
                </a:lnTo>
                <a:lnTo>
                  <a:pt x="343828" y="675751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454008" y="1979615"/>
            <a:ext cx="344170" cy="943863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10" name="object 10"/>
          <p:cNvGrpSpPr/>
          <p:nvPr/>
        </p:nvGrpSpPr>
        <p:grpSpPr>
          <a:xfrm>
            <a:off x="4686759" y="212868"/>
            <a:ext cx="634365" cy="634365"/>
            <a:chOff x="4686759" y="212868"/>
            <a:chExt cx="634365" cy="634365"/>
          </a:xfrm>
        </p:grpSpPr>
        <p:sp>
          <p:nvSpPr>
            <p:cNvPr id="11" name="object 11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603608" y="0"/>
                  </a:moveTo>
                  <a:lnTo>
                    <a:pt x="0" y="0"/>
                  </a:lnTo>
                  <a:lnTo>
                    <a:pt x="0" y="603609"/>
                  </a:lnTo>
                  <a:lnTo>
                    <a:pt x="603608" y="603609"/>
                  </a:lnTo>
                  <a:lnTo>
                    <a:pt x="603608" y="0"/>
                  </a:lnTo>
                  <a:close/>
                </a:path>
              </a:pathLst>
            </a:custGeom>
            <a:solidFill>
              <a:srgbClr val="00A65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8" y="0"/>
                  </a:lnTo>
                  <a:lnTo>
                    <a:pt x="603608" y="603609"/>
                  </a:lnTo>
                  <a:lnTo>
                    <a:pt x="0" y="603609"/>
                  </a:lnTo>
                  <a:lnTo>
                    <a:pt x="0" y="0"/>
                  </a:lnTo>
                  <a:close/>
                </a:path>
              </a:pathLst>
            </a:custGeom>
            <a:ln w="30481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3" name="object 13"/>
          <p:cNvSpPr txBox="1"/>
          <p:nvPr/>
        </p:nvSpPr>
        <p:spPr>
          <a:xfrm>
            <a:off x="4924206" y="249024"/>
            <a:ext cx="173355" cy="37274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25"/>
              </a:spcBef>
            </a:pPr>
            <a:r>
              <a:rPr lang="en-US" sz="2250" b="1" spc="10" dirty="0">
                <a:solidFill>
                  <a:srgbClr val="FFFFFF"/>
                </a:solidFill>
                <a:latin typeface="Arial"/>
                <a:cs typeface="Arial"/>
              </a:rPr>
              <a:t>9</a:t>
            </a:r>
            <a:endParaRPr sz="2250" dirty="0">
              <a:latin typeface="Arial"/>
              <a:cs typeface="Arial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4798296" y="541953"/>
            <a:ext cx="439420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95"/>
              </a:spcBef>
            </a:pPr>
            <a:r>
              <a:rPr sz="1300" spc="5" dirty="0">
                <a:solidFill>
                  <a:srgbClr val="FFFFFF"/>
                </a:solidFill>
                <a:latin typeface="Arial"/>
                <a:cs typeface="Arial"/>
              </a:rPr>
              <a:t>к</a:t>
            </a:r>
            <a:r>
              <a:rPr sz="1300" spc="-5" dirty="0">
                <a:solidFill>
                  <a:srgbClr val="FFFFFF"/>
                </a:solidFill>
                <a:latin typeface="Arial"/>
                <a:cs typeface="Arial"/>
              </a:rPr>
              <a:t>ласс</a:t>
            </a:r>
            <a:endParaRPr sz="1300">
              <a:latin typeface="Arial"/>
              <a:cs typeface="Arial"/>
            </a:endParaRPr>
          </a:p>
        </p:txBody>
      </p:sp>
      <p:grpSp>
        <p:nvGrpSpPr>
          <p:cNvPr id="15" name="object 15"/>
          <p:cNvGrpSpPr/>
          <p:nvPr/>
        </p:nvGrpSpPr>
        <p:grpSpPr>
          <a:xfrm>
            <a:off x="346532" y="289010"/>
            <a:ext cx="467359" cy="466725"/>
            <a:chOff x="346532" y="289010"/>
            <a:chExt cx="467359" cy="466725"/>
          </a:xfrm>
        </p:grpSpPr>
        <p:sp>
          <p:nvSpPr>
            <p:cNvPr id="16" name="object 16"/>
            <p:cNvSpPr/>
            <p:nvPr/>
          </p:nvSpPr>
          <p:spPr>
            <a:xfrm>
              <a:off x="347903" y="290381"/>
              <a:ext cx="325120" cy="464184"/>
            </a:xfrm>
            <a:custGeom>
              <a:avLst/>
              <a:gdLst/>
              <a:ahLst/>
              <a:cxnLst/>
              <a:rect l="l" t="t" r="r" b="b"/>
              <a:pathLst>
                <a:path w="325120" h="464184">
                  <a:moveTo>
                    <a:pt x="301975" y="0"/>
                  </a:moveTo>
                  <a:lnTo>
                    <a:pt x="22673" y="0"/>
                  </a:lnTo>
                  <a:lnTo>
                    <a:pt x="13828" y="1961"/>
                  </a:lnTo>
                  <a:lnTo>
                    <a:pt x="6623" y="6956"/>
                  </a:lnTo>
                  <a:lnTo>
                    <a:pt x="1775" y="14269"/>
                  </a:lnTo>
                  <a:lnTo>
                    <a:pt x="0" y="23183"/>
                  </a:lnTo>
                  <a:lnTo>
                    <a:pt x="0" y="440585"/>
                  </a:lnTo>
                  <a:lnTo>
                    <a:pt x="1822" y="449613"/>
                  </a:lnTo>
                  <a:lnTo>
                    <a:pt x="6791" y="456985"/>
                  </a:lnTo>
                  <a:lnTo>
                    <a:pt x="14162" y="461954"/>
                  </a:lnTo>
                  <a:lnTo>
                    <a:pt x="23187" y="463777"/>
                  </a:lnTo>
                  <a:lnTo>
                    <a:pt x="301457" y="463777"/>
                  </a:lnTo>
                  <a:lnTo>
                    <a:pt x="310484" y="461954"/>
                  </a:lnTo>
                  <a:lnTo>
                    <a:pt x="317856" y="456985"/>
                  </a:lnTo>
                  <a:lnTo>
                    <a:pt x="322826" y="449613"/>
                  </a:lnTo>
                  <a:lnTo>
                    <a:pt x="324648" y="440585"/>
                  </a:lnTo>
                  <a:lnTo>
                    <a:pt x="324648" y="250804"/>
                  </a:lnTo>
                  <a:lnTo>
                    <a:pt x="321185" y="247345"/>
                  </a:lnTo>
                  <a:lnTo>
                    <a:pt x="312649" y="247345"/>
                  </a:lnTo>
                  <a:lnTo>
                    <a:pt x="309190" y="250804"/>
                  </a:lnTo>
                  <a:lnTo>
                    <a:pt x="309190" y="444855"/>
                  </a:lnTo>
                  <a:lnTo>
                    <a:pt x="305727" y="448318"/>
                  </a:lnTo>
                  <a:lnTo>
                    <a:pt x="18921" y="448318"/>
                  </a:lnTo>
                  <a:lnTo>
                    <a:pt x="15458" y="444855"/>
                  </a:lnTo>
                  <a:lnTo>
                    <a:pt x="15458" y="18914"/>
                  </a:lnTo>
                  <a:lnTo>
                    <a:pt x="18921" y="15454"/>
                  </a:lnTo>
                  <a:lnTo>
                    <a:pt x="305727" y="15454"/>
                  </a:lnTo>
                  <a:lnTo>
                    <a:pt x="309190" y="18914"/>
                  </a:lnTo>
                  <a:lnTo>
                    <a:pt x="309190" y="73832"/>
                  </a:lnTo>
                  <a:lnTo>
                    <a:pt x="312649" y="77292"/>
                  </a:lnTo>
                  <a:lnTo>
                    <a:pt x="321185" y="77292"/>
                  </a:lnTo>
                  <a:lnTo>
                    <a:pt x="324648" y="73832"/>
                  </a:lnTo>
                  <a:lnTo>
                    <a:pt x="324648" y="23183"/>
                  </a:lnTo>
                  <a:lnTo>
                    <a:pt x="322873" y="14269"/>
                  </a:lnTo>
                  <a:lnTo>
                    <a:pt x="318025" y="6956"/>
                  </a:lnTo>
                  <a:lnTo>
                    <a:pt x="310820" y="1961"/>
                  </a:lnTo>
                  <a:lnTo>
                    <a:pt x="301975" y="0"/>
                  </a:lnTo>
                  <a:close/>
                </a:path>
              </a:pathLst>
            </a:custGeom>
            <a:solidFill>
              <a:srgbClr val="00AEE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347903" y="290381"/>
              <a:ext cx="325120" cy="464184"/>
            </a:xfrm>
            <a:custGeom>
              <a:avLst/>
              <a:gdLst/>
              <a:ahLst/>
              <a:cxnLst/>
              <a:rect l="l" t="t" r="r" b="b"/>
              <a:pathLst>
                <a:path w="325120" h="464184">
                  <a:moveTo>
                    <a:pt x="23187" y="463777"/>
                  </a:moveTo>
                  <a:lnTo>
                    <a:pt x="301457" y="463777"/>
                  </a:lnTo>
                  <a:lnTo>
                    <a:pt x="310484" y="461954"/>
                  </a:lnTo>
                  <a:lnTo>
                    <a:pt x="317856" y="456985"/>
                  </a:lnTo>
                  <a:lnTo>
                    <a:pt x="322826" y="449613"/>
                  </a:lnTo>
                  <a:lnTo>
                    <a:pt x="324648" y="440585"/>
                  </a:lnTo>
                  <a:lnTo>
                    <a:pt x="324648" y="255074"/>
                  </a:lnTo>
                  <a:lnTo>
                    <a:pt x="324648" y="250804"/>
                  </a:lnTo>
                  <a:lnTo>
                    <a:pt x="321185" y="247345"/>
                  </a:lnTo>
                  <a:lnTo>
                    <a:pt x="316919" y="247345"/>
                  </a:lnTo>
                  <a:lnTo>
                    <a:pt x="312649" y="247345"/>
                  </a:lnTo>
                  <a:lnTo>
                    <a:pt x="309190" y="250804"/>
                  </a:lnTo>
                  <a:lnTo>
                    <a:pt x="309190" y="255074"/>
                  </a:lnTo>
                  <a:lnTo>
                    <a:pt x="309190" y="440585"/>
                  </a:lnTo>
                  <a:lnTo>
                    <a:pt x="309190" y="444855"/>
                  </a:lnTo>
                  <a:lnTo>
                    <a:pt x="305727" y="448318"/>
                  </a:lnTo>
                  <a:lnTo>
                    <a:pt x="301457" y="448318"/>
                  </a:lnTo>
                  <a:lnTo>
                    <a:pt x="23187" y="448318"/>
                  </a:lnTo>
                  <a:lnTo>
                    <a:pt x="18921" y="448318"/>
                  </a:lnTo>
                  <a:lnTo>
                    <a:pt x="15458" y="444855"/>
                  </a:lnTo>
                  <a:lnTo>
                    <a:pt x="15458" y="440585"/>
                  </a:lnTo>
                  <a:lnTo>
                    <a:pt x="15458" y="23183"/>
                  </a:lnTo>
                  <a:lnTo>
                    <a:pt x="15458" y="18914"/>
                  </a:lnTo>
                  <a:lnTo>
                    <a:pt x="18921" y="15454"/>
                  </a:lnTo>
                  <a:lnTo>
                    <a:pt x="23187" y="15454"/>
                  </a:lnTo>
                  <a:lnTo>
                    <a:pt x="301457" y="15454"/>
                  </a:lnTo>
                  <a:lnTo>
                    <a:pt x="305727" y="15454"/>
                  </a:lnTo>
                  <a:lnTo>
                    <a:pt x="309190" y="18914"/>
                  </a:lnTo>
                  <a:lnTo>
                    <a:pt x="309190" y="23183"/>
                  </a:lnTo>
                  <a:lnTo>
                    <a:pt x="309190" y="69562"/>
                  </a:lnTo>
                  <a:lnTo>
                    <a:pt x="309190" y="73832"/>
                  </a:lnTo>
                  <a:lnTo>
                    <a:pt x="312649" y="77292"/>
                  </a:lnTo>
                  <a:lnTo>
                    <a:pt x="316919" y="77292"/>
                  </a:lnTo>
                  <a:lnTo>
                    <a:pt x="321185" y="77292"/>
                  </a:lnTo>
                  <a:lnTo>
                    <a:pt x="324648" y="73832"/>
                  </a:lnTo>
                  <a:lnTo>
                    <a:pt x="324648" y="69562"/>
                  </a:lnTo>
                  <a:lnTo>
                    <a:pt x="324648" y="23183"/>
                  </a:lnTo>
                  <a:lnTo>
                    <a:pt x="322873" y="14269"/>
                  </a:lnTo>
                  <a:lnTo>
                    <a:pt x="318025" y="6956"/>
                  </a:lnTo>
                  <a:lnTo>
                    <a:pt x="310820" y="1961"/>
                  </a:lnTo>
                  <a:lnTo>
                    <a:pt x="301975" y="0"/>
                  </a:lnTo>
                  <a:lnTo>
                    <a:pt x="22673" y="0"/>
                  </a:lnTo>
                  <a:lnTo>
                    <a:pt x="13828" y="1961"/>
                  </a:lnTo>
                  <a:lnTo>
                    <a:pt x="6623" y="6956"/>
                  </a:lnTo>
                  <a:lnTo>
                    <a:pt x="1775" y="14269"/>
                  </a:lnTo>
                  <a:lnTo>
                    <a:pt x="0" y="23183"/>
                  </a:lnTo>
                  <a:lnTo>
                    <a:pt x="0" y="440585"/>
                  </a:lnTo>
                  <a:lnTo>
                    <a:pt x="1822" y="449613"/>
                  </a:lnTo>
                  <a:lnTo>
                    <a:pt x="6791" y="456985"/>
                  </a:lnTo>
                  <a:lnTo>
                    <a:pt x="14162" y="461954"/>
                  </a:lnTo>
                  <a:lnTo>
                    <a:pt x="23187" y="463777"/>
                  </a:lnTo>
                  <a:close/>
                </a:path>
              </a:pathLst>
            </a:custGeom>
            <a:ln w="3175">
              <a:solidFill>
                <a:srgbClr val="00AEE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393882" y="305318"/>
              <a:ext cx="418465" cy="418465"/>
            </a:xfrm>
            <a:custGeom>
              <a:avLst/>
              <a:gdLst/>
              <a:ahLst/>
              <a:cxnLst/>
              <a:rect l="l" t="t" r="r" b="b"/>
              <a:pathLst>
                <a:path w="418465" h="418465">
                  <a:moveTo>
                    <a:pt x="406805" y="11192"/>
                  </a:moveTo>
                  <a:lnTo>
                    <a:pt x="352473" y="11192"/>
                  </a:lnTo>
                  <a:lnTo>
                    <a:pt x="35384" y="328280"/>
                  </a:lnTo>
                  <a:lnTo>
                    <a:pt x="34678" y="329086"/>
                  </a:lnTo>
                  <a:lnTo>
                    <a:pt x="34182" y="329825"/>
                  </a:lnTo>
                  <a:lnTo>
                    <a:pt x="33761" y="330761"/>
                  </a:lnTo>
                  <a:lnTo>
                    <a:pt x="0" y="409531"/>
                  </a:lnTo>
                  <a:lnTo>
                    <a:pt x="245" y="412274"/>
                  </a:lnTo>
                  <a:lnTo>
                    <a:pt x="3107" y="416613"/>
                  </a:lnTo>
                  <a:lnTo>
                    <a:pt x="5529" y="417920"/>
                  </a:lnTo>
                  <a:lnTo>
                    <a:pt x="9195" y="417920"/>
                  </a:lnTo>
                  <a:lnTo>
                    <a:pt x="10213" y="417711"/>
                  </a:lnTo>
                  <a:lnTo>
                    <a:pt x="61990" y="395507"/>
                  </a:lnTo>
                  <a:lnTo>
                    <a:pt x="22816" y="395507"/>
                  </a:lnTo>
                  <a:lnTo>
                    <a:pt x="43498" y="347241"/>
                  </a:lnTo>
                  <a:lnTo>
                    <a:pt x="65430" y="347241"/>
                  </a:lnTo>
                  <a:lnTo>
                    <a:pt x="51854" y="333665"/>
                  </a:lnTo>
                  <a:lnTo>
                    <a:pt x="307051" y="78479"/>
                  </a:lnTo>
                  <a:lnTo>
                    <a:pt x="328910" y="78479"/>
                  </a:lnTo>
                  <a:lnTo>
                    <a:pt x="317981" y="67549"/>
                  </a:lnTo>
                  <a:lnTo>
                    <a:pt x="330602" y="54918"/>
                  </a:lnTo>
                  <a:lnTo>
                    <a:pt x="352438" y="54918"/>
                  </a:lnTo>
                  <a:lnTo>
                    <a:pt x="341532" y="43988"/>
                  </a:lnTo>
                  <a:lnTo>
                    <a:pt x="369260" y="16300"/>
                  </a:lnTo>
                  <a:lnTo>
                    <a:pt x="377798" y="14014"/>
                  </a:lnTo>
                  <a:lnTo>
                    <a:pt x="408786" y="14014"/>
                  </a:lnTo>
                  <a:lnTo>
                    <a:pt x="406994" y="11318"/>
                  </a:lnTo>
                  <a:lnTo>
                    <a:pt x="406805" y="11192"/>
                  </a:lnTo>
                  <a:close/>
                </a:path>
                <a:path w="418465" h="418465">
                  <a:moveTo>
                    <a:pt x="65430" y="347241"/>
                  </a:moveTo>
                  <a:lnTo>
                    <a:pt x="43498" y="347241"/>
                  </a:lnTo>
                  <a:lnTo>
                    <a:pt x="71078" y="374821"/>
                  </a:lnTo>
                  <a:lnTo>
                    <a:pt x="22816" y="395507"/>
                  </a:lnTo>
                  <a:lnTo>
                    <a:pt x="61990" y="395507"/>
                  </a:lnTo>
                  <a:lnTo>
                    <a:pt x="88492" y="384141"/>
                  </a:lnTo>
                  <a:lnTo>
                    <a:pt x="89226" y="383641"/>
                  </a:lnTo>
                  <a:lnTo>
                    <a:pt x="89932" y="382960"/>
                  </a:lnTo>
                  <a:lnTo>
                    <a:pt x="106502" y="366465"/>
                  </a:lnTo>
                  <a:lnTo>
                    <a:pt x="84654" y="366465"/>
                  </a:lnTo>
                  <a:lnTo>
                    <a:pt x="65430" y="347241"/>
                  </a:lnTo>
                  <a:close/>
                </a:path>
                <a:path w="418465" h="418465">
                  <a:moveTo>
                    <a:pt x="328910" y="78479"/>
                  </a:moveTo>
                  <a:lnTo>
                    <a:pt x="307051" y="78479"/>
                  </a:lnTo>
                  <a:lnTo>
                    <a:pt x="339840" y="111268"/>
                  </a:lnTo>
                  <a:lnTo>
                    <a:pt x="84654" y="366465"/>
                  </a:lnTo>
                  <a:lnTo>
                    <a:pt x="106502" y="366465"/>
                  </a:lnTo>
                  <a:lnTo>
                    <a:pt x="372632" y="100338"/>
                  </a:lnTo>
                  <a:lnTo>
                    <a:pt x="350770" y="100338"/>
                  </a:lnTo>
                  <a:lnTo>
                    <a:pt x="328910" y="78479"/>
                  </a:lnTo>
                  <a:close/>
                </a:path>
                <a:path w="418465" h="418465">
                  <a:moveTo>
                    <a:pt x="352438" y="54918"/>
                  </a:moveTo>
                  <a:lnTo>
                    <a:pt x="330602" y="54918"/>
                  </a:lnTo>
                  <a:lnTo>
                    <a:pt x="363402" y="87713"/>
                  </a:lnTo>
                  <a:lnTo>
                    <a:pt x="350770" y="100338"/>
                  </a:lnTo>
                  <a:lnTo>
                    <a:pt x="372632" y="100338"/>
                  </a:lnTo>
                  <a:lnTo>
                    <a:pt x="396154" y="76817"/>
                  </a:lnTo>
                  <a:lnTo>
                    <a:pt x="374291" y="76817"/>
                  </a:lnTo>
                  <a:lnTo>
                    <a:pt x="352438" y="54918"/>
                  </a:lnTo>
                  <a:close/>
                </a:path>
                <a:path w="418465" h="418465">
                  <a:moveTo>
                    <a:pt x="408786" y="14014"/>
                  </a:moveTo>
                  <a:lnTo>
                    <a:pt x="377798" y="14014"/>
                  </a:lnTo>
                  <a:lnTo>
                    <a:pt x="393804" y="18301"/>
                  </a:lnTo>
                  <a:lnTo>
                    <a:pt x="400057" y="24551"/>
                  </a:lnTo>
                  <a:lnTo>
                    <a:pt x="404345" y="40561"/>
                  </a:lnTo>
                  <a:lnTo>
                    <a:pt x="402059" y="49100"/>
                  </a:lnTo>
                  <a:lnTo>
                    <a:pt x="396198" y="54957"/>
                  </a:lnTo>
                  <a:lnTo>
                    <a:pt x="374291" y="76817"/>
                  </a:lnTo>
                  <a:lnTo>
                    <a:pt x="396154" y="76817"/>
                  </a:lnTo>
                  <a:lnTo>
                    <a:pt x="407113" y="65858"/>
                  </a:lnTo>
                  <a:lnTo>
                    <a:pt x="415530" y="53076"/>
                  </a:lnTo>
                  <a:lnTo>
                    <a:pt x="418313" y="38563"/>
                  </a:lnTo>
                  <a:lnTo>
                    <a:pt x="415466" y="24063"/>
                  </a:lnTo>
                  <a:lnTo>
                    <a:pt x="408786" y="14014"/>
                  </a:lnTo>
                  <a:close/>
                </a:path>
                <a:path w="418465" h="418465">
                  <a:moveTo>
                    <a:pt x="396158" y="54950"/>
                  </a:moveTo>
                  <a:close/>
                </a:path>
                <a:path w="418465" h="418465">
                  <a:moveTo>
                    <a:pt x="379748" y="0"/>
                  </a:moveTo>
                  <a:lnTo>
                    <a:pt x="365235" y="2783"/>
                  </a:lnTo>
                  <a:lnTo>
                    <a:pt x="352454" y="11199"/>
                  </a:lnTo>
                  <a:lnTo>
                    <a:pt x="406805" y="11192"/>
                  </a:lnTo>
                  <a:lnTo>
                    <a:pt x="394249" y="2846"/>
                  </a:lnTo>
                  <a:lnTo>
                    <a:pt x="379748" y="0"/>
                  </a:lnTo>
                  <a:close/>
                </a:path>
              </a:pathLst>
            </a:custGeom>
            <a:solidFill>
              <a:srgbClr val="00AEE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734043" y="317960"/>
              <a:ext cx="65556" cy="65545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393882" y="305318"/>
              <a:ext cx="418465" cy="418465"/>
            </a:xfrm>
            <a:custGeom>
              <a:avLst/>
              <a:gdLst/>
              <a:ahLst/>
              <a:cxnLst/>
              <a:rect l="l" t="t" r="r" b="b"/>
              <a:pathLst>
                <a:path w="418465" h="418465">
                  <a:moveTo>
                    <a:pt x="22816" y="395507"/>
                  </a:moveTo>
                  <a:lnTo>
                    <a:pt x="43498" y="347241"/>
                  </a:lnTo>
                  <a:lnTo>
                    <a:pt x="71078" y="374821"/>
                  </a:lnTo>
                  <a:lnTo>
                    <a:pt x="22816" y="395507"/>
                  </a:lnTo>
                  <a:close/>
                </a:path>
                <a:path w="418465" h="418465">
                  <a:moveTo>
                    <a:pt x="307051" y="78479"/>
                  </a:moveTo>
                  <a:lnTo>
                    <a:pt x="339840" y="111268"/>
                  </a:lnTo>
                  <a:lnTo>
                    <a:pt x="84654" y="366465"/>
                  </a:lnTo>
                  <a:lnTo>
                    <a:pt x="51854" y="333665"/>
                  </a:lnTo>
                  <a:lnTo>
                    <a:pt x="307051" y="78479"/>
                  </a:lnTo>
                  <a:close/>
                </a:path>
                <a:path w="418465" h="418465">
                  <a:moveTo>
                    <a:pt x="350770" y="100338"/>
                  </a:moveTo>
                  <a:lnTo>
                    <a:pt x="317981" y="67549"/>
                  </a:lnTo>
                  <a:lnTo>
                    <a:pt x="330602" y="54918"/>
                  </a:lnTo>
                  <a:lnTo>
                    <a:pt x="363402" y="87713"/>
                  </a:lnTo>
                  <a:lnTo>
                    <a:pt x="350770" y="100338"/>
                  </a:lnTo>
                  <a:close/>
                </a:path>
                <a:path w="418465" h="418465">
                  <a:moveTo>
                    <a:pt x="352473" y="11192"/>
                  </a:moveTo>
                  <a:lnTo>
                    <a:pt x="301579" y="62078"/>
                  </a:lnTo>
                  <a:lnTo>
                    <a:pt x="35460" y="328208"/>
                  </a:lnTo>
                  <a:lnTo>
                    <a:pt x="35359" y="328381"/>
                  </a:lnTo>
                  <a:lnTo>
                    <a:pt x="34678" y="329086"/>
                  </a:lnTo>
                  <a:lnTo>
                    <a:pt x="34182" y="329825"/>
                  </a:lnTo>
                  <a:lnTo>
                    <a:pt x="33822" y="330631"/>
                  </a:lnTo>
                  <a:lnTo>
                    <a:pt x="33761" y="330761"/>
                  </a:lnTo>
                  <a:lnTo>
                    <a:pt x="1026" y="407145"/>
                  </a:lnTo>
                  <a:lnTo>
                    <a:pt x="0" y="409531"/>
                  </a:lnTo>
                  <a:lnTo>
                    <a:pt x="245" y="412274"/>
                  </a:lnTo>
                  <a:lnTo>
                    <a:pt x="1677" y="414446"/>
                  </a:lnTo>
                  <a:lnTo>
                    <a:pt x="3107" y="416613"/>
                  </a:lnTo>
                  <a:lnTo>
                    <a:pt x="5529" y="417920"/>
                  </a:lnTo>
                  <a:lnTo>
                    <a:pt x="8129" y="417920"/>
                  </a:lnTo>
                  <a:lnTo>
                    <a:pt x="9177" y="417923"/>
                  </a:lnTo>
                  <a:lnTo>
                    <a:pt x="10213" y="417711"/>
                  </a:lnTo>
                  <a:lnTo>
                    <a:pt x="11174" y="417293"/>
                  </a:lnTo>
                  <a:lnTo>
                    <a:pt x="87552" y="384559"/>
                  </a:lnTo>
                  <a:lnTo>
                    <a:pt x="87682" y="384497"/>
                  </a:lnTo>
                  <a:lnTo>
                    <a:pt x="88492" y="384141"/>
                  </a:lnTo>
                  <a:lnTo>
                    <a:pt x="89226" y="383641"/>
                  </a:lnTo>
                  <a:lnTo>
                    <a:pt x="89863" y="383029"/>
                  </a:lnTo>
                  <a:lnTo>
                    <a:pt x="90032" y="382935"/>
                  </a:lnTo>
                  <a:lnTo>
                    <a:pt x="356227" y="116748"/>
                  </a:lnTo>
                  <a:lnTo>
                    <a:pt x="407113" y="65858"/>
                  </a:lnTo>
                  <a:lnTo>
                    <a:pt x="415530" y="53076"/>
                  </a:lnTo>
                  <a:lnTo>
                    <a:pt x="418313" y="38563"/>
                  </a:lnTo>
                  <a:lnTo>
                    <a:pt x="415466" y="24063"/>
                  </a:lnTo>
                  <a:lnTo>
                    <a:pt x="406994" y="11318"/>
                  </a:lnTo>
                  <a:lnTo>
                    <a:pt x="394249" y="2846"/>
                  </a:lnTo>
                  <a:lnTo>
                    <a:pt x="379748" y="0"/>
                  </a:lnTo>
                  <a:lnTo>
                    <a:pt x="365235" y="2783"/>
                  </a:lnTo>
                  <a:lnTo>
                    <a:pt x="352454" y="11199"/>
                  </a:lnTo>
                  <a:close/>
                </a:path>
              </a:pathLst>
            </a:custGeom>
            <a:ln w="3175">
              <a:solidFill>
                <a:srgbClr val="00AEEF"/>
              </a:solidFill>
            </a:ln>
          </p:spPr>
          <p:txBody>
            <a:bodyPr wrap="square" lIns="0" tIns="0" rIns="0" bIns="0" rtlCol="0"/>
            <a:lstStyle/>
            <a:p>
              <a:r>
                <a:rPr lang="ru-RU" dirty="0" smtClean="0"/>
                <a:t>          </a:t>
              </a:r>
              <a:endParaRPr dirty="0"/>
            </a:p>
          </p:txBody>
        </p:sp>
        <p:sp>
          <p:nvSpPr>
            <p:cNvPr id="21" name="object 21"/>
            <p:cNvSpPr/>
            <p:nvPr/>
          </p:nvSpPr>
          <p:spPr>
            <a:xfrm>
              <a:off x="409721" y="360080"/>
              <a:ext cx="201295" cy="15875"/>
            </a:xfrm>
            <a:custGeom>
              <a:avLst/>
              <a:gdLst/>
              <a:ahLst/>
              <a:cxnLst/>
              <a:rect l="l" t="t" r="r" b="b"/>
              <a:pathLst>
                <a:path w="201295" h="15875">
                  <a:moveTo>
                    <a:pt x="197501" y="0"/>
                  </a:moveTo>
                  <a:lnTo>
                    <a:pt x="3459" y="0"/>
                  </a:lnTo>
                  <a:lnTo>
                    <a:pt x="0" y="3459"/>
                  </a:lnTo>
                  <a:lnTo>
                    <a:pt x="0" y="11998"/>
                  </a:lnTo>
                  <a:lnTo>
                    <a:pt x="3459" y="15457"/>
                  </a:lnTo>
                  <a:lnTo>
                    <a:pt x="197501" y="15457"/>
                  </a:lnTo>
                  <a:lnTo>
                    <a:pt x="200964" y="11998"/>
                  </a:lnTo>
                  <a:lnTo>
                    <a:pt x="200964" y="3459"/>
                  </a:lnTo>
                  <a:close/>
                </a:path>
              </a:pathLst>
            </a:custGeom>
            <a:solidFill>
              <a:srgbClr val="00AEE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" name="object 22"/>
            <p:cNvSpPr/>
            <p:nvPr/>
          </p:nvSpPr>
          <p:spPr>
            <a:xfrm>
              <a:off x="409721" y="360080"/>
              <a:ext cx="201295" cy="15875"/>
            </a:xfrm>
            <a:custGeom>
              <a:avLst/>
              <a:gdLst/>
              <a:ahLst/>
              <a:cxnLst/>
              <a:rect l="l" t="t" r="r" b="b"/>
              <a:pathLst>
                <a:path w="201295" h="15875">
                  <a:moveTo>
                    <a:pt x="193235" y="0"/>
                  </a:moveTo>
                  <a:lnTo>
                    <a:pt x="7728" y="0"/>
                  </a:lnTo>
                  <a:lnTo>
                    <a:pt x="3459" y="0"/>
                  </a:lnTo>
                  <a:lnTo>
                    <a:pt x="0" y="3459"/>
                  </a:lnTo>
                  <a:lnTo>
                    <a:pt x="0" y="7728"/>
                  </a:lnTo>
                  <a:lnTo>
                    <a:pt x="0" y="11998"/>
                  </a:lnTo>
                  <a:lnTo>
                    <a:pt x="3459" y="15457"/>
                  </a:lnTo>
                  <a:lnTo>
                    <a:pt x="7728" y="15457"/>
                  </a:lnTo>
                  <a:lnTo>
                    <a:pt x="193235" y="15457"/>
                  </a:lnTo>
                  <a:lnTo>
                    <a:pt x="197501" y="15457"/>
                  </a:lnTo>
                  <a:lnTo>
                    <a:pt x="200964" y="11998"/>
                  </a:lnTo>
                  <a:lnTo>
                    <a:pt x="200964" y="7728"/>
                  </a:lnTo>
                  <a:lnTo>
                    <a:pt x="200964" y="3459"/>
                  </a:lnTo>
                  <a:lnTo>
                    <a:pt x="197501" y="0"/>
                  </a:lnTo>
                  <a:lnTo>
                    <a:pt x="193235" y="0"/>
                  </a:lnTo>
                  <a:close/>
                </a:path>
              </a:pathLst>
            </a:custGeom>
            <a:ln w="3175">
              <a:solidFill>
                <a:srgbClr val="00AEE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" name="object 23"/>
            <p:cNvSpPr/>
            <p:nvPr/>
          </p:nvSpPr>
          <p:spPr>
            <a:xfrm>
              <a:off x="409721" y="406457"/>
              <a:ext cx="201295" cy="15875"/>
            </a:xfrm>
            <a:custGeom>
              <a:avLst/>
              <a:gdLst/>
              <a:ahLst/>
              <a:cxnLst/>
              <a:rect l="l" t="t" r="r" b="b"/>
              <a:pathLst>
                <a:path w="201295" h="15875">
                  <a:moveTo>
                    <a:pt x="197501" y="0"/>
                  </a:moveTo>
                  <a:lnTo>
                    <a:pt x="3459" y="0"/>
                  </a:lnTo>
                  <a:lnTo>
                    <a:pt x="0" y="3459"/>
                  </a:lnTo>
                  <a:lnTo>
                    <a:pt x="0" y="11998"/>
                  </a:lnTo>
                  <a:lnTo>
                    <a:pt x="3459" y="15457"/>
                  </a:lnTo>
                  <a:lnTo>
                    <a:pt x="197501" y="15457"/>
                  </a:lnTo>
                  <a:lnTo>
                    <a:pt x="200964" y="11998"/>
                  </a:lnTo>
                  <a:lnTo>
                    <a:pt x="200964" y="3459"/>
                  </a:lnTo>
                  <a:close/>
                </a:path>
              </a:pathLst>
            </a:custGeom>
            <a:solidFill>
              <a:srgbClr val="00AEE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" name="object 24"/>
            <p:cNvSpPr/>
            <p:nvPr/>
          </p:nvSpPr>
          <p:spPr>
            <a:xfrm>
              <a:off x="409721" y="406457"/>
              <a:ext cx="201295" cy="15875"/>
            </a:xfrm>
            <a:custGeom>
              <a:avLst/>
              <a:gdLst/>
              <a:ahLst/>
              <a:cxnLst/>
              <a:rect l="l" t="t" r="r" b="b"/>
              <a:pathLst>
                <a:path w="201295" h="15875">
                  <a:moveTo>
                    <a:pt x="200964" y="7728"/>
                  </a:moveTo>
                  <a:lnTo>
                    <a:pt x="200964" y="3459"/>
                  </a:lnTo>
                  <a:lnTo>
                    <a:pt x="197501" y="0"/>
                  </a:lnTo>
                  <a:lnTo>
                    <a:pt x="193235" y="0"/>
                  </a:lnTo>
                  <a:lnTo>
                    <a:pt x="7728" y="0"/>
                  </a:lnTo>
                  <a:lnTo>
                    <a:pt x="3459" y="0"/>
                  </a:lnTo>
                  <a:lnTo>
                    <a:pt x="0" y="3459"/>
                  </a:lnTo>
                  <a:lnTo>
                    <a:pt x="0" y="7728"/>
                  </a:lnTo>
                  <a:lnTo>
                    <a:pt x="0" y="11998"/>
                  </a:lnTo>
                  <a:lnTo>
                    <a:pt x="3459" y="15457"/>
                  </a:lnTo>
                  <a:lnTo>
                    <a:pt x="7728" y="15457"/>
                  </a:lnTo>
                  <a:lnTo>
                    <a:pt x="193235" y="15457"/>
                  </a:lnTo>
                  <a:lnTo>
                    <a:pt x="197501" y="15457"/>
                  </a:lnTo>
                  <a:lnTo>
                    <a:pt x="200964" y="11998"/>
                  </a:lnTo>
                  <a:lnTo>
                    <a:pt x="200964" y="7728"/>
                  </a:lnTo>
                  <a:close/>
                </a:path>
              </a:pathLst>
            </a:custGeom>
            <a:ln w="3175">
              <a:solidFill>
                <a:srgbClr val="00AEE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25"/>
            <p:cNvSpPr/>
            <p:nvPr/>
          </p:nvSpPr>
          <p:spPr>
            <a:xfrm>
              <a:off x="409721" y="452830"/>
              <a:ext cx="154940" cy="15875"/>
            </a:xfrm>
            <a:custGeom>
              <a:avLst/>
              <a:gdLst/>
              <a:ahLst/>
              <a:cxnLst/>
              <a:rect l="l" t="t" r="r" b="b"/>
              <a:pathLst>
                <a:path w="154940" h="15875">
                  <a:moveTo>
                    <a:pt x="151124" y="0"/>
                  </a:moveTo>
                  <a:lnTo>
                    <a:pt x="3459" y="0"/>
                  </a:lnTo>
                  <a:lnTo>
                    <a:pt x="0" y="3463"/>
                  </a:lnTo>
                  <a:lnTo>
                    <a:pt x="0" y="11998"/>
                  </a:lnTo>
                  <a:lnTo>
                    <a:pt x="3459" y="15461"/>
                  </a:lnTo>
                  <a:lnTo>
                    <a:pt x="151124" y="15461"/>
                  </a:lnTo>
                  <a:lnTo>
                    <a:pt x="154587" y="11998"/>
                  </a:lnTo>
                  <a:lnTo>
                    <a:pt x="154587" y="3463"/>
                  </a:lnTo>
                  <a:close/>
                </a:path>
              </a:pathLst>
            </a:custGeom>
            <a:solidFill>
              <a:srgbClr val="00AEE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" name="object 26"/>
            <p:cNvSpPr/>
            <p:nvPr/>
          </p:nvSpPr>
          <p:spPr>
            <a:xfrm>
              <a:off x="409721" y="452830"/>
              <a:ext cx="154940" cy="15875"/>
            </a:xfrm>
            <a:custGeom>
              <a:avLst/>
              <a:gdLst/>
              <a:ahLst/>
              <a:cxnLst/>
              <a:rect l="l" t="t" r="r" b="b"/>
              <a:pathLst>
                <a:path w="154940" h="15875">
                  <a:moveTo>
                    <a:pt x="7728" y="0"/>
                  </a:moveTo>
                  <a:lnTo>
                    <a:pt x="3459" y="0"/>
                  </a:lnTo>
                  <a:lnTo>
                    <a:pt x="0" y="3463"/>
                  </a:lnTo>
                  <a:lnTo>
                    <a:pt x="0" y="7732"/>
                  </a:lnTo>
                  <a:lnTo>
                    <a:pt x="0" y="11998"/>
                  </a:lnTo>
                  <a:lnTo>
                    <a:pt x="3459" y="15461"/>
                  </a:lnTo>
                  <a:lnTo>
                    <a:pt x="7728" y="15461"/>
                  </a:lnTo>
                  <a:lnTo>
                    <a:pt x="146858" y="15461"/>
                  </a:lnTo>
                  <a:lnTo>
                    <a:pt x="151124" y="15461"/>
                  </a:lnTo>
                  <a:lnTo>
                    <a:pt x="154587" y="11998"/>
                  </a:lnTo>
                  <a:lnTo>
                    <a:pt x="154587" y="7732"/>
                  </a:lnTo>
                  <a:lnTo>
                    <a:pt x="154587" y="3463"/>
                  </a:lnTo>
                  <a:lnTo>
                    <a:pt x="151124" y="0"/>
                  </a:lnTo>
                  <a:lnTo>
                    <a:pt x="146858" y="0"/>
                  </a:lnTo>
                  <a:lnTo>
                    <a:pt x="7728" y="0"/>
                  </a:lnTo>
                  <a:close/>
                </a:path>
              </a:pathLst>
            </a:custGeom>
            <a:ln w="3175">
              <a:solidFill>
                <a:srgbClr val="00AEE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Скругленный прямоугольник 10"/>
          <p:cNvSpPr/>
          <p:nvPr/>
        </p:nvSpPr>
        <p:spPr>
          <a:xfrm>
            <a:off x="311132" y="2765433"/>
            <a:ext cx="5214974" cy="285752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r>
              <a:rPr lang="ru-RU" dirty="0" smtClean="0"/>
              <a:t>                    Новая   тема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46596" y="614313"/>
            <a:ext cx="5472608" cy="793798"/>
          </a:xfrm>
        </p:spPr>
        <p:txBody>
          <a:bodyPr/>
          <a:lstStyle/>
          <a:p>
            <a:r>
              <a:rPr lang="ru-RU" sz="1400" dirty="0" smtClean="0">
                <a:solidFill>
                  <a:srgbClr val="FF0000"/>
                </a:solidFill>
              </a:rPr>
              <a:t>     </a:t>
            </a:r>
            <a:r>
              <a:rPr lang="ru-RU" sz="14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Упражнение  181, страница  85.  Прочитайте  предложения,  рассмотрите  схемы. Сделайте  синтаксический  разбор  прочитанных  предложений.</a:t>
            </a:r>
            <a:endParaRPr lang="ru-RU" sz="1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18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168256" y="265103"/>
            <a:ext cx="5472608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i="1" dirty="0" smtClean="0">
                <a:solidFill>
                  <a:srgbClr val="0070C0"/>
                </a:solidFill>
              </a:rPr>
              <a:t>     </a:t>
            </a:r>
            <a:endParaRPr lang="ru-RU" sz="1400" b="1" i="1" dirty="0" smtClean="0">
              <a:solidFill>
                <a:srgbClr val="0070C0"/>
              </a:solidFill>
            </a:endParaRPr>
          </a:p>
          <a:p>
            <a:endParaRPr lang="ru-RU" sz="1400" b="1" i="1" dirty="0" smtClean="0">
              <a:solidFill>
                <a:srgbClr val="0070C0"/>
              </a:solidFill>
            </a:endParaRPr>
          </a:p>
          <a:p>
            <a:endParaRPr lang="ru-RU" sz="2000" b="1" i="1" dirty="0" smtClean="0">
              <a:solidFill>
                <a:srgbClr val="C00000"/>
              </a:solidFill>
            </a:endParaRPr>
          </a:p>
          <a:p>
            <a:endParaRPr lang="ru-RU" b="1" i="1" dirty="0"/>
          </a:p>
        </p:txBody>
      </p:sp>
      <p:sp>
        <p:nvSpPr>
          <p:cNvPr id="7" name="Прямоугольник 6"/>
          <p:cNvSpPr/>
          <p:nvPr/>
        </p:nvSpPr>
        <p:spPr>
          <a:xfrm rot="10800000" flipV="1">
            <a:off x="146595" y="542305"/>
            <a:ext cx="5472608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i="1" dirty="0" smtClean="0">
                <a:solidFill>
                  <a:srgbClr val="FF0000"/>
                </a:solidFill>
              </a:rPr>
              <a:t>          </a:t>
            </a:r>
          </a:p>
          <a:p>
            <a:r>
              <a:rPr lang="ru-RU" sz="2400" b="1" i="1" dirty="0" smtClean="0">
                <a:solidFill>
                  <a:srgbClr val="FF0000"/>
                </a:solidFill>
              </a:rPr>
              <a:t>             </a:t>
            </a:r>
          </a:p>
          <a:p>
            <a:endParaRPr lang="ru-RU" sz="2400" b="1" i="1" dirty="0" smtClean="0">
              <a:solidFill>
                <a:srgbClr val="FF0000"/>
              </a:solidFill>
            </a:endParaRPr>
          </a:p>
          <a:p>
            <a:endParaRPr lang="ru-RU" sz="2400" b="1" i="1" dirty="0" smtClean="0">
              <a:solidFill>
                <a:srgbClr val="FF0000"/>
              </a:solidFill>
            </a:endParaRPr>
          </a:p>
          <a:p>
            <a:endParaRPr lang="ru-RU" sz="2400" b="1" i="1" dirty="0" smtClean="0">
              <a:solidFill>
                <a:srgbClr val="FF0000"/>
              </a:solidFill>
            </a:endParaRPr>
          </a:p>
          <a:p>
            <a:endParaRPr lang="ru-RU" sz="2400" b="1" i="1" dirty="0" smtClean="0">
              <a:solidFill>
                <a:srgbClr val="FF0000"/>
              </a:solidFill>
            </a:endParaRPr>
          </a:p>
          <a:p>
            <a:endParaRPr lang="ru-RU" sz="1200" b="1" i="1" dirty="0" smtClean="0">
              <a:solidFill>
                <a:srgbClr val="FF0000"/>
              </a:solidFill>
            </a:endParaRPr>
          </a:p>
          <a:p>
            <a:endParaRPr lang="ru-RU" sz="1200" b="1" i="1" dirty="0" smtClean="0">
              <a:solidFill>
                <a:srgbClr val="FF0000"/>
              </a:solidFill>
            </a:endParaRPr>
          </a:p>
          <a:p>
            <a:endParaRPr lang="ru-RU" sz="1200" b="1" i="1" dirty="0" smtClean="0">
              <a:solidFill>
                <a:srgbClr val="FF0000"/>
              </a:solidFill>
            </a:endParaRPr>
          </a:p>
          <a:p>
            <a:endParaRPr lang="ru-RU" sz="1200" b="1" i="1" dirty="0" smtClean="0">
              <a:solidFill>
                <a:srgbClr val="FF0000"/>
              </a:solidFill>
            </a:endParaRPr>
          </a:p>
          <a:p>
            <a:endParaRPr lang="ru-RU" sz="2400" b="1" i="1" dirty="0" smtClean="0">
              <a:solidFill>
                <a:srgbClr val="FF0000"/>
              </a:solidFill>
            </a:endParaRPr>
          </a:p>
          <a:p>
            <a:endParaRPr lang="ru-RU" sz="2400" b="1" i="1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168256" y="1336673"/>
            <a:ext cx="5214974" cy="11310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ts val="2700"/>
              </a:lnSpc>
            </a:pPr>
            <a:r>
              <a:rPr lang="ru-RU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1. Через  час  явилась  возможность ехать:  метель  утихла, небо  прояснилось, и  мы   отправились.  (П.)</a:t>
            </a:r>
            <a:endParaRPr lang="ru-RU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954074" y="2693995"/>
            <a:ext cx="5286412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бессоюзная   и  сочинительная   связь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2" name="Picture 2" descr="C:\Documents and Settings\Администратор\Рабочий стол\Чл.png"/>
          <p:cNvPicPr>
            <a:picLocks noChangeAspect="1" noChangeArrowheads="1"/>
          </p:cNvPicPr>
          <p:nvPr/>
        </p:nvPicPr>
        <p:blipFill>
          <a:blip r:embed="rId2"/>
          <a:srcRect l="69552" t="83863" r="5263" b="7977"/>
          <a:stretch>
            <a:fillRect/>
          </a:stretch>
        </p:blipFill>
        <p:spPr bwMode="auto">
          <a:xfrm>
            <a:off x="382570" y="1550987"/>
            <a:ext cx="1357322" cy="265103"/>
          </a:xfrm>
          <a:prstGeom prst="rect">
            <a:avLst/>
          </a:prstGeom>
          <a:noFill/>
        </p:spPr>
      </p:pic>
      <p:pic>
        <p:nvPicPr>
          <p:cNvPr id="13" name="Picture 2" descr="C:\Documents and Settings\Администратор\Рабочий стол\Чл.png"/>
          <p:cNvPicPr>
            <a:picLocks noChangeAspect="1" noChangeArrowheads="1"/>
          </p:cNvPicPr>
          <p:nvPr/>
        </p:nvPicPr>
        <p:blipFill>
          <a:blip r:embed="rId2"/>
          <a:srcRect l="69552" t="39886" r="5263" b="49120"/>
          <a:stretch>
            <a:fillRect/>
          </a:stretch>
        </p:blipFill>
        <p:spPr bwMode="auto">
          <a:xfrm>
            <a:off x="1597016" y="1550987"/>
            <a:ext cx="1025512" cy="357190"/>
          </a:xfrm>
          <a:prstGeom prst="rect">
            <a:avLst/>
          </a:prstGeom>
          <a:noFill/>
        </p:spPr>
      </p:pic>
      <p:pic>
        <p:nvPicPr>
          <p:cNvPr id="14" name="Picture 2" descr="C:\Documents and Settings\Администратор\Рабочий стол\Чл.png"/>
          <p:cNvPicPr>
            <a:picLocks noChangeAspect="1" noChangeArrowheads="1"/>
          </p:cNvPicPr>
          <p:nvPr/>
        </p:nvPicPr>
        <p:blipFill>
          <a:blip r:embed="rId2"/>
          <a:srcRect l="69552" t="23858" r="5263" b="65148"/>
          <a:stretch>
            <a:fillRect/>
          </a:stretch>
        </p:blipFill>
        <p:spPr bwMode="auto">
          <a:xfrm>
            <a:off x="2525710" y="1479549"/>
            <a:ext cx="1500198" cy="357190"/>
          </a:xfrm>
          <a:prstGeom prst="rect">
            <a:avLst/>
          </a:prstGeom>
          <a:noFill/>
        </p:spPr>
      </p:pic>
      <p:pic>
        <p:nvPicPr>
          <p:cNvPr id="15" name="Picture 2" descr="C:\Documents and Settings\Администратор\Рабочий стол\Чл.png"/>
          <p:cNvPicPr>
            <a:picLocks noChangeAspect="1" noChangeArrowheads="1"/>
          </p:cNvPicPr>
          <p:nvPr/>
        </p:nvPicPr>
        <p:blipFill>
          <a:blip r:embed="rId2"/>
          <a:srcRect l="69552" t="23858" r="5263" b="65148"/>
          <a:stretch>
            <a:fillRect/>
          </a:stretch>
        </p:blipFill>
        <p:spPr bwMode="auto">
          <a:xfrm>
            <a:off x="4454536" y="1479549"/>
            <a:ext cx="1025512" cy="357190"/>
          </a:xfrm>
          <a:prstGeom prst="rect">
            <a:avLst/>
          </a:prstGeom>
          <a:noFill/>
        </p:spPr>
      </p:pic>
      <p:pic>
        <p:nvPicPr>
          <p:cNvPr id="16" name="Picture 2" descr="C:\Documents and Settings\Администратор\Рабочий стол\Чл.png"/>
          <p:cNvPicPr>
            <a:picLocks noChangeAspect="1" noChangeArrowheads="1"/>
          </p:cNvPicPr>
          <p:nvPr/>
        </p:nvPicPr>
        <p:blipFill>
          <a:blip r:embed="rId2"/>
          <a:srcRect l="69552" t="39886" r="5263" b="49120"/>
          <a:stretch>
            <a:fillRect/>
          </a:stretch>
        </p:blipFill>
        <p:spPr bwMode="auto">
          <a:xfrm>
            <a:off x="168256" y="1908177"/>
            <a:ext cx="928694" cy="357190"/>
          </a:xfrm>
          <a:prstGeom prst="rect">
            <a:avLst/>
          </a:prstGeom>
          <a:noFill/>
        </p:spPr>
      </p:pic>
      <p:pic>
        <p:nvPicPr>
          <p:cNvPr id="17" name="Picture 2" descr="C:\Documents and Settings\Администратор\Рабочий стол\Чл.png"/>
          <p:cNvPicPr>
            <a:picLocks noChangeAspect="1" noChangeArrowheads="1"/>
          </p:cNvPicPr>
          <p:nvPr/>
        </p:nvPicPr>
        <p:blipFill>
          <a:blip r:embed="rId2"/>
          <a:srcRect l="69552" t="23858" r="5263" b="65148"/>
          <a:stretch>
            <a:fillRect/>
          </a:stretch>
        </p:blipFill>
        <p:spPr bwMode="auto">
          <a:xfrm>
            <a:off x="1025512" y="1836739"/>
            <a:ext cx="571504" cy="357190"/>
          </a:xfrm>
          <a:prstGeom prst="rect">
            <a:avLst/>
          </a:prstGeom>
          <a:noFill/>
        </p:spPr>
      </p:pic>
      <p:pic>
        <p:nvPicPr>
          <p:cNvPr id="18" name="Picture 2" descr="C:\Documents and Settings\Администратор\Рабочий стол\Чл.png"/>
          <p:cNvPicPr>
            <a:picLocks noChangeAspect="1" noChangeArrowheads="1"/>
          </p:cNvPicPr>
          <p:nvPr/>
        </p:nvPicPr>
        <p:blipFill>
          <a:blip r:embed="rId2"/>
          <a:srcRect l="69552" t="39886" r="5263" b="49120"/>
          <a:stretch>
            <a:fillRect/>
          </a:stretch>
        </p:blipFill>
        <p:spPr bwMode="auto">
          <a:xfrm>
            <a:off x="1668454" y="1908177"/>
            <a:ext cx="1500198" cy="357190"/>
          </a:xfrm>
          <a:prstGeom prst="rect">
            <a:avLst/>
          </a:prstGeom>
          <a:noFill/>
        </p:spPr>
      </p:pic>
      <p:pic>
        <p:nvPicPr>
          <p:cNvPr id="19" name="Picture 2" descr="C:\Documents and Settings\Администратор\Рабочий стол\Чл.png"/>
          <p:cNvPicPr>
            <a:picLocks noChangeAspect="1" noChangeArrowheads="1"/>
          </p:cNvPicPr>
          <p:nvPr/>
        </p:nvPicPr>
        <p:blipFill>
          <a:blip r:embed="rId2"/>
          <a:srcRect l="69552" t="23858" r="5263" b="65148"/>
          <a:stretch>
            <a:fillRect/>
          </a:stretch>
        </p:blipFill>
        <p:spPr bwMode="auto">
          <a:xfrm>
            <a:off x="3382966" y="1836739"/>
            <a:ext cx="428628" cy="357190"/>
          </a:xfrm>
          <a:prstGeom prst="rect">
            <a:avLst/>
          </a:prstGeom>
          <a:noFill/>
        </p:spPr>
      </p:pic>
      <p:pic>
        <p:nvPicPr>
          <p:cNvPr id="20" name="Picture 2" descr="C:\Documents and Settings\Администратор\Рабочий стол\Чл.png"/>
          <p:cNvPicPr>
            <a:picLocks noChangeAspect="1" noChangeArrowheads="1"/>
          </p:cNvPicPr>
          <p:nvPr/>
        </p:nvPicPr>
        <p:blipFill>
          <a:blip r:embed="rId2"/>
          <a:srcRect l="69552" t="39886" r="5263" b="49120"/>
          <a:stretch>
            <a:fillRect/>
          </a:stretch>
        </p:blipFill>
        <p:spPr bwMode="auto">
          <a:xfrm>
            <a:off x="3954470" y="1908177"/>
            <a:ext cx="1428760" cy="357190"/>
          </a:xfrm>
          <a:prstGeom prst="rect">
            <a:avLst/>
          </a:prstGeom>
          <a:noFill/>
        </p:spPr>
      </p:pic>
      <p:sp>
        <p:nvSpPr>
          <p:cNvPr id="21" name="Прямоугольник 20"/>
          <p:cNvSpPr/>
          <p:nvPr/>
        </p:nvSpPr>
        <p:spPr>
          <a:xfrm>
            <a:off x="1025512" y="2265367"/>
            <a:ext cx="642942" cy="2857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Прямоугольник 21"/>
          <p:cNvSpPr/>
          <p:nvPr/>
        </p:nvSpPr>
        <p:spPr>
          <a:xfrm>
            <a:off x="2097082" y="2265367"/>
            <a:ext cx="642942" cy="2857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Прямоугольник 22"/>
          <p:cNvSpPr/>
          <p:nvPr/>
        </p:nvSpPr>
        <p:spPr>
          <a:xfrm>
            <a:off x="3311528" y="2265367"/>
            <a:ext cx="642942" cy="2857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4" name="Прямоугольник 23"/>
          <p:cNvSpPr/>
          <p:nvPr/>
        </p:nvSpPr>
        <p:spPr>
          <a:xfrm>
            <a:off x="4525974" y="2265367"/>
            <a:ext cx="642942" cy="2857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Прямоугольник 24"/>
          <p:cNvSpPr/>
          <p:nvPr/>
        </p:nvSpPr>
        <p:spPr>
          <a:xfrm>
            <a:off x="3954470" y="2193929"/>
            <a:ext cx="48122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и </a:t>
            </a:r>
            <a:endParaRPr lang="ru-RU" dirty="0"/>
          </a:p>
        </p:txBody>
      </p:sp>
      <p:sp>
        <p:nvSpPr>
          <p:cNvPr id="26" name="Прямоугольник 25"/>
          <p:cNvSpPr/>
          <p:nvPr/>
        </p:nvSpPr>
        <p:spPr>
          <a:xfrm>
            <a:off x="1739892" y="2193929"/>
            <a:ext cx="28575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:</a:t>
            </a:r>
            <a:endParaRPr lang="ru-RU" dirty="0"/>
          </a:p>
        </p:txBody>
      </p:sp>
      <p:sp>
        <p:nvSpPr>
          <p:cNvPr id="27" name="Прямоугольник 26"/>
          <p:cNvSpPr/>
          <p:nvPr/>
        </p:nvSpPr>
        <p:spPr>
          <a:xfrm>
            <a:off x="2811462" y="2193929"/>
            <a:ext cx="30008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11132" y="265104"/>
            <a:ext cx="5143536" cy="1985159"/>
          </a:xfrm>
        </p:spPr>
        <p:txBody>
          <a:bodyPr/>
          <a:lstStyle/>
          <a:p>
            <a:pPr algn="just">
              <a:lnSpc>
                <a:spcPts val="2300"/>
              </a:lnSpc>
            </a:pPr>
            <a:r>
              <a:rPr lang="ru-RU" sz="1800" dirty="0" smtClean="0">
                <a:solidFill>
                  <a:srgbClr val="FF0000"/>
                </a:solidFill>
              </a:rPr>
              <a:t>     </a:t>
            </a:r>
            <a:r>
              <a:rPr lang="ru-RU" sz="1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ru-RU" sz="1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2. И  он   стал  рассказывать,  почему  не  вышло:  кругом  всё  уже   было   заминировано, и,  для  того чтобы  прорваться  к   Сальково, оставалась только узкая  полоса в  несколько   десятков   метров с  двух  сторон  железной  дороги. (Сим.)</a:t>
            </a:r>
            <a:endParaRPr lang="ru-RU" sz="18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1400" dirty="0" smtClean="0">
                <a:solidFill>
                  <a:srgbClr val="FF0000"/>
                </a:solidFill>
              </a:rPr>
              <a:t>                                  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146596" y="254273"/>
            <a:ext cx="5472608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i="1" dirty="0" smtClean="0">
                <a:solidFill>
                  <a:srgbClr val="0070C0"/>
                </a:solidFill>
              </a:rPr>
              <a:t>     </a:t>
            </a:r>
            <a:endParaRPr lang="ru-RU" sz="1400" b="1" i="1" dirty="0" smtClean="0">
              <a:solidFill>
                <a:srgbClr val="0070C0"/>
              </a:solidFill>
            </a:endParaRPr>
          </a:p>
          <a:p>
            <a:endParaRPr lang="ru-RU" sz="1400" b="1" i="1" dirty="0" smtClean="0">
              <a:solidFill>
                <a:srgbClr val="0070C0"/>
              </a:solidFill>
            </a:endParaRPr>
          </a:p>
          <a:p>
            <a:endParaRPr lang="ru-RU" sz="2000" b="1" i="1" dirty="0" smtClean="0">
              <a:solidFill>
                <a:srgbClr val="C00000"/>
              </a:solidFill>
            </a:endParaRPr>
          </a:p>
          <a:p>
            <a:endParaRPr lang="ru-RU" b="1" i="1" dirty="0"/>
          </a:p>
        </p:txBody>
      </p:sp>
      <p:sp>
        <p:nvSpPr>
          <p:cNvPr id="7" name="Прямоугольник 6"/>
          <p:cNvSpPr/>
          <p:nvPr/>
        </p:nvSpPr>
        <p:spPr>
          <a:xfrm rot="10800000" flipV="1">
            <a:off x="146595" y="542305"/>
            <a:ext cx="5472608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i="1" dirty="0" smtClean="0">
                <a:solidFill>
                  <a:srgbClr val="FF0000"/>
                </a:solidFill>
              </a:rPr>
              <a:t>          </a:t>
            </a:r>
          </a:p>
          <a:p>
            <a:r>
              <a:rPr lang="ru-RU" sz="2400" b="1" i="1" dirty="0" smtClean="0">
                <a:solidFill>
                  <a:srgbClr val="FF0000"/>
                </a:solidFill>
              </a:rPr>
              <a:t>             </a:t>
            </a:r>
          </a:p>
          <a:p>
            <a:endParaRPr lang="ru-RU" sz="2400" b="1" i="1" dirty="0" smtClean="0">
              <a:solidFill>
                <a:srgbClr val="FF0000"/>
              </a:solidFill>
            </a:endParaRPr>
          </a:p>
          <a:p>
            <a:endParaRPr lang="ru-RU" sz="2400" b="1" i="1" dirty="0" smtClean="0">
              <a:solidFill>
                <a:srgbClr val="FF0000"/>
              </a:solidFill>
            </a:endParaRPr>
          </a:p>
          <a:p>
            <a:endParaRPr lang="ru-RU" sz="2400" b="1" i="1" dirty="0" smtClean="0">
              <a:solidFill>
                <a:srgbClr val="FF0000"/>
              </a:solidFill>
            </a:endParaRPr>
          </a:p>
          <a:p>
            <a:endParaRPr lang="ru-RU" sz="2400" b="1" i="1" dirty="0" smtClean="0">
              <a:solidFill>
                <a:srgbClr val="FF0000"/>
              </a:solidFill>
            </a:endParaRPr>
          </a:p>
          <a:p>
            <a:endParaRPr lang="ru-RU" sz="1200" b="1" i="1" dirty="0" smtClean="0">
              <a:solidFill>
                <a:srgbClr val="FF0000"/>
              </a:solidFill>
            </a:endParaRPr>
          </a:p>
          <a:p>
            <a:endParaRPr lang="ru-RU" sz="1200" b="1" i="1" dirty="0" smtClean="0">
              <a:solidFill>
                <a:srgbClr val="FF0000"/>
              </a:solidFill>
            </a:endParaRPr>
          </a:p>
          <a:p>
            <a:endParaRPr lang="ru-RU" sz="1200" b="1" i="1" dirty="0" smtClean="0">
              <a:solidFill>
                <a:srgbClr val="FF0000"/>
              </a:solidFill>
            </a:endParaRPr>
          </a:p>
          <a:p>
            <a:endParaRPr lang="ru-RU" sz="1200" b="1" i="1" dirty="0" smtClean="0">
              <a:solidFill>
                <a:srgbClr val="FF0000"/>
              </a:solidFill>
            </a:endParaRPr>
          </a:p>
          <a:p>
            <a:endParaRPr lang="ru-RU" sz="2400" b="1" i="1" dirty="0" smtClean="0">
              <a:solidFill>
                <a:srgbClr val="FF0000"/>
              </a:solidFill>
            </a:endParaRPr>
          </a:p>
          <a:p>
            <a:endParaRPr lang="ru-RU" sz="2400" b="1" i="1" dirty="0"/>
          </a:p>
        </p:txBody>
      </p:sp>
      <p:sp>
        <p:nvSpPr>
          <p:cNvPr id="28" name="Прямоугольник 27"/>
          <p:cNvSpPr/>
          <p:nvPr/>
        </p:nvSpPr>
        <p:spPr>
          <a:xfrm>
            <a:off x="96818" y="2122491"/>
            <a:ext cx="1785950" cy="428628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 smtClean="0">
                <a:solidFill>
                  <a:schemeClr val="tx1"/>
                </a:solidFill>
              </a:rPr>
              <a:t>[      ], (почему…)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29" name="Прямоугольник 28"/>
          <p:cNvSpPr/>
          <p:nvPr/>
        </p:nvSpPr>
        <p:spPr>
          <a:xfrm>
            <a:off x="2239958" y="1979615"/>
            <a:ext cx="3357586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30" name="Прямоугольник 29"/>
          <p:cNvSpPr/>
          <p:nvPr/>
        </p:nvSpPr>
        <p:spPr>
          <a:xfrm>
            <a:off x="1882768" y="2051053"/>
            <a:ext cx="32092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ru-RU" sz="3200" b="1" dirty="0"/>
          </a:p>
        </p:txBody>
      </p:sp>
      <p:sp>
        <p:nvSpPr>
          <p:cNvPr id="33" name="Прямоугольник 32"/>
          <p:cNvSpPr/>
          <p:nvPr/>
        </p:nvSpPr>
        <p:spPr>
          <a:xfrm>
            <a:off x="2311396" y="2122491"/>
            <a:ext cx="428628" cy="428628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4" name="Прямоугольник 33"/>
          <p:cNvSpPr/>
          <p:nvPr/>
        </p:nvSpPr>
        <p:spPr>
          <a:xfrm>
            <a:off x="3168652" y="2122491"/>
            <a:ext cx="2357454" cy="428628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 smtClean="0">
                <a:solidFill>
                  <a:schemeClr val="tx1"/>
                </a:solidFill>
              </a:rPr>
              <a:t>(для того чтобы...), [  ]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35" name="Прямоугольник 34"/>
          <p:cNvSpPr/>
          <p:nvPr/>
        </p:nvSpPr>
        <p:spPr>
          <a:xfrm>
            <a:off x="2740024" y="2122491"/>
            <a:ext cx="53893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и, </a:t>
            </a:r>
            <a:endParaRPr lang="ru-RU" dirty="0"/>
          </a:p>
        </p:txBody>
      </p:sp>
      <p:sp>
        <p:nvSpPr>
          <p:cNvPr id="31" name="Прямоугольник 30"/>
          <p:cNvSpPr/>
          <p:nvPr/>
        </p:nvSpPr>
        <p:spPr>
          <a:xfrm>
            <a:off x="0" y="122228"/>
            <a:ext cx="5765800" cy="3000396"/>
          </a:xfrm>
          <a:prstGeom prst="rect">
            <a:avLst/>
          </a:prstGeom>
          <a:noFill/>
          <a:ln>
            <a:solidFill>
              <a:srgbClr val="0070C0"/>
            </a:solidFill>
          </a:ln>
          <a:effectLst>
            <a:glow rad="101600">
              <a:schemeClr val="accent5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Скругленный прямоугольник 11"/>
          <p:cNvSpPr/>
          <p:nvPr/>
        </p:nvSpPr>
        <p:spPr>
          <a:xfrm>
            <a:off x="311132" y="2765433"/>
            <a:ext cx="5214974" cy="285752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11132" y="265104"/>
            <a:ext cx="5143536" cy="1985159"/>
          </a:xfrm>
        </p:spPr>
        <p:txBody>
          <a:bodyPr/>
          <a:lstStyle/>
          <a:p>
            <a:pPr algn="just">
              <a:lnSpc>
                <a:spcPts val="2300"/>
              </a:lnSpc>
            </a:pPr>
            <a:r>
              <a:rPr lang="ru-RU" sz="1800" dirty="0" smtClean="0">
                <a:solidFill>
                  <a:srgbClr val="FF0000"/>
                </a:solidFill>
              </a:rPr>
              <a:t>     </a:t>
            </a:r>
            <a:r>
              <a:rPr lang="ru-RU" sz="1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ru-RU" sz="1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2. И  он   стал  рассказывать,  почему  не  вышло:  кругом  всё  уже   было   заминировано, и,  для  того чтобы  прорваться  к   Сальково, оставалась только узкая  полоса в  несколько   десятков   метров с  двух  сторон  железной  дороги. (Сим.)</a:t>
            </a:r>
            <a:endParaRPr lang="ru-RU" sz="18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1400" dirty="0" smtClean="0">
                <a:solidFill>
                  <a:srgbClr val="FF0000"/>
                </a:solidFill>
              </a:rPr>
              <a:t>                                  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146596" y="254273"/>
            <a:ext cx="5472608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i="1" dirty="0" smtClean="0">
                <a:solidFill>
                  <a:srgbClr val="0070C0"/>
                </a:solidFill>
              </a:rPr>
              <a:t>     </a:t>
            </a:r>
            <a:endParaRPr lang="ru-RU" sz="1400" b="1" i="1" dirty="0" smtClean="0">
              <a:solidFill>
                <a:srgbClr val="0070C0"/>
              </a:solidFill>
            </a:endParaRPr>
          </a:p>
          <a:p>
            <a:endParaRPr lang="ru-RU" sz="1400" b="1" i="1" dirty="0" smtClean="0">
              <a:solidFill>
                <a:srgbClr val="0070C0"/>
              </a:solidFill>
            </a:endParaRPr>
          </a:p>
          <a:p>
            <a:endParaRPr lang="ru-RU" sz="2000" b="1" i="1" dirty="0" smtClean="0">
              <a:solidFill>
                <a:srgbClr val="C00000"/>
              </a:solidFill>
            </a:endParaRPr>
          </a:p>
          <a:p>
            <a:endParaRPr lang="ru-RU" b="1" i="1" dirty="0"/>
          </a:p>
        </p:txBody>
      </p:sp>
      <p:sp>
        <p:nvSpPr>
          <p:cNvPr id="7" name="Прямоугольник 6"/>
          <p:cNvSpPr/>
          <p:nvPr/>
        </p:nvSpPr>
        <p:spPr>
          <a:xfrm rot="10800000" flipV="1">
            <a:off x="146595" y="542305"/>
            <a:ext cx="5472608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i="1" dirty="0" smtClean="0">
                <a:solidFill>
                  <a:srgbClr val="FF0000"/>
                </a:solidFill>
              </a:rPr>
              <a:t>          </a:t>
            </a:r>
          </a:p>
          <a:p>
            <a:r>
              <a:rPr lang="ru-RU" sz="2400" b="1" i="1" dirty="0" smtClean="0">
                <a:solidFill>
                  <a:srgbClr val="FF0000"/>
                </a:solidFill>
              </a:rPr>
              <a:t>             </a:t>
            </a:r>
          </a:p>
          <a:p>
            <a:endParaRPr lang="ru-RU" sz="2400" b="1" i="1" dirty="0" smtClean="0">
              <a:solidFill>
                <a:srgbClr val="FF0000"/>
              </a:solidFill>
            </a:endParaRPr>
          </a:p>
          <a:p>
            <a:endParaRPr lang="ru-RU" sz="2400" b="1" i="1" dirty="0" smtClean="0">
              <a:solidFill>
                <a:srgbClr val="FF0000"/>
              </a:solidFill>
            </a:endParaRPr>
          </a:p>
          <a:p>
            <a:endParaRPr lang="ru-RU" sz="2400" b="1" i="1" dirty="0" smtClean="0">
              <a:solidFill>
                <a:srgbClr val="FF0000"/>
              </a:solidFill>
            </a:endParaRPr>
          </a:p>
          <a:p>
            <a:endParaRPr lang="ru-RU" sz="2400" b="1" i="1" dirty="0" smtClean="0">
              <a:solidFill>
                <a:srgbClr val="FF0000"/>
              </a:solidFill>
            </a:endParaRPr>
          </a:p>
          <a:p>
            <a:endParaRPr lang="ru-RU" sz="1200" b="1" i="1" dirty="0" smtClean="0">
              <a:solidFill>
                <a:srgbClr val="FF0000"/>
              </a:solidFill>
            </a:endParaRPr>
          </a:p>
          <a:p>
            <a:endParaRPr lang="ru-RU" sz="1200" b="1" i="1" dirty="0" smtClean="0">
              <a:solidFill>
                <a:srgbClr val="FF0000"/>
              </a:solidFill>
            </a:endParaRPr>
          </a:p>
          <a:p>
            <a:endParaRPr lang="ru-RU" sz="1200" b="1" i="1" dirty="0" smtClean="0">
              <a:solidFill>
                <a:srgbClr val="FF0000"/>
              </a:solidFill>
            </a:endParaRPr>
          </a:p>
          <a:p>
            <a:endParaRPr lang="ru-RU" sz="1200" b="1" i="1" dirty="0" smtClean="0">
              <a:solidFill>
                <a:srgbClr val="FF0000"/>
              </a:solidFill>
            </a:endParaRPr>
          </a:p>
          <a:p>
            <a:endParaRPr lang="ru-RU" sz="2400" b="1" i="1" dirty="0" smtClean="0">
              <a:solidFill>
                <a:srgbClr val="FF0000"/>
              </a:solidFill>
            </a:endParaRPr>
          </a:p>
          <a:p>
            <a:endParaRPr lang="ru-RU" sz="2400" b="1" i="1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239694" y="2551119"/>
            <a:ext cx="528641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smtClean="0">
                <a:solidFill>
                  <a:srgbClr val="FF0000"/>
                </a:solidFill>
              </a:rPr>
              <a:t> </a:t>
            </a:r>
            <a:r>
              <a:rPr lang="ru-RU" sz="16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подчинительная, </a:t>
            </a:r>
            <a:r>
              <a:rPr lang="ru-RU" sz="1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бессоюзная   и  сочинительная   связь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3" name="Picture 2" descr="C:\Documents and Settings\Администратор\Рабочий стол\Чл.png"/>
          <p:cNvPicPr>
            <a:picLocks noChangeAspect="1" noChangeArrowheads="1"/>
          </p:cNvPicPr>
          <p:nvPr/>
        </p:nvPicPr>
        <p:blipFill>
          <a:blip r:embed="rId2"/>
          <a:srcRect l="69552" t="23858" r="5263" b="65148"/>
          <a:stretch>
            <a:fillRect/>
          </a:stretch>
        </p:blipFill>
        <p:spPr bwMode="auto">
          <a:xfrm>
            <a:off x="1382702" y="336541"/>
            <a:ext cx="357190" cy="357190"/>
          </a:xfrm>
          <a:prstGeom prst="rect">
            <a:avLst/>
          </a:prstGeom>
          <a:noFill/>
        </p:spPr>
      </p:pic>
      <p:pic>
        <p:nvPicPr>
          <p:cNvPr id="14" name="Picture 2" descr="C:\Documents and Settings\Администратор\Рабочий стол\Чл.png"/>
          <p:cNvPicPr>
            <a:picLocks noChangeAspect="1" noChangeArrowheads="1"/>
          </p:cNvPicPr>
          <p:nvPr/>
        </p:nvPicPr>
        <p:blipFill>
          <a:blip r:embed="rId2"/>
          <a:srcRect l="69552" t="39886" r="5263" b="49120"/>
          <a:stretch>
            <a:fillRect/>
          </a:stretch>
        </p:blipFill>
        <p:spPr bwMode="auto">
          <a:xfrm>
            <a:off x="1811330" y="407979"/>
            <a:ext cx="2571768" cy="357190"/>
          </a:xfrm>
          <a:prstGeom prst="rect">
            <a:avLst/>
          </a:prstGeom>
          <a:noFill/>
        </p:spPr>
      </p:pic>
      <p:pic>
        <p:nvPicPr>
          <p:cNvPr id="15" name="Picture 2" descr="C:\Documents and Settings\Администратор\Рабочий стол\Чл.png"/>
          <p:cNvPicPr>
            <a:picLocks noChangeAspect="1" noChangeArrowheads="1"/>
          </p:cNvPicPr>
          <p:nvPr/>
        </p:nvPicPr>
        <p:blipFill>
          <a:blip r:embed="rId2"/>
          <a:srcRect l="69552" t="39886" r="5263" b="49120"/>
          <a:stretch>
            <a:fillRect/>
          </a:stretch>
        </p:blipFill>
        <p:spPr bwMode="auto">
          <a:xfrm>
            <a:off x="239694" y="693731"/>
            <a:ext cx="857256" cy="357190"/>
          </a:xfrm>
          <a:prstGeom prst="rect">
            <a:avLst/>
          </a:prstGeom>
          <a:noFill/>
        </p:spPr>
      </p:pic>
      <p:pic>
        <p:nvPicPr>
          <p:cNvPr id="16" name="Picture 2" descr="C:\Documents and Settings\Администратор\Рабочий стол\Чл.png"/>
          <p:cNvPicPr>
            <a:picLocks noChangeAspect="1" noChangeArrowheads="1"/>
          </p:cNvPicPr>
          <p:nvPr/>
        </p:nvPicPr>
        <p:blipFill>
          <a:blip r:embed="rId2"/>
          <a:srcRect l="69552" t="83863" r="5263" b="7977"/>
          <a:stretch>
            <a:fillRect/>
          </a:stretch>
        </p:blipFill>
        <p:spPr bwMode="auto">
          <a:xfrm>
            <a:off x="1096950" y="693731"/>
            <a:ext cx="857256" cy="265103"/>
          </a:xfrm>
          <a:prstGeom prst="rect">
            <a:avLst/>
          </a:prstGeom>
          <a:noFill/>
        </p:spPr>
      </p:pic>
      <p:pic>
        <p:nvPicPr>
          <p:cNvPr id="17" name="Picture 2" descr="C:\Documents and Settings\Администратор\Рабочий стол\Чл.png"/>
          <p:cNvPicPr>
            <a:picLocks noChangeAspect="1" noChangeArrowheads="1"/>
          </p:cNvPicPr>
          <p:nvPr/>
        </p:nvPicPr>
        <p:blipFill>
          <a:blip r:embed="rId2"/>
          <a:srcRect l="69552" t="23858" r="5263" b="65148"/>
          <a:stretch>
            <a:fillRect/>
          </a:stretch>
        </p:blipFill>
        <p:spPr bwMode="auto">
          <a:xfrm>
            <a:off x="1954206" y="622293"/>
            <a:ext cx="428628" cy="357190"/>
          </a:xfrm>
          <a:prstGeom prst="rect">
            <a:avLst/>
          </a:prstGeom>
          <a:noFill/>
        </p:spPr>
      </p:pic>
      <p:pic>
        <p:nvPicPr>
          <p:cNvPr id="18" name="Picture 2" descr="C:\Documents and Settings\Администратор\Рабочий стол\Чл.png"/>
          <p:cNvPicPr>
            <a:picLocks noChangeAspect="1" noChangeArrowheads="1"/>
          </p:cNvPicPr>
          <p:nvPr/>
        </p:nvPicPr>
        <p:blipFill>
          <a:blip r:embed="rId2"/>
          <a:srcRect l="69552" t="39886" r="5263" b="49120"/>
          <a:stretch>
            <a:fillRect/>
          </a:stretch>
        </p:blipFill>
        <p:spPr bwMode="auto">
          <a:xfrm>
            <a:off x="2954338" y="693731"/>
            <a:ext cx="642942" cy="357190"/>
          </a:xfrm>
          <a:prstGeom prst="rect">
            <a:avLst/>
          </a:prstGeom>
          <a:noFill/>
        </p:spPr>
      </p:pic>
      <p:pic>
        <p:nvPicPr>
          <p:cNvPr id="19" name="Picture 2" descr="C:\Documents and Settings\Администратор\Рабочий стол\Чл.png"/>
          <p:cNvPicPr>
            <a:picLocks noChangeAspect="1" noChangeArrowheads="1"/>
          </p:cNvPicPr>
          <p:nvPr/>
        </p:nvPicPr>
        <p:blipFill>
          <a:blip r:embed="rId2"/>
          <a:srcRect l="69552" t="39886" r="5263" b="49120"/>
          <a:stretch>
            <a:fillRect/>
          </a:stretch>
        </p:blipFill>
        <p:spPr bwMode="auto">
          <a:xfrm>
            <a:off x="3668718" y="693731"/>
            <a:ext cx="1643074" cy="357190"/>
          </a:xfrm>
          <a:prstGeom prst="rect">
            <a:avLst/>
          </a:prstGeom>
          <a:noFill/>
        </p:spPr>
      </p:pic>
      <p:pic>
        <p:nvPicPr>
          <p:cNvPr id="20" name="Picture 2" descr="C:\Documents and Settings\Администратор\Рабочий стол\Чл.png"/>
          <p:cNvPicPr>
            <a:picLocks noChangeAspect="1" noChangeArrowheads="1"/>
          </p:cNvPicPr>
          <p:nvPr/>
        </p:nvPicPr>
        <p:blipFill>
          <a:blip r:embed="rId2"/>
          <a:srcRect l="69552" t="39886" r="5263" b="49120"/>
          <a:stretch>
            <a:fillRect/>
          </a:stretch>
        </p:blipFill>
        <p:spPr bwMode="auto">
          <a:xfrm>
            <a:off x="2382834" y="979483"/>
            <a:ext cx="1428760" cy="357190"/>
          </a:xfrm>
          <a:prstGeom prst="rect">
            <a:avLst/>
          </a:prstGeom>
          <a:noFill/>
        </p:spPr>
      </p:pic>
      <p:pic>
        <p:nvPicPr>
          <p:cNvPr id="21" name="Picture 2" descr="C:\Documents and Settings\Администратор\Рабочий стол\Чл.png"/>
          <p:cNvPicPr>
            <a:picLocks noChangeAspect="1" noChangeArrowheads="1"/>
          </p:cNvPicPr>
          <p:nvPr/>
        </p:nvPicPr>
        <p:blipFill>
          <a:blip r:embed="rId2"/>
          <a:srcRect l="69552" t="83863" r="5263" b="7977"/>
          <a:stretch>
            <a:fillRect/>
          </a:stretch>
        </p:blipFill>
        <p:spPr bwMode="auto">
          <a:xfrm>
            <a:off x="4383098" y="979483"/>
            <a:ext cx="1143008" cy="265103"/>
          </a:xfrm>
          <a:prstGeom prst="rect">
            <a:avLst/>
          </a:prstGeom>
          <a:noFill/>
        </p:spPr>
      </p:pic>
      <p:pic>
        <p:nvPicPr>
          <p:cNvPr id="22" name="Picture 2" descr="C:\Documents and Settings\Администратор\Рабочий стол\Чл.png"/>
          <p:cNvPicPr>
            <a:picLocks noChangeAspect="1" noChangeArrowheads="1"/>
          </p:cNvPicPr>
          <p:nvPr/>
        </p:nvPicPr>
        <p:blipFill>
          <a:blip r:embed="rId2"/>
          <a:srcRect l="69552" t="54642" r="5263" b="36562"/>
          <a:stretch>
            <a:fillRect/>
          </a:stretch>
        </p:blipFill>
        <p:spPr bwMode="auto">
          <a:xfrm>
            <a:off x="2311396" y="1265235"/>
            <a:ext cx="857256" cy="285752"/>
          </a:xfrm>
          <a:prstGeom prst="rect">
            <a:avLst/>
          </a:prstGeom>
          <a:noFill/>
        </p:spPr>
      </p:pic>
      <p:pic>
        <p:nvPicPr>
          <p:cNvPr id="23" name="Picture 2" descr="C:\Documents and Settings\Администратор\Рабочий стол\Чл.png"/>
          <p:cNvPicPr>
            <a:picLocks noChangeAspect="1" noChangeArrowheads="1"/>
          </p:cNvPicPr>
          <p:nvPr/>
        </p:nvPicPr>
        <p:blipFill>
          <a:blip r:embed="rId2"/>
          <a:srcRect l="69552" t="23858" r="5263" b="65148"/>
          <a:stretch>
            <a:fillRect/>
          </a:stretch>
        </p:blipFill>
        <p:spPr bwMode="auto">
          <a:xfrm>
            <a:off x="3168652" y="1193797"/>
            <a:ext cx="1025512" cy="357190"/>
          </a:xfrm>
          <a:prstGeom prst="rect">
            <a:avLst/>
          </a:prstGeom>
          <a:noFill/>
        </p:spPr>
      </p:pic>
      <p:pic>
        <p:nvPicPr>
          <p:cNvPr id="24" name="Picture 2" descr="C:\Documents and Settings\Администратор\Рабочий стол\Чл.png"/>
          <p:cNvPicPr>
            <a:picLocks noChangeAspect="1" noChangeArrowheads="1"/>
          </p:cNvPicPr>
          <p:nvPr/>
        </p:nvPicPr>
        <p:blipFill>
          <a:blip r:embed="rId2"/>
          <a:srcRect l="69552" t="54642" r="5263" b="36562"/>
          <a:stretch>
            <a:fillRect/>
          </a:stretch>
        </p:blipFill>
        <p:spPr bwMode="auto">
          <a:xfrm>
            <a:off x="4383098" y="1265235"/>
            <a:ext cx="1143008" cy="285752"/>
          </a:xfrm>
          <a:prstGeom prst="rect">
            <a:avLst/>
          </a:prstGeom>
          <a:noFill/>
        </p:spPr>
      </p:pic>
      <p:pic>
        <p:nvPicPr>
          <p:cNvPr id="25" name="Picture 2" descr="C:\Documents and Settings\Администратор\Рабочий стол\Чл.png"/>
          <p:cNvPicPr>
            <a:picLocks noChangeAspect="1" noChangeArrowheads="1"/>
          </p:cNvPicPr>
          <p:nvPr/>
        </p:nvPicPr>
        <p:blipFill>
          <a:blip r:embed="rId2"/>
          <a:srcRect l="69552" t="54642" r="5263" b="36562"/>
          <a:stretch>
            <a:fillRect/>
          </a:stretch>
        </p:blipFill>
        <p:spPr bwMode="auto">
          <a:xfrm>
            <a:off x="239694" y="1550987"/>
            <a:ext cx="2357454" cy="285752"/>
          </a:xfrm>
          <a:prstGeom prst="rect">
            <a:avLst/>
          </a:prstGeom>
          <a:noFill/>
        </p:spPr>
      </p:pic>
      <p:pic>
        <p:nvPicPr>
          <p:cNvPr id="26" name="Picture 2" descr="C:\Documents and Settings\Администратор\Рабочий стол\Чл.png"/>
          <p:cNvPicPr>
            <a:picLocks noChangeAspect="1" noChangeArrowheads="1"/>
          </p:cNvPicPr>
          <p:nvPr/>
        </p:nvPicPr>
        <p:blipFill>
          <a:blip r:embed="rId2"/>
          <a:srcRect l="69552" t="54642" r="5263" b="36562"/>
          <a:stretch>
            <a:fillRect/>
          </a:stretch>
        </p:blipFill>
        <p:spPr bwMode="auto">
          <a:xfrm>
            <a:off x="2668586" y="1622425"/>
            <a:ext cx="3097214" cy="285752"/>
          </a:xfrm>
          <a:prstGeom prst="rect">
            <a:avLst/>
          </a:prstGeom>
          <a:noFill/>
        </p:spPr>
      </p:pic>
      <p:pic>
        <p:nvPicPr>
          <p:cNvPr id="27" name="Picture 2" descr="C:\Documents and Settings\Администратор\Рабочий стол\Чл.png"/>
          <p:cNvPicPr>
            <a:picLocks noChangeAspect="1" noChangeArrowheads="1"/>
          </p:cNvPicPr>
          <p:nvPr/>
        </p:nvPicPr>
        <p:blipFill>
          <a:blip r:embed="rId2"/>
          <a:srcRect l="69552" t="54642" r="5263" b="36562"/>
          <a:stretch>
            <a:fillRect/>
          </a:stretch>
        </p:blipFill>
        <p:spPr bwMode="auto">
          <a:xfrm>
            <a:off x="168256" y="1908177"/>
            <a:ext cx="1025512" cy="285752"/>
          </a:xfrm>
          <a:prstGeom prst="rect">
            <a:avLst/>
          </a:prstGeom>
          <a:noFill/>
        </p:spPr>
      </p:pic>
      <p:sp>
        <p:nvSpPr>
          <p:cNvPr id="28" name="Прямоугольник 27"/>
          <p:cNvSpPr/>
          <p:nvPr/>
        </p:nvSpPr>
        <p:spPr>
          <a:xfrm>
            <a:off x="239694" y="2122491"/>
            <a:ext cx="1785950" cy="428628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 smtClean="0">
                <a:solidFill>
                  <a:schemeClr val="tx1"/>
                </a:solidFill>
              </a:rPr>
              <a:t>[      ], (почему…)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29" name="Прямоугольник 28"/>
          <p:cNvSpPr/>
          <p:nvPr/>
        </p:nvSpPr>
        <p:spPr>
          <a:xfrm>
            <a:off x="2239958" y="1979615"/>
            <a:ext cx="3429024" cy="714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30" name="Прямоугольник 29"/>
          <p:cNvSpPr/>
          <p:nvPr/>
        </p:nvSpPr>
        <p:spPr>
          <a:xfrm>
            <a:off x="1954206" y="2051053"/>
            <a:ext cx="28725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ru-RU" sz="2400" b="1" dirty="0"/>
          </a:p>
        </p:txBody>
      </p:sp>
      <p:sp>
        <p:nvSpPr>
          <p:cNvPr id="33" name="Прямоугольник 32"/>
          <p:cNvSpPr/>
          <p:nvPr/>
        </p:nvSpPr>
        <p:spPr>
          <a:xfrm>
            <a:off x="2311396" y="2122491"/>
            <a:ext cx="500066" cy="428628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4" name="Прямоугольник 33"/>
          <p:cNvSpPr/>
          <p:nvPr/>
        </p:nvSpPr>
        <p:spPr>
          <a:xfrm>
            <a:off x="3240090" y="2122491"/>
            <a:ext cx="2357454" cy="428628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 smtClean="0">
                <a:solidFill>
                  <a:schemeClr val="tx1"/>
                </a:solidFill>
              </a:rPr>
              <a:t>(для того чтобы...), [  ]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35" name="Прямоугольник 34"/>
          <p:cNvSpPr/>
          <p:nvPr/>
        </p:nvSpPr>
        <p:spPr>
          <a:xfrm>
            <a:off x="2811462" y="2122491"/>
            <a:ext cx="53893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и, </a:t>
            </a:r>
            <a:endParaRPr lang="ru-RU" dirty="0"/>
          </a:p>
        </p:txBody>
      </p:sp>
      <p:sp>
        <p:nvSpPr>
          <p:cNvPr id="36" name="Прямоугольник 35"/>
          <p:cNvSpPr/>
          <p:nvPr/>
        </p:nvSpPr>
        <p:spPr>
          <a:xfrm>
            <a:off x="0" y="122228"/>
            <a:ext cx="5765800" cy="3000396"/>
          </a:xfrm>
          <a:prstGeom prst="rect">
            <a:avLst/>
          </a:prstGeom>
          <a:noFill/>
          <a:ln>
            <a:solidFill>
              <a:srgbClr val="0070C0"/>
            </a:solidFill>
          </a:ln>
          <a:effectLst>
            <a:glow rad="101600">
              <a:schemeClr val="accent5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pic>
        <p:nvPicPr>
          <p:cNvPr id="32" name="Picture 2" descr="C:\Documents and Settings\Администратор\Рабочий стол\Чл.png"/>
          <p:cNvPicPr>
            <a:picLocks noChangeAspect="1" noChangeArrowheads="1"/>
          </p:cNvPicPr>
          <p:nvPr/>
        </p:nvPicPr>
        <p:blipFill>
          <a:blip r:embed="rId2"/>
          <a:srcRect l="69552" t="39886" r="5263" b="49120"/>
          <a:stretch>
            <a:fillRect/>
          </a:stretch>
        </p:blipFill>
        <p:spPr bwMode="auto">
          <a:xfrm>
            <a:off x="5168916" y="407979"/>
            <a:ext cx="357190" cy="357190"/>
          </a:xfrm>
          <a:prstGeom prst="rect">
            <a:avLst/>
          </a:prstGeom>
          <a:noFill/>
        </p:spPr>
      </p:pic>
      <p:pic>
        <p:nvPicPr>
          <p:cNvPr id="37" name="Picture 2" descr="C:\Documents and Settings\Администратор\Рабочий стол\Чл.png"/>
          <p:cNvPicPr>
            <a:picLocks noChangeAspect="1" noChangeArrowheads="1"/>
          </p:cNvPicPr>
          <p:nvPr/>
        </p:nvPicPr>
        <p:blipFill>
          <a:blip r:embed="rId2"/>
          <a:srcRect l="69552" t="39886" r="5263" b="49120"/>
          <a:stretch>
            <a:fillRect/>
          </a:stretch>
        </p:blipFill>
        <p:spPr bwMode="auto">
          <a:xfrm>
            <a:off x="239694" y="1265235"/>
            <a:ext cx="1357322" cy="35719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18604" y="1005903"/>
            <a:ext cx="5400600" cy="681418"/>
          </a:xfrm>
        </p:spPr>
        <p:txBody>
          <a:bodyPr/>
          <a:lstStyle/>
          <a:p>
            <a:r>
              <a:rPr lang="ru-RU" smtClean="0"/>
              <a:t>          Работа   с   учебником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subTitle" idx="4"/>
          </p:nvPr>
        </p:nvSpPr>
        <p:spPr>
          <a:xfrm>
            <a:off x="168256" y="193665"/>
            <a:ext cx="5472608" cy="4224233"/>
          </a:xfrm>
        </p:spPr>
        <p:txBody>
          <a:bodyPr/>
          <a:lstStyle/>
          <a:p>
            <a:r>
              <a:rPr lang="ru-RU" sz="1200" dirty="0" smtClean="0">
                <a:solidFill>
                  <a:srgbClr val="FF0000"/>
                </a:solidFill>
              </a:rPr>
              <a:t>       </a:t>
            </a:r>
            <a:r>
              <a:rPr lang="ru-RU" sz="12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Упражнение  182, страница  86.  Прочитайте. Составьте  по  одному  предложению  со  словами   </a:t>
            </a:r>
            <a:r>
              <a:rPr lang="ru-RU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патриот,  патриотический. </a:t>
            </a:r>
            <a:r>
              <a:rPr lang="ru-RU" sz="12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Выделите  основную мысль. Перепишите,  вставляя пропущенные буквы.  Расставьте знаки  препинания.  Найдите  авторский   неологизм.</a:t>
            </a:r>
          </a:p>
          <a:p>
            <a:r>
              <a:rPr lang="ru-RU" sz="12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sz="12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  </a:t>
            </a:r>
            <a:r>
              <a:rPr lang="ru-RU" sz="12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Слово   патриот включает  греческие  элементы  </a:t>
            </a:r>
            <a:r>
              <a:rPr lang="en-US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patris</a:t>
            </a:r>
            <a:r>
              <a:rPr lang="ru-RU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-- родина</a:t>
            </a:r>
            <a:r>
              <a:rPr lang="ru-RU" sz="12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2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en-US" sz="12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               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patriot</a:t>
            </a:r>
            <a:r>
              <a:rPr lang="ru-RU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е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r>
              <a:rPr lang="ru-RU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-- земляк</a:t>
            </a:r>
            <a:r>
              <a:rPr lang="ru-RU" sz="12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sz="12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sz="12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ru-RU" sz="12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Патриот  -  человек,  любящий  свое  отечество, готовый  на   жертвы  </a:t>
            </a:r>
            <a:r>
              <a:rPr lang="en-US" sz="12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en-US" sz="12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           </a:t>
            </a:r>
            <a:r>
              <a:rPr lang="ru-RU" sz="12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и     совершающий   подвиги  во  имя  интересов  своей родины.  </a:t>
            </a:r>
          </a:p>
          <a:p>
            <a:r>
              <a:rPr lang="ru-RU" sz="12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          </a:t>
            </a:r>
            <a:r>
              <a:rPr lang="ru-RU" sz="1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О патриотизме.</a:t>
            </a:r>
          </a:p>
          <a:p>
            <a:r>
              <a:rPr lang="ru-RU" sz="12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   Патриотизм   обозначает   любовь  к   своей  стране   к   своему   народу. </a:t>
            </a:r>
          </a:p>
          <a:p>
            <a:r>
              <a:rPr lang="ru-RU" sz="12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Как всякая  большая  любовь патриотизм  </a:t>
            </a:r>
            <a:r>
              <a:rPr lang="ru-RU" sz="1200" dirty="0" err="1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ра</a:t>
            </a:r>
            <a:r>
              <a:rPr lang="ru-RU" sz="12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…ширяет сознание.  Подлинный патриот  любит  весь  мир.  Нельзя  открыв  в…</a:t>
            </a:r>
            <a:r>
              <a:rPr lang="ru-RU" sz="1200" dirty="0" err="1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личие</a:t>
            </a:r>
            <a:r>
              <a:rPr lang="ru-RU" sz="12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 родной земли  </a:t>
            </a:r>
            <a:r>
              <a:rPr lang="ru-RU" sz="1200" dirty="0" err="1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возненавид</a:t>
            </a:r>
            <a:r>
              <a:rPr lang="ru-RU" sz="12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…</a:t>
            </a:r>
            <a:r>
              <a:rPr lang="ru-RU" sz="1200" dirty="0" err="1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ть</a:t>
            </a:r>
            <a:r>
              <a:rPr lang="ru-RU" sz="12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 Вселенную. </a:t>
            </a:r>
            <a:r>
              <a:rPr lang="ru-RU" sz="12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1200" dirty="0" err="1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Безлюбые</a:t>
            </a:r>
            <a:r>
              <a:rPr lang="ru-RU" sz="12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  люди   плохие  патриоты. Наш  патриотизм   помогает  нам   любить   другие  далёкие  народы понимать  чужую  культуру.   </a:t>
            </a:r>
            <a:r>
              <a:rPr lang="ru-RU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(И.Эренбург.)</a:t>
            </a:r>
          </a:p>
          <a:p>
            <a:endParaRPr lang="ru-RU" sz="1050" dirty="0" smtClean="0">
              <a:solidFill>
                <a:srgbClr val="FF0000"/>
              </a:solidFill>
            </a:endParaRPr>
          </a:p>
          <a:p>
            <a:endParaRPr lang="ru-RU" sz="1400" dirty="0" smtClean="0">
              <a:solidFill>
                <a:schemeClr val="accent5">
                  <a:lumMod val="75000"/>
                </a:schemeClr>
              </a:solidFill>
            </a:endParaRPr>
          </a:p>
          <a:p>
            <a:endParaRPr lang="ru-RU" sz="1400" dirty="0" smtClean="0">
              <a:solidFill>
                <a:schemeClr val="accent5">
                  <a:lumMod val="75000"/>
                </a:schemeClr>
              </a:solidFill>
            </a:endParaRPr>
          </a:p>
          <a:p>
            <a:endParaRPr lang="ru-RU" sz="1400" dirty="0" smtClean="0">
              <a:solidFill>
                <a:schemeClr val="accent5">
                  <a:lumMod val="75000"/>
                </a:schemeClr>
              </a:solidFill>
            </a:endParaRPr>
          </a:p>
          <a:p>
            <a:r>
              <a:rPr lang="ru-RU" sz="1400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</a:p>
          <a:p>
            <a:endParaRPr lang="ru-RU" sz="1400" dirty="0" smtClean="0">
              <a:solidFill>
                <a:schemeClr val="accent5">
                  <a:lumMod val="75000"/>
                </a:schemeClr>
              </a:solidFill>
            </a:endParaRPr>
          </a:p>
          <a:p>
            <a:r>
              <a:rPr lang="ru-RU" sz="1400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96818" y="122228"/>
            <a:ext cx="5572164" cy="3000396"/>
          </a:xfrm>
          <a:prstGeom prst="rect">
            <a:avLst/>
          </a:prstGeom>
          <a:noFill/>
          <a:ln>
            <a:solidFill>
              <a:srgbClr val="0070C0"/>
            </a:solidFill>
          </a:ln>
          <a:effectLst>
            <a:glow rad="101600">
              <a:schemeClr val="accent5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r>
              <a:rPr lang="ru-RU" dirty="0" smtClean="0"/>
              <a:t>           </a:t>
            </a:r>
            <a:r>
              <a:rPr lang="en-US" dirty="0" smtClean="0"/>
              <a:t>   </a:t>
            </a:r>
            <a:r>
              <a:rPr lang="ru-RU" dirty="0" smtClean="0"/>
              <a:t>        Проверим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46596" y="254274"/>
            <a:ext cx="5472608" cy="11387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 indent="-228600"/>
            <a:endParaRPr lang="ru-RU" b="1" i="1" dirty="0" smtClean="0">
              <a:solidFill>
                <a:schemeClr val="accent5">
                  <a:lumMod val="75000"/>
                </a:schemeClr>
              </a:solidFill>
            </a:endParaRPr>
          </a:p>
          <a:p>
            <a:pPr marL="228600" indent="-228600"/>
            <a:endParaRPr lang="ru-RU" b="1" i="1" dirty="0" smtClean="0">
              <a:solidFill>
                <a:schemeClr val="accent5">
                  <a:lumMod val="75000"/>
                </a:schemeClr>
              </a:solidFill>
            </a:endParaRPr>
          </a:p>
          <a:p>
            <a:pPr marL="228600" indent="-228600"/>
            <a:endParaRPr lang="ru-RU" sz="1600" b="1" i="1" dirty="0" smtClean="0">
              <a:solidFill>
                <a:schemeClr val="accent5">
                  <a:lumMod val="75000"/>
                </a:schemeClr>
              </a:solidFill>
            </a:endParaRPr>
          </a:p>
          <a:p>
            <a:pPr marL="228600" indent="-228600"/>
            <a:r>
              <a:rPr lang="ru-RU" sz="1600" b="1" i="1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endParaRPr lang="ru-RU" sz="1600" b="1" i="1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18604" y="3244849"/>
            <a:ext cx="5547196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dirty="0" smtClean="0">
              <a:solidFill>
                <a:srgbClr val="FF0000"/>
              </a:solidFill>
            </a:endParaRPr>
          </a:p>
          <a:p>
            <a:r>
              <a:rPr lang="ru-RU" sz="2000" b="1" i="1" dirty="0" smtClean="0">
                <a:solidFill>
                  <a:srgbClr val="FF0000"/>
                </a:solidFill>
              </a:rPr>
              <a:t>    </a:t>
            </a:r>
            <a:endParaRPr lang="ru-RU" sz="1400" b="1" i="1" dirty="0" smtClean="0">
              <a:solidFill>
                <a:srgbClr val="FF0000"/>
              </a:solidFill>
            </a:endParaRPr>
          </a:p>
          <a:p>
            <a:r>
              <a:rPr lang="ru-RU" sz="1400" b="1" i="1" dirty="0" smtClean="0">
                <a:solidFill>
                  <a:srgbClr val="FF0000"/>
                </a:solidFill>
              </a:rPr>
              <a:t>   </a:t>
            </a:r>
            <a:endParaRPr lang="ru-RU" sz="1200" b="1" i="1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146596" y="550855"/>
            <a:ext cx="5619204" cy="280846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1500"/>
              </a:lnSpc>
            </a:pPr>
            <a:r>
              <a:rPr lang="ru-RU" sz="1400" b="1" i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ru-RU" sz="1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Патриотические</a:t>
            </a:r>
            <a:r>
              <a:rPr lang="ru-RU" sz="1400" b="1" i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1400" b="1" i="1" dirty="0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песни  </a:t>
            </a:r>
            <a:r>
              <a:rPr lang="ru-RU" sz="1400" b="1" i="1" dirty="0" err="1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Юлдуз</a:t>
            </a:r>
            <a:r>
              <a:rPr lang="ru-RU" sz="1400" b="1" i="1" dirty="0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1400" b="1" i="1" dirty="0" err="1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Усмановой</a:t>
            </a:r>
            <a:r>
              <a:rPr lang="ru-RU" sz="1400" b="1" i="1" dirty="0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вдохновляют  </a:t>
            </a:r>
            <a:r>
              <a:rPr lang="ru-RU" sz="1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патриотов</a:t>
            </a:r>
            <a:r>
              <a:rPr lang="ru-RU" sz="1400" b="1" i="1" dirty="0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независимого   Узбекистана  на  новые   свершения в  экономическом  развитии   нашей  республики.</a:t>
            </a:r>
          </a:p>
          <a:p>
            <a:pPr>
              <a:lnSpc>
                <a:spcPts val="1500"/>
              </a:lnSpc>
            </a:pPr>
            <a:r>
              <a:rPr lang="ru-RU" sz="1400" b="1" i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                               </a:t>
            </a:r>
          </a:p>
          <a:p>
            <a:pPr>
              <a:lnSpc>
                <a:spcPts val="1500"/>
              </a:lnSpc>
            </a:pPr>
            <a:r>
              <a:rPr lang="ru-RU" sz="1400" b="1" i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                                </a:t>
            </a:r>
            <a:r>
              <a:rPr lang="ru-RU" sz="14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О патриотизме.</a:t>
            </a:r>
          </a:p>
          <a:p>
            <a:pPr>
              <a:lnSpc>
                <a:spcPts val="1500"/>
              </a:lnSpc>
            </a:pPr>
            <a:r>
              <a:rPr lang="ru-RU" sz="1400" b="1" i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   Патриотизм  обозначает  любовь к  своей стране</a:t>
            </a:r>
            <a:r>
              <a:rPr lang="ru-RU" sz="1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ru-RU" sz="1400" b="1" i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к  своему   народу. Как всякая  большая  любовь</a:t>
            </a:r>
            <a:r>
              <a:rPr lang="ru-RU" sz="1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ru-RU" sz="1400" b="1" i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патриотизм  ра</a:t>
            </a:r>
            <a:r>
              <a:rPr lang="ru-RU" sz="1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</a:t>
            </a:r>
            <a:r>
              <a:rPr lang="ru-RU" sz="1400" b="1" i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ширяет сознание.  Подлинный патриот  любит  весь  мир.  Нельзя</a:t>
            </a:r>
            <a:r>
              <a:rPr lang="ru-RU" sz="1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ru-RU" sz="1400" b="1" i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 открыв  в</a:t>
            </a:r>
            <a:r>
              <a:rPr lang="ru-RU" sz="1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е</a:t>
            </a:r>
            <a:r>
              <a:rPr lang="ru-RU" sz="1400" b="1" i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личие  родной земли</a:t>
            </a:r>
            <a:r>
              <a:rPr lang="ru-RU" sz="1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ru-RU" sz="1400" b="1" i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 возненавид</a:t>
            </a:r>
            <a:r>
              <a:rPr lang="ru-RU" sz="1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е</a:t>
            </a:r>
            <a:r>
              <a:rPr lang="ru-RU" sz="1400" b="1" i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ть  Вселенную. </a:t>
            </a:r>
            <a:r>
              <a:rPr lang="ru-RU" sz="1400" b="1" i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1400" b="1" i="1" dirty="0" err="1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Безлюбые</a:t>
            </a:r>
            <a:r>
              <a:rPr lang="ru-RU" sz="1400" b="1" i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  люди </a:t>
            </a:r>
            <a:r>
              <a:rPr lang="ru-RU" sz="1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sz="1400" b="1" i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 плохие  патриоты. Наш  патриотизм   помогает  нам   любить   другие</a:t>
            </a:r>
            <a:r>
              <a:rPr lang="ru-RU" sz="1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i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далёкие  народы</a:t>
            </a:r>
            <a:r>
              <a:rPr lang="ru-RU" sz="1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ru-RU" sz="1400" b="1" i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понимать  чужую  культуру.        </a:t>
            </a:r>
            <a:r>
              <a:rPr lang="ru-RU" sz="1400" b="1" i="1" dirty="0" smtClean="0">
                <a:latin typeface="Times New Roman" pitchFamily="18" charset="0"/>
                <a:cs typeface="Times New Roman" pitchFamily="18" charset="0"/>
              </a:rPr>
              <a:t>(И.Эренбург.) </a:t>
            </a:r>
          </a:p>
          <a:p>
            <a:pPr>
              <a:lnSpc>
                <a:spcPts val="1500"/>
              </a:lnSpc>
            </a:pPr>
            <a:r>
              <a:rPr lang="ru-RU" sz="1400" b="1" i="1" dirty="0" smtClean="0">
                <a:latin typeface="Times New Roman" pitchFamily="18" charset="0"/>
                <a:cs typeface="Times New Roman" pitchFamily="18" charset="0"/>
              </a:rPr>
              <a:t>                             Авторский   неологизм    </a:t>
            </a:r>
            <a:r>
              <a:rPr lang="ru-RU" sz="1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   </a:t>
            </a:r>
            <a:r>
              <a:rPr lang="ru-RU" sz="14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безлюбые</a:t>
            </a:r>
            <a:r>
              <a:rPr lang="ru-RU" sz="1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    </a:t>
            </a:r>
          </a:p>
          <a:p>
            <a:r>
              <a:rPr lang="ru-RU" sz="1400" b="1" i="1" dirty="0" smtClean="0"/>
              <a:t>        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68256" y="102424"/>
            <a:ext cx="6000792" cy="29367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lang="ru-RU" sz="1800" spc="15" dirty="0" smtClean="0"/>
              <a:t>  Задание для самостоятельного выполнения</a:t>
            </a:r>
            <a:endParaRPr sz="1800" spc="5" dirty="0"/>
          </a:p>
        </p:txBody>
      </p:sp>
      <p:sp>
        <p:nvSpPr>
          <p:cNvPr id="5" name="object 5"/>
          <p:cNvSpPr/>
          <p:nvPr/>
        </p:nvSpPr>
        <p:spPr>
          <a:xfrm>
            <a:off x="311133" y="680283"/>
            <a:ext cx="1111148" cy="370638"/>
          </a:xfrm>
          <a:custGeom>
            <a:avLst/>
            <a:gdLst/>
            <a:ahLst/>
            <a:cxnLst/>
            <a:rect l="l" t="t" r="r" b="b"/>
            <a:pathLst>
              <a:path w="1094105" h="400050">
                <a:moveTo>
                  <a:pt x="1094026" y="0"/>
                </a:moveTo>
                <a:lnTo>
                  <a:pt x="279684" y="0"/>
                </a:lnTo>
                <a:lnTo>
                  <a:pt x="234473" y="3677"/>
                </a:lnTo>
                <a:lnTo>
                  <a:pt x="191527" y="14319"/>
                </a:lnTo>
                <a:lnTo>
                  <a:pt x="151434" y="31338"/>
                </a:lnTo>
                <a:lnTo>
                  <a:pt x="114782" y="54147"/>
                </a:lnTo>
                <a:lnTo>
                  <a:pt x="82156" y="82157"/>
                </a:lnTo>
                <a:lnTo>
                  <a:pt x="54146" y="114783"/>
                </a:lnTo>
                <a:lnTo>
                  <a:pt x="31338" y="151435"/>
                </a:lnTo>
                <a:lnTo>
                  <a:pt x="14319" y="191528"/>
                </a:lnTo>
                <a:lnTo>
                  <a:pt x="3677" y="234473"/>
                </a:lnTo>
                <a:lnTo>
                  <a:pt x="0" y="279684"/>
                </a:lnTo>
                <a:lnTo>
                  <a:pt x="0" y="399604"/>
                </a:lnTo>
                <a:lnTo>
                  <a:pt x="814341" y="399604"/>
                </a:lnTo>
                <a:lnTo>
                  <a:pt x="859553" y="395926"/>
                </a:lnTo>
                <a:lnTo>
                  <a:pt x="902499" y="385284"/>
                </a:lnTo>
                <a:lnTo>
                  <a:pt x="942592" y="368265"/>
                </a:lnTo>
                <a:lnTo>
                  <a:pt x="979244" y="345456"/>
                </a:lnTo>
                <a:lnTo>
                  <a:pt x="1011869" y="317446"/>
                </a:lnTo>
                <a:lnTo>
                  <a:pt x="1039880" y="284821"/>
                </a:lnTo>
                <a:lnTo>
                  <a:pt x="1062688" y="248168"/>
                </a:lnTo>
                <a:lnTo>
                  <a:pt x="1079706" y="208075"/>
                </a:lnTo>
                <a:lnTo>
                  <a:pt x="1090348" y="165130"/>
                </a:lnTo>
                <a:lnTo>
                  <a:pt x="1094026" y="119919"/>
                </a:lnTo>
                <a:lnTo>
                  <a:pt x="1094026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0" name="object 10"/>
          <p:cNvSpPr/>
          <p:nvPr/>
        </p:nvSpPr>
        <p:spPr>
          <a:xfrm>
            <a:off x="1597016" y="2765433"/>
            <a:ext cx="1285883" cy="310515"/>
          </a:xfrm>
          <a:custGeom>
            <a:avLst/>
            <a:gdLst/>
            <a:ahLst/>
            <a:cxnLst/>
            <a:rect l="l" t="t" r="r" b="b"/>
            <a:pathLst>
              <a:path w="2465704" h="310514">
                <a:moveTo>
                  <a:pt x="2465654" y="0"/>
                </a:moveTo>
                <a:lnTo>
                  <a:pt x="217180" y="0"/>
                </a:lnTo>
                <a:lnTo>
                  <a:pt x="167538" y="5762"/>
                </a:lnTo>
                <a:lnTo>
                  <a:pt x="121885" y="22161"/>
                </a:lnTo>
                <a:lnTo>
                  <a:pt x="81552" y="47868"/>
                </a:lnTo>
                <a:lnTo>
                  <a:pt x="47867" y="81553"/>
                </a:lnTo>
                <a:lnTo>
                  <a:pt x="22160" y="121886"/>
                </a:lnTo>
                <a:lnTo>
                  <a:pt x="5761" y="167537"/>
                </a:lnTo>
                <a:lnTo>
                  <a:pt x="0" y="217177"/>
                </a:lnTo>
                <a:lnTo>
                  <a:pt x="0" y="310299"/>
                </a:lnTo>
                <a:lnTo>
                  <a:pt x="2248472" y="310299"/>
                </a:lnTo>
                <a:lnTo>
                  <a:pt x="2298115" y="304537"/>
                </a:lnTo>
                <a:lnTo>
                  <a:pt x="2343767" y="288137"/>
                </a:lnTo>
                <a:lnTo>
                  <a:pt x="2384101" y="262430"/>
                </a:lnTo>
                <a:lnTo>
                  <a:pt x="2417786" y="228745"/>
                </a:lnTo>
                <a:lnTo>
                  <a:pt x="2443493" y="188412"/>
                </a:lnTo>
                <a:lnTo>
                  <a:pt x="2459892" y="142761"/>
                </a:lnTo>
                <a:lnTo>
                  <a:pt x="2465654" y="93121"/>
                </a:lnTo>
                <a:lnTo>
                  <a:pt x="2465654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grpSp>
        <p:nvGrpSpPr>
          <p:cNvPr id="13" name="object 13"/>
          <p:cNvGrpSpPr/>
          <p:nvPr/>
        </p:nvGrpSpPr>
        <p:grpSpPr>
          <a:xfrm>
            <a:off x="377244" y="1199601"/>
            <a:ext cx="906780" cy="1353820"/>
            <a:chOff x="377244" y="1199601"/>
            <a:chExt cx="906780" cy="1353820"/>
          </a:xfrm>
        </p:grpSpPr>
        <p:sp>
          <p:nvSpPr>
            <p:cNvPr id="14" name="object 14"/>
            <p:cNvSpPr/>
            <p:nvPr/>
          </p:nvSpPr>
          <p:spPr>
            <a:xfrm>
              <a:off x="377240" y="1303972"/>
              <a:ext cx="906780" cy="1249680"/>
            </a:xfrm>
            <a:custGeom>
              <a:avLst/>
              <a:gdLst/>
              <a:ahLst/>
              <a:cxnLst/>
              <a:rect l="l" t="t" r="r" b="b"/>
              <a:pathLst>
                <a:path w="906780" h="1249680">
                  <a:moveTo>
                    <a:pt x="176110" y="102743"/>
                  </a:moveTo>
                  <a:lnTo>
                    <a:pt x="127190" y="102743"/>
                  </a:lnTo>
                  <a:lnTo>
                    <a:pt x="127190" y="937691"/>
                  </a:lnTo>
                  <a:lnTo>
                    <a:pt x="176110" y="937691"/>
                  </a:lnTo>
                  <a:lnTo>
                    <a:pt x="176110" y="102743"/>
                  </a:lnTo>
                  <a:close/>
                </a:path>
                <a:path w="906780" h="1249680">
                  <a:moveTo>
                    <a:pt x="699592" y="417474"/>
                  </a:moveTo>
                  <a:lnTo>
                    <a:pt x="334302" y="417474"/>
                  </a:lnTo>
                  <a:lnTo>
                    <a:pt x="334302" y="466407"/>
                  </a:lnTo>
                  <a:lnTo>
                    <a:pt x="699592" y="466407"/>
                  </a:lnTo>
                  <a:lnTo>
                    <a:pt x="699592" y="417474"/>
                  </a:lnTo>
                  <a:close/>
                </a:path>
                <a:path w="906780" h="1249680">
                  <a:moveTo>
                    <a:pt x="882230" y="1095870"/>
                  </a:moveTo>
                  <a:lnTo>
                    <a:pt x="102730" y="1095870"/>
                  </a:lnTo>
                  <a:lnTo>
                    <a:pt x="102730" y="1144803"/>
                  </a:lnTo>
                  <a:lnTo>
                    <a:pt x="882230" y="1144803"/>
                  </a:lnTo>
                  <a:lnTo>
                    <a:pt x="882230" y="1095870"/>
                  </a:lnTo>
                  <a:close/>
                </a:path>
                <a:path w="906780" h="1249680">
                  <a:moveTo>
                    <a:pt x="906691" y="0"/>
                  </a:moveTo>
                  <a:lnTo>
                    <a:pt x="752589" y="0"/>
                  </a:lnTo>
                  <a:lnTo>
                    <a:pt x="752589" y="48933"/>
                  </a:lnTo>
                  <a:lnTo>
                    <a:pt x="857770" y="48933"/>
                  </a:lnTo>
                  <a:lnTo>
                    <a:pt x="857770" y="963790"/>
                  </a:lnTo>
                  <a:lnTo>
                    <a:pt x="855586" y="974559"/>
                  </a:lnTo>
                  <a:lnTo>
                    <a:pt x="849642" y="983373"/>
                  </a:lnTo>
                  <a:lnTo>
                    <a:pt x="840828" y="989317"/>
                  </a:lnTo>
                  <a:lnTo>
                    <a:pt x="830046" y="991501"/>
                  </a:lnTo>
                  <a:lnTo>
                    <a:pt x="76631" y="991501"/>
                  </a:lnTo>
                  <a:lnTo>
                    <a:pt x="69392" y="991844"/>
                  </a:lnTo>
                  <a:lnTo>
                    <a:pt x="62344" y="992860"/>
                  </a:lnTo>
                  <a:lnTo>
                    <a:pt x="55499" y="994498"/>
                  </a:lnTo>
                  <a:lnTo>
                    <a:pt x="48907" y="996721"/>
                  </a:lnTo>
                  <a:lnTo>
                    <a:pt x="48907" y="76657"/>
                  </a:lnTo>
                  <a:lnTo>
                    <a:pt x="51092" y="65874"/>
                  </a:lnTo>
                  <a:lnTo>
                    <a:pt x="57035" y="57061"/>
                  </a:lnTo>
                  <a:lnTo>
                    <a:pt x="65849" y="51117"/>
                  </a:lnTo>
                  <a:lnTo>
                    <a:pt x="76631" y="48933"/>
                  </a:lnTo>
                  <a:lnTo>
                    <a:pt x="517753" y="48933"/>
                  </a:lnTo>
                  <a:lnTo>
                    <a:pt x="517753" y="0"/>
                  </a:lnTo>
                  <a:lnTo>
                    <a:pt x="76631" y="0"/>
                  </a:lnTo>
                  <a:lnTo>
                    <a:pt x="46837" y="6032"/>
                  </a:lnTo>
                  <a:lnTo>
                    <a:pt x="22466" y="22479"/>
                  </a:lnTo>
                  <a:lnTo>
                    <a:pt x="6032" y="46850"/>
                  </a:lnTo>
                  <a:lnTo>
                    <a:pt x="0" y="76657"/>
                  </a:lnTo>
                  <a:lnTo>
                    <a:pt x="0" y="1172527"/>
                  </a:lnTo>
                  <a:lnTo>
                    <a:pt x="6032" y="1202334"/>
                  </a:lnTo>
                  <a:lnTo>
                    <a:pt x="22466" y="1226693"/>
                  </a:lnTo>
                  <a:lnTo>
                    <a:pt x="46837" y="1243139"/>
                  </a:lnTo>
                  <a:lnTo>
                    <a:pt x="76631" y="1249172"/>
                  </a:lnTo>
                  <a:lnTo>
                    <a:pt x="882230" y="1249172"/>
                  </a:lnTo>
                  <a:lnTo>
                    <a:pt x="882230" y="1200238"/>
                  </a:lnTo>
                  <a:lnTo>
                    <a:pt x="76631" y="1200238"/>
                  </a:lnTo>
                  <a:lnTo>
                    <a:pt x="65849" y="1198067"/>
                  </a:lnTo>
                  <a:lnTo>
                    <a:pt x="57035" y="1192110"/>
                  </a:lnTo>
                  <a:lnTo>
                    <a:pt x="51092" y="1183309"/>
                  </a:lnTo>
                  <a:lnTo>
                    <a:pt x="48907" y="1172527"/>
                  </a:lnTo>
                  <a:lnTo>
                    <a:pt x="48907" y="1068158"/>
                  </a:lnTo>
                  <a:lnTo>
                    <a:pt x="51092" y="1057376"/>
                  </a:lnTo>
                  <a:lnTo>
                    <a:pt x="57035" y="1048562"/>
                  </a:lnTo>
                  <a:lnTo>
                    <a:pt x="65849" y="1042619"/>
                  </a:lnTo>
                  <a:lnTo>
                    <a:pt x="76631" y="1040434"/>
                  </a:lnTo>
                  <a:lnTo>
                    <a:pt x="830046" y="1040434"/>
                  </a:lnTo>
                  <a:lnTo>
                    <a:pt x="859853" y="1034402"/>
                  </a:lnTo>
                  <a:lnTo>
                    <a:pt x="884224" y="1017968"/>
                  </a:lnTo>
                  <a:lnTo>
                    <a:pt x="900658" y="993597"/>
                  </a:lnTo>
                  <a:lnTo>
                    <a:pt x="906691" y="963790"/>
                  </a:lnTo>
                  <a:lnTo>
                    <a:pt x="906691" y="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15" name="object 15"/>
            <p:cNvSpPr/>
            <p:nvPr/>
          </p:nvSpPr>
          <p:spPr>
            <a:xfrm>
              <a:off x="660984" y="1199603"/>
              <a:ext cx="492759" cy="1014730"/>
            </a:xfrm>
            <a:custGeom>
              <a:avLst/>
              <a:gdLst/>
              <a:ahLst/>
              <a:cxnLst/>
              <a:rect l="l" t="t" r="r" b="b"/>
              <a:pathLst>
                <a:path w="492759" h="1014730">
                  <a:moveTo>
                    <a:pt x="154927" y="965415"/>
                  </a:moveTo>
                  <a:lnTo>
                    <a:pt x="102743" y="965415"/>
                  </a:lnTo>
                  <a:lnTo>
                    <a:pt x="102743" y="1014349"/>
                  </a:lnTo>
                  <a:lnTo>
                    <a:pt x="154927" y="1014349"/>
                  </a:lnTo>
                  <a:lnTo>
                    <a:pt x="154927" y="965415"/>
                  </a:lnTo>
                  <a:close/>
                </a:path>
                <a:path w="492759" h="1014730">
                  <a:moveTo>
                    <a:pt x="259295" y="965415"/>
                  </a:moveTo>
                  <a:lnTo>
                    <a:pt x="207111" y="965415"/>
                  </a:lnTo>
                  <a:lnTo>
                    <a:pt x="207111" y="1014349"/>
                  </a:lnTo>
                  <a:lnTo>
                    <a:pt x="259295" y="1014349"/>
                  </a:lnTo>
                  <a:lnTo>
                    <a:pt x="259295" y="965415"/>
                  </a:lnTo>
                  <a:close/>
                </a:path>
                <a:path w="492759" h="1014730">
                  <a:moveTo>
                    <a:pt x="363664" y="965415"/>
                  </a:moveTo>
                  <a:lnTo>
                    <a:pt x="311480" y="965415"/>
                  </a:lnTo>
                  <a:lnTo>
                    <a:pt x="311480" y="1014349"/>
                  </a:lnTo>
                  <a:lnTo>
                    <a:pt x="363664" y="1014349"/>
                  </a:lnTo>
                  <a:lnTo>
                    <a:pt x="363664" y="965415"/>
                  </a:lnTo>
                  <a:close/>
                </a:path>
                <a:path w="492759" h="1014730">
                  <a:moveTo>
                    <a:pt x="466394" y="313105"/>
                  </a:moveTo>
                  <a:lnTo>
                    <a:pt x="0" y="313105"/>
                  </a:lnTo>
                  <a:lnTo>
                    <a:pt x="0" y="466407"/>
                  </a:lnTo>
                  <a:lnTo>
                    <a:pt x="466394" y="466407"/>
                  </a:lnTo>
                  <a:lnTo>
                    <a:pt x="466394" y="313105"/>
                  </a:lnTo>
                  <a:close/>
                </a:path>
                <a:path w="492759" h="1014730">
                  <a:moveTo>
                    <a:pt x="492493" y="50558"/>
                  </a:moveTo>
                  <a:lnTo>
                    <a:pt x="488518" y="30899"/>
                  </a:lnTo>
                  <a:lnTo>
                    <a:pt x="477672" y="14820"/>
                  </a:lnTo>
                  <a:lnTo>
                    <a:pt x="461594" y="3987"/>
                  </a:lnTo>
                  <a:lnTo>
                    <a:pt x="441934" y="0"/>
                  </a:lnTo>
                  <a:lnTo>
                    <a:pt x="337566" y="0"/>
                  </a:lnTo>
                  <a:lnTo>
                    <a:pt x="317906" y="3987"/>
                  </a:lnTo>
                  <a:lnTo>
                    <a:pt x="301840" y="14820"/>
                  </a:lnTo>
                  <a:lnTo>
                    <a:pt x="290995" y="30899"/>
                  </a:lnTo>
                  <a:lnTo>
                    <a:pt x="287007" y="50558"/>
                  </a:lnTo>
                  <a:lnTo>
                    <a:pt x="287007" y="257670"/>
                  </a:lnTo>
                  <a:lnTo>
                    <a:pt x="492493" y="257670"/>
                  </a:lnTo>
                  <a:lnTo>
                    <a:pt x="492493" y="50558"/>
                  </a:lnTo>
                  <a:close/>
                </a:path>
              </a:pathLst>
            </a:custGeom>
            <a:solidFill>
              <a:srgbClr val="0095DA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</p:grpSp>
      <p:grpSp>
        <p:nvGrpSpPr>
          <p:cNvPr id="16" name="object 16"/>
          <p:cNvGrpSpPr/>
          <p:nvPr/>
        </p:nvGrpSpPr>
        <p:grpSpPr>
          <a:xfrm>
            <a:off x="320975" y="2634669"/>
            <a:ext cx="1043940" cy="231775"/>
            <a:chOff x="320975" y="2634669"/>
            <a:chExt cx="1043940" cy="231775"/>
          </a:xfrm>
        </p:grpSpPr>
        <p:sp>
          <p:nvSpPr>
            <p:cNvPr id="17" name="object 17"/>
            <p:cNvSpPr/>
            <p:nvPr/>
          </p:nvSpPr>
          <p:spPr>
            <a:xfrm>
              <a:off x="320975" y="2634669"/>
              <a:ext cx="1043940" cy="231775"/>
            </a:xfrm>
            <a:custGeom>
              <a:avLst/>
              <a:gdLst/>
              <a:ahLst/>
              <a:cxnLst/>
              <a:rect l="l" t="t" r="r" b="b"/>
              <a:pathLst>
                <a:path w="1043940" h="231775">
                  <a:moveTo>
                    <a:pt x="989877" y="0"/>
                  </a:moveTo>
                  <a:lnTo>
                    <a:pt x="652305" y="0"/>
                  </a:lnTo>
                  <a:lnTo>
                    <a:pt x="652305" y="48930"/>
                  </a:lnTo>
                  <a:lnTo>
                    <a:pt x="940956" y="48930"/>
                  </a:lnTo>
                  <a:lnTo>
                    <a:pt x="940956" y="78277"/>
                  </a:lnTo>
                  <a:lnTo>
                    <a:pt x="94233" y="78277"/>
                  </a:lnTo>
                  <a:lnTo>
                    <a:pt x="42052" y="130463"/>
                  </a:lnTo>
                  <a:lnTo>
                    <a:pt x="0" y="130463"/>
                  </a:lnTo>
                  <a:lnTo>
                    <a:pt x="0" y="179391"/>
                  </a:lnTo>
                  <a:lnTo>
                    <a:pt x="42052" y="179391"/>
                  </a:lnTo>
                  <a:lnTo>
                    <a:pt x="94233" y="231576"/>
                  </a:lnTo>
                  <a:lnTo>
                    <a:pt x="678394" y="231576"/>
                  </a:lnTo>
                  <a:lnTo>
                    <a:pt x="678394" y="182648"/>
                  </a:lnTo>
                  <a:lnTo>
                    <a:pt x="114505" y="182648"/>
                  </a:lnTo>
                  <a:lnTo>
                    <a:pt x="86770" y="154926"/>
                  </a:lnTo>
                  <a:lnTo>
                    <a:pt x="114505" y="127209"/>
                  </a:lnTo>
                  <a:lnTo>
                    <a:pt x="989877" y="127209"/>
                  </a:lnTo>
                  <a:lnTo>
                    <a:pt x="989877" y="0"/>
                  </a:lnTo>
                  <a:close/>
                </a:path>
                <a:path w="1043940" h="231775">
                  <a:moveTo>
                    <a:pt x="781138" y="127209"/>
                  </a:moveTo>
                  <a:lnTo>
                    <a:pt x="732210" y="127209"/>
                  </a:lnTo>
                  <a:lnTo>
                    <a:pt x="732210" y="231576"/>
                  </a:lnTo>
                  <a:lnTo>
                    <a:pt x="989877" y="231576"/>
                  </a:lnTo>
                  <a:lnTo>
                    <a:pt x="989877" y="182648"/>
                  </a:lnTo>
                  <a:lnTo>
                    <a:pt x="781138" y="182648"/>
                  </a:lnTo>
                  <a:lnTo>
                    <a:pt x="781138" y="127209"/>
                  </a:lnTo>
                  <a:close/>
                </a:path>
                <a:path w="1043940" h="231775">
                  <a:moveTo>
                    <a:pt x="259293" y="127209"/>
                  </a:moveTo>
                  <a:lnTo>
                    <a:pt x="210366" y="127209"/>
                  </a:lnTo>
                  <a:lnTo>
                    <a:pt x="210366" y="182648"/>
                  </a:lnTo>
                  <a:lnTo>
                    <a:pt x="259293" y="182648"/>
                  </a:lnTo>
                  <a:lnTo>
                    <a:pt x="259293" y="127209"/>
                  </a:lnTo>
                  <a:close/>
                </a:path>
                <a:path w="1043940" h="231775">
                  <a:moveTo>
                    <a:pt x="989877" y="127209"/>
                  </a:moveTo>
                  <a:lnTo>
                    <a:pt x="940956" y="127209"/>
                  </a:lnTo>
                  <a:lnTo>
                    <a:pt x="940956" y="182648"/>
                  </a:lnTo>
                  <a:lnTo>
                    <a:pt x="989877" y="182648"/>
                  </a:lnTo>
                  <a:lnTo>
                    <a:pt x="989877" y="179391"/>
                  </a:lnTo>
                  <a:lnTo>
                    <a:pt x="1043687" y="179391"/>
                  </a:lnTo>
                  <a:lnTo>
                    <a:pt x="1043687" y="130463"/>
                  </a:lnTo>
                  <a:lnTo>
                    <a:pt x="989877" y="130463"/>
                  </a:lnTo>
                  <a:lnTo>
                    <a:pt x="989877" y="127209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18" name="object 18"/>
            <p:cNvSpPr/>
            <p:nvPr/>
          </p:nvSpPr>
          <p:spPr>
            <a:xfrm>
              <a:off x="1053186" y="2712947"/>
              <a:ext cx="257810" cy="153670"/>
            </a:xfrm>
            <a:custGeom>
              <a:avLst/>
              <a:gdLst/>
              <a:ahLst/>
              <a:cxnLst/>
              <a:rect l="l" t="t" r="r" b="b"/>
              <a:pathLst>
                <a:path w="257809" h="153669">
                  <a:moveTo>
                    <a:pt x="257666" y="0"/>
                  </a:moveTo>
                  <a:lnTo>
                    <a:pt x="0" y="0"/>
                  </a:lnTo>
                  <a:lnTo>
                    <a:pt x="0" y="153299"/>
                  </a:lnTo>
                  <a:lnTo>
                    <a:pt x="257666" y="153299"/>
                  </a:lnTo>
                  <a:lnTo>
                    <a:pt x="257666" y="0"/>
                  </a:lnTo>
                  <a:close/>
                </a:path>
              </a:pathLst>
            </a:custGeom>
            <a:solidFill>
              <a:srgbClr val="0095DA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</p:grpSp>
      <p:sp>
        <p:nvSpPr>
          <p:cNvPr id="19" name="Прямоугольник 18"/>
          <p:cNvSpPr/>
          <p:nvPr/>
        </p:nvSpPr>
        <p:spPr>
          <a:xfrm>
            <a:off x="1370732" y="542305"/>
            <a:ext cx="439506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dirty="0" smtClean="0">
                <a:solidFill>
                  <a:schemeClr val="accent2">
                    <a:lumMod val="75000"/>
                  </a:schemeClr>
                </a:solidFill>
              </a:rPr>
              <a:t>  </a:t>
            </a:r>
            <a:endParaRPr lang="ru-RU" b="1" i="1" dirty="0" smtClean="0">
              <a:solidFill>
                <a:srgbClr val="0070C0"/>
              </a:solidFill>
            </a:endParaRPr>
          </a:p>
          <a:p>
            <a:r>
              <a:rPr lang="ru-RU" b="1" i="1" dirty="0" smtClean="0">
                <a:solidFill>
                  <a:schemeClr val="accent2">
                    <a:lumMod val="75000"/>
                  </a:schemeClr>
                </a:solidFill>
              </a:rPr>
              <a:t>                                      </a:t>
            </a:r>
            <a:endParaRPr lang="ru-RU" b="1" i="1" dirty="0">
              <a:solidFill>
                <a:srgbClr val="0070C0"/>
              </a:solidFill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2036354" y="1437759"/>
            <a:ext cx="184731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ru-RU" dirty="0" smtClean="0">
              <a:solidFill>
                <a:srgbClr val="FF0000"/>
              </a:solidFill>
            </a:endParaRPr>
          </a:p>
          <a:p>
            <a:endParaRPr lang="ru-RU" dirty="0" smtClean="0">
              <a:solidFill>
                <a:srgbClr val="FF0000"/>
              </a:solidFill>
            </a:endParaRPr>
          </a:p>
          <a:p>
            <a:endParaRPr lang="ru-RU" dirty="0"/>
          </a:p>
        </p:txBody>
      </p:sp>
      <p:sp>
        <p:nvSpPr>
          <p:cNvPr id="22" name="Прямоугольник 21"/>
          <p:cNvSpPr/>
          <p:nvPr/>
        </p:nvSpPr>
        <p:spPr>
          <a:xfrm>
            <a:off x="1298724" y="468263"/>
            <a:ext cx="4467076" cy="21852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 lvl="0" indent="-228600">
              <a:defRPr/>
            </a:pPr>
            <a:endParaRPr lang="ru-RU" b="1" i="1" kern="0" dirty="0" smtClean="0">
              <a:solidFill>
                <a:srgbClr val="0070C0"/>
              </a:solidFill>
              <a:latin typeface="Arial"/>
              <a:cs typeface="Arial"/>
            </a:endParaRPr>
          </a:p>
          <a:p>
            <a:pPr marL="228600" lvl="0" indent="-228600">
              <a:defRPr/>
            </a:pPr>
            <a:endParaRPr lang="ru-RU" b="1" i="1" kern="0" dirty="0" smtClean="0">
              <a:solidFill>
                <a:srgbClr val="0070C0"/>
              </a:solidFill>
              <a:latin typeface="Arial"/>
              <a:cs typeface="Arial"/>
            </a:endParaRPr>
          </a:p>
          <a:p>
            <a:pPr marL="228600" lvl="0" indent="-228600">
              <a:defRPr/>
            </a:pPr>
            <a:r>
              <a:rPr lang="ru-RU" sz="1600" b="1" i="1" kern="0" dirty="0" smtClean="0">
                <a:solidFill>
                  <a:schemeClr val="accent2">
                    <a:lumMod val="75000"/>
                  </a:schemeClr>
                </a:solidFill>
                <a:latin typeface="Arial"/>
                <a:cs typeface="Arial"/>
              </a:rPr>
              <a:t>            </a:t>
            </a:r>
            <a:r>
              <a:rPr lang="ru-RU" sz="3200" b="1" i="1" kern="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§  34,  </a:t>
            </a:r>
          </a:p>
          <a:p>
            <a:pPr marL="228600" lvl="0" indent="-228600">
              <a:defRPr/>
            </a:pPr>
            <a:r>
              <a:rPr lang="ru-RU" sz="3200" b="1" i="1" kern="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  упражнение  183.</a:t>
            </a:r>
          </a:p>
          <a:p>
            <a:pPr marL="228600" lvl="0" indent="-228600">
              <a:defRPr/>
            </a:pPr>
            <a:r>
              <a:rPr lang="ru-RU" b="1" i="1" kern="0" dirty="0" smtClean="0">
                <a:solidFill>
                  <a:srgbClr val="0070C0"/>
                </a:solidFill>
                <a:latin typeface="Arial"/>
                <a:cs typeface="Arial"/>
              </a:rPr>
              <a:t>    </a:t>
            </a:r>
          </a:p>
          <a:p>
            <a:pPr marL="228600" lvl="0" indent="-228600">
              <a:defRPr/>
            </a:pPr>
            <a:r>
              <a:rPr lang="ru-RU" b="1" i="1" kern="0" dirty="0" smtClean="0">
                <a:solidFill>
                  <a:srgbClr val="0070C0"/>
                </a:solidFill>
                <a:latin typeface="Arial"/>
                <a:cs typeface="Arial"/>
              </a:rPr>
              <a:t>   </a:t>
            </a:r>
            <a:endParaRPr lang="ru-RU" b="1" i="1" kern="0" dirty="0">
              <a:solidFill>
                <a:schemeClr val="accent2">
                  <a:lumMod val="75000"/>
                </a:schemeClr>
              </a:solidFill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7570" y="0"/>
            <a:ext cx="5368230" cy="677108"/>
          </a:xfrm>
        </p:spPr>
        <p:txBody>
          <a:bodyPr/>
          <a:lstStyle/>
          <a:p>
            <a:r>
              <a:rPr lang="ru-RU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ru-RU" sz="1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Определите  сложные  предложения </a:t>
            </a:r>
            <a:br>
              <a:rPr lang="ru-RU" sz="1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с сочинительной  и  подчинительной   связью</a:t>
            </a:r>
            <a:endParaRPr lang="ru-RU" sz="28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2570" y="622293"/>
            <a:ext cx="5090038" cy="2954655"/>
          </a:xfrm>
        </p:spPr>
        <p:txBody>
          <a:bodyPr/>
          <a:lstStyle/>
          <a:p>
            <a:pPr marL="457200" indent="-457200"/>
            <a:endParaRPr lang="ru-RU" sz="1400" dirty="0" smtClean="0">
              <a:solidFill>
                <a:srgbClr val="00B050"/>
              </a:solidFill>
            </a:endParaRPr>
          </a:p>
          <a:p>
            <a:pPr marL="180975" indent="-180975">
              <a:lnSpc>
                <a:spcPts val="1800"/>
              </a:lnSpc>
              <a:buFont typeface="+mj-lt"/>
              <a:buAutoNum type="arabicPeriod"/>
            </a:pPr>
            <a:r>
              <a:rPr lang="ru-RU" sz="1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Скрипит  земля  морозная,  сияет   небо   звёздное , сверкают  на  сугробах  огоньки.   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(Фат.) </a:t>
            </a:r>
          </a:p>
          <a:p>
            <a:pPr marL="180975" indent="-180975">
              <a:lnSpc>
                <a:spcPts val="1800"/>
              </a:lnSpc>
              <a:buFont typeface="+mj-lt"/>
              <a:buAutoNum type="arabicPeriod"/>
            </a:pPr>
            <a:r>
              <a:rPr lang="ru-RU" sz="1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Сегодня  в лесу я разбивал застывшие  лужи, и лёд был  так прост, что  под ним было  сухо.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(Пришв.)</a:t>
            </a:r>
          </a:p>
          <a:p>
            <a:pPr marL="180975" indent="-180975">
              <a:lnSpc>
                <a:spcPts val="1800"/>
              </a:lnSpc>
              <a:buFont typeface="+mj-lt"/>
              <a:buAutoNum type="arabicPeriod"/>
            </a:pPr>
            <a:r>
              <a:rPr lang="ru-RU" sz="1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Это был хороший, тёплый дом,  где  всегда  друзья бывали  кстати,  и  на  всех   хватало   в  доме  том  одеял, подушек  и кроватей. 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(М.А.)</a:t>
            </a:r>
          </a:p>
          <a:p>
            <a:pPr marL="180975" indent="-180975">
              <a:lnSpc>
                <a:spcPts val="1800"/>
              </a:lnSpc>
              <a:buFont typeface="+mj-lt"/>
              <a:buAutoNum type="arabicPeriod"/>
            </a:pPr>
            <a:r>
              <a:rPr lang="ru-RU" sz="1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Каждый   делал  своё  дело:  мотористы   качали   воздух, водолазы  проверяли  обшивку.  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Кетл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.)</a:t>
            </a:r>
          </a:p>
          <a:p>
            <a:pPr marL="457200" indent="-457200">
              <a:lnSpc>
                <a:spcPts val="1800"/>
              </a:lnSpc>
              <a:buFont typeface="+mj-lt"/>
              <a:buAutoNum type="arabicPeriod"/>
            </a:pPr>
            <a:endParaRPr lang="ru-RU" sz="1400" dirty="0" smtClean="0">
              <a:solidFill>
                <a:srgbClr val="00B050"/>
              </a:solidFill>
            </a:endParaRPr>
          </a:p>
          <a:p>
            <a:pPr marL="457200" indent="-457200">
              <a:buFont typeface="+mj-lt"/>
              <a:buAutoNum type="arabicPeriod"/>
            </a:pPr>
            <a:endParaRPr lang="ru-RU" sz="1400" dirty="0" smtClean="0">
              <a:solidFill>
                <a:srgbClr val="00B050"/>
              </a:solidFill>
            </a:endParaRPr>
          </a:p>
          <a:p>
            <a:pPr marL="457200" indent="-457200">
              <a:buFont typeface="+mj-lt"/>
              <a:buAutoNum type="arabicPeriod"/>
            </a:pPr>
            <a:r>
              <a:rPr lang="ru-RU" sz="1400" dirty="0" smtClean="0">
                <a:solidFill>
                  <a:srgbClr val="00B050"/>
                </a:solidFill>
              </a:rPr>
              <a:t>             </a:t>
            </a:r>
            <a:endParaRPr lang="ru-RU" sz="1400" dirty="0" smtClean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441450" y="-1886228"/>
            <a:ext cx="28829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pPr marL="457200" indent="-457200"/>
            <a:r>
              <a:rPr lang="ru-RU" dirty="0" smtClean="0">
                <a:solidFill>
                  <a:srgbClr val="FF0000"/>
                </a:solidFill>
              </a:rPr>
              <a:t>.</a:t>
            </a:r>
          </a:p>
          <a:p>
            <a:pPr marL="457200" indent="-457200"/>
            <a:r>
              <a:rPr lang="ru-RU" dirty="0" smtClean="0">
                <a:solidFill>
                  <a:srgbClr val="00B050"/>
                </a:solidFill>
              </a:rPr>
              <a:t>                               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167462" y="122228"/>
            <a:ext cx="5429288" cy="3000396"/>
          </a:xfrm>
          <a:prstGeom prst="rect">
            <a:avLst/>
          </a:prstGeom>
          <a:noFill/>
          <a:ln>
            <a:solidFill>
              <a:srgbClr val="0070C0"/>
            </a:solidFill>
          </a:ln>
          <a:effectLst>
            <a:glow rad="101600">
              <a:schemeClr val="accent5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5400600" cy="492443"/>
          </a:xfrm>
        </p:spPr>
        <p:txBody>
          <a:bodyPr/>
          <a:lstStyle/>
          <a:p>
            <a:r>
              <a:rPr lang="ru-RU" sz="2000" dirty="0" smtClean="0"/>
              <a:t>                     </a:t>
            </a:r>
            <a:r>
              <a:rPr lang="ru-RU" sz="2000" dirty="0" smtClean="0"/>
              <a:t>  </a:t>
            </a:r>
            <a:r>
              <a:rPr lang="ru-RU" sz="3200" dirty="0" smtClean="0"/>
              <a:t>Проверим</a:t>
            </a:r>
            <a:endParaRPr lang="ru-RU" sz="3200" dirty="0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239694" y="407979"/>
            <a:ext cx="5286412" cy="3362459"/>
          </a:xfrm>
        </p:spPr>
        <p:txBody>
          <a:bodyPr/>
          <a:lstStyle/>
          <a:p>
            <a:pPr marL="457200" indent="-457200"/>
            <a:r>
              <a:rPr lang="ru-RU" sz="1400" dirty="0" smtClean="0">
                <a:solidFill>
                  <a:srgbClr val="0070C0"/>
                </a:solidFill>
              </a:rPr>
              <a:t>               </a:t>
            </a:r>
            <a:r>
              <a:rPr lang="ru-RU" sz="1400" dirty="0" smtClean="0">
                <a:solidFill>
                  <a:srgbClr val="0070C0"/>
                </a:solidFill>
              </a:rPr>
              <a:t>                     </a:t>
            </a:r>
            <a:endParaRPr lang="ru-RU" sz="1400" dirty="0" smtClean="0">
              <a:solidFill>
                <a:srgbClr val="0070C0"/>
              </a:solidFill>
            </a:endParaRPr>
          </a:p>
          <a:p>
            <a:pPr marL="457200" indent="-457200">
              <a:lnSpc>
                <a:spcPts val="1500"/>
              </a:lnSpc>
            </a:pPr>
            <a:r>
              <a:rPr lang="ru-RU" sz="1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       </a:t>
            </a:r>
            <a:r>
              <a:rPr lang="ru-RU" sz="15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БСП.</a:t>
            </a:r>
          </a:p>
          <a:p>
            <a:pPr marL="182563" indent="-182563">
              <a:lnSpc>
                <a:spcPts val="1500"/>
              </a:lnSpc>
              <a:buFont typeface="+mj-lt"/>
              <a:buAutoNum type="arabicPeriod"/>
            </a:pPr>
            <a:r>
              <a:rPr lang="ru-RU" sz="15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Скрипит  земля  морозная,  сияет   небо   звёздное, сверкают  на  сугробах  огоньки.   </a:t>
            </a:r>
            <a:r>
              <a:rPr lang="ru-RU" sz="15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(Фат.) </a:t>
            </a:r>
          </a:p>
          <a:p>
            <a:pPr marL="182563" indent="-182563">
              <a:lnSpc>
                <a:spcPts val="1500"/>
              </a:lnSpc>
            </a:pPr>
            <a:r>
              <a:rPr lang="ru-RU" sz="15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   </a:t>
            </a:r>
            <a:r>
              <a:rPr lang="ru-RU" sz="15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СП с  сочинительной  и подчинительной  связью.</a:t>
            </a:r>
          </a:p>
          <a:p>
            <a:pPr marL="182563" indent="-182563">
              <a:lnSpc>
                <a:spcPts val="1500"/>
              </a:lnSpc>
              <a:buAutoNum type="arabicPeriod" startAt="2"/>
            </a:pPr>
            <a:r>
              <a:rPr lang="ru-RU" sz="15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Сегодня  в лесу я разбивал застывшие  лужи,</a:t>
            </a:r>
            <a:r>
              <a:rPr lang="ru-RU" sz="15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и</a:t>
            </a:r>
            <a:r>
              <a:rPr lang="ru-RU" sz="15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лёд был  так прост</a:t>
            </a:r>
            <a:r>
              <a:rPr lang="ru-RU" sz="15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что  </a:t>
            </a:r>
            <a:r>
              <a:rPr lang="ru-RU" sz="15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под ним было  сухо.</a:t>
            </a:r>
            <a:r>
              <a:rPr lang="ru-RU" sz="15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(Пришв.)</a:t>
            </a:r>
          </a:p>
          <a:p>
            <a:pPr marL="182563" indent="-182563">
              <a:lnSpc>
                <a:spcPts val="1500"/>
              </a:lnSpc>
            </a:pPr>
            <a:r>
              <a:rPr lang="ru-RU" sz="15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   </a:t>
            </a:r>
            <a:r>
              <a:rPr lang="ru-RU" sz="15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СП с  сочинительной  и подчинительной  связью.</a:t>
            </a:r>
            <a:endParaRPr lang="ru-RU" sz="15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182563" indent="-182563">
              <a:lnSpc>
                <a:spcPts val="1500"/>
              </a:lnSpc>
              <a:buAutoNum type="arabicPeriod" startAt="3"/>
            </a:pPr>
            <a:r>
              <a:rPr lang="ru-RU" sz="15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Это был хороший, тёплый дом,</a:t>
            </a:r>
            <a:r>
              <a:rPr lang="ru-RU" sz="15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где  </a:t>
            </a:r>
            <a:r>
              <a:rPr lang="ru-RU" sz="15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всегда  друзья бывали  кстати,</a:t>
            </a:r>
            <a:r>
              <a:rPr lang="ru-RU" sz="15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и</a:t>
            </a:r>
            <a:r>
              <a:rPr lang="ru-RU" sz="15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на всех  хватало  в доме  том  одеял, подушек  и кроватей. </a:t>
            </a:r>
            <a:r>
              <a:rPr lang="ru-RU" sz="15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(М.А.)</a:t>
            </a:r>
          </a:p>
          <a:p>
            <a:pPr marL="182563" indent="-182563">
              <a:lnSpc>
                <a:spcPts val="1500"/>
              </a:lnSpc>
            </a:pPr>
            <a:r>
              <a:rPr lang="ru-RU" sz="15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   </a:t>
            </a:r>
            <a:r>
              <a:rPr lang="ru-RU" sz="15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БСП.</a:t>
            </a:r>
            <a:r>
              <a:rPr lang="ru-RU" sz="15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</a:p>
          <a:p>
            <a:pPr marL="182563" indent="-182563">
              <a:lnSpc>
                <a:spcPts val="1500"/>
              </a:lnSpc>
            </a:pPr>
            <a:r>
              <a:rPr lang="ru-RU" sz="15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4.  Каждый   делал   своё  дело:  мотористы   качали воздух, водолазы  проверяли  обшивку.  </a:t>
            </a:r>
            <a:r>
              <a:rPr lang="ru-RU" sz="15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15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Кетл</a:t>
            </a:r>
            <a:r>
              <a:rPr lang="ru-RU" sz="15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.)</a:t>
            </a:r>
          </a:p>
          <a:p>
            <a:endParaRPr lang="ru-RU" sz="1400" i="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1400" i="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q"/>
            </a:pPr>
            <a:endParaRPr lang="ru-RU" sz="1400" i="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 flipV="1">
            <a:off x="2097082" y="2765433"/>
            <a:ext cx="285752" cy="214315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3954470" y="2265367"/>
            <a:ext cx="642942" cy="214314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2525710" y="1550987"/>
            <a:ext cx="928694" cy="214314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239694" y="1050921"/>
            <a:ext cx="285752" cy="214314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93192" y="0"/>
            <a:ext cx="5472608" cy="492443"/>
          </a:xfrm>
        </p:spPr>
        <p:txBody>
          <a:bodyPr/>
          <a:lstStyle/>
          <a:p>
            <a:r>
              <a:rPr lang="ru-RU" sz="1400" dirty="0" smtClean="0"/>
              <a:t>                              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Повторение    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-717500" y="550855"/>
            <a:ext cx="6315044" cy="2867452"/>
          </a:xfrm>
        </p:spPr>
        <p:txBody>
          <a:bodyPr/>
          <a:lstStyle/>
          <a:p>
            <a:pPr lvl="2"/>
            <a:r>
              <a:rPr lang="ru-RU" sz="1100" dirty="0" smtClean="0">
                <a:solidFill>
                  <a:srgbClr val="FF0000"/>
                </a:solidFill>
              </a:rPr>
              <a:t> </a:t>
            </a:r>
            <a:r>
              <a:rPr lang="ru-RU" sz="1600" b="1" i="1" dirty="0" smtClean="0">
                <a:solidFill>
                  <a:schemeClr val="tx1"/>
                </a:solidFill>
              </a:rPr>
              <a:t>Поставьте  недостающие   знаки  препинания</a:t>
            </a:r>
          </a:p>
          <a:p>
            <a:pPr marL="1074738" lvl="2" indent="-160338">
              <a:lnSpc>
                <a:spcPts val="1900"/>
              </a:lnSpc>
              <a:buAutoNum type="arabicParenR"/>
            </a:pPr>
            <a:r>
              <a:rPr lang="ru-RU" sz="14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Я чувствовал, как набухает от дождя мой  новенький  ватник </a:t>
            </a:r>
          </a:p>
          <a:p>
            <a:pPr marL="1074738" lvl="2" indent="-160338">
              <a:lnSpc>
                <a:spcPts val="1900"/>
              </a:lnSpc>
            </a:pPr>
            <a:r>
              <a:rPr lang="ru-RU" sz="1400" b="1" i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ru-RU" sz="1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и</a:t>
            </a:r>
            <a:r>
              <a:rPr lang="ru-RU" sz="1400" b="1" i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ru-RU" sz="14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въедливая,   холодная  сырость  просачивается  сквозь  него. </a:t>
            </a:r>
            <a:r>
              <a:rPr lang="ru-RU" sz="14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(Драг.)</a:t>
            </a:r>
          </a:p>
          <a:p>
            <a:pPr marL="1074738" lvl="2" indent="-160338">
              <a:lnSpc>
                <a:spcPts val="1900"/>
              </a:lnSpc>
            </a:pPr>
            <a:r>
              <a:rPr lang="ru-RU" sz="14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2) Скамеек на берегу  не было  </a:t>
            </a:r>
            <a:r>
              <a:rPr lang="ru-RU" sz="1400" b="1" i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и  чтобы   </a:t>
            </a:r>
            <a:r>
              <a:rPr lang="ru-RU" sz="14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надеть   сапоги, приходилось  скакать  на  одной ноге, обмыв  другую  в реке. </a:t>
            </a:r>
            <a:r>
              <a:rPr lang="ru-RU" sz="14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1400" b="1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Кор</a:t>
            </a:r>
            <a:r>
              <a:rPr lang="ru-RU" sz="14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.)</a:t>
            </a:r>
          </a:p>
          <a:p>
            <a:pPr marL="1074738" lvl="2" indent="-160338">
              <a:lnSpc>
                <a:spcPts val="1900"/>
              </a:lnSpc>
              <a:buAutoNum type="arabicParenR"/>
            </a:pPr>
            <a:r>
              <a:rPr lang="ru-RU" sz="14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С моря  в ответ грянул  пушечный  выстрел</a:t>
            </a:r>
            <a:r>
              <a:rPr lang="ru-RU" sz="1400" b="1" i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и  когда  </a:t>
            </a:r>
            <a:r>
              <a:rPr lang="ru-RU" sz="14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дым  лёг  на сверкавшие искрами  волны,  всё опять  стихло. </a:t>
            </a:r>
            <a:r>
              <a:rPr lang="ru-RU" sz="14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1400" b="1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Кор</a:t>
            </a:r>
            <a:r>
              <a:rPr lang="ru-RU" sz="14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.)</a:t>
            </a:r>
          </a:p>
          <a:p>
            <a:pPr marL="1074738" lvl="2" indent="-160338">
              <a:lnSpc>
                <a:spcPts val="1900"/>
              </a:lnSpc>
              <a:buAutoNum type="arabicParenR"/>
            </a:pPr>
            <a:r>
              <a:rPr lang="ru-RU" sz="14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Когда  унесли носилки  </a:t>
            </a:r>
            <a:r>
              <a:rPr lang="ru-RU" sz="1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ru-RU" sz="14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щёлкнул  замок,  </a:t>
            </a:r>
            <a:r>
              <a:rPr lang="ru-RU" sz="1400" b="1" i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Бим</a:t>
            </a:r>
            <a:r>
              <a:rPr lang="ru-RU" sz="14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лёг  у двери, вытянул передние    лапы</a:t>
            </a:r>
            <a:r>
              <a:rPr lang="ru-RU" sz="14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.(</a:t>
            </a:r>
            <a:r>
              <a:rPr lang="ru-RU" sz="1400" b="1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Троеп</a:t>
            </a:r>
            <a:r>
              <a:rPr lang="ru-RU" sz="14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.)</a:t>
            </a:r>
          </a:p>
          <a:p>
            <a:pPr marL="1143000" lvl="2" indent="-228600"/>
            <a:endParaRPr lang="ru-RU" sz="1200" b="1" i="1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2740024" y="2479681"/>
            <a:ext cx="285752" cy="214314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4383098" y="1979615"/>
            <a:ext cx="714380" cy="214314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1168388" y="622293"/>
            <a:ext cx="285752" cy="214314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2954338" y="1193797"/>
            <a:ext cx="785818" cy="214314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flipV="1">
            <a:off x="290612" y="542304"/>
            <a:ext cx="5164295" cy="747519"/>
          </a:xfrm>
        </p:spPr>
        <p:txBody>
          <a:bodyPr/>
          <a:lstStyle/>
          <a:p>
            <a:r>
              <a:rPr lang="ru-RU" dirty="0" smtClean="0"/>
              <a:t>                     Новая   </a:t>
            </a:r>
            <a:r>
              <a:rPr lang="ru-RU" dirty="0" err="1" smtClean="0"/>
              <a:t>темаХ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39694" y="336541"/>
            <a:ext cx="5357850" cy="2673104"/>
          </a:xfrm>
        </p:spPr>
        <p:txBody>
          <a:bodyPr/>
          <a:lstStyle/>
          <a:p>
            <a:pPr marL="266700" lvl="2">
              <a:lnSpc>
                <a:spcPts val="2100"/>
              </a:lnSpc>
            </a:pPr>
            <a:r>
              <a:rPr lang="ru-RU" sz="14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sz="1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4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Я чувствовал, как набухает от дождя мой  новенький  ватник   </a:t>
            </a:r>
            <a:r>
              <a:rPr lang="ru-RU" sz="1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и</a:t>
            </a:r>
            <a:r>
              <a:rPr lang="ru-RU" sz="1400" b="1" i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14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въедливая,  холодная  сырость  просачивается  сквозь  него. </a:t>
            </a:r>
            <a:r>
              <a:rPr lang="ru-RU" sz="14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(Драг.)</a:t>
            </a:r>
          </a:p>
          <a:p>
            <a:pPr marL="266700" lvl="2">
              <a:lnSpc>
                <a:spcPts val="2100"/>
              </a:lnSpc>
            </a:pPr>
            <a:r>
              <a:rPr lang="ru-RU" sz="14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2.   Скамеек на берегу  не было</a:t>
            </a:r>
            <a:r>
              <a:rPr lang="ru-RU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ru-RU" sz="1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и</a:t>
            </a:r>
            <a:r>
              <a:rPr lang="ru-RU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ru-RU" sz="1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чтобы </a:t>
            </a:r>
            <a:r>
              <a:rPr lang="ru-RU" sz="14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надеть  сапоги, приходилось  скакать  на  одной ноге, обмыв  другую  в реке. </a:t>
            </a:r>
            <a:r>
              <a:rPr lang="ru-RU" sz="14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1400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Кор</a:t>
            </a:r>
            <a:r>
              <a:rPr lang="ru-RU" sz="14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.)</a:t>
            </a:r>
          </a:p>
          <a:p>
            <a:pPr marL="266700" lvl="2">
              <a:lnSpc>
                <a:spcPts val="2100"/>
              </a:lnSpc>
            </a:pPr>
            <a:r>
              <a:rPr lang="ru-RU" sz="14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3.   С моря  в ответ грянул  пушечный  выстрел</a:t>
            </a:r>
            <a:r>
              <a:rPr lang="ru-RU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ru-RU" sz="1400" b="1" i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и</a:t>
            </a:r>
            <a:r>
              <a:rPr lang="ru-RU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когда  </a:t>
            </a:r>
            <a:r>
              <a:rPr lang="ru-RU" sz="14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дым  лёг  на сверкавшие искрами  волны,  всё опять  стихло. </a:t>
            </a:r>
            <a:r>
              <a:rPr lang="ru-RU" sz="14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1400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Кор</a:t>
            </a:r>
            <a:r>
              <a:rPr lang="ru-RU" sz="14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.)</a:t>
            </a:r>
          </a:p>
          <a:p>
            <a:pPr marL="609600" lvl="2" indent="-342900">
              <a:lnSpc>
                <a:spcPts val="2100"/>
              </a:lnSpc>
              <a:buAutoNum type="arabicPeriod" startAt="4"/>
            </a:pPr>
            <a:r>
              <a:rPr lang="ru-RU" sz="14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Когда   унесли  носилки   </a:t>
            </a:r>
            <a:r>
              <a:rPr lang="ru-RU" sz="1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и</a:t>
            </a:r>
            <a:r>
              <a:rPr lang="ru-RU" sz="14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щёлкнул    замок,   </a:t>
            </a:r>
            <a:r>
              <a:rPr lang="ru-RU" sz="1400" b="1" i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Бим</a:t>
            </a:r>
            <a:r>
              <a:rPr lang="ru-RU" sz="14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лёг </a:t>
            </a:r>
          </a:p>
          <a:p>
            <a:pPr marL="609600" lvl="2" indent="-342900">
              <a:lnSpc>
                <a:spcPts val="2100"/>
              </a:lnSpc>
            </a:pPr>
            <a:r>
              <a:rPr lang="ru-RU" sz="14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у двери, вытянул передние    лапы</a:t>
            </a:r>
            <a:r>
              <a:rPr lang="ru-RU" sz="14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.( </a:t>
            </a:r>
            <a:r>
              <a:rPr lang="ru-RU" sz="1400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Троеп</a:t>
            </a:r>
            <a:r>
              <a:rPr lang="ru-RU" sz="14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.)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146596" y="470298"/>
            <a:ext cx="5619204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1600" b="1" i="1" dirty="0" smtClean="0"/>
          </a:p>
          <a:p>
            <a:endParaRPr lang="ru-RU" sz="1400" b="1" i="1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167462" y="122228"/>
            <a:ext cx="5429288" cy="3000396"/>
          </a:xfrm>
          <a:prstGeom prst="rect">
            <a:avLst/>
          </a:prstGeom>
          <a:noFill/>
          <a:ln>
            <a:solidFill>
              <a:srgbClr val="0070C0"/>
            </a:solidFill>
          </a:ln>
          <a:effectLst>
            <a:glow rad="101600">
              <a:schemeClr val="accent5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39694" y="122227"/>
            <a:ext cx="5379510" cy="3072636"/>
          </a:xfrm>
        </p:spPr>
        <p:txBody>
          <a:bodyPr/>
          <a:lstStyle/>
          <a:p>
            <a:pPr marL="228600" indent="-228600" algn="l">
              <a:lnSpc>
                <a:spcPts val="1400"/>
              </a:lnSpc>
            </a:pPr>
            <a:r>
              <a:rPr lang="ru-RU" sz="1800" dirty="0" smtClean="0">
                <a:solidFill>
                  <a:srgbClr val="FF0000"/>
                </a:solidFill>
              </a:rPr>
              <a:t>   </a:t>
            </a:r>
            <a:r>
              <a:rPr lang="ru-RU" sz="14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Схема  разбора   сложного  предложения   с  разными   видами     </a:t>
            </a:r>
          </a:p>
          <a:p>
            <a:pPr marL="228600" indent="-228600" algn="l">
              <a:lnSpc>
                <a:spcPts val="1400"/>
              </a:lnSpc>
            </a:pPr>
            <a:r>
              <a:rPr lang="ru-RU" sz="14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                      союзной  и   бессоюзной  связи.</a:t>
            </a:r>
          </a:p>
          <a:p>
            <a:pPr marL="182563" indent="-182563" algn="l">
              <a:lnSpc>
                <a:spcPts val="1400"/>
              </a:lnSpc>
              <a:buAutoNum type="arabicPeriod"/>
            </a:pPr>
            <a:r>
              <a:rPr lang="ru-RU" sz="1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Определить  вид предложения  по цели высказывания;  если  оно  восклицательное,  отметить   это.</a:t>
            </a:r>
          </a:p>
          <a:p>
            <a:pPr marL="182563" indent="-182563" algn="l">
              <a:lnSpc>
                <a:spcPts val="1400"/>
              </a:lnSpc>
            </a:pPr>
            <a:r>
              <a:rPr lang="ru-RU" sz="1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2.   Выделить  грамматические  основы  предложения и  доказать,  что это  сложные предложения  с  разными   видами  связи:</a:t>
            </a:r>
          </a:p>
          <a:p>
            <a:pPr marL="182563" indent="-182563" algn="l">
              <a:lnSpc>
                <a:spcPts val="1400"/>
              </a:lnSpc>
            </a:pPr>
            <a:r>
              <a:rPr lang="ru-RU" sz="1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         а) союзной сочинительной  и  подчинительной;</a:t>
            </a:r>
          </a:p>
          <a:p>
            <a:pPr marL="182563" indent="-182563" algn="l">
              <a:lnSpc>
                <a:spcPts val="1400"/>
              </a:lnSpc>
            </a:pPr>
            <a:r>
              <a:rPr lang="ru-RU" sz="1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         б) союзной сочинительной  и   бессоюзной;</a:t>
            </a:r>
          </a:p>
          <a:p>
            <a:pPr marL="182563" indent="-182563" algn="l">
              <a:lnSpc>
                <a:spcPts val="1400"/>
              </a:lnSpc>
            </a:pPr>
            <a:r>
              <a:rPr lang="ru-RU" sz="1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         в) бессоюзной  и  союзной   подчинительной;</a:t>
            </a:r>
          </a:p>
          <a:p>
            <a:pPr marL="182563" indent="-182563" algn="l">
              <a:lnSpc>
                <a:spcPts val="1400"/>
              </a:lnSpc>
            </a:pPr>
            <a:r>
              <a:rPr lang="ru-RU" sz="1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         г) бессоюзной  и  союзной сочинительной  и   подчинительной.</a:t>
            </a:r>
          </a:p>
          <a:p>
            <a:pPr marL="182563" indent="-182563" algn="l">
              <a:lnSpc>
                <a:spcPts val="1400"/>
              </a:lnSpc>
              <a:buAutoNum type="arabicPeriod" startAt="3"/>
            </a:pPr>
            <a:r>
              <a:rPr lang="ru-RU" sz="1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Установить, как  по смыслу группируются  части  сложного предложения, и  выделить  смысловые  части.</a:t>
            </a:r>
          </a:p>
          <a:p>
            <a:pPr marL="228600" indent="-228600"/>
            <a:r>
              <a:rPr lang="ru-RU" sz="1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4.  Составить  графическую схему  предложения  (вертикальную или   горизонтальную).</a:t>
            </a:r>
          </a:p>
          <a:p>
            <a:pPr marL="228600" indent="-228600"/>
            <a:r>
              <a:rPr lang="ru-RU" sz="1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5.</a:t>
            </a:r>
            <a:r>
              <a:rPr lang="ru-RU" sz="1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1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Объяснить   знаки  препинания.</a:t>
            </a:r>
          </a:p>
          <a:p>
            <a:pPr marL="228600" indent="-228600"/>
            <a:r>
              <a:rPr lang="ru-RU" sz="1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6.  Части  предложения  разобрать  как  простые  предложения.</a:t>
            </a:r>
          </a:p>
          <a:p>
            <a:pPr marL="182563" indent="-182563" algn="l">
              <a:lnSpc>
                <a:spcPts val="1400"/>
              </a:lnSpc>
              <a:buAutoNum type="arabicPeriod" startAt="3"/>
            </a:pPr>
            <a:endParaRPr lang="ru-RU" sz="12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0" y="0"/>
            <a:ext cx="5765800" cy="3244850"/>
          </a:xfrm>
          <a:prstGeom prst="rect">
            <a:avLst/>
          </a:prstGeom>
          <a:noFill/>
          <a:ln>
            <a:solidFill>
              <a:srgbClr val="0070C0"/>
            </a:solidFill>
          </a:ln>
          <a:effectLst>
            <a:glow rad="101600">
              <a:schemeClr val="accent5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C:\Documents and Settings\Администратор\Рабочий стол\Замира(3)\istockphoto-668130406-170667a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097347" y="1979615"/>
            <a:ext cx="1214446" cy="1122359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82636" y="0"/>
            <a:ext cx="5164295" cy="984885"/>
          </a:xfrm>
        </p:spPr>
        <p:txBody>
          <a:bodyPr/>
          <a:lstStyle/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Образец    разбора</a:t>
            </a:r>
            <a:br>
              <a:rPr lang="ru-RU" sz="3200" dirty="0" smtClean="0">
                <a:latin typeface="Times New Roman" pitchFamily="18" charset="0"/>
                <a:cs typeface="Times New Roman" pitchFamily="18" charset="0"/>
              </a:rPr>
            </a:br>
            <a:endParaRPr lang="ru-RU" sz="32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39694" y="1693863"/>
            <a:ext cx="5286412" cy="954107"/>
          </a:xfrm>
        </p:spPr>
        <p:txBody>
          <a:bodyPr/>
          <a:lstStyle/>
          <a:p>
            <a:pPr marL="228600" indent="-228600">
              <a:buAutoNum type="arabicPeriod"/>
            </a:pPr>
            <a:r>
              <a:rPr lang="ru-RU" sz="1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Повествовательное,  невосклицательное.</a:t>
            </a:r>
          </a:p>
          <a:p>
            <a:pPr marL="228600" indent="-228600">
              <a:buAutoNum type="arabicPeriod"/>
            </a:pPr>
            <a:r>
              <a:rPr lang="ru-RU" sz="1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Сложное  предложение  с   сочинительной  и  подчинительной  связью.</a:t>
            </a:r>
          </a:p>
          <a:p>
            <a:pPr marL="228600" indent="-228600">
              <a:buAutoNum type="arabicPeriod"/>
            </a:pPr>
            <a:r>
              <a:rPr lang="ru-RU" sz="1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             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[       ] , и [       ] , ( словно… ). </a:t>
            </a:r>
            <a:endParaRPr lang="ru-RU" sz="140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168256" y="468263"/>
            <a:ext cx="5429288" cy="12208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219075">
              <a:lnSpc>
                <a:spcPts val="2200"/>
              </a:lnSpc>
            </a:pPr>
            <a:r>
              <a:rPr lang="ru-RU" sz="16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Он    пел,    и   от  каждого звука  его  голоса  веяло  чем-то  родным  и  необозримо   широким,   словно   знакомая  степь  раскрывалась  перед  нами, уходя  в   бесконечную   даль. 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(И.Тургенев.)</a:t>
            </a:r>
          </a:p>
        </p:txBody>
      </p:sp>
      <p:pic>
        <p:nvPicPr>
          <p:cNvPr id="6" name="Picture 2" descr="C:\Documents and Settings\Администратор\Рабочий стол\Чл.png"/>
          <p:cNvPicPr>
            <a:picLocks noChangeAspect="1" noChangeArrowheads="1"/>
          </p:cNvPicPr>
          <p:nvPr/>
        </p:nvPicPr>
        <p:blipFill>
          <a:blip r:embed="rId3"/>
          <a:srcRect l="69552" t="23858" r="5263" b="65148"/>
          <a:stretch>
            <a:fillRect/>
          </a:stretch>
        </p:blipFill>
        <p:spPr bwMode="auto">
          <a:xfrm>
            <a:off x="454008" y="550855"/>
            <a:ext cx="357190" cy="357190"/>
          </a:xfrm>
          <a:prstGeom prst="rect">
            <a:avLst/>
          </a:prstGeom>
          <a:noFill/>
        </p:spPr>
      </p:pic>
      <p:pic>
        <p:nvPicPr>
          <p:cNvPr id="7" name="Picture 2" descr="C:\Documents and Settings\Администратор\Рабочий стол\Чл.png"/>
          <p:cNvPicPr>
            <a:picLocks noChangeAspect="1" noChangeArrowheads="1"/>
          </p:cNvPicPr>
          <p:nvPr/>
        </p:nvPicPr>
        <p:blipFill>
          <a:blip r:embed="rId3"/>
          <a:srcRect l="69552" t="39886" r="5263" b="49120"/>
          <a:stretch>
            <a:fillRect/>
          </a:stretch>
        </p:blipFill>
        <p:spPr bwMode="auto">
          <a:xfrm>
            <a:off x="1668454" y="1193797"/>
            <a:ext cx="1643074" cy="357190"/>
          </a:xfrm>
          <a:prstGeom prst="rect">
            <a:avLst/>
          </a:prstGeom>
          <a:noFill/>
        </p:spPr>
      </p:pic>
      <p:pic>
        <p:nvPicPr>
          <p:cNvPr id="9" name="Picture 2" descr="C:\Documents and Settings\Администратор\Рабочий стол\Чл.png"/>
          <p:cNvPicPr>
            <a:picLocks noChangeAspect="1" noChangeArrowheads="1"/>
          </p:cNvPicPr>
          <p:nvPr/>
        </p:nvPicPr>
        <p:blipFill>
          <a:blip r:embed="rId3"/>
          <a:srcRect l="69552" t="39886" r="5263" b="49120"/>
          <a:stretch>
            <a:fillRect/>
          </a:stretch>
        </p:blipFill>
        <p:spPr bwMode="auto">
          <a:xfrm>
            <a:off x="954074" y="622293"/>
            <a:ext cx="428628" cy="357190"/>
          </a:xfrm>
          <a:prstGeom prst="rect">
            <a:avLst/>
          </a:prstGeom>
          <a:noFill/>
        </p:spPr>
      </p:pic>
      <p:sp>
        <p:nvSpPr>
          <p:cNvPr id="10" name="TextBox 9"/>
          <p:cNvSpPr txBox="1"/>
          <p:nvPr/>
        </p:nvSpPr>
        <p:spPr>
          <a:xfrm>
            <a:off x="1382702" y="479417"/>
            <a:ext cx="28575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b="1" dirty="0" smtClean="0">
                <a:solidFill>
                  <a:srgbClr val="FF0000"/>
                </a:solidFill>
              </a:rPr>
              <a:t>2</a:t>
            </a:r>
            <a:endParaRPr lang="ru-RU" sz="1200" b="1" dirty="0">
              <a:solidFill>
                <a:srgbClr val="FF00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11132" y="479417"/>
            <a:ext cx="28575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b="1" dirty="0" smtClean="0">
                <a:solidFill>
                  <a:srgbClr val="FF0000"/>
                </a:solidFill>
              </a:rPr>
              <a:t>1</a:t>
            </a:r>
            <a:endParaRPr lang="ru-RU" sz="1200" b="1" dirty="0">
              <a:solidFill>
                <a:srgbClr val="FF000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025908" y="693731"/>
            <a:ext cx="28575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b="1" dirty="0" smtClean="0">
                <a:solidFill>
                  <a:srgbClr val="FF0000"/>
                </a:solidFill>
              </a:rPr>
              <a:t>3</a:t>
            </a:r>
            <a:endParaRPr lang="ru-RU" sz="1200" b="1" dirty="0">
              <a:solidFill>
                <a:srgbClr val="FF0000"/>
              </a:solidFill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1096950" y="2336805"/>
            <a:ext cx="357190" cy="2857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Прямоугольник 14"/>
          <p:cNvSpPr/>
          <p:nvPr/>
        </p:nvSpPr>
        <p:spPr>
          <a:xfrm>
            <a:off x="2025644" y="2336805"/>
            <a:ext cx="357190" cy="2857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Прямоугольник 15"/>
          <p:cNvSpPr/>
          <p:nvPr/>
        </p:nvSpPr>
        <p:spPr>
          <a:xfrm>
            <a:off x="1525578" y="2336805"/>
            <a:ext cx="42351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и</a:t>
            </a:r>
            <a:endParaRPr lang="ru-RU" dirty="0"/>
          </a:p>
        </p:txBody>
      </p:sp>
      <p:cxnSp>
        <p:nvCxnSpPr>
          <p:cNvPr id="18" name="Прямая со стрелкой 17"/>
          <p:cNvCxnSpPr/>
          <p:nvPr/>
        </p:nvCxnSpPr>
        <p:spPr>
          <a:xfrm rot="5400000">
            <a:off x="2062157" y="2728920"/>
            <a:ext cx="214314" cy="1588"/>
          </a:xfrm>
          <a:prstGeom prst="straightConnector1">
            <a:avLst/>
          </a:prstGeom>
          <a:ln w="28575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Овал 21"/>
          <p:cNvSpPr/>
          <p:nvPr/>
        </p:nvSpPr>
        <p:spPr>
          <a:xfrm>
            <a:off x="1525578" y="2836871"/>
            <a:ext cx="1357322" cy="28575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словно</a:t>
            </a:r>
            <a:endParaRPr lang="ru-RU" dirty="0">
              <a:solidFill>
                <a:schemeClr val="bg1"/>
              </a:solidFill>
            </a:endParaRPr>
          </a:p>
        </p:txBody>
      </p:sp>
      <p:pic>
        <p:nvPicPr>
          <p:cNvPr id="17" name="Picture 2" descr="C:\Documents and Settings\Администратор\Рабочий стол\Чл.png"/>
          <p:cNvPicPr>
            <a:picLocks noChangeAspect="1" noChangeArrowheads="1"/>
          </p:cNvPicPr>
          <p:nvPr/>
        </p:nvPicPr>
        <p:blipFill>
          <a:blip r:embed="rId3"/>
          <a:srcRect l="69552" t="23858" r="5263" b="65148"/>
          <a:stretch>
            <a:fillRect/>
          </a:stretch>
        </p:blipFill>
        <p:spPr bwMode="auto">
          <a:xfrm>
            <a:off x="1168388" y="1122359"/>
            <a:ext cx="571504" cy="357190"/>
          </a:xfrm>
          <a:prstGeom prst="rect">
            <a:avLst/>
          </a:prstGeom>
          <a:noFill/>
        </p:spPr>
      </p:pic>
      <p:pic>
        <p:nvPicPr>
          <p:cNvPr id="19" name="Picture 2" descr="C:\Documents and Settings\Администратор\Рабочий стол\Чл.png"/>
          <p:cNvPicPr>
            <a:picLocks noChangeAspect="1" noChangeArrowheads="1"/>
          </p:cNvPicPr>
          <p:nvPr/>
        </p:nvPicPr>
        <p:blipFill>
          <a:blip r:embed="rId3"/>
          <a:srcRect l="69552" t="39886" r="5263" b="49120"/>
          <a:stretch>
            <a:fillRect/>
          </a:stretch>
        </p:blipFill>
        <p:spPr bwMode="auto">
          <a:xfrm>
            <a:off x="4525974" y="622293"/>
            <a:ext cx="642942" cy="357190"/>
          </a:xfrm>
          <a:prstGeom prst="rect">
            <a:avLst/>
          </a:prstGeom>
          <a:noFill/>
        </p:spPr>
      </p:pic>
      <p:sp>
        <p:nvSpPr>
          <p:cNvPr id="20" name="Прямоугольник 19"/>
          <p:cNvSpPr/>
          <p:nvPr/>
        </p:nvSpPr>
        <p:spPr>
          <a:xfrm>
            <a:off x="2454272" y="2336805"/>
            <a:ext cx="31290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" name="Picture 2" descr="C:\Documents and Settings\Администратор\Рабочий стол\Замира(3)\istockphoto-668130406-170667a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097346" y="1836739"/>
            <a:ext cx="1428760" cy="1285884"/>
          </a:xfrm>
          <a:prstGeom prst="rect">
            <a:avLst/>
          </a:prstGeom>
          <a:noFill/>
        </p:spPr>
      </p:pic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0" y="193665"/>
            <a:ext cx="5619204" cy="3616375"/>
          </a:xfrm>
        </p:spPr>
        <p:txBody>
          <a:bodyPr/>
          <a:lstStyle/>
          <a:p>
            <a:pPr marL="228600" indent="-228600" algn="l"/>
            <a:r>
              <a:rPr lang="ru-RU" sz="1400" dirty="0" smtClean="0">
                <a:solidFill>
                  <a:srgbClr val="0070C0"/>
                </a:solidFill>
              </a:rPr>
              <a:t>             </a:t>
            </a:r>
            <a:r>
              <a:rPr lang="ru-RU" sz="1600" i="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Нет  сомнения, что охота  пестрить  русскую речь иностранными  словами  без  нужды, без  достаточного  основания противна  здравому  смыслу  и  вкусу, но  она  вредит  не  русскому  языку, не  русской  литературе, а  только  тем,  кто  одержим  ею.  </a:t>
            </a:r>
            <a:r>
              <a:rPr lang="ru-RU" sz="1600" i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(В.Белинский.)</a:t>
            </a:r>
          </a:p>
          <a:p>
            <a:pPr indent="358775" algn="l"/>
            <a:r>
              <a:rPr lang="ru-RU" sz="1600" i="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ru-RU" sz="1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1. Повествовательное</a:t>
            </a:r>
            <a:r>
              <a:rPr lang="ru-RU" sz="160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невосклицательное</a:t>
            </a:r>
            <a:r>
              <a:rPr lang="ru-RU" sz="1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342900" indent="-342900" algn="l"/>
            <a:r>
              <a:rPr lang="ru-RU" sz="1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         2. Сложное предложение с сочинительной и подчинительной  связью</a:t>
            </a:r>
            <a:r>
              <a:rPr lang="ru-RU" sz="1600" i="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228600" indent="-228600" algn="l"/>
            <a:r>
              <a:rPr lang="ru-RU" sz="1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     </a:t>
            </a:r>
            <a:endParaRPr lang="ru-RU" sz="16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228600" indent="-228600" algn="l"/>
            <a:r>
              <a:rPr lang="ru-RU" sz="1800" dirty="0" smtClean="0">
                <a:solidFill>
                  <a:schemeClr val="tx1"/>
                </a:solidFill>
              </a:rPr>
              <a:t>       </a:t>
            </a:r>
          </a:p>
          <a:p>
            <a:pPr marL="228600" indent="-228600"/>
            <a:r>
              <a:rPr lang="ru-RU" sz="1100" dirty="0" smtClean="0">
                <a:solidFill>
                  <a:srgbClr val="FF0000"/>
                </a:solidFill>
              </a:rPr>
              <a:t>         </a:t>
            </a:r>
            <a:endParaRPr lang="ru-RU" sz="2000" dirty="0" smtClean="0">
              <a:solidFill>
                <a:schemeClr val="tx1"/>
              </a:solidFill>
            </a:endParaRPr>
          </a:p>
          <a:p>
            <a:pPr marL="228600" indent="-228600" algn="l"/>
            <a:endParaRPr lang="ru-RU" sz="2000" dirty="0" smtClean="0">
              <a:solidFill>
                <a:srgbClr val="0070C0"/>
              </a:solidFill>
            </a:endParaRPr>
          </a:p>
          <a:p>
            <a:pPr marL="228600" indent="-228600" algn="l"/>
            <a:r>
              <a:rPr lang="ru-RU" sz="1400" dirty="0" smtClean="0">
                <a:solidFill>
                  <a:srgbClr val="0070C0"/>
                </a:solidFill>
              </a:rPr>
              <a:t>         </a:t>
            </a:r>
          </a:p>
          <a:p>
            <a:pPr marL="228600" indent="-228600" algn="l"/>
            <a:endParaRPr lang="ru-RU" sz="1400" dirty="0" smtClean="0">
              <a:solidFill>
                <a:srgbClr val="0070C0"/>
              </a:solidFill>
            </a:endParaRPr>
          </a:p>
          <a:p>
            <a:pPr marL="228600" indent="-228600" algn="l"/>
            <a:r>
              <a:rPr lang="ru-RU" sz="1400" dirty="0" smtClean="0">
                <a:solidFill>
                  <a:srgbClr val="0070C0"/>
                </a:solidFill>
              </a:rPr>
              <a:t> 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954206" y="122227"/>
            <a:ext cx="28575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b="1" dirty="0" smtClean="0">
                <a:solidFill>
                  <a:srgbClr val="FF0000"/>
                </a:solidFill>
              </a:rPr>
              <a:t>2</a:t>
            </a:r>
            <a:endParaRPr lang="ru-RU" sz="1200" b="1" dirty="0">
              <a:solidFill>
                <a:srgbClr val="FF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54008" y="122227"/>
            <a:ext cx="28575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b="1" dirty="0" smtClean="0">
                <a:solidFill>
                  <a:srgbClr val="FF0000"/>
                </a:solidFill>
              </a:rPr>
              <a:t>1</a:t>
            </a:r>
            <a:endParaRPr lang="ru-RU" sz="1200" b="1" dirty="0">
              <a:solidFill>
                <a:srgbClr val="FF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668850" y="622293"/>
            <a:ext cx="28575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b="1" dirty="0" smtClean="0">
                <a:solidFill>
                  <a:srgbClr val="FF0000"/>
                </a:solidFill>
              </a:rPr>
              <a:t>3</a:t>
            </a:r>
            <a:endParaRPr lang="ru-RU" sz="1200" b="1" dirty="0">
              <a:solidFill>
                <a:srgbClr val="FF0000"/>
              </a:solidFill>
            </a:endParaRPr>
          </a:p>
        </p:txBody>
      </p:sp>
      <p:pic>
        <p:nvPicPr>
          <p:cNvPr id="9" name="Picture 2" descr="C:\Documents and Settings\Администратор\Рабочий стол\Чл.png"/>
          <p:cNvPicPr>
            <a:picLocks noChangeAspect="1" noChangeArrowheads="1"/>
          </p:cNvPicPr>
          <p:nvPr/>
        </p:nvPicPr>
        <p:blipFill>
          <a:blip r:embed="rId3"/>
          <a:srcRect l="69552" t="39886" r="5263" b="49120"/>
          <a:stretch>
            <a:fillRect/>
          </a:stretch>
        </p:blipFill>
        <p:spPr bwMode="auto">
          <a:xfrm>
            <a:off x="525446" y="265103"/>
            <a:ext cx="500066" cy="357190"/>
          </a:xfrm>
          <a:prstGeom prst="rect">
            <a:avLst/>
          </a:prstGeom>
          <a:noFill/>
        </p:spPr>
      </p:pic>
      <p:pic>
        <p:nvPicPr>
          <p:cNvPr id="10" name="Picture 2" descr="C:\Documents and Settings\Администратор\Рабочий стол\Чл.png"/>
          <p:cNvPicPr>
            <a:picLocks noChangeAspect="1" noChangeArrowheads="1"/>
          </p:cNvPicPr>
          <p:nvPr/>
        </p:nvPicPr>
        <p:blipFill>
          <a:blip r:embed="rId3"/>
          <a:srcRect l="69552" t="23858" r="5263" b="65148"/>
          <a:stretch>
            <a:fillRect/>
          </a:stretch>
        </p:blipFill>
        <p:spPr bwMode="auto">
          <a:xfrm>
            <a:off x="2311396" y="193665"/>
            <a:ext cx="1857388" cy="357190"/>
          </a:xfrm>
          <a:prstGeom prst="rect">
            <a:avLst/>
          </a:prstGeom>
          <a:noFill/>
        </p:spPr>
      </p:pic>
      <p:pic>
        <p:nvPicPr>
          <p:cNvPr id="11" name="Picture 2" descr="C:\Documents and Settings\Администратор\Рабочий стол\Чл.png"/>
          <p:cNvPicPr>
            <a:picLocks noChangeAspect="1" noChangeArrowheads="1"/>
          </p:cNvPicPr>
          <p:nvPr/>
        </p:nvPicPr>
        <p:blipFill>
          <a:blip r:embed="rId3"/>
          <a:srcRect l="69552" t="39886" r="5263" b="49120"/>
          <a:stretch>
            <a:fillRect/>
          </a:stretch>
        </p:blipFill>
        <p:spPr bwMode="auto">
          <a:xfrm>
            <a:off x="1096950" y="765169"/>
            <a:ext cx="1214446" cy="357190"/>
          </a:xfrm>
          <a:prstGeom prst="rect">
            <a:avLst/>
          </a:prstGeom>
          <a:noFill/>
        </p:spPr>
      </p:pic>
      <p:pic>
        <p:nvPicPr>
          <p:cNvPr id="12" name="Picture 2" descr="C:\Documents and Settings\Администратор\Рабочий стол\Чл.png"/>
          <p:cNvPicPr>
            <a:picLocks noChangeAspect="1" noChangeArrowheads="1"/>
          </p:cNvPicPr>
          <p:nvPr/>
        </p:nvPicPr>
        <p:blipFill>
          <a:blip r:embed="rId3"/>
          <a:srcRect l="69552" t="23858" r="5263" b="65148"/>
          <a:stretch>
            <a:fillRect/>
          </a:stretch>
        </p:blipFill>
        <p:spPr bwMode="auto">
          <a:xfrm>
            <a:off x="5097478" y="693731"/>
            <a:ext cx="357190" cy="357190"/>
          </a:xfrm>
          <a:prstGeom prst="rect">
            <a:avLst/>
          </a:prstGeom>
          <a:noFill/>
        </p:spPr>
      </p:pic>
      <p:pic>
        <p:nvPicPr>
          <p:cNvPr id="13" name="Picture 2" descr="C:\Documents and Settings\Администратор\Рабочий стол\Чл.png"/>
          <p:cNvPicPr>
            <a:picLocks noChangeAspect="1" noChangeArrowheads="1"/>
          </p:cNvPicPr>
          <p:nvPr/>
        </p:nvPicPr>
        <p:blipFill>
          <a:blip r:embed="rId3"/>
          <a:srcRect l="69552" t="39886" r="5263" b="49120"/>
          <a:stretch>
            <a:fillRect/>
          </a:stretch>
        </p:blipFill>
        <p:spPr bwMode="auto">
          <a:xfrm>
            <a:off x="96818" y="1050921"/>
            <a:ext cx="928694" cy="357190"/>
          </a:xfrm>
          <a:prstGeom prst="rect">
            <a:avLst/>
          </a:prstGeom>
          <a:noFill/>
        </p:spPr>
      </p:pic>
      <p:pic>
        <p:nvPicPr>
          <p:cNvPr id="14" name="Picture 2" descr="C:\Documents and Settings\Администратор\Рабочий стол\Чл.png"/>
          <p:cNvPicPr>
            <a:picLocks noChangeAspect="1" noChangeArrowheads="1"/>
          </p:cNvPicPr>
          <p:nvPr/>
        </p:nvPicPr>
        <p:blipFill>
          <a:blip r:embed="rId3"/>
          <a:srcRect l="69552" t="23858" r="5263" b="65148"/>
          <a:stretch>
            <a:fillRect/>
          </a:stretch>
        </p:blipFill>
        <p:spPr bwMode="auto">
          <a:xfrm>
            <a:off x="1382702" y="1193797"/>
            <a:ext cx="500066" cy="357190"/>
          </a:xfrm>
          <a:prstGeom prst="rect">
            <a:avLst/>
          </a:prstGeom>
          <a:noFill/>
        </p:spPr>
      </p:pic>
      <p:pic>
        <p:nvPicPr>
          <p:cNvPr id="15" name="Picture 2" descr="C:\Documents and Settings\Администратор\Рабочий стол\Чл.png"/>
          <p:cNvPicPr>
            <a:picLocks noChangeAspect="1" noChangeArrowheads="1"/>
          </p:cNvPicPr>
          <p:nvPr/>
        </p:nvPicPr>
        <p:blipFill>
          <a:blip r:embed="rId3"/>
          <a:srcRect l="69552" t="39886" r="5263" b="49120"/>
          <a:stretch>
            <a:fillRect/>
          </a:stretch>
        </p:blipFill>
        <p:spPr bwMode="auto">
          <a:xfrm>
            <a:off x="1811330" y="1265235"/>
            <a:ext cx="1025512" cy="357190"/>
          </a:xfrm>
          <a:prstGeom prst="rect">
            <a:avLst/>
          </a:prstGeom>
          <a:noFill/>
        </p:spPr>
      </p:pic>
      <p:sp>
        <p:nvSpPr>
          <p:cNvPr id="16" name="TextBox 15"/>
          <p:cNvSpPr txBox="1"/>
          <p:nvPr/>
        </p:nvSpPr>
        <p:spPr>
          <a:xfrm>
            <a:off x="1239826" y="1122359"/>
            <a:ext cx="28575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b="1" dirty="0" smtClean="0">
                <a:solidFill>
                  <a:srgbClr val="FF0000"/>
                </a:solidFill>
              </a:rPr>
              <a:t>4</a:t>
            </a:r>
            <a:endParaRPr lang="ru-RU" sz="1200" b="1" dirty="0">
              <a:solidFill>
                <a:srgbClr val="FF0000"/>
              </a:solidFill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668322" y="2193929"/>
            <a:ext cx="500066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3.</a:t>
            </a:r>
            <a:r>
              <a:rPr lang="ru-RU" sz="1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[       ] ,( что… ) , но [… тем] , ( кто…).</a:t>
            </a:r>
            <a:endParaRPr lang="ru-RU" sz="1600" dirty="0"/>
          </a:p>
        </p:txBody>
      </p:sp>
      <p:sp>
        <p:nvSpPr>
          <p:cNvPr id="19" name="Выгнутая вверх стрелка 18"/>
          <p:cNvSpPr/>
          <p:nvPr/>
        </p:nvSpPr>
        <p:spPr>
          <a:xfrm>
            <a:off x="1239825" y="2193929"/>
            <a:ext cx="571505" cy="45719"/>
          </a:xfrm>
          <a:prstGeom prst="curvedDownArrow">
            <a:avLst/>
          </a:prstGeom>
          <a:solidFill>
            <a:srgbClr val="FF0000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1025512" y="1979615"/>
            <a:ext cx="64294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dirty="0" smtClean="0">
                <a:solidFill>
                  <a:srgbClr val="FF0000"/>
                </a:solidFill>
              </a:rPr>
              <a:t>в чём?</a:t>
            </a:r>
            <a:endParaRPr lang="ru-RU" sz="1200" dirty="0">
              <a:solidFill>
                <a:srgbClr val="FF0000"/>
              </a:solidFill>
            </a:endParaRPr>
          </a:p>
        </p:txBody>
      </p:sp>
      <p:sp>
        <p:nvSpPr>
          <p:cNvPr id="21" name="Выгнутая вверх стрелка 20"/>
          <p:cNvSpPr/>
          <p:nvPr/>
        </p:nvSpPr>
        <p:spPr>
          <a:xfrm>
            <a:off x="3025776" y="2193929"/>
            <a:ext cx="714380" cy="45719"/>
          </a:xfrm>
          <a:prstGeom prst="curvedDownArrow">
            <a:avLst/>
          </a:prstGeom>
          <a:solidFill>
            <a:srgbClr val="FF0000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3025776" y="1979615"/>
            <a:ext cx="71438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dirty="0" smtClean="0">
                <a:solidFill>
                  <a:srgbClr val="FF0000"/>
                </a:solidFill>
              </a:rPr>
              <a:t>кому?</a:t>
            </a:r>
            <a:endParaRPr lang="ru-RU" sz="1200" dirty="0">
              <a:solidFill>
                <a:srgbClr val="FF0000"/>
              </a:solidFill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1168388" y="2551119"/>
            <a:ext cx="428628" cy="14287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24" name="Прямая со стрелкой 23"/>
          <p:cNvCxnSpPr/>
          <p:nvPr/>
        </p:nvCxnSpPr>
        <p:spPr>
          <a:xfrm rot="5400000">
            <a:off x="1276339" y="2800358"/>
            <a:ext cx="214314" cy="1588"/>
          </a:xfrm>
          <a:prstGeom prst="straightConnector1">
            <a:avLst/>
          </a:prstGeom>
          <a:ln w="28575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Овал 24"/>
          <p:cNvSpPr/>
          <p:nvPr/>
        </p:nvSpPr>
        <p:spPr>
          <a:xfrm>
            <a:off x="1025512" y="2908309"/>
            <a:ext cx="785818" cy="21431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что</a:t>
            </a:r>
            <a:endParaRPr lang="ru-RU" sz="1400" dirty="0">
              <a:solidFill>
                <a:schemeClr val="bg1"/>
              </a:solidFill>
            </a:endParaRPr>
          </a:p>
        </p:txBody>
      </p:sp>
      <p:sp>
        <p:nvSpPr>
          <p:cNvPr id="26" name="Прямоугольник 25"/>
          <p:cNvSpPr/>
          <p:nvPr/>
        </p:nvSpPr>
        <p:spPr>
          <a:xfrm>
            <a:off x="2382834" y="2551119"/>
            <a:ext cx="428628" cy="14287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27" name="Прямая со стрелкой 26"/>
          <p:cNvCxnSpPr/>
          <p:nvPr/>
        </p:nvCxnSpPr>
        <p:spPr>
          <a:xfrm rot="5400000">
            <a:off x="2490785" y="2800358"/>
            <a:ext cx="214314" cy="1588"/>
          </a:xfrm>
          <a:prstGeom prst="straightConnector1">
            <a:avLst/>
          </a:prstGeom>
          <a:ln w="28575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Овал 27"/>
          <p:cNvSpPr/>
          <p:nvPr/>
        </p:nvSpPr>
        <p:spPr>
          <a:xfrm>
            <a:off x="2239958" y="2908309"/>
            <a:ext cx="785818" cy="21431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кто</a:t>
            </a:r>
            <a:endParaRPr lang="ru-RU" sz="1400" dirty="0">
              <a:solidFill>
                <a:schemeClr val="bg1"/>
              </a:solidFill>
            </a:endParaRPr>
          </a:p>
        </p:txBody>
      </p:sp>
      <p:sp>
        <p:nvSpPr>
          <p:cNvPr id="29" name="Прямоугольник 28"/>
          <p:cNvSpPr/>
          <p:nvPr/>
        </p:nvSpPr>
        <p:spPr>
          <a:xfrm>
            <a:off x="1668454" y="2408243"/>
            <a:ext cx="59663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но </a:t>
            </a:r>
            <a:endParaRPr lang="ru-RU" dirty="0"/>
          </a:p>
        </p:txBody>
      </p:sp>
      <p:sp>
        <p:nvSpPr>
          <p:cNvPr id="30" name="Прямоугольник 29"/>
          <p:cNvSpPr/>
          <p:nvPr/>
        </p:nvSpPr>
        <p:spPr>
          <a:xfrm>
            <a:off x="167462" y="0"/>
            <a:ext cx="5429288" cy="3244850"/>
          </a:xfrm>
          <a:prstGeom prst="rect">
            <a:avLst/>
          </a:prstGeom>
          <a:noFill/>
          <a:ln>
            <a:solidFill>
              <a:srgbClr val="0070C0"/>
            </a:solidFill>
          </a:ln>
          <a:effectLst>
            <a:glow rad="101600">
              <a:schemeClr val="accent5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32" name="Прямоугольник 31"/>
          <p:cNvSpPr/>
          <p:nvPr/>
        </p:nvSpPr>
        <p:spPr>
          <a:xfrm>
            <a:off x="2740024" y="2336805"/>
            <a:ext cx="31290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r>
              <a:rPr lang="ru-RU" dirty="0" smtClean="0"/>
              <a:t>                    Новая   тема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46596" y="614313"/>
            <a:ext cx="5472608" cy="793798"/>
          </a:xfrm>
        </p:spPr>
        <p:txBody>
          <a:bodyPr/>
          <a:lstStyle/>
          <a:p>
            <a:r>
              <a:rPr lang="ru-RU" sz="1400" dirty="0" smtClean="0">
                <a:solidFill>
                  <a:srgbClr val="FF0000"/>
                </a:solidFill>
              </a:rPr>
              <a:t>     </a:t>
            </a:r>
            <a:r>
              <a:rPr lang="ru-RU" sz="14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Упражнение  181, страница  85.  Прочитайте  предложения,  рассмотрите  схемы. Сделайте  синтаксический  разбор  прочитанных  предложений.</a:t>
            </a:r>
            <a:endParaRPr lang="ru-RU" sz="1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18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168256" y="265103"/>
            <a:ext cx="5472608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i="1" dirty="0" smtClean="0">
                <a:solidFill>
                  <a:srgbClr val="0070C0"/>
                </a:solidFill>
              </a:rPr>
              <a:t>     </a:t>
            </a:r>
            <a:endParaRPr lang="ru-RU" sz="1400" b="1" i="1" dirty="0" smtClean="0">
              <a:solidFill>
                <a:srgbClr val="0070C0"/>
              </a:solidFill>
            </a:endParaRPr>
          </a:p>
          <a:p>
            <a:endParaRPr lang="ru-RU" sz="1400" b="1" i="1" dirty="0" smtClean="0">
              <a:solidFill>
                <a:srgbClr val="0070C0"/>
              </a:solidFill>
            </a:endParaRPr>
          </a:p>
          <a:p>
            <a:endParaRPr lang="ru-RU" sz="2000" b="1" i="1" dirty="0" smtClean="0">
              <a:solidFill>
                <a:srgbClr val="C00000"/>
              </a:solidFill>
            </a:endParaRPr>
          </a:p>
          <a:p>
            <a:endParaRPr lang="ru-RU" b="1" i="1" dirty="0"/>
          </a:p>
        </p:txBody>
      </p:sp>
      <p:sp>
        <p:nvSpPr>
          <p:cNvPr id="7" name="Прямоугольник 6"/>
          <p:cNvSpPr/>
          <p:nvPr/>
        </p:nvSpPr>
        <p:spPr>
          <a:xfrm rot="10800000" flipV="1">
            <a:off x="146595" y="542305"/>
            <a:ext cx="5472608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i="1" dirty="0" smtClean="0">
                <a:solidFill>
                  <a:srgbClr val="FF0000"/>
                </a:solidFill>
              </a:rPr>
              <a:t>          </a:t>
            </a:r>
          </a:p>
          <a:p>
            <a:r>
              <a:rPr lang="ru-RU" sz="2400" b="1" i="1" dirty="0" smtClean="0">
                <a:solidFill>
                  <a:srgbClr val="FF0000"/>
                </a:solidFill>
              </a:rPr>
              <a:t>             </a:t>
            </a:r>
          </a:p>
          <a:p>
            <a:endParaRPr lang="ru-RU" sz="2400" b="1" i="1" dirty="0" smtClean="0">
              <a:solidFill>
                <a:srgbClr val="FF0000"/>
              </a:solidFill>
            </a:endParaRPr>
          </a:p>
          <a:p>
            <a:endParaRPr lang="ru-RU" sz="2400" b="1" i="1" dirty="0" smtClean="0">
              <a:solidFill>
                <a:srgbClr val="FF0000"/>
              </a:solidFill>
            </a:endParaRPr>
          </a:p>
          <a:p>
            <a:endParaRPr lang="ru-RU" sz="2400" b="1" i="1" dirty="0" smtClean="0">
              <a:solidFill>
                <a:srgbClr val="FF0000"/>
              </a:solidFill>
            </a:endParaRPr>
          </a:p>
          <a:p>
            <a:endParaRPr lang="ru-RU" sz="2400" b="1" i="1" dirty="0" smtClean="0">
              <a:solidFill>
                <a:srgbClr val="FF0000"/>
              </a:solidFill>
            </a:endParaRPr>
          </a:p>
          <a:p>
            <a:endParaRPr lang="ru-RU" sz="1200" b="1" i="1" dirty="0" smtClean="0">
              <a:solidFill>
                <a:srgbClr val="FF0000"/>
              </a:solidFill>
            </a:endParaRPr>
          </a:p>
          <a:p>
            <a:endParaRPr lang="ru-RU" sz="1200" b="1" i="1" dirty="0" smtClean="0">
              <a:solidFill>
                <a:srgbClr val="FF0000"/>
              </a:solidFill>
            </a:endParaRPr>
          </a:p>
          <a:p>
            <a:endParaRPr lang="ru-RU" sz="1200" b="1" i="1" dirty="0" smtClean="0">
              <a:solidFill>
                <a:srgbClr val="FF0000"/>
              </a:solidFill>
            </a:endParaRPr>
          </a:p>
          <a:p>
            <a:endParaRPr lang="ru-RU" sz="1200" b="1" i="1" dirty="0" smtClean="0">
              <a:solidFill>
                <a:srgbClr val="FF0000"/>
              </a:solidFill>
            </a:endParaRPr>
          </a:p>
          <a:p>
            <a:endParaRPr lang="ru-RU" sz="2400" b="1" i="1" dirty="0" smtClean="0">
              <a:solidFill>
                <a:srgbClr val="FF0000"/>
              </a:solidFill>
            </a:endParaRPr>
          </a:p>
          <a:p>
            <a:endParaRPr lang="ru-RU" sz="2400" b="1" i="1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168256" y="1336673"/>
            <a:ext cx="5214974" cy="11310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ts val="2700"/>
              </a:lnSpc>
            </a:pPr>
            <a:r>
              <a:rPr lang="ru-RU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1. Через  час  явилась  возможность ехать:  метель  утихла, небо  прояснилось, и  мы   отправились.  (П.)</a:t>
            </a:r>
            <a:endParaRPr lang="ru-RU" dirty="0"/>
          </a:p>
        </p:txBody>
      </p:sp>
      <p:sp>
        <p:nvSpPr>
          <p:cNvPr id="21" name="Прямоугольник 20"/>
          <p:cNvSpPr/>
          <p:nvPr/>
        </p:nvSpPr>
        <p:spPr>
          <a:xfrm>
            <a:off x="1025512" y="2265367"/>
            <a:ext cx="642942" cy="2857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Прямоугольник 21"/>
          <p:cNvSpPr/>
          <p:nvPr/>
        </p:nvSpPr>
        <p:spPr>
          <a:xfrm>
            <a:off x="2097082" y="2265367"/>
            <a:ext cx="642942" cy="2857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Прямоугольник 22"/>
          <p:cNvSpPr/>
          <p:nvPr/>
        </p:nvSpPr>
        <p:spPr>
          <a:xfrm>
            <a:off x="3311528" y="2265367"/>
            <a:ext cx="642942" cy="2857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4" name="Прямоугольник 23"/>
          <p:cNvSpPr/>
          <p:nvPr/>
        </p:nvSpPr>
        <p:spPr>
          <a:xfrm>
            <a:off x="4525974" y="2265367"/>
            <a:ext cx="642942" cy="2857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Прямоугольник 24"/>
          <p:cNvSpPr/>
          <p:nvPr/>
        </p:nvSpPr>
        <p:spPr>
          <a:xfrm>
            <a:off x="3954470" y="2193929"/>
            <a:ext cx="48122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и </a:t>
            </a:r>
            <a:endParaRPr lang="ru-RU" dirty="0"/>
          </a:p>
        </p:txBody>
      </p:sp>
      <p:sp>
        <p:nvSpPr>
          <p:cNvPr id="26" name="Прямоугольник 25"/>
          <p:cNvSpPr/>
          <p:nvPr/>
        </p:nvSpPr>
        <p:spPr>
          <a:xfrm>
            <a:off x="1739892" y="2193929"/>
            <a:ext cx="28575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:</a:t>
            </a:r>
            <a:endParaRPr lang="ru-RU" dirty="0"/>
          </a:p>
        </p:txBody>
      </p:sp>
      <p:sp>
        <p:nvSpPr>
          <p:cNvPr id="27" name="Прямоугольник 26"/>
          <p:cNvSpPr/>
          <p:nvPr/>
        </p:nvSpPr>
        <p:spPr>
          <a:xfrm>
            <a:off x="2811462" y="2193929"/>
            <a:ext cx="30008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8058</TotalTime>
  <Words>1196</Words>
  <Application>Microsoft Office PowerPoint</Application>
  <PresentationFormat>Произвольный</PresentationFormat>
  <Paragraphs>210</Paragraphs>
  <Slides>15</Slides>
  <Notes>4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Office Theme</vt:lpstr>
      <vt:lpstr> Русский   язык</vt:lpstr>
      <vt:lpstr>      Определите  сложные  предложения   с сочинительной  и  подчинительной   связью</vt:lpstr>
      <vt:lpstr>                       Проверим</vt:lpstr>
      <vt:lpstr>                              Повторение    </vt:lpstr>
      <vt:lpstr>                     Новая   темаХ</vt:lpstr>
      <vt:lpstr>Слайд 6</vt:lpstr>
      <vt:lpstr>Образец    разбора </vt:lpstr>
      <vt:lpstr>Слайд 8</vt:lpstr>
      <vt:lpstr>                    Новая   тема</vt:lpstr>
      <vt:lpstr>                    Новая   тема</vt:lpstr>
      <vt:lpstr>Слайд 11</vt:lpstr>
      <vt:lpstr>Слайд 12</vt:lpstr>
      <vt:lpstr>          Работа   с   учебником</vt:lpstr>
      <vt:lpstr>                      Проверим</vt:lpstr>
      <vt:lpstr>  Задание для самостоятельного выполнения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Русский язык</dc:title>
  <cp:lastModifiedBy>LAN_OS</cp:lastModifiedBy>
  <cp:revision>1165</cp:revision>
  <dcterms:created xsi:type="dcterms:W3CDTF">2020-04-13T08:05:42Z</dcterms:created>
  <dcterms:modified xsi:type="dcterms:W3CDTF">2021-01-31T09:30:08Z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LastSaved">
    <vt:filetime>2020-04-13T00:00:00Z</vt:filetime>
  </property>
</Properties>
</file>