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483" r:id="rId3"/>
    <p:sldId id="456" r:id="rId4"/>
    <p:sldId id="461" r:id="rId5"/>
    <p:sldId id="465" r:id="rId6"/>
    <p:sldId id="471" r:id="rId7"/>
    <p:sldId id="489" r:id="rId8"/>
    <p:sldId id="472" r:id="rId9"/>
    <p:sldId id="473" r:id="rId10"/>
    <p:sldId id="491" r:id="rId11"/>
    <p:sldId id="492" r:id="rId12"/>
    <p:sldId id="490" r:id="rId13"/>
    <p:sldId id="475" r:id="rId14"/>
    <p:sldId id="474" r:id="rId15"/>
    <p:sldId id="262" r:id="rId16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19" autoAdjust="0"/>
    <p:restoredTop sz="91514" autoAdjust="0"/>
  </p:normalViewPr>
  <p:slideViewPr>
    <p:cSldViewPr>
      <p:cViewPr>
        <p:scale>
          <a:sx n="100" d="100"/>
          <a:sy n="100" d="100"/>
        </p:scale>
        <p:origin x="-1518" y="-1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31.01.2021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Русский 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86076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Сложные  предложения с  сочинительной, подчинительной </a:t>
            </a:r>
            <a:endParaRPr lang="ru-RU" sz="20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и    </a:t>
            </a: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бессоюзной   </a:t>
            </a: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связью.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11132" y="2765433"/>
            <a:ext cx="5214974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Новая   тема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793798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 181, страница  85.  Прочитайте  предложения,  рассмотрите  схемы. Сделайте  синтаксический  разбор  прочитанных  предложений.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26510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</a:t>
            </a:r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46595" y="542305"/>
            <a:ext cx="5472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8256" y="1336673"/>
            <a:ext cx="5214974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700"/>
              </a:lnSpc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Через  час  явилась  возможность ехать:  метель  утихла, небо  прояснилось, и  мы   отправились.  (П.)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54074" y="2693995"/>
            <a:ext cx="52864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бессоюзная   и  сочинительная   связь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82570" y="1550987"/>
            <a:ext cx="1357322" cy="265103"/>
          </a:xfrm>
          <a:prstGeom prst="rect">
            <a:avLst/>
          </a:prstGeom>
          <a:noFill/>
        </p:spPr>
      </p:pic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597016" y="1550987"/>
            <a:ext cx="1025512" cy="357190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2525710" y="1479549"/>
            <a:ext cx="1500198" cy="357190"/>
          </a:xfrm>
          <a:prstGeom prst="rect">
            <a:avLst/>
          </a:prstGeom>
          <a:noFill/>
        </p:spPr>
      </p:pic>
      <p:pic>
        <p:nvPicPr>
          <p:cNvPr id="1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4454536" y="1479549"/>
            <a:ext cx="1025512" cy="357190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68256" y="1908177"/>
            <a:ext cx="928694" cy="357190"/>
          </a:xfrm>
          <a:prstGeom prst="rect">
            <a:avLst/>
          </a:prstGeom>
          <a:noFill/>
        </p:spPr>
      </p:pic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1025512" y="1836739"/>
            <a:ext cx="571504" cy="357190"/>
          </a:xfrm>
          <a:prstGeom prst="rect">
            <a:avLst/>
          </a:prstGeom>
          <a:noFill/>
        </p:spPr>
      </p:pic>
      <p:pic>
        <p:nvPicPr>
          <p:cNvPr id="1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668454" y="1908177"/>
            <a:ext cx="1500198" cy="357190"/>
          </a:xfrm>
          <a:prstGeom prst="rect">
            <a:avLst/>
          </a:prstGeom>
          <a:noFill/>
        </p:spPr>
      </p:pic>
      <p:pic>
        <p:nvPicPr>
          <p:cNvPr id="1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382966" y="1836739"/>
            <a:ext cx="428628" cy="357190"/>
          </a:xfrm>
          <a:prstGeom prst="rect">
            <a:avLst/>
          </a:prstGeom>
          <a:noFill/>
        </p:spPr>
      </p:pic>
      <p:pic>
        <p:nvPicPr>
          <p:cNvPr id="2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954470" y="1908177"/>
            <a:ext cx="1428760" cy="35719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1025512" y="2265367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097082" y="2265367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11528" y="2265367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525974" y="2265367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54470" y="2193929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739892" y="2193929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811462" y="219392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265104"/>
            <a:ext cx="5143536" cy="1985159"/>
          </a:xfrm>
        </p:spPr>
        <p:txBody>
          <a:bodyPr/>
          <a:lstStyle/>
          <a:p>
            <a:pPr algn="just">
              <a:lnSpc>
                <a:spcPts val="2300"/>
              </a:lnSpc>
            </a:pPr>
            <a:r>
              <a:rPr lang="ru-RU" sz="1800" dirty="0" smtClean="0">
                <a:solidFill>
                  <a:srgbClr val="FF0000"/>
                </a:solidFill>
              </a:rPr>
              <a:t>  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И  он   стал  рассказывать,  почему  не  вышло:  кругом  всё  уже   было   заминировано, и,  для  того чтобы  прорваться  к   Сальково, оставалась только узкая  полоса в  несколько   десятков   метров с  двух  сторон  железной  дороги. (Сим.)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6596" y="25427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</a:t>
            </a:r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46595" y="542305"/>
            <a:ext cx="5472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96818" y="2122491"/>
            <a:ext cx="1785950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[      ], (почему…)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39958" y="1979615"/>
            <a:ext cx="3357586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882768" y="2051053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311396" y="2122491"/>
            <a:ext cx="428628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168652" y="2122491"/>
            <a:ext cx="2357454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(для того чтобы...), [  ]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40024" y="212249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и,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122228"/>
            <a:ext cx="5765800" cy="3000396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311132" y="2765433"/>
            <a:ext cx="5214974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265104"/>
            <a:ext cx="5143536" cy="1985159"/>
          </a:xfrm>
        </p:spPr>
        <p:txBody>
          <a:bodyPr/>
          <a:lstStyle/>
          <a:p>
            <a:pPr algn="just">
              <a:lnSpc>
                <a:spcPts val="2300"/>
              </a:lnSpc>
            </a:pPr>
            <a:r>
              <a:rPr lang="ru-RU" sz="1800" dirty="0" smtClean="0">
                <a:solidFill>
                  <a:srgbClr val="FF0000"/>
                </a:solidFill>
              </a:rPr>
              <a:t>  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И  он   стал  рассказывать,  почему  не  вышло:  кругом  всё  уже   было   заминировано, и,  для  того чтобы  прорваться  к   Сальково, оставалась только узкая  полоса в  несколько   десятков   метров с  двух  сторон  железной  дороги. (Сим.)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6596" y="25427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</a:t>
            </a:r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46595" y="542305"/>
            <a:ext cx="5472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9694" y="2551119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подчинительная,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бессоюзная   и  сочинительная   связь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1382702" y="336541"/>
            <a:ext cx="357190" cy="357190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811330" y="407979"/>
            <a:ext cx="2571768" cy="357190"/>
          </a:xfrm>
          <a:prstGeom prst="rect">
            <a:avLst/>
          </a:prstGeom>
          <a:noFill/>
        </p:spPr>
      </p:pic>
      <p:pic>
        <p:nvPicPr>
          <p:cNvPr id="1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39694" y="693731"/>
            <a:ext cx="857256" cy="357190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1096950" y="693731"/>
            <a:ext cx="857256" cy="265103"/>
          </a:xfrm>
          <a:prstGeom prst="rect">
            <a:avLst/>
          </a:prstGeom>
          <a:noFill/>
        </p:spPr>
      </p:pic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1954206" y="622293"/>
            <a:ext cx="428628" cy="357190"/>
          </a:xfrm>
          <a:prstGeom prst="rect">
            <a:avLst/>
          </a:prstGeom>
          <a:noFill/>
        </p:spPr>
      </p:pic>
      <p:pic>
        <p:nvPicPr>
          <p:cNvPr id="1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954338" y="693731"/>
            <a:ext cx="642942" cy="357190"/>
          </a:xfrm>
          <a:prstGeom prst="rect">
            <a:avLst/>
          </a:prstGeom>
          <a:noFill/>
        </p:spPr>
      </p:pic>
      <p:pic>
        <p:nvPicPr>
          <p:cNvPr id="1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668718" y="693731"/>
            <a:ext cx="1643074" cy="357190"/>
          </a:xfrm>
          <a:prstGeom prst="rect">
            <a:avLst/>
          </a:prstGeom>
          <a:noFill/>
        </p:spPr>
      </p:pic>
      <p:pic>
        <p:nvPicPr>
          <p:cNvPr id="2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382834" y="979483"/>
            <a:ext cx="1428760" cy="357190"/>
          </a:xfrm>
          <a:prstGeom prst="rect">
            <a:avLst/>
          </a:prstGeom>
          <a:noFill/>
        </p:spPr>
      </p:pic>
      <p:pic>
        <p:nvPicPr>
          <p:cNvPr id="2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4383098" y="979483"/>
            <a:ext cx="1143008" cy="265103"/>
          </a:xfrm>
          <a:prstGeom prst="rect">
            <a:avLst/>
          </a:prstGeom>
          <a:noFill/>
        </p:spPr>
      </p:pic>
      <p:pic>
        <p:nvPicPr>
          <p:cNvPr id="2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2311396" y="1265235"/>
            <a:ext cx="857256" cy="285752"/>
          </a:xfrm>
          <a:prstGeom prst="rect">
            <a:avLst/>
          </a:prstGeom>
          <a:noFill/>
        </p:spPr>
      </p:pic>
      <p:pic>
        <p:nvPicPr>
          <p:cNvPr id="2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168652" y="1193797"/>
            <a:ext cx="1025512" cy="357190"/>
          </a:xfrm>
          <a:prstGeom prst="rect">
            <a:avLst/>
          </a:prstGeom>
          <a:noFill/>
        </p:spPr>
      </p:pic>
      <p:pic>
        <p:nvPicPr>
          <p:cNvPr id="2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4383098" y="1265235"/>
            <a:ext cx="1143008" cy="285752"/>
          </a:xfrm>
          <a:prstGeom prst="rect">
            <a:avLst/>
          </a:prstGeom>
          <a:noFill/>
        </p:spPr>
      </p:pic>
      <p:pic>
        <p:nvPicPr>
          <p:cNvPr id="2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239694" y="1550987"/>
            <a:ext cx="2357454" cy="285752"/>
          </a:xfrm>
          <a:prstGeom prst="rect">
            <a:avLst/>
          </a:prstGeom>
          <a:noFill/>
        </p:spPr>
      </p:pic>
      <p:pic>
        <p:nvPicPr>
          <p:cNvPr id="2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2668586" y="1622425"/>
            <a:ext cx="3097214" cy="285752"/>
          </a:xfrm>
          <a:prstGeom prst="rect">
            <a:avLst/>
          </a:prstGeom>
          <a:noFill/>
        </p:spPr>
      </p:pic>
      <p:pic>
        <p:nvPicPr>
          <p:cNvPr id="2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168256" y="1908177"/>
            <a:ext cx="1025512" cy="285752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39694" y="2122491"/>
            <a:ext cx="1785950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[      ], (почему…)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39958" y="1979615"/>
            <a:ext cx="3429024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954206" y="2051053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311396" y="2122491"/>
            <a:ext cx="500066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40090" y="2122491"/>
            <a:ext cx="2357454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(для того чтобы...), [  ]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11462" y="212249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и, 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122228"/>
            <a:ext cx="5765800" cy="3000396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5168916" y="407979"/>
            <a:ext cx="357190" cy="357190"/>
          </a:xfrm>
          <a:prstGeom prst="rect">
            <a:avLst/>
          </a:prstGeom>
          <a:noFill/>
        </p:spPr>
      </p:pic>
      <p:pic>
        <p:nvPicPr>
          <p:cNvPr id="3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39694" y="1265235"/>
            <a:ext cx="1357322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604" y="1005903"/>
            <a:ext cx="5400600" cy="681418"/>
          </a:xfrm>
        </p:spPr>
        <p:txBody>
          <a:bodyPr/>
          <a:lstStyle/>
          <a:p>
            <a:r>
              <a:rPr lang="ru-RU" smtClean="0"/>
              <a:t>          Работа   с 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4"/>
          </p:nvPr>
        </p:nvSpPr>
        <p:spPr>
          <a:xfrm>
            <a:off x="168256" y="193665"/>
            <a:ext cx="5472608" cy="4224233"/>
          </a:xfrm>
        </p:spPr>
        <p:txBody>
          <a:bodyPr/>
          <a:lstStyle/>
          <a:p>
            <a:r>
              <a:rPr lang="ru-RU" sz="1200" dirty="0" smtClean="0">
                <a:solidFill>
                  <a:srgbClr val="FF0000"/>
                </a:solidFill>
              </a:rPr>
              <a:t>    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 182, страница  86.  Прочитайте. Составьте  по  одному  предложению  со  словами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патриот,  патриотический.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Выделите  основную мысль. Перепишите,  вставляя пропущенные буквы.  Расставьте знаки  препинания.  Найдите  авторский   неологизм.</a:t>
            </a:r>
          </a:p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Слово   патриот включает  греческие  элементы 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patris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-- родина</a:t>
            </a:r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patriot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 земляк</a:t>
            </a:r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Патриот  -  человек,  любящий  свое  отечество, готовый  на   жертвы  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    совершающий   подвиги  во  имя  интересов  своей родины.  </a:t>
            </a:r>
          </a:p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патриотизме.</a:t>
            </a:r>
          </a:p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Патриотизм   обозначает   любовь  к   своей  стране   к   своему   народу. </a:t>
            </a:r>
          </a:p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всякая  большая  любовь патриотизм  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…ширяет сознание.  Подлинный патриот  любит  весь  мир.  Нельзя  открыв  в…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личие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родной земли  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возненавид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Вселенную.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Безлюбые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люди   плохие  патриоты. Наш  патриотизм   помогает  нам   любить   другие  далёкие  народы понимать  чужую  культуру.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(И.Эренбург.)</a:t>
            </a:r>
          </a:p>
          <a:p>
            <a:endParaRPr lang="ru-RU" sz="1050" dirty="0" smtClean="0">
              <a:solidFill>
                <a:srgbClr val="FF0000"/>
              </a:solidFill>
            </a:endParaRPr>
          </a:p>
          <a:p>
            <a:endParaRPr lang="ru-RU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endParaRPr lang="ru-RU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8"/>
            <a:ext cx="5572164" cy="3000396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en-US" dirty="0" smtClean="0"/>
              <a:t>   </a:t>
            </a:r>
            <a:r>
              <a:rPr lang="ru-RU" dirty="0" smtClean="0"/>
              <a:t>        Проверим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6596" y="254274"/>
            <a:ext cx="54726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endParaRPr lang="ru-RU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28600" indent="-228600"/>
            <a:endParaRPr lang="ru-RU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28600" indent="-228600"/>
            <a:endParaRPr lang="ru-RU" sz="16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28600" indent="-228600"/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1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8604" y="3244849"/>
            <a:ext cx="55471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    </a:t>
            </a:r>
            <a:endParaRPr lang="ru-RU" sz="1400" b="1" i="1" dirty="0" smtClean="0">
              <a:solidFill>
                <a:srgbClr val="FF0000"/>
              </a:solidFill>
            </a:endParaRPr>
          </a:p>
          <a:p>
            <a:r>
              <a:rPr lang="ru-RU" sz="1400" b="1" i="1" dirty="0" smtClean="0">
                <a:solidFill>
                  <a:srgbClr val="FF0000"/>
                </a:solidFill>
              </a:rPr>
              <a:t>   </a:t>
            </a:r>
            <a:endParaRPr lang="ru-RU" sz="12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6596" y="550855"/>
            <a:ext cx="5619204" cy="2808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Патриотические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песни  </a:t>
            </a:r>
            <a:r>
              <a:rPr lang="ru-RU" sz="1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Юлдуз</a:t>
            </a:r>
            <a:r>
              <a:rPr lang="ru-RU" sz="1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Усмановой</a:t>
            </a:r>
            <a:r>
              <a:rPr lang="ru-RU" sz="1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вдохновляют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патриотов</a:t>
            </a:r>
            <a:r>
              <a:rPr lang="ru-RU" sz="1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независимого   Узбекистана  на  новые   свершения в  экономическом  развитии   нашей  республики.</a:t>
            </a:r>
          </a:p>
          <a:p>
            <a:pPr>
              <a:lnSpc>
                <a:spcPts val="15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>
              <a:lnSpc>
                <a:spcPts val="15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патриотизме.</a:t>
            </a:r>
          </a:p>
          <a:p>
            <a:pPr>
              <a:lnSpc>
                <a:spcPts val="1500"/>
              </a:lnSpc>
            </a:pP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Патриотизм  обозначает  любовь к  своей стране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 своему   народу. Как всякая  большая  любовь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патриотизм  ра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ширяет сознание.  Подлинный патриот  любит  весь  мир.  Нельзя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открыв  в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личие  родной земли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возненавид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  Вселенную.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Безлюбые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люди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плохие  патриоты. Наш  патриотизм   помогает  нам   любить   другие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далёкие  народы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понимать  чужую  культуру.      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(И.Эренбург.) </a:t>
            </a:r>
          </a:p>
          <a:p>
            <a:pPr>
              <a:lnSpc>
                <a:spcPts val="1500"/>
              </a:lnSpc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                  Авторский   неологизм  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1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безлюбые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</a:p>
          <a:p>
            <a:r>
              <a:rPr lang="ru-RU" sz="1400" b="1" i="1" dirty="0" smtClean="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542305"/>
            <a:ext cx="43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36354" y="1437759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298724" y="468263"/>
            <a:ext cx="44670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r>
              <a:rPr lang="ru-RU" sz="1600" b="1" i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           </a:t>
            </a:r>
            <a:r>
              <a:rPr lang="ru-RU" sz="32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§  34,  </a:t>
            </a:r>
          </a:p>
          <a:p>
            <a:pPr marL="228600" lvl="0" indent="-228600">
              <a:defRPr/>
            </a:pPr>
            <a:r>
              <a:rPr lang="ru-RU" sz="32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упражнение  183.</a:t>
            </a: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Arial"/>
                <a:cs typeface="Arial"/>
              </a:rPr>
              <a:t>    </a:t>
            </a: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Arial"/>
                <a:cs typeface="Arial"/>
              </a:rPr>
              <a:t>   </a:t>
            </a:r>
            <a:endParaRPr lang="ru-RU" b="1" i="1" kern="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570" y="0"/>
            <a:ext cx="5368230" cy="677108"/>
          </a:xfrm>
        </p:spPr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Определите  сложные  предложения </a:t>
            </a:r>
            <a:b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 сочинительной  и  подчинительной   связью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622293"/>
            <a:ext cx="5090038" cy="2954655"/>
          </a:xfrm>
        </p:spPr>
        <p:txBody>
          <a:bodyPr/>
          <a:lstStyle/>
          <a:p>
            <a:pPr marL="457200" indent="-457200"/>
            <a:endParaRPr lang="ru-RU" sz="1400" dirty="0" smtClean="0">
              <a:solidFill>
                <a:srgbClr val="00B050"/>
              </a:solidFill>
            </a:endParaRPr>
          </a:p>
          <a:p>
            <a:pPr marL="180975" indent="-180975">
              <a:lnSpc>
                <a:spcPts val="1800"/>
              </a:lnSpc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Скрипит  земля  морозная,  сияет   небо   звёздное , сверкают  на  сугробах  огоньки.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(Фат.) </a:t>
            </a:r>
          </a:p>
          <a:p>
            <a:pPr marL="180975" indent="-180975">
              <a:lnSpc>
                <a:spcPts val="1800"/>
              </a:lnSpc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Сегодня  в лесу я разбивал застывшие  лужи, и лёд был  так прост, что  под ним было  сухо.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(Пришв.)</a:t>
            </a:r>
          </a:p>
          <a:p>
            <a:pPr marL="180975" indent="-180975">
              <a:lnSpc>
                <a:spcPts val="1800"/>
              </a:lnSpc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был хороший, тёплый дом,  где  всегда  друзья бывали  кстати,  и  на  всех   хватало   в  доме  том  одеял, подушек  и кроватей.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(М.А.)</a:t>
            </a:r>
          </a:p>
          <a:p>
            <a:pPr marL="180975" indent="-180975">
              <a:lnSpc>
                <a:spcPts val="1800"/>
              </a:lnSpc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Каждый   делал  своё  дело:  мотористы   качали   воздух, водолазы  проверяли  обшивку.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Кетл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457200" indent="-457200">
              <a:lnSpc>
                <a:spcPts val="1800"/>
              </a:lnSpc>
              <a:buFont typeface="+mj-lt"/>
              <a:buAutoNum type="arabicPeriod"/>
            </a:pPr>
            <a:endParaRPr lang="ru-RU" sz="1400" dirty="0" smtClean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1400" dirty="0" smtClean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rgbClr val="00B050"/>
                </a:solidFill>
              </a:rPr>
              <a:t>            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1450" y="-1886228"/>
            <a:ext cx="28829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/>
            <a:r>
              <a:rPr lang="ru-RU" dirty="0" smtClean="0">
                <a:solidFill>
                  <a:srgbClr val="00B050"/>
                </a:solidFill>
              </a:rPr>
              <a:t>      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7462" y="122228"/>
            <a:ext cx="5429288" cy="3000396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00600" cy="492443"/>
          </a:xfrm>
        </p:spPr>
        <p:txBody>
          <a:bodyPr/>
          <a:lstStyle/>
          <a:p>
            <a:r>
              <a:rPr lang="ru-RU" sz="2000" dirty="0" smtClean="0"/>
              <a:t>                     </a:t>
            </a:r>
            <a:r>
              <a:rPr lang="ru-RU" sz="2000" dirty="0" smtClean="0"/>
              <a:t>  </a:t>
            </a:r>
            <a:r>
              <a:rPr lang="ru-RU" sz="3200" dirty="0" smtClean="0"/>
              <a:t>Проверим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39694" y="407979"/>
            <a:ext cx="5286412" cy="3362459"/>
          </a:xfrm>
        </p:spPr>
        <p:txBody>
          <a:bodyPr/>
          <a:lstStyle/>
          <a:p>
            <a:pPr marL="457200" indent="-457200"/>
            <a:r>
              <a:rPr lang="ru-RU" sz="1400" dirty="0" smtClean="0">
                <a:solidFill>
                  <a:srgbClr val="0070C0"/>
                </a:solidFill>
              </a:rPr>
              <a:t>               </a:t>
            </a:r>
            <a:r>
              <a:rPr lang="ru-RU" sz="1400" dirty="0" smtClean="0">
                <a:solidFill>
                  <a:srgbClr val="0070C0"/>
                </a:solidFill>
              </a:rPr>
              <a:t>                     </a:t>
            </a:r>
            <a:endParaRPr lang="ru-RU" sz="140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ts val="15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БСП.</a:t>
            </a:r>
          </a:p>
          <a:p>
            <a:pPr marL="182563" indent="-182563">
              <a:lnSpc>
                <a:spcPts val="1500"/>
              </a:lnSpc>
              <a:buFont typeface="+mj-lt"/>
              <a:buAutoNum type="arabicPeriod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Скрипит  земля  морозная,  сияет   небо   звёздное, сверкают  на  сугробах  огоньки.  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(Фат.) </a:t>
            </a:r>
          </a:p>
          <a:p>
            <a:pPr marL="182563" indent="-182563">
              <a:lnSpc>
                <a:spcPts val="1500"/>
              </a:lnSpc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 с  сочинительной  и подчинительной  связью.</a:t>
            </a:r>
          </a:p>
          <a:p>
            <a:pPr marL="182563" indent="-182563">
              <a:lnSpc>
                <a:spcPts val="1500"/>
              </a:lnSpc>
              <a:buAutoNum type="arabicPeriod" startAt="2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Сегодня  в лесу я разбивал застывшие  лужи,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лёд был  так прост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что  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 ним было  сухо.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(Пришв.)</a:t>
            </a:r>
          </a:p>
          <a:p>
            <a:pPr marL="182563" indent="-182563">
              <a:lnSpc>
                <a:spcPts val="1500"/>
              </a:lnSpc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 с  сочинительной  и подчинительной  связью.</a:t>
            </a: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lnSpc>
                <a:spcPts val="1500"/>
              </a:lnSpc>
              <a:buAutoNum type="arabicPeriod" startAt="3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был хороший, тёплый дом,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где  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всегда  друзья бывали  кстати,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и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всех  хватало  в доме  том  одеял, подушек  и кроватей.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(М.А.)</a:t>
            </a:r>
          </a:p>
          <a:p>
            <a:pPr marL="182563" indent="-182563">
              <a:lnSpc>
                <a:spcPts val="1500"/>
              </a:lnSpc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БСП.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182563" indent="-182563">
              <a:lnSpc>
                <a:spcPts val="1500"/>
              </a:lnSpc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 Каждый   делал   своё  дело:  мотористы   качали воздух, водолазы  проверяли  обшивку. 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Кетл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sz="1400" i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i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1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flipV="1">
            <a:off x="2097082" y="2765433"/>
            <a:ext cx="285752" cy="2143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4470" y="2265367"/>
            <a:ext cx="642942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25710" y="1550987"/>
            <a:ext cx="928694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9694" y="1050921"/>
            <a:ext cx="285752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192" y="0"/>
            <a:ext cx="5472608" cy="492443"/>
          </a:xfrm>
        </p:spPr>
        <p:txBody>
          <a:bodyPr/>
          <a:lstStyle/>
          <a:p>
            <a:r>
              <a:rPr lang="ru-RU" sz="1400" dirty="0" smtClean="0"/>
              <a:t>        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Повторение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717500" y="550855"/>
            <a:ext cx="6315044" cy="2867452"/>
          </a:xfrm>
        </p:spPr>
        <p:txBody>
          <a:bodyPr/>
          <a:lstStyle/>
          <a:p>
            <a:pPr lvl="2"/>
            <a:r>
              <a:rPr lang="ru-RU" sz="1100" dirty="0" smtClean="0">
                <a:solidFill>
                  <a:srgbClr val="FF0000"/>
                </a:solidFill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</a:rPr>
              <a:t>Поставьте  недостающие   знаки  препинания</a:t>
            </a:r>
          </a:p>
          <a:p>
            <a:pPr marL="1074738" lvl="2" indent="-160338">
              <a:lnSpc>
                <a:spcPts val="1900"/>
              </a:lnSpc>
              <a:buAutoNum type="arabicParenR"/>
            </a:pP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Я чувствовал, как набухает от дождя мой  новенький  ватник </a:t>
            </a:r>
          </a:p>
          <a:p>
            <a:pPr marL="1074738" lvl="2" indent="-160338">
              <a:lnSpc>
                <a:spcPts val="1900"/>
              </a:lnSpc>
            </a:pPr>
            <a:r>
              <a:rPr lang="ru-RU" sz="1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въедливая,   холодная  сырость  просачивается  сквозь  него.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(Драг.)</a:t>
            </a:r>
          </a:p>
          <a:p>
            <a:pPr marL="1074738" lvl="2" indent="-160338">
              <a:lnSpc>
                <a:spcPts val="1900"/>
              </a:lnSpc>
            </a:pP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Скамеек на берегу  не было  </a:t>
            </a:r>
            <a:r>
              <a:rPr lang="ru-RU" sz="1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 чтобы 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надеть   сапоги, приходилось  скакать  на  одной ноге, обмыв  другую  в реке.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74738" lvl="2" indent="-160338">
              <a:lnSpc>
                <a:spcPts val="1900"/>
              </a:lnSpc>
              <a:buAutoNum type="arabicParenR"/>
            </a:pP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моря  в ответ грянул  пушечный  выстрел</a:t>
            </a:r>
            <a:r>
              <a:rPr lang="ru-RU" sz="1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 когда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дым  лёг  на сверкавшие искрами  волны,  всё опять  стихло.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74738" lvl="2" indent="-160338">
              <a:lnSpc>
                <a:spcPts val="1900"/>
              </a:lnSpc>
              <a:buAutoNum type="arabicParenR"/>
            </a:pP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 унесли носилки 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щёлкнул  замок,  </a:t>
            </a:r>
            <a:r>
              <a:rPr lang="ru-RU" sz="1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Бим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лёг  у двери, вытянул передние    лапы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Троеп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143000" lvl="2" indent="-228600"/>
            <a:endParaRPr lang="ru-RU" sz="12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740024" y="2479681"/>
            <a:ext cx="285752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83098" y="1979615"/>
            <a:ext cx="714380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68388" y="622293"/>
            <a:ext cx="285752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54338" y="1193797"/>
            <a:ext cx="785818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90612" y="542304"/>
            <a:ext cx="5164295" cy="747519"/>
          </a:xfrm>
        </p:spPr>
        <p:txBody>
          <a:bodyPr/>
          <a:lstStyle/>
          <a:p>
            <a:r>
              <a:rPr lang="ru-RU" dirty="0" smtClean="0"/>
              <a:t>                     Новая   </a:t>
            </a:r>
            <a:r>
              <a:rPr lang="ru-RU" dirty="0" err="1" smtClean="0"/>
              <a:t>темаХ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336541"/>
            <a:ext cx="5357850" cy="2673104"/>
          </a:xfrm>
        </p:spPr>
        <p:txBody>
          <a:bodyPr/>
          <a:lstStyle/>
          <a:p>
            <a:pPr marL="266700" lvl="2">
              <a:lnSpc>
                <a:spcPts val="2100"/>
              </a:lnSpc>
            </a:pP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Я чувствовал, как набухает от дождя мой  новенький  ватник  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въедливая,  холодная  сырость  просачивается  сквозь  него.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(Драг.)</a:t>
            </a:r>
          </a:p>
          <a:p>
            <a:pPr marL="266700" lvl="2">
              <a:lnSpc>
                <a:spcPts val="2100"/>
              </a:lnSpc>
            </a:pP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  Скамеек на берегу  не было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чтобы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надеть  сапоги, приходилось  скакать  на  одной ноге, обмыв  другую  в реке.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66700" lvl="2">
              <a:lnSpc>
                <a:spcPts val="2100"/>
              </a:lnSpc>
            </a:pP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  С моря  в ответ грянул  пушечный  выстрел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дым  лёг  на сверкавшие искрами  волны,  всё опять  стихло.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609600" lvl="2" indent="-342900">
              <a:lnSpc>
                <a:spcPts val="2100"/>
              </a:lnSpc>
              <a:buAutoNum type="arabicPeriod" startAt="4"/>
            </a:pP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  унесли  носилки  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щёлкнул    замок,   </a:t>
            </a:r>
            <a:r>
              <a:rPr lang="ru-RU" sz="1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Бим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лёг </a:t>
            </a:r>
          </a:p>
          <a:p>
            <a:pPr marL="609600" lvl="2" indent="-342900">
              <a:lnSpc>
                <a:spcPts val="2100"/>
              </a:lnSpc>
            </a:pP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 двери, вытянул передние    лапы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Троеп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6596" y="470298"/>
            <a:ext cx="56192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i="1" dirty="0" smtClean="0"/>
          </a:p>
          <a:p>
            <a:endParaRPr lang="ru-RU" sz="1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7462" y="122228"/>
            <a:ext cx="5429288" cy="3000396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22227"/>
            <a:ext cx="5379510" cy="3072636"/>
          </a:xfrm>
        </p:spPr>
        <p:txBody>
          <a:bodyPr/>
          <a:lstStyle/>
          <a:p>
            <a:pPr marL="228600" indent="-228600" algn="l">
              <a:lnSpc>
                <a:spcPts val="1400"/>
              </a:lnSpc>
            </a:pPr>
            <a:r>
              <a:rPr lang="ru-RU" sz="1800" dirty="0" smtClean="0">
                <a:solidFill>
                  <a:srgbClr val="FF0000"/>
                </a:solidFill>
              </a:rPr>
              <a:t>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 разбора   сложного  предложения   с  разными   видами     </a:t>
            </a:r>
          </a:p>
          <a:p>
            <a:pPr marL="228600" indent="-228600" algn="l">
              <a:lnSpc>
                <a:spcPts val="14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союзной  и   бессоюзной  связи.</a:t>
            </a:r>
          </a:p>
          <a:p>
            <a:pPr marL="182563" indent="-182563" algn="l">
              <a:lnSpc>
                <a:spcPts val="1400"/>
              </a:lnSpc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Определить  вид предложения  по цели высказывания;  если  оно  восклицательное,  отметить   это.</a:t>
            </a:r>
          </a:p>
          <a:p>
            <a:pPr marL="182563" indent="-182563" algn="l">
              <a:lnSpc>
                <a:spcPts val="14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  Выделить  грамматические  основы  предложения и  доказать,  что это  сложные предложения  с  разными   видами  связи:</a:t>
            </a:r>
          </a:p>
          <a:p>
            <a:pPr marL="182563" indent="-182563" algn="l">
              <a:lnSpc>
                <a:spcPts val="14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а) союзной сочинительной  и  подчинительной;</a:t>
            </a:r>
          </a:p>
          <a:p>
            <a:pPr marL="182563" indent="-182563" algn="l">
              <a:lnSpc>
                <a:spcPts val="14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б) союзной сочинительной  и   бессоюзной;</a:t>
            </a:r>
          </a:p>
          <a:p>
            <a:pPr marL="182563" indent="-182563" algn="l">
              <a:lnSpc>
                <a:spcPts val="14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в) бессоюзной  и  союзной   подчинительной;</a:t>
            </a:r>
          </a:p>
          <a:p>
            <a:pPr marL="182563" indent="-182563" algn="l">
              <a:lnSpc>
                <a:spcPts val="14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г) бессоюзной  и  союзной сочинительной  и   подчинительной.</a:t>
            </a:r>
          </a:p>
          <a:p>
            <a:pPr marL="182563" indent="-182563" algn="l">
              <a:lnSpc>
                <a:spcPts val="1400"/>
              </a:lnSpc>
              <a:buAutoNum type="arabicPeriod" startAt="3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Установить, как  по смыслу группируются  части  сложного предложения, и  выделить  смысловые  части.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 Составить  графическую схему  предложения  (вертикальную или   горизонтальную).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Объяснить   знаки  препинания.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 Части  предложения  разобрать  как  простые  предложения.</a:t>
            </a:r>
          </a:p>
          <a:p>
            <a:pPr marL="182563" indent="-182563" algn="l">
              <a:lnSpc>
                <a:spcPts val="1400"/>
              </a:lnSpc>
              <a:buAutoNum type="arabicPeriod" startAt="3"/>
            </a:pPr>
            <a:endParaRPr lang="ru-RU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Замира(3)\istockphoto-668130406-17066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7347" y="1979615"/>
            <a:ext cx="1214446" cy="11223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636" y="0"/>
            <a:ext cx="5164295" cy="984885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Образец    разбора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693863"/>
            <a:ext cx="5286412" cy="954107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Повествовательное,  невосклицательное.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Сложное  предложение  с   сочинительной  и  подчинительной  связью.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       ] , и [       ] , ( словно… ). 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8256" y="468263"/>
            <a:ext cx="5429288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9075">
              <a:lnSpc>
                <a:spcPts val="22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   пел,    и   от  каждого звука  его  голоса  веяло  чем-то  родным  и  необозримо   широким,   словно   знакомая  степь  раскрывалась  перед  нами, уходя  в   бесконечную   даль.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(И.Тургенев.)</a:t>
            </a:r>
          </a:p>
        </p:txBody>
      </p:sp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23858" r="5263" b="65148"/>
          <a:stretch>
            <a:fillRect/>
          </a:stretch>
        </p:blipFill>
        <p:spPr bwMode="auto">
          <a:xfrm>
            <a:off x="454008" y="550855"/>
            <a:ext cx="357190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39886" r="5263" b="49120"/>
          <a:stretch>
            <a:fillRect/>
          </a:stretch>
        </p:blipFill>
        <p:spPr bwMode="auto">
          <a:xfrm>
            <a:off x="1668454" y="1193797"/>
            <a:ext cx="1643074" cy="357190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39886" r="5263" b="49120"/>
          <a:stretch>
            <a:fillRect/>
          </a:stretch>
        </p:blipFill>
        <p:spPr bwMode="auto">
          <a:xfrm>
            <a:off x="954074" y="622293"/>
            <a:ext cx="428628" cy="35719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82702" y="479417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2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132" y="479417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1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5908" y="693731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3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96950" y="2336805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025644" y="2336805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25578" y="2336805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2062157" y="2728920"/>
            <a:ext cx="214314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1525578" y="2836871"/>
            <a:ext cx="135732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словно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23858" r="5263" b="65148"/>
          <a:stretch>
            <a:fillRect/>
          </a:stretch>
        </p:blipFill>
        <p:spPr bwMode="auto">
          <a:xfrm>
            <a:off x="1168388" y="1122359"/>
            <a:ext cx="571504" cy="357190"/>
          </a:xfrm>
          <a:prstGeom prst="rect">
            <a:avLst/>
          </a:prstGeom>
          <a:noFill/>
        </p:spPr>
      </p:pic>
      <p:pic>
        <p:nvPicPr>
          <p:cNvPr id="1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39886" r="5263" b="49120"/>
          <a:stretch>
            <a:fillRect/>
          </a:stretch>
        </p:blipFill>
        <p:spPr bwMode="auto">
          <a:xfrm>
            <a:off x="4525974" y="622293"/>
            <a:ext cx="642942" cy="35719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454272" y="2336805"/>
            <a:ext cx="312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Documents and Settings\Администратор\Рабочий стол\Замира(3)\istockphoto-668130406-17066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7346" y="1836739"/>
            <a:ext cx="1428760" cy="1285884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93665"/>
            <a:ext cx="5619204" cy="3616375"/>
          </a:xfrm>
        </p:spPr>
        <p:txBody>
          <a:bodyPr/>
          <a:lstStyle/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    </a:t>
            </a:r>
            <a:r>
              <a:rPr lang="ru-RU" sz="16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Нет  сомнения, что охота  пестрить  русскую речь иностранными  словами  без  нужды, без  достаточного  основания противна  здравому  смыслу  и  вкусу, но  она  вредит  не  русскому  языку, не  русской  литературе, а  только  тем,  кто  одержим  ею.  </a:t>
            </a:r>
            <a:r>
              <a:rPr lang="ru-RU" sz="16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(В.Белинский.)</a:t>
            </a:r>
          </a:p>
          <a:p>
            <a:pPr indent="358775" algn="l"/>
            <a:r>
              <a:rPr lang="ru-RU" sz="16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Повествовательное</a:t>
            </a:r>
            <a:r>
              <a:rPr lang="ru-RU" sz="1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невосклицательное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2. Сложное предложение с сочинительной и подчинительной  связью</a:t>
            </a:r>
            <a:r>
              <a:rPr lang="ru-RU" sz="16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 algn="l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l"/>
            <a:r>
              <a:rPr lang="ru-RU" sz="1800" dirty="0" smtClean="0">
                <a:solidFill>
                  <a:schemeClr val="tx1"/>
                </a:solidFill>
              </a:rPr>
              <a:t>       </a:t>
            </a:r>
          </a:p>
          <a:p>
            <a:pPr marL="228600" indent="-228600"/>
            <a:r>
              <a:rPr lang="ru-RU" sz="1100" dirty="0" smtClean="0">
                <a:solidFill>
                  <a:srgbClr val="FF0000"/>
                </a:solidFill>
              </a:rPr>
              <a:t>        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228600" indent="-228600" algn="l"/>
            <a:endParaRPr lang="ru-RU" sz="2000" dirty="0" smtClean="0">
              <a:solidFill>
                <a:srgbClr val="0070C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</a:t>
            </a:r>
          </a:p>
          <a:p>
            <a:pPr marL="228600" indent="-228600" algn="l"/>
            <a:endParaRPr lang="ru-RU" sz="1400" dirty="0" smtClean="0">
              <a:solidFill>
                <a:srgbClr val="0070C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4206" y="122227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2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008" y="122227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1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8850" y="622293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3</a:t>
            </a:r>
            <a:endParaRPr lang="ru-RU" sz="1200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39886" r="5263" b="49120"/>
          <a:stretch>
            <a:fillRect/>
          </a:stretch>
        </p:blipFill>
        <p:spPr bwMode="auto">
          <a:xfrm>
            <a:off x="525446" y="265103"/>
            <a:ext cx="500066" cy="357190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23858" r="5263" b="65148"/>
          <a:stretch>
            <a:fillRect/>
          </a:stretch>
        </p:blipFill>
        <p:spPr bwMode="auto">
          <a:xfrm>
            <a:off x="2311396" y="193665"/>
            <a:ext cx="1857388" cy="357190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39886" r="5263" b="49120"/>
          <a:stretch>
            <a:fillRect/>
          </a:stretch>
        </p:blipFill>
        <p:spPr bwMode="auto">
          <a:xfrm>
            <a:off x="1096950" y="765169"/>
            <a:ext cx="1214446" cy="357190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23858" r="5263" b="65148"/>
          <a:stretch>
            <a:fillRect/>
          </a:stretch>
        </p:blipFill>
        <p:spPr bwMode="auto">
          <a:xfrm>
            <a:off x="5097478" y="693731"/>
            <a:ext cx="357190" cy="357190"/>
          </a:xfrm>
          <a:prstGeom prst="rect">
            <a:avLst/>
          </a:prstGeom>
          <a:noFill/>
        </p:spPr>
      </p:pic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39886" r="5263" b="49120"/>
          <a:stretch>
            <a:fillRect/>
          </a:stretch>
        </p:blipFill>
        <p:spPr bwMode="auto">
          <a:xfrm>
            <a:off x="96818" y="1050921"/>
            <a:ext cx="928694" cy="357190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23858" r="5263" b="65148"/>
          <a:stretch>
            <a:fillRect/>
          </a:stretch>
        </p:blipFill>
        <p:spPr bwMode="auto">
          <a:xfrm>
            <a:off x="1382702" y="1193797"/>
            <a:ext cx="500066" cy="357190"/>
          </a:xfrm>
          <a:prstGeom prst="rect">
            <a:avLst/>
          </a:prstGeom>
          <a:noFill/>
        </p:spPr>
      </p:pic>
      <p:pic>
        <p:nvPicPr>
          <p:cNvPr id="1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39886" r="5263" b="49120"/>
          <a:stretch>
            <a:fillRect/>
          </a:stretch>
        </p:blipFill>
        <p:spPr bwMode="auto">
          <a:xfrm>
            <a:off x="1811330" y="1265235"/>
            <a:ext cx="1025512" cy="35719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239826" y="1122359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4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8322" y="2193929"/>
            <a:ext cx="50006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[       ] ,( что… ) , но [… тем] , ( кто…).</a:t>
            </a:r>
            <a:endParaRPr lang="ru-RU" sz="1600" dirty="0"/>
          </a:p>
        </p:txBody>
      </p:sp>
      <p:sp>
        <p:nvSpPr>
          <p:cNvPr id="19" name="Выгнутая вверх стрелка 18"/>
          <p:cNvSpPr/>
          <p:nvPr/>
        </p:nvSpPr>
        <p:spPr>
          <a:xfrm>
            <a:off x="1239825" y="2193929"/>
            <a:ext cx="571505" cy="45719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5512" y="1979615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в чём?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21" name="Выгнутая вверх стрелка 20"/>
          <p:cNvSpPr/>
          <p:nvPr/>
        </p:nvSpPr>
        <p:spPr>
          <a:xfrm>
            <a:off x="3025776" y="2193929"/>
            <a:ext cx="714380" cy="45719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25776" y="1979615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кому?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68388" y="2551119"/>
            <a:ext cx="42862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1276339" y="2800358"/>
            <a:ext cx="214314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025512" y="2908309"/>
            <a:ext cx="78581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82834" y="2551119"/>
            <a:ext cx="42862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2490785" y="2800358"/>
            <a:ext cx="214314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239958" y="2908309"/>
            <a:ext cx="78581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68454" y="2408243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67462" y="0"/>
            <a:ext cx="5429288" cy="3244850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740024" y="2336805"/>
            <a:ext cx="312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Новая   тема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793798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 181, страница  85.  Прочитайте  предложения,  рассмотрите  схемы. Сделайте  синтаксический  разбор  прочитанных  предложений.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26510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</a:t>
            </a:r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46595" y="542305"/>
            <a:ext cx="5472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8256" y="1336673"/>
            <a:ext cx="5214974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700"/>
              </a:lnSpc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Через  час  явилась  возможность ехать:  метель  утихла, небо  прояснилось, и  мы   отправились.  (П.)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025512" y="2265367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097082" y="2265367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11528" y="2265367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525974" y="2265367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54470" y="2193929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739892" y="2193929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811462" y="219392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8058</TotalTime>
  <Words>1196</Words>
  <Application>Microsoft Office PowerPoint</Application>
  <PresentationFormat>Произвольный</PresentationFormat>
  <Paragraphs>210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Русский   язык</vt:lpstr>
      <vt:lpstr>      Определите  сложные  предложения   с сочинительной  и  подчинительной   связью</vt:lpstr>
      <vt:lpstr>                       Проверим</vt:lpstr>
      <vt:lpstr>                              Повторение    </vt:lpstr>
      <vt:lpstr>                     Новая   темаХ</vt:lpstr>
      <vt:lpstr>Слайд 6</vt:lpstr>
      <vt:lpstr>Образец    разбора </vt:lpstr>
      <vt:lpstr>Слайд 8</vt:lpstr>
      <vt:lpstr>                    Новая   тема</vt:lpstr>
      <vt:lpstr>                    Новая   тема</vt:lpstr>
      <vt:lpstr>Слайд 11</vt:lpstr>
      <vt:lpstr>Слайд 12</vt:lpstr>
      <vt:lpstr>          Работа   с   учебником</vt:lpstr>
      <vt:lpstr>                      Проверим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1165</cp:revision>
  <dcterms:created xsi:type="dcterms:W3CDTF">2020-04-13T08:05:42Z</dcterms:created>
  <dcterms:modified xsi:type="dcterms:W3CDTF">2021-01-31T09:30:08Z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