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434" r:id="rId3"/>
    <p:sldId id="466" r:id="rId4"/>
    <p:sldId id="464" r:id="rId5"/>
    <p:sldId id="467" r:id="rId6"/>
    <p:sldId id="468" r:id="rId7"/>
    <p:sldId id="469" r:id="rId8"/>
    <p:sldId id="465" r:id="rId9"/>
    <p:sldId id="470" r:id="rId10"/>
    <p:sldId id="471" r:id="rId11"/>
    <p:sldId id="472" r:id="rId12"/>
    <p:sldId id="458" r:id="rId13"/>
    <p:sldId id="473" r:id="rId14"/>
    <p:sldId id="474" r:id="rId15"/>
    <p:sldId id="475" r:id="rId16"/>
    <p:sldId id="476" r:id="rId17"/>
    <p:sldId id="477" r:id="rId18"/>
    <p:sldId id="478" r:id="rId19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8" autoAdjust="0"/>
    <p:restoredTop sz="86420" autoAdjust="0"/>
  </p:normalViewPr>
  <p:slideViewPr>
    <p:cSldViewPr>
      <p:cViewPr>
        <p:scale>
          <a:sx n="150" d="100"/>
          <a:sy n="150" d="100"/>
        </p:scale>
        <p:origin x="198" y="-21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46" y="2279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5512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79664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32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32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</a:t>
            </a:r>
          </a:p>
          <a:p>
            <a:pPr marL="18415">
              <a:lnSpc>
                <a:spcPts val="2700"/>
              </a:lnSpc>
              <a:spcBef>
                <a:spcPts val="110"/>
              </a:spcBef>
            </a:pPr>
            <a:r>
              <a:rPr lang="ru-RU" sz="32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Тире  в  бессоюзном   </a:t>
            </a:r>
          </a:p>
          <a:p>
            <a:pPr marL="18415">
              <a:lnSpc>
                <a:spcPts val="2700"/>
              </a:lnSpc>
              <a:spcBef>
                <a:spcPts val="110"/>
              </a:spcBef>
            </a:pPr>
            <a:r>
              <a:rPr lang="ru-RU" sz="32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сложном   предложении</a:t>
            </a:r>
            <a:endParaRPr lang="ru-RU" sz="32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336541"/>
            <a:ext cx="5379510" cy="2523768"/>
          </a:xfrm>
        </p:spPr>
        <p:txBody>
          <a:bodyPr/>
          <a:lstStyle/>
          <a:p>
            <a:r>
              <a:rPr lang="ru-RU" sz="1400" dirty="0" smtClean="0"/>
              <a:t>           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Тире  в  бессоюзном  сложном  предложении            </a:t>
            </a:r>
          </a:p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ставится  в  следующих  случаях: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5. Содержание    первого    предложения     сравнивается  с  содержанием  второго ( можно  поставить   союзы    как,  точно,  словно,  будто,   как   будто), 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Посмотрит – рублём одарит.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6. Второе  предложение  указывает  на  быструю  смену  событий,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Сыр  выпал – с ним  была плутовка  такова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  </a:t>
            </a:r>
            <a:endParaRPr lang="ru-RU" sz="1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73016"/>
            <a:ext cx="5499932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0" name="Picture 2" descr="C:\Documents and Settings\Администратор\Рабочий стол\Рабочий стол 2019\человечки\preview_d21d770742b1557df1ae9111a202e75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122227"/>
            <a:ext cx="811198" cy="765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765800" cy="492443"/>
          </a:xfrm>
        </p:spPr>
        <p:txBody>
          <a:bodyPr/>
          <a:lstStyle/>
          <a:p>
            <a:r>
              <a:rPr lang="ru-RU" dirty="0" smtClean="0"/>
              <a:t>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  с    учебником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05639"/>
            <a:ext cx="5547196" cy="2739211"/>
          </a:xfrm>
        </p:spPr>
        <p:txBody>
          <a:bodyPr/>
          <a:lstStyle/>
          <a:p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166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странице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78.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Прочитайте   пословицы, определите  смысловые  отношения  между   частями предложений. Перепишите,  расставляя   необходимые   знаки  препинания. 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дошёл до воды   не  снимай  сандалий.    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молодости не  научишься  работать   в старости останешься  с  пустыми  руками. 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Хвастун  и правду  скажет   никто ему не поверит. 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Совершишь  дурной  поступок    в  народе не  услышишь  доброго     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слова.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5.  Работаешь   сытым  будешь,  болтаешь    день  потеряешь.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8934" y="0"/>
            <a:ext cx="5164295" cy="492443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Проверим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619204" cy="2585323"/>
          </a:xfrm>
        </p:spPr>
        <p:txBody>
          <a:bodyPr/>
          <a:lstStyle/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Если)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дошёл до воды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не  снимай  сандалий.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Условие  совершения  действия.)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В молодости не  научишься  работать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старости останешься  с  пустыми  руками.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(Следствие,   вывод  из  того ,  о чём  говорится  в первом  предложении.)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Хвастун  и правду  скажет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никто ему не поверит.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(Следствие, вывод из того, о чём  говорится  в первом  предложении.)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Совершишь  дурной  поступок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 народе  не  услышишь  доброго  слова .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Условие  совершения  действия.)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Если)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Работаешь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сытым  будешь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если)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болтаешь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день  потеряешь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Условие  совершения  действия.)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Работа    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42305"/>
            <a:ext cx="5400600" cy="2431435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Упражнение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168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странице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79.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Прочитайте   текст. Сформулируйте   его   основную   мысль.. Перепишите текст,  вставляя пропущенные  буквы  и    знаки  препинания. </a:t>
            </a:r>
          </a:p>
          <a:p>
            <a:pPr algn="just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 не   заметишь  как наступит  пора  юности. А  юность   это источник  всего  светлого и хорошего  время  когда  человек   дела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  первые  шаги  по самостоятельной  трудовой  дорог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Свою дорогу   свою 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  пока не  успел выбрать окончательно. Да  и в  этом  нет  (н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  беды  всё  (в)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переди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 всё  в  твоих  руках. Если ты  сам  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захоч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стать твёрдым  человеком   ты им стан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Если у тебя 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достан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 силы  воли  воспитать в себе  характер  мужестве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стойкий   ты  буд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иметь  такой  характер. Сильными  волевыми людьми  (не) рождаются ими станов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( Из  сборника  «Вступая  в  жизнь»).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Проверим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379510" cy="2585323"/>
          </a:xfrm>
        </p:spPr>
        <p:txBody>
          <a:bodyPr/>
          <a:lstStyle/>
          <a:p>
            <a:pPr algn="just"/>
            <a:r>
              <a:rPr lang="ru-RU" sz="1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 не   заметишь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как   наступит  пора  юности. 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 юность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 источник  всего  светлого и хорошего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время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когда  человек   дела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  первые  шаги  по самостоятельной  трудовой  дорог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Свою дорогу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свою профе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 ты  пока не  успел выбрать окончательно. Да  и в     этом нет  н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беды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всё  ещё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ереди. Знай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 в  твоих  руках. Если ты  сам  захоч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шь  стать твёрдым  человеком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 им стан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шь. Если у тебя достан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 силы  воли  воспитать  в себе  характер  мужестве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стойкий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  буд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шь иметь  такой  характер. Сильными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волевыми  людьми 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ождаются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ими  станов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тся.   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(Из   сборника «Вступая   в   жизнь».)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5644" y="1836740"/>
            <a:ext cx="350046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Бессоюзные   сложные 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765169"/>
            <a:ext cx="2500330" cy="196977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Схема  правила</a:t>
            </a:r>
          </a:p>
          <a:p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     ], [     ].</a:t>
            </a:r>
          </a:p>
          <a:p>
            <a:pPr marL="457200" indent="-457200">
              <a:buFontTx/>
              <a:buAutoNum type="arabicParenR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     ]; [  ,, ].</a:t>
            </a:r>
          </a:p>
          <a:p>
            <a:pPr marL="457200" indent="-457200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Перечисление</a:t>
            </a:r>
          </a:p>
          <a:p>
            <a:pPr marL="457200" indent="-457200">
              <a:buAutoNum type="arabicParenR"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740024" y="765169"/>
            <a:ext cx="3025776" cy="1261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«проверочный союз»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i="1" kern="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и;</a:t>
            </a:r>
            <a:r>
              <a:rPr kumimoji="0" lang="ru-RU" sz="2000" b="1" i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и</a:t>
            </a: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i="1" kern="0" dirty="0" smtClean="0">
                <a:solidFill>
                  <a:srgbClr val="C00000"/>
                </a:solidFill>
                <a:latin typeface="Arial"/>
                <a:cs typeface="Arial"/>
              </a:rPr>
              <a:t>  и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Бессоюзные   сложные 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336541"/>
            <a:ext cx="2500330" cy="196977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Схема  правила</a:t>
            </a:r>
          </a:p>
          <a:p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AutoNum type="arabicParenR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[  ]: [ причина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Tx/>
              <a:buAutoNum type="arabicParenR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[  ]: [пояснение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[  ]: [дополнение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597148" y="336541"/>
            <a:ext cx="3168652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:«проверочные»  союзы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kern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 слова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потому что, так  как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  именно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что,   как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7462" y="173016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2636" y="1979614"/>
            <a:ext cx="4000528" cy="103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2609" t="67555" r="63048" b="5091"/>
          <a:stretch>
            <a:fillRect/>
          </a:stretch>
        </p:blipFill>
        <p:spPr bwMode="auto">
          <a:xfrm>
            <a:off x="454008" y="1408111"/>
            <a:ext cx="49292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Бессоюзные   сложные 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65103"/>
            <a:ext cx="3500462" cy="1661993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Схема  правила</a:t>
            </a:r>
          </a:p>
          <a:p>
            <a:pPr marL="174625" indent="-174625">
              <a:buAutoNum type="arabicParenR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[  ] - [противопоставление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Tx/>
              <a:buAutoNum type="arabicParenR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[время или условие] - [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[  ]- [вывод, следствие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3811594" y="622293"/>
            <a:ext cx="2357454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i="1" kern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когда,   если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kern="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так   что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462" y="173016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25776" y="265103"/>
            <a:ext cx="2552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kern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«проверочные союзы»</a:t>
            </a:r>
            <a:endParaRPr lang="ru-RU" b="1" i="1" kern="0" dirty="0" smtClean="0">
              <a:solidFill>
                <a:srgbClr val="7030A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22238"/>
            <a:ext cx="5454564" cy="31591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</a:t>
            </a:r>
            <a:r>
              <a:rPr lang="ru-RU" sz="1800" dirty="0" smtClean="0"/>
              <a:t>Задание для самостоятельного выполнения</a:t>
            </a:r>
            <a:endParaRPr lang="ru-RU" sz="1800" dirty="0"/>
          </a:p>
        </p:txBody>
      </p:sp>
      <p:sp>
        <p:nvSpPr>
          <p:cNvPr id="12" name="object 8"/>
          <p:cNvSpPr txBox="1"/>
          <p:nvPr/>
        </p:nvSpPr>
        <p:spPr>
          <a:xfrm>
            <a:off x="1667334" y="908050"/>
            <a:ext cx="3906325" cy="298450"/>
          </a:xfrm>
          <a:prstGeom prst="rect">
            <a:avLst/>
          </a:prstGeom>
        </p:spPr>
        <p:txBody>
          <a:bodyPr lIns="0" tIns="21582" rIns="0" bIns="0">
            <a:spAutoFit/>
          </a:bodyPr>
          <a:lstStyle/>
          <a:p>
            <a:pPr marL="342762" indent="-342762" algn="just"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 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object 13"/>
          <p:cNvGrpSpPr>
            <a:grpSpLocks/>
          </p:cNvGrpSpPr>
          <p:nvPr/>
        </p:nvGrpSpPr>
        <p:grpSpPr bwMode="auto">
          <a:xfrm>
            <a:off x="239694" y="836607"/>
            <a:ext cx="1210008" cy="1844675"/>
            <a:chOff x="377240" y="1199601"/>
            <a:chExt cx="906780" cy="1354051"/>
          </a:xfrm>
        </p:grpSpPr>
        <p:sp>
          <p:nvSpPr>
            <p:cNvPr id="23563" name="object 14"/>
            <p:cNvSpPr>
              <a:spLocks noChangeArrowheads="1"/>
            </p:cNvSpPr>
            <p:nvPr/>
          </p:nvSpPr>
          <p:spPr bwMode="auto">
            <a:xfrm>
              <a:off x="377240" y="1303972"/>
              <a:ext cx="906780" cy="1249680"/>
            </a:xfrm>
            <a:custGeom>
              <a:avLst/>
              <a:gdLst>
                <a:gd name="T0" fmla="*/ 0 w 906780"/>
                <a:gd name="T1" fmla="*/ 0 h 1249680"/>
                <a:gd name="T2" fmla="*/ 906780 w 906780"/>
                <a:gd name="T3" fmla="*/ 1249680 h 1249680"/>
              </a:gdLst>
              <a:ahLst/>
              <a:cxnLst/>
              <a:rect l="T0" t="T1" r="T2" b="T3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3564" name="object 15"/>
            <p:cNvSpPr>
              <a:spLocks noChangeArrowheads="1"/>
            </p:cNvSpPr>
            <p:nvPr/>
          </p:nvSpPr>
          <p:spPr bwMode="auto">
            <a:xfrm>
              <a:off x="698458" y="1199601"/>
              <a:ext cx="492759" cy="1014730"/>
            </a:xfrm>
            <a:custGeom>
              <a:avLst/>
              <a:gdLst>
                <a:gd name="T0" fmla="*/ 0 w 492759"/>
                <a:gd name="T1" fmla="*/ 0 h 1014730"/>
                <a:gd name="T2" fmla="*/ 492759 w 492759"/>
                <a:gd name="T3" fmla="*/ 1014730 h 1014730"/>
              </a:gdLst>
              <a:ahLst/>
              <a:cxnLst/>
              <a:rect l="T0" t="T1" r="T2" b="T3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grpSp>
        <p:nvGrpSpPr>
          <p:cNvPr id="4" name="object 16"/>
          <p:cNvGrpSpPr>
            <a:grpSpLocks/>
          </p:cNvGrpSpPr>
          <p:nvPr/>
        </p:nvGrpSpPr>
        <p:grpSpPr bwMode="auto">
          <a:xfrm>
            <a:off x="454008" y="2836871"/>
            <a:ext cx="1044863" cy="231775"/>
            <a:chOff x="320975" y="2634669"/>
            <a:chExt cx="1043940" cy="231775"/>
          </a:xfrm>
        </p:grpSpPr>
        <p:sp>
          <p:nvSpPr>
            <p:cNvPr id="23561" name="object 17"/>
            <p:cNvSpPr>
              <a:spLocks noChangeArrowheads="1"/>
            </p:cNvSpPr>
            <p:nvPr/>
          </p:nvSpPr>
          <p:spPr bwMode="auto">
            <a:xfrm>
              <a:off x="320975" y="2634669"/>
              <a:ext cx="1043940" cy="231775"/>
            </a:xfrm>
            <a:custGeom>
              <a:avLst/>
              <a:gdLst>
                <a:gd name="T0" fmla="*/ 0 w 1043940"/>
                <a:gd name="T1" fmla="*/ 0 h 231775"/>
                <a:gd name="T2" fmla="*/ 1043940 w 1043940"/>
                <a:gd name="T3" fmla="*/ 231775 h 231775"/>
              </a:gdLst>
              <a:ahLst/>
              <a:cxnLst/>
              <a:rect l="T0" t="T1" r="T2" b="T3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3562" name="object 18"/>
            <p:cNvSpPr>
              <a:spLocks noChangeArrowheads="1"/>
            </p:cNvSpPr>
            <p:nvPr/>
          </p:nvSpPr>
          <p:spPr bwMode="auto">
            <a:xfrm>
              <a:off x="1053186" y="2712947"/>
              <a:ext cx="257810" cy="153670"/>
            </a:xfrm>
            <a:custGeom>
              <a:avLst/>
              <a:gdLst>
                <a:gd name="T0" fmla="*/ 0 w 257809"/>
                <a:gd name="T1" fmla="*/ 0 h 153669"/>
                <a:gd name="T2" fmla="*/ 257809 w 257809"/>
                <a:gd name="T3" fmla="*/ 153669 h 153669"/>
              </a:gdLst>
              <a:ahLst/>
              <a:cxnLst/>
              <a:rect l="T0" t="T1" r="T2" b="T3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668454" y="979483"/>
            <a:ext cx="3717361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39892" y="2551119"/>
            <a:ext cx="3717361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97016" y="1193797"/>
            <a:ext cx="4000528" cy="1200292"/>
          </a:xfrm>
          <a:prstGeom prst="rect">
            <a:avLst/>
          </a:prstGeom>
        </p:spPr>
        <p:txBody>
          <a:bodyPr wrap="square" lIns="91403" tIns="45702" rIns="91403" bIns="45702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Выучить   теоретический материал  на   странице   78,  выполнить  упражнение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167.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9694" y="550855"/>
            <a:ext cx="714380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39694" y="550855"/>
            <a:ext cx="785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§  30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Повторение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93731"/>
            <a:ext cx="5357850" cy="22286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Объясните   постановку   двоеточия   в БСП.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Любите  книгу: она  поможет  вам  разобраться  в  пёстрой  путанице   мыслей, она  научит  вас   уважать  человека.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(М.Г.)</a:t>
            </a:r>
          </a:p>
          <a:p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      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</p:txBody>
      </p:sp>
      <p:pic>
        <p:nvPicPr>
          <p:cNvPr id="1026" name="Picture 2" descr="E:\Мои документы 3\Шаблоны\Библиотека эмблемы\libro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15708">
            <a:off x="1011884" y="1420595"/>
            <a:ext cx="354148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479417"/>
            <a:ext cx="5143536" cy="2215991"/>
          </a:xfrm>
        </p:spPr>
        <p:txBody>
          <a:bodyPr/>
          <a:lstStyle/>
          <a:p>
            <a:r>
              <a:rPr lang="ru-RU" sz="1400" dirty="0" smtClean="0"/>
              <a:t>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Любите   книгу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она    поможет     вам  разобраться  в  пёстрой  путанице   мыслей, она  научит  вас   уважать  человека.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(М.Г.)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Второе  предложение  указывает  на  причину  того,  о чём  говорится   в  первом.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462" y="173016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979483"/>
            <a:ext cx="5000660" cy="1908215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Степь    весело   пестреет    цветами:  ярко    желтеет    дрок,  скромно    синеют  колокольчики,  белеет  целыми    зарослями  пахучая   ромашка,   дикая  гвоздика   горит  пунцовыми  пятнами.   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(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Купр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462" y="173016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0" name="Picture 2" descr="E:\Мои документы 3\Рамки\отделка\1155897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-234963"/>
            <a:ext cx="5286412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65103"/>
            <a:ext cx="5040559" cy="2677656"/>
          </a:xfrm>
        </p:spPr>
        <p:txBody>
          <a:bodyPr/>
          <a:lstStyle/>
          <a:p>
            <a:r>
              <a:rPr lang="ru-RU" sz="1400" dirty="0" smtClean="0"/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Степь  весело  пестреет   цветами:  ярко    желтеет   дрок,  скромно  синеют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коло-кольчики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 белеет   целыми       зарослями  пахучая   ромашка,  дикая гвоздика  горит  пунцовыми  пятнами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Купр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Второе     предложение       раскрывает   содержание  первого, поясняет  его.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462" y="173016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07979"/>
            <a:ext cx="5328592" cy="7386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Вдруг   я   чувствую:  кто-то   берёт  меня   за  плечо  и  толкает.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(Т.)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462" y="173016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4" name="Picture 2" descr="C:\Documents and Settings\Администратор\Рабочий стол\Рабочий стол 2019\человечки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198" y="1265235"/>
            <a:ext cx="392909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65103"/>
            <a:ext cx="4785867" cy="1107996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Вдруг   я   чувствую:  кто-то   берёт  меня   за  плечо  и  толкает.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(Т.)</a:t>
            </a:r>
          </a:p>
          <a:p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Второе   предложение    дополняет    первое.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462" y="173016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Picture 2" descr="C:\Documents and Settings\Администратор\Рабочий стол\Рабочий стол 2019\человечки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198" y="1408111"/>
            <a:ext cx="392909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164295" cy="492443"/>
          </a:xfrm>
        </p:spPr>
        <p:txBody>
          <a:bodyPr/>
          <a:lstStyle/>
          <a:p>
            <a:r>
              <a:rPr lang="ru-RU" dirty="0" smtClean="0"/>
              <a:t>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Новая     тема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050921"/>
            <a:ext cx="5526106" cy="2800767"/>
          </a:xfrm>
        </p:spPr>
        <p:txBody>
          <a:bodyPr/>
          <a:lstStyle/>
          <a:p>
            <a:r>
              <a:rPr lang="ru-RU" sz="1400" dirty="0" smtClean="0"/>
              <a:t> </a:t>
            </a:r>
            <a:endParaRPr lang="ru-RU" sz="120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1200" dirty="0" smtClean="0">
                <a:solidFill>
                  <a:srgbClr val="FF0000"/>
                </a:solidFill>
              </a:rPr>
              <a:t>1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Содержание   второго  предложения  противопоставляется  содержанию  первого ( можно  поставить противительный  союз),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например: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Лето  припасает -  зима    поедает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Одно из  предложений  указывает  на  время  совершения  действия , о  котором  говорится  в  другом  предложении           </a:t>
            </a:r>
          </a:p>
          <a:p>
            <a:pPr marL="342900" indent="-342900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(можно  поставить  союз  когда ),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342900" indent="-3429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Придёт  весна  -  встретим 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Навруз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</a:rPr>
              <a:t>   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1330" y="479417"/>
            <a:ext cx="335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Тире  в  бессоюзном  сложном  предложении     ставится 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 следующих   случаях: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Администратор\Рабочий стол\Рабочий стол 2019\человечки\unna4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70" y="550855"/>
            <a:ext cx="1143008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336541"/>
            <a:ext cx="5289923" cy="2569934"/>
          </a:xfrm>
        </p:spPr>
        <p:txBody>
          <a:bodyPr/>
          <a:lstStyle/>
          <a:p>
            <a:r>
              <a:rPr lang="ru-RU" sz="1400" dirty="0" smtClean="0"/>
              <a:t>             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Тире  в  бессоюзном  сложном  предложении                      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ставится  в  следующих  случаях:</a:t>
            </a:r>
          </a:p>
          <a:p>
            <a:pPr>
              <a:buAutoNum type="arabicPeriod" startAt="3"/>
            </a:pP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  из  предложений   указывает  на  условие  совершения   действия,   о   котором  говорится   в  другом     предложении  (можно  поставить  союз  если),  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r>
              <a:rPr lang="ru-RU" sz="15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500" i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Придёшь   поздно  -  никого  не  будет дома.</a:t>
            </a:r>
          </a:p>
          <a:p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Второе   предложение  содержит  в  себе   следствие, вывод  из  того, о  чём  говорится  в  первом  предложении </a:t>
            </a:r>
          </a:p>
          <a:p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можно поставить  союз   поэтому),  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 :</a:t>
            </a:r>
          </a:p>
          <a:p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500" i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Ночная   тень  надвинулась  на   равнину  - больше   уже  нельзя  было  различать по  ней   движение   войск.</a:t>
            </a:r>
            <a:r>
              <a:rPr lang="ru-RU" sz="15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i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А.Н.Т.)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7462" y="173016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46" name="Picture 2" descr="C:\Documents and Settings\Администратор\Рабочий стол\Рабочий стол 2019\человечки\preview_5022ca2a66fe5b3f9e8cc4b1a7e6efb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1810" y="122227"/>
            <a:ext cx="2381250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5420</TotalTime>
  <Words>1004</Words>
  <Application>Microsoft Office PowerPoint</Application>
  <PresentationFormat>Произвольный</PresentationFormat>
  <Paragraphs>120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Русский   язык </vt:lpstr>
      <vt:lpstr>                       Повторение</vt:lpstr>
      <vt:lpstr>Слайд 3</vt:lpstr>
      <vt:lpstr>Слайд 4</vt:lpstr>
      <vt:lpstr>Слайд 5</vt:lpstr>
      <vt:lpstr>Слайд 6</vt:lpstr>
      <vt:lpstr>Слайд 7</vt:lpstr>
      <vt:lpstr>                   Новая     тема</vt:lpstr>
      <vt:lpstr>Слайд 9</vt:lpstr>
      <vt:lpstr>Слайд 10</vt:lpstr>
      <vt:lpstr>            Работа   с    учебником</vt:lpstr>
      <vt:lpstr>                     Проверим</vt:lpstr>
      <vt:lpstr>              Работа       с   учебником</vt:lpstr>
      <vt:lpstr>                         Проверим</vt:lpstr>
      <vt:lpstr>Бессоюзные   сложные  предложения</vt:lpstr>
      <vt:lpstr>Бессоюзные   сложные  предложения</vt:lpstr>
      <vt:lpstr>Бессоюзные   сложные  предложения</vt:lpstr>
      <vt:lpstr>  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729</cp:revision>
  <dcterms:created xsi:type="dcterms:W3CDTF">2020-04-13T08:05:42Z</dcterms:created>
  <dcterms:modified xsi:type="dcterms:W3CDTF">2021-01-17T18:08:48Z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