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Default Extension="sldx" ContentType="application/vnd.openxmlformats-officedocument.presentationml.slide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66" r:id="rId2"/>
    <p:sldId id="467" r:id="rId3"/>
    <p:sldId id="468" r:id="rId4"/>
    <p:sldId id="469" r:id="rId5"/>
    <p:sldId id="470" r:id="rId6"/>
    <p:sldId id="471" r:id="rId7"/>
    <p:sldId id="473" r:id="rId8"/>
    <p:sldId id="474" r:id="rId9"/>
    <p:sldId id="475" r:id="rId10"/>
    <p:sldId id="476" r:id="rId11"/>
    <p:sldId id="477" r:id="rId12"/>
    <p:sldId id="490" r:id="rId13"/>
    <p:sldId id="478" r:id="rId14"/>
    <p:sldId id="479" r:id="rId15"/>
    <p:sldId id="480" r:id="rId16"/>
    <p:sldId id="481" r:id="rId17"/>
    <p:sldId id="482" r:id="rId18"/>
    <p:sldId id="483" r:id="rId19"/>
    <p:sldId id="485" r:id="rId20"/>
    <p:sldId id="486" r:id="rId21"/>
    <p:sldId id="487" r:id="rId22"/>
    <p:sldId id="488" r:id="rId23"/>
    <p:sldId id="489" r:id="rId2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63" autoAdjust="0"/>
    <p:restoredTop sz="91629" autoAdjust="0"/>
  </p:normalViewPr>
  <p:slideViewPr>
    <p:cSldViewPr>
      <p:cViewPr>
        <p:scale>
          <a:sx n="100" d="100"/>
          <a:sy n="100" d="100"/>
        </p:scale>
        <p:origin x="-1428" y="-11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11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50B4B-9C16-40EA-BB5F-2DDF60EEED0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0C3B1-48D3-409E-89D3-4E45B4D87A37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0C3B1-48D3-409E-89D3-4E45B4D87A37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E9DB98-17DF-4D42-8C4B-053017206FB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0" y="1588"/>
            <a:ext cx="5760451" cy="1020762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/>
              <a:t>   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465" y="193675"/>
            <a:ext cx="3960645" cy="1060450"/>
          </a:xfrm>
        </p:spPr>
        <p:txBody>
          <a:bodyPr vert="horz" tIns="14604" rtlCol="0"/>
          <a:lstStyle/>
          <a:p>
            <a:pPr marL="12700" eaLnBrk="1" fontAlgn="auto" hangingPunct="1">
              <a:spcBef>
                <a:spcPts val="114"/>
              </a:spcBef>
              <a:spcAft>
                <a:spcPts val="0"/>
              </a:spcAft>
              <a:defRPr/>
            </a:pPr>
            <a:r>
              <a:rPr lang="ru-RU" sz="3400" spc="-5" dirty="0" smtClean="0"/>
              <a:t> 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727" y="979488"/>
            <a:ext cx="4678696" cy="1873590"/>
          </a:xfrm>
          <a:prstGeom prst="rect">
            <a:avLst/>
          </a:prstGeom>
        </p:spPr>
        <p:txBody>
          <a:bodyPr lIns="0" tIns="13970" rIns="0" bIns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  <a:defRPr/>
            </a:pPr>
            <a:endParaRPr lang="ru-RU" sz="2400" b="1" spc="-2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  <a:defRPr/>
            </a:pPr>
            <a:r>
              <a:rPr sz="2800" b="1" spc="-20" dirty="0" err="1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800" b="1" spc="-2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  <a:defRPr/>
            </a:pPr>
            <a:endParaRPr lang="ru-RU" sz="2400" b="1" spc="-2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  <a:defRPr/>
            </a:pPr>
            <a:r>
              <a:rPr lang="ru-RU" sz="22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  <a:defRPr/>
            </a:pPr>
            <a:r>
              <a:rPr lang="ru-RU" sz="2800" b="1" spc="-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Двоеточие  в  бессоюзном   сложном    </a:t>
            </a:r>
            <a:r>
              <a:rPr lang="ru-RU" sz="28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предложении.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  <a:defRPr/>
            </a:pPr>
            <a:r>
              <a:rPr lang="ru-RU" sz="28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(Окончание).</a:t>
            </a:r>
            <a:endParaRPr lang="ru-RU" sz="2800" spc="-1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454631" y="1050926"/>
            <a:ext cx="343649" cy="676275"/>
          </a:xfrm>
          <a:custGeom>
            <a:avLst/>
            <a:gdLst>
              <a:gd name="T0" fmla="*/ 0 w 344170"/>
              <a:gd name="T1" fmla="*/ 0 h 676275"/>
              <a:gd name="T2" fmla="*/ 344170 w 344170"/>
              <a:gd name="T3" fmla="*/ 676275 h 676275"/>
            </a:gdLst>
            <a:ahLst/>
            <a:cxnLst/>
            <a:rect l="T0" t="T1" r="T2" b="T3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437250" y="1836738"/>
            <a:ext cx="344985" cy="94456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pSp>
        <p:nvGrpSpPr>
          <p:cNvPr id="2" name="object 10"/>
          <p:cNvGrpSpPr>
            <a:grpSpLocks/>
          </p:cNvGrpSpPr>
          <p:nvPr/>
        </p:nvGrpSpPr>
        <p:grpSpPr bwMode="auto">
          <a:xfrm>
            <a:off x="4686719" y="212725"/>
            <a:ext cx="633810" cy="635000"/>
            <a:chOff x="4686759" y="212868"/>
            <a:chExt cx="634365" cy="634365"/>
          </a:xfrm>
        </p:grpSpPr>
        <p:sp>
          <p:nvSpPr>
            <p:cNvPr id="3094" name="object 11"/>
            <p:cNvSpPr>
              <a:spLocks noChangeArrowheads="1"/>
            </p:cNvSpPr>
            <p:nvPr/>
          </p:nvSpPr>
          <p:spPr bwMode="auto">
            <a:xfrm>
              <a:off x="4701999" y="228108"/>
              <a:ext cx="603885" cy="603885"/>
            </a:xfrm>
            <a:custGeom>
              <a:avLst/>
              <a:gdLst>
                <a:gd name="T0" fmla="*/ 0 w 603885"/>
                <a:gd name="T1" fmla="*/ 0 h 603885"/>
                <a:gd name="T2" fmla="*/ 603885 w 603885"/>
                <a:gd name="T3" fmla="*/ 603885 h 603885"/>
              </a:gdLst>
              <a:ahLst/>
              <a:cxnLst/>
              <a:rect l="T0" t="T1" r="T2" b="T3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95" name="object 12"/>
            <p:cNvSpPr>
              <a:spLocks noChangeArrowheads="1"/>
            </p:cNvSpPr>
            <p:nvPr/>
          </p:nvSpPr>
          <p:spPr bwMode="auto">
            <a:xfrm>
              <a:off x="4701999" y="228108"/>
              <a:ext cx="603885" cy="603885"/>
            </a:xfrm>
            <a:custGeom>
              <a:avLst/>
              <a:gdLst>
                <a:gd name="T0" fmla="*/ 0 w 603885"/>
                <a:gd name="T1" fmla="*/ 0 h 603885"/>
                <a:gd name="T2" fmla="*/ 603885 w 603885"/>
                <a:gd name="T3" fmla="*/ 603885 h 603885"/>
              </a:gdLst>
              <a:ahLst/>
              <a:cxnLst/>
              <a:rect l="T0" t="T1" r="T2" b="T3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0481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732" y="249238"/>
            <a:ext cx="172492" cy="373062"/>
          </a:xfrm>
          <a:prstGeom prst="rect">
            <a:avLst/>
          </a:prstGeom>
        </p:spPr>
        <p:txBody>
          <a:bodyPr lIns="0" tIns="15875" rIns="0" bIns="0">
            <a:spAutoFit/>
          </a:bodyPr>
          <a:lstStyle/>
          <a:p>
            <a:pPr>
              <a:spcBef>
                <a:spcPts val="125"/>
              </a:spcBef>
              <a:defRPr/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7702" y="541339"/>
            <a:ext cx="439923" cy="21272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>
              <a:spcBef>
                <a:spcPts val="95"/>
              </a:spcBef>
              <a:defRPr/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" name="object 15"/>
          <p:cNvGrpSpPr>
            <a:grpSpLocks/>
          </p:cNvGrpSpPr>
          <p:nvPr/>
        </p:nvGrpSpPr>
        <p:grpSpPr bwMode="auto">
          <a:xfrm>
            <a:off x="346323" y="288926"/>
            <a:ext cx="468003" cy="466725"/>
            <a:chOff x="346532" y="289010"/>
            <a:chExt cx="467359" cy="466725"/>
          </a:xfrm>
        </p:grpSpPr>
        <p:sp>
          <p:nvSpPr>
            <p:cNvPr id="3083" name="object 16"/>
            <p:cNvSpPr>
              <a:spLocks noChangeArrowheads="1"/>
            </p:cNvSpPr>
            <p:nvPr/>
          </p:nvSpPr>
          <p:spPr bwMode="auto">
            <a:xfrm>
              <a:off x="347903" y="290381"/>
              <a:ext cx="325120" cy="464184"/>
            </a:xfrm>
            <a:custGeom>
              <a:avLst/>
              <a:gdLst>
                <a:gd name="T0" fmla="*/ 0 w 325120"/>
                <a:gd name="T1" fmla="*/ 0 h 464184"/>
                <a:gd name="T2" fmla="*/ 325120 w 325120"/>
                <a:gd name="T3" fmla="*/ 464184 h 464184"/>
              </a:gdLst>
              <a:ahLst/>
              <a:cxnLst/>
              <a:rect l="T0" t="T1" r="T2" b="T3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84" name="object 17"/>
            <p:cNvSpPr>
              <a:spLocks noChangeArrowheads="1"/>
            </p:cNvSpPr>
            <p:nvPr/>
          </p:nvSpPr>
          <p:spPr bwMode="auto">
            <a:xfrm>
              <a:off x="347903" y="290381"/>
              <a:ext cx="325120" cy="464184"/>
            </a:xfrm>
            <a:custGeom>
              <a:avLst/>
              <a:gdLst>
                <a:gd name="T0" fmla="*/ 0 w 325120"/>
                <a:gd name="T1" fmla="*/ 0 h 464184"/>
                <a:gd name="T2" fmla="*/ 325120 w 325120"/>
                <a:gd name="T3" fmla="*/ 464184 h 464184"/>
              </a:gdLst>
              <a:ahLst/>
              <a:cxnLst/>
              <a:rect l="T0" t="T1" r="T2" b="T3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85" name="object 18"/>
            <p:cNvSpPr>
              <a:spLocks noChangeArrowheads="1"/>
            </p:cNvSpPr>
            <p:nvPr/>
          </p:nvSpPr>
          <p:spPr bwMode="auto">
            <a:xfrm>
              <a:off x="393882" y="305318"/>
              <a:ext cx="418465" cy="418465"/>
            </a:xfrm>
            <a:custGeom>
              <a:avLst/>
              <a:gdLst>
                <a:gd name="T0" fmla="*/ 0 w 418465"/>
                <a:gd name="T1" fmla="*/ 0 h 418465"/>
                <a:gd name="T2" fmla="*/ 418465 w 418465"/>
                <a:gd name="T3" fmla="*/ 418465 h 418465"/>
              </a:gdLst>
              <a:ahLst/>
              <a:cxnLst/>
              <a:rect l="T0" t="T1" r="T2" b="T3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86" name="object 19"/>
            <p:cNvSpPr>
              <a:spLocks noChangeArrowheads="1"/>
            </p:cNvSpPr>
            <p:nvPr/>
          </p:nvSpPr>
          <p:spPr bwMode="auto">
            <a:xfrm>
              <a:off x="734043" y="317960"/>
              <a:ext cx="65556" cy="65545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87" name="object 20"/>
            <p:cNvSpPr>
              <a:spLocks noChangeArrowheads="1"/>
            </p:cNvSpPr>
            <p:nvPr/>
          </p:nvSpPr>
          <p:spPr bwMode="auto">
            <a:xfrm>
              <a:off x="393882" y="305318"/>
              <a:ext cx="418465" cy="418465"/>
            </a:xfrm>
            <a:custGeom>
              <a:avLst/>
              <a:gdLst>
                <a:gd name="T0" fmla="*/ 0 w 418465"/>
                <a:gd name="T1" fmla="*/ 0 h 418465"/>
                <a:gd name="T2" fmla="*/ 418465 w 418465"/>
                <a:gd name="T3" fmla="*/ 418465 h 418465"/>
              </a:gdLst>
              <a:ahLst/>
              <a:cxnLst/>
              <a:rect l="T0" t="T1" r="T2" b="T3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/>
                <a:t>          </a:t>
              </a:r>
            </a:p>
          </p:txBody>
        </p:sp>
        <p:sp>
          <p:nvSpPr>
            <p:cNvPr id="3088" name="object 21"/>
            <p:cNvSpPr>
              <a:spLocks noChangeArrowheads="1"/>
            </p:cNvSpPr>
            <p:nvPr/>
          </p:nvSpPr>
          <p:spPr bwMode="auto">
            <a:xfrm>
              <a:off x="409721" y="360080"/>
              <a:ext cx="201295" cy="15875"/>
            </a:xfrm>
            <a:custGeom>
              <a:avLst/>
              <a:gdLst>
                <a:gd name="T0" fmla="*/ 0 w 201295"/>
                <a:gd name="T1" fmla="*/ 0 h 15875"/>
                <a:gd name="T2" fmla="*/ 201295 w 201295"/>
                <a:gd name="T3" fmla="*/ 15875 h 15875"/>
              </a:gdLst>
              <a:ahLst/>
              <a:cxnLst/>
              <a:rect l="T0" t="T1" r="T2" b="T3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89" name="object 22"/>
            <p:cNvSpPr>
              <a:spLocks noChangeArrowheads="1"/>
            </p:cNvSpPr>
            <p:nvPr/>
          </p:nvSpPr>
          <p:spPr bwMode="auto">
            <a:xfrm>
              <a:off x="409721" y="360080"/>
              <a:ext cx="201295" cy="15875"/>
            </a:xfrm>
            <a:custGeom>
              <a:avLst/>
              <a:gdLst>
                <a:gd name="T0" fmla="*/ 0 w 201295"/>
                <a:gd name="T1" fmla="*/ 0 h 15875"/>
                <a:gd name="T2" fmla="*/ 201295 w 201295"/>
                <a:gd name="T3" fmla="*/ 15875 h 15875"/>
              </a:gdLst>
              <a:ahLst/>
              <a:cxnLst/>
              <a:rect l="T0" t="T1" r="T2" b="T3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90" name="object 23"/>
            <p:cNvSpPr>
              <a:spLocks noChangeArrowheads="1"/>
            </p:cNvSpPr>
            <p:nvPr/>
          </p:nvSpPr>
          <p:spPr bwMode="auto">
            <a:xfrm>
              <a:off x="409721" y="406457"/>
              <a:ext cx="201295" cy="15875"/>
            </a:xfrm>
            <a:custGeom>
              <a:avLst/>
              <a:gdLst>
                <a:gd name="T0" fmla="*/ 0 w 201295"/>
                <a:gd name="T1" fmla="*/ 0 h 15875"/>
                <a:gd name="T2" fmla="*/ 201295 w 201295"/>
                <a:gd name="T3" fmla="*/ 15875 h 15875"/>
              </a:gdLst>
              <a:ahLst/>
              <a:cxnLst/>
              <a:rect l="T0" t="T1" r="T2" b="T3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91" name="object 24"/>
            <p:cNvSpPr>
              <a:spLocks noChangeArrowheads="1"/>
            </p:cNvSpPr>
            <p:nvPr/>
          </p:nvSpPr>
          <p:spPr bwMode="auto">
            <a:xfrm>
              <a:off x="409721" y="406457"/>
              <a:ext cx="201295" cy="15875"/>
            </a:xfrm>
            <a:custGeom>
              <a:avLst/>
              <a:gdLst>
                <a:gd name="T0" fmla="*/ 0 w 201295"/>
                <a:gd name="T1" fmla="*/ 0 h 15875"/>
                <a:gd name="T2" fmla="*/ 201295 w 201295"/>
                <a:gd name="T3" fmla="*/ 15875 h 15875"/>
              </a:gdLst>
              <a:ahLst/>
              <a:cxnLst/>
              <a:rect l="T0" t="T1" r="T2" b="T3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92" name="object 25"/>
            <p:cNvSpPr>
              <a:spLocks noChangeArrowheads="1"/>
            </p:cNvSpPr>
            <p:nvPr/>
          </p:nvSpPr>
          <p:spPr bwMode="auto">
            <a:xfrm>
              <a:off x="409721" y="452830"/>
              <a:ext cx="154940" cy="15875"/>
            </a:xfrm>
            <a:custGeom>
              <a:avLst/>
              <a:gdLst>
                <a:gd name="T0" fmla="*/ 0 w 154940"/>
                <a:gd name="T1" fmla="*/ 0 h 15875"/>
                <a:gd name="T2" fmla="*/ 154940 w 154940"/>
                <a:gd name="T3" fmla="*/ 15875 h 15875"/>
              </a:gdLst>
              <a:ahLst/>
              <a:cxnLst/>
              <a:rect l="T0" t="T1" r="T2" b="T3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3093" name="object 26"/>
            <p:cNvSpPr>
              <a:spLocks noChangeArrowheads="1"/>
            </p:cNvSpPr>
            <p:nvPr/>
          </p:nvSpPr>
          <p:spPr bwMode="auto">
            <a:xfrm>
              <a:off x="409721" y="452830"/>
              <a:ext cx="154940" cy="15875"/>
            </a:xfrm>
            <a:custGeom>
              <a:avLst/>
              <a:gdLst>
                <a:gd name="T0" fmla="*/ 0 w 154940"/>
                <a:gd name="T1" fmla="*/ 0 h 15875"/>
                <a:gd name="T2" fmla="*/ 154940 w 154940"/>
                <a:gd name="T3" fmla="*/ 15875 h 15875"/>
              </a:gdLst>
              <a:ahLst/>
              <a:cxnLst/>
              <a:rect l="T0" t="T1" r="T2" b="T3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noFill/>
            <a:ln w="3175">
              <a:solidFill>
                <a:srgbClr val="00AEE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/>
          <a:srcRect r="72144" b="70000"/>
          <a:stretch>
            <a:fillRect/>
          </a:stretch>
        </p:blipFill>
        <p:spPr bwMode="auto">
          <a:xfrm>
            <a:off x="4240222" y="479417"/>
            <a:ext cx="152557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32" y="908045"/>
            <a:ext cx="4900930" cy="315471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/>
              <a:t>ДВОЕТОЧИЕ ставится, если: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9694" y="336541"/>
            <a:ext cx="4531609" cy="2714644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FFF42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Сережа оглянулся: пожар охватывал школу все больше и больше.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первом предложении опускаются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слова:  «и  увидел»,  «и   услышал»,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 почувствовал».   Они   называются глаголами  восприятия.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ДВОЕТОЧИЕ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ставится,  если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049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56" y="0"/>
            <a:ext cx="5189487" cy="492125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Выполните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упражнение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825" y="668339"/>
            <a:ext cx="5188150" cy="2077492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1) Только в одном друзья были похожи друг на друга оба были талантливы и умели добиваться поставленной цели.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2) Знание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возбуждает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любовь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знакомишься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наукой тем больше любишь ее.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3) Настоящий писатель это то же что древний пророк он видит яснее чем обычные люди.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4) В доме мало-помалу нарушилась тишина в одном углу где-то скрипнула дверь послышались по двору чьи-то шаги.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5) Костер разгорался огонь одолел влагу и охватил груду сучьев и листвы прыгая озорными острыми язычками. </a:t>
            </a:r>
          </a:p>
        </p:txBody>
      </p:sp>
    </p:spTree>
  </p:cSld>
  <p:clrMapOvr>
    <a:masterClrMapping/>
  </p:clrMapOvr>
  <p:transition advTm="11844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32" y="193665"/>
            <a:ext cx="5188150" cy="2769989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)Только в одном друзья были похожи друг на друга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оба были талантливы и умели добиваться поставленной цели.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2)Знание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возбуждает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любовь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знакомишься  с наукой</a:t>
            </a:r>
            <a:r>
              <a:rPr lang="ru-RU" sz="16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тем больше любишь ее.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Настоящий писатель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это то же</a:t>
            </a:r>
            <a:r>
              <a:rPr lang="ru-RU" sz="16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что древний пророк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он видит яснее</a:t>
            </a:r>
            <a:r>
              <a:rPr lang="ru-RU" sz="16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чем обычные люди.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4)В доме мало-помалу нарушилась тишина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одном углу где-то скрипнула дверь</a:t>
            </a:r>
            <a:r>
              <a:rPr lang="ru-RU" sz="16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послышались по двору чьи-то шаги.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5)Костер разгорался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огонь одолел влагу и охватил груду сучьев и листвы</a:t>
            </a:r>
            <a:r>
              <a:rPr lang="ru-RU" sz="16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прыгая озорными острыми язычками.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Tm="11844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Рабочий стол 2019\человечки\depositphotos_63668875-stock-photo-business-graph-with-moving-down.jpg"/>
          <p:cNvPicPr>
            <a:picLocks noChangeAspect="1" noChangeArrowheads="1"/>
          </p:cNvPicPr>
          <p:nvPr/>
        </p:nvPicPr>
        <p:blipFill>
          <a:blip r:embed="rId2"/>
          <a:srcRect t="4023" r="11764" b="7087"/>
          <a:stretch>
            <a:fillRect/>
          </a:stretch>
        </p:blipFill>
        <p:spPr bwMode="auto">
          <a:xfrm>
            <a:off x="168256" y="2122491"/>
            <a:ext cx="5429288" cy="1000132"/>
          </a:xfrm>
          <a:prstGeom prst="rect">
            <a:avLst/>
          </a:prstGeom>
          <a:noFill/>
        </p:spPr>
      </p:pic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239694" y="122227"/>
            <a:ext cx="5357850" cy="250032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Преобразуйте  сложноподчинённые предложения  в   бессоюзные   сложные</a:t>
            </a: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ru-RU" b="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двоеточием. Сделайте схемы БСП.</a:t>
            </a:r>
          </a:p>
          <a:p>
            <a:pPr marL="180975" indent="-180975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Уж татары по мне лучше, потому что они хоть непьющие.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[-  =], (потому что - =).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596884" y="290514"/>
            <a:ext cx="4693404" cy="2546358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Уж татары по мне лучше, потому что они хоть непьющие.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[-  =], (потому что - =).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Уж татары по мне лучше: они хоть непьющие.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[-  =] : [-  =]. 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668322" y="336541"/>
            <a:ext cx="4693404" cy="1292662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  Я тотчас увидел,  что это был повеса 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[-  =], (что = -).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Picture 3" descr="C:\Documents and Settings\Администратор\Рабочий стол\Рабочий стол 2019\человечки\depositphotos_63668875-stock-photo-business-graph-with-moving-down.jpg"/>
          <p:cNvPicPr>
            <a:picLocks noChangeAspect="1" noChangeArrowheads="1"/>
          </p:cNvPicPr>
          <p:nvPr/>
        </p:nvPicPr>
        <p:blipFill>
          <a:blip r:embed="rId2"/>
          <a:srcRect t="4023" r="11764" b="7087"/>
          <a:stretch>
            <a:fillRect/>
          </a:stretch>
        </p:blipFill>
        <p:spPr bwMode="auto">
          <a:xfrm>
            <a:off x="239694" y="1479549"/>
            <a:ext cx="5214974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656543" y="407989"/>
            <a:ext cx="4693404" cy="2586037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  Я тотчас увидел, что это был повеса </a:t>
            </a:r>
            <a:r>
              <a:rPr lang="ru-RU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[-  =], (что = -).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тотчас увидел: это был повеса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[-  =] : [=  -] . 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311132" y="193665"/>
            <a:ext cx="5234951" cy="1666875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  Он   поднял   глаза  и   увидел,  что  над Машуком торжественно и радостно сияло небо.</a:t>
            </a:r>
          </a:p>
          <a:p>
            <a:pPr marL="457200" indent="-45720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[-  = и =], (что = -).</a:t>
            </a:r>
          </a:p>
          <a:p>
            <a:pPr marL="0" indent="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Picture 3" descr="C:\Documents and Settings\Администратор\Рабочий стол\Рабочий стол 2019\человечки\depositphotos_63668875-stock-photo-business-graph-with-moving-down.jpg"/>
          <p:cNvPicPr>
            <a:picLocks noChangeAspect="1" noChangeArrowheads="1"/>
          </p:cNvPicPr>
          <p:nvPr/>
        </p:nvPicPr>
        <p:blipFill>
          <a:blip r:embed="rId2"/>
          <a:srcRect t="4023" r="11764" b="7087"/>
          <a:stretch>
            <a:fillRect/>
          </a:stretch>
        </p:blipFill>
        <p:spPr bwMode="auto">
          <a:xfrm>
            <a:off x="239694" y="1622425"/>
            <a:ext cx="5214974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355683" y="193676"/>
            <a:ext cx="5234951" cy="2703513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  Он поднял глаза и увидел, что над Машуком торжественно и радостно сияло небо.</a:t>
            </a:r>
          </a:p>
          <a:p>
            <a:pPr marL="457200" indent="-45720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[-  = и =], (что = -).</a:t>
            </a:r>
          </a:p>
          <a:p>
            <a:pPr marL="0" indent="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поднял глаза и увидел:  над Машуком торжественно и радостно сияло небо.</a:t>
            </a:r>
          </a:p>
          <a:p>
            <a:pPr marL="457200" indent="-457200" eaLnBrk="1" hangingPunct="1">
              <a:lnSpc>
                <a:spcPts val="2600"/>
              </a:lnSpc>
              <a:spcBef>
                <a:spcPct val="0"/>
              </a:spcBef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[-  = и =] : [=  -]. 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311132" y="1"/>
            <a:ext cx="5214974" cy="3919022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Расставьте  знаки препинания и  объясните  свой  выбор.</a:t>
            </a:r>
          </a:p>
          <a:p>
            <a:pPr marL="180975" indent="-180975" eaLnBrk="1" hangingPunct="1">
              <a:lnSpc>
                <a:spcPts val="18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говорил  тебе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1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счастия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1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славы  мне  в  мире  не найти. </a:t>
            </a:r>
          </a:p>
          <a:p>
            <a:pPr marL="180975" indent="-180975" eaLnBrk="1" hangingPunct="1">
              <a:lnSpc>
                <a:spcPts val="18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Непогода   затягивалась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(?)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ливень  то лил  беспрестанно, то из-за  туч  проглядывало  скупое  солнце.</a:t>
            </a:r>
            <a:endParaRPr lang="ru-RU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 eaLnBrk="1" hangingPunct="1">
              <a:lnSpc>
                <a:spcPts val="18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взглянул  на море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(?)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нигде не было никакого  движения. </a:t>
            </a:r>
            <a:endParaRPr lang="ru-RU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 eaLnBrk="1" hangingPunct="1">
              <a:lnSpc>
                <a:spcPts val="18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Герой  Нашего Времени,  милостивые   государи   мои, точно портрет, но не одного  человека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(?) </a:t>
            </a: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портрет, составленный из пороков  всего  нашего поколения. </a:t>
            </a:r>
            <a:endParaRPr lang="ru-RU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ts val="2600"/>
              </a:lnSpc>
              <a:spcBef>
                <a:spcPct val="0"/>
              </a:spcBef>
              <a:buFontTx/>
              <a:buAutoNum type="arabicPeriod"/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765800" cy="324484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39694" y="193665"/>
          <a:ext cx="5286412" cy="2786082"/>
        </p:xfrm>
        <a:graphic>
          <a:graphicData uri="http://schemas.openxmlformats.org/presentationml/2006/ole">
            <p:oleObj spid="_x0000_s26625" name="Слайд" r:id="rId3" imgW="4570610" imgH="3427643" progId="PowerPoint.Slide.12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39826" y="622293"/>
            <a:ext cx="3429024" cy="178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7653" tIns="28826" rIns="57653" bIns="28826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умений устанавливать смысловые отношения между частями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бессоюзного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сложного предложения, определять интонационные особенности этих предложений и на этом основании верно выбирать знак препинания.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Tm="1003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Проверим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39694" y="265103"/>
            <a:ext cx="5355295" cy="3108543"/>
          </a:xfrm>
          <a:prstGeom prst="rect">
            <a:avLst/>
          </a:prstGeom>
        </p:spPr>
        <p:txBody>
          <a:bodyPr/>
          <a:lstStyle/>
          <a:p>
            <a:pPr marL="180975" indent="-180975" eaLnBrk="1" hangingPunct="1">
              <a:lnSpc>
                <a:spcPts val="17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говорил  тебе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счастия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славы  мне  в  мире  не найти.                           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(что,  изъяснение)</a:t>
            </a:r>
          </a:p>
          <a:p>
            <a:pPr marL="180975" indent="-180975" eaLnBrk="1" hangingPunct="1">
              <a:lnSpc>
                <a:spcPts val="17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Непогода   затягивалась</a:t>
            </a:r>
            <a:r>
              <a:rPr lang="ru-RU" sz="18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ливень  то лил  беспрестанно, то из-за  туч  проглядывало  скупое  солнце.     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 именно,  пояснение)</a:t>
            </a:r>
          </a:p>
          <a:p>
            <a:pPr marL="180975" indent="-180975" eaLnBrk="1" hangingPunct="1">
              <a:lnSpc>
                <a:spcPts val="17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взглянул на море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нигде не было никакого движения.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 увидел, что,  изъяснение)</a:t>
            </a:r>
          </a:p>
          <a:p>
            <a:pPr marL="180975" indent="-180975" eaLnBrk="1" hangingPunct="1">
              <a:lnSpc>
                <a:spcPts val="17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Герой  Нашего Времени,  милостивые   государи   мои, точно портрет, но не одного  человека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портрет, составленный из пороков  всего  нашего поколения.                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 именно, пояснение)</a:t>
            </a:r>
          </a:p>
          <a:p>
            <a:pPr marL="457200" indent="-457200" eaLnBrk="1" hangingPunct="1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 eaLnBrk="1" hangingPunct="1">
              <a:spcBef>
                <a:spcPct val="0"/>
              </a:spcBef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Текст 2"/>
          <p:cNvSpPr>
            <a:spLocks noGrp="1"/>
          </p:cNvSpPr>
          <p:nvPr>
            <p:ph type="body" idx="4294967295"/>
          </p:nvPr>
        </p:nvSpPr>
        <p:spPr>
          <a:xfrm>
            <a:off x="311132" y="122227"/>
            <a:ext cx="5234951" cy="263149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Выпишите номера БСП, между частями которых следует поставить двоеточие.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доверяю любящим они великодушны.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Поспешишь людей насмешишь.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Тихо пахать не годится вместо хлеба трава уродится. 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поглядел кругом торжественно и царственно стояла ночь.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Май холодный год хлебородный.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Шлагбаум опустили  приближался  скорый  поезд.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 всё  браться ничего  не  сделать.  </a:t>
            </a:r>
          </a:p>
          <a:p>
            <a:pPr marL="266700" indent="-2667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 знаю   вы  не  осудите меня.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295511" y="0"/>
            <a:ext cx="5164082" cy="492125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Проверим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68256" y="604837"/>
            <a:ext cx="5429288" cy="2739211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Двоеточие в предложениях  1,3,4,6,8</a:t>
            </a:r>
          </a:p>
          <a:p>
            <a:pPr marL="266700" indent="-266700" eaLnBrk="1" hangingPunct="1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доверяю любящим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они великодушны.</a:t>
            </a:r>
          </a:p>
          <a:p>
            <a:pPr marL="266700" indent="-266700" eaLnBrk="1" hangingPunct="1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Тихо пахать не годится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вместо хлеба трава уродится. </a:t>
            </a:r>
          </a:p>
          <a:p>
            <a:pPr marL="266700" indent="-266700" eaLnBrk="1" hangingPunct="1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поглядел кругом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торжественно и царственно стояла ночь.</a:t>
            </a:r>
          </a:p>
          <a:p>
            <a:pPr marL="266700" indent="-266700" eaLnBrk="1" hangingPunct="1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Шлагбаум опустили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приближался  скорый  поезд.</a:t>
            </a:r>
          </a:p>
          <a:p>
            <a:pPr marL="266700" indent="-266700" eaLnBrk="1" hangingPunct="1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Я  знаю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вы  не  осудите меня.  </a:t>
            </a:r>
          </a:p>
          <a:p>
            <a:pPr marL="0" indent="0" eaLnBrk="1" hangingPunct="1">
              <a:defRPr/>
            </a:pPr>
            <a:endParaRPr lang="ru-RU" dirty="0" smtClean="0"/>
          </a:p>
          <a:p>
            <a:pPr marL="0" indent="0"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95" y="122238"/>
            <a:ext cx="5535810" cy="315471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для самостоятельного выполнения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Подзаголовок 18"/>
          <p:cNvSpPr>
            <a:spLocks noGrp="1"/>
          </p:cNvSpPr>
          <p:nvPr>
            <p:ph type="subTitle" idx="4"/>
          </p:nvPr>
        </p:nvSpPr>
        <p:spPr>
          <a:xfrm>
            <a:off x="1559120" y="765176"/>
            <a:ext cx="4031514" cy="1846659"/>
          </a:xfrm>
        </p:spPr>
        <p:txBody>
          <a:bodyPr/>
          <a:lstStyle/>
          <a:p>
            <a:pPr marL="0" indent="0" eaLnBrk="1" hangingPunct="1"/>
            <a:r>
              <a:rPr lang="ru-RU" dirty="0" smtClean="0"/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Выписать  пять-шесть БСП  с двоеточием  из произведений художественной  литературы   и  объяснить  постановку знаков   препинания.</a:t>
            </a:r>
          </a:p>
          <a:p>
            <a:pPr marL="0" indent="0" eaLnBrk="1" hangingPunct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 Написать  сочинение-рассуждение   на  тему  «Роль двоеточия  в  предложении».</a:t>
            </a:r>
          </a:p>
        </p:txBody>
      </p:sp>
      <p:sp>
        <p:nvSpPr>
          <p:cNvPr id="12" name="object 8"/>
          <p:cNvSpPr txBox="1"/>
          <p:nvPr/>
        </p:nvSpPr>
        <p:spPr>
          <a:xfrm>
            <a:off x="1498948" y="1050926"/>
            <a:ext cx="4091686" cy="298800"/>
          </a:xfrm>
          <a:prstGeom prst="rect">
            <a:avLst/>
          </a:prstGeom>
        </p:spPr>
        <p:txBody>
          <a:bodyPr lIns="0" tIns="21590" rIns="0" bIns="0"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</a:t>
            </a:r>
            <a:endParaRPr lang="ru-RU" sz="22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object 13"/>
          <p:cNvGrpSpPr>
            <a:grpSpLocks/>
          </p:cNvGrpSpPr>
          <p:nvPr/>
        </p:nvGrpSpPr>
        <p:grpSpPr bwMode="auto">
          <a:xfrm>
            <a:off x="175168" y="765175"/>
            <a:ext cx="1210122" cy="1844675"/>
            <a:chOff x="377240" y="1199601"/>
            <a:chExt cx="906780" cy="1354051"/>
          </a:xfrm>
        </p:grpSpPr>
        <p:sp>
          <p:nvSpPr>
            <p:cNvPr id="25613" name="object 14"/>
            <p:cNvSpPr>
              <a:spLocks noChangeArrowheads="1"/>
            </p:cNvSpPr>
            <p:nvPr/>
          </p:nvSpPr>
          <p:spPr bwMode="auto">
            <a:xfrm>
              <a:off x="377240" y="1303972"/>
              <a:ext cx="906780" cy="1249680"/>
            </a:xfrm>
            <a:custGeom>
              <a:avLst/>
              <a:gdLst>
                <a:gd name="T0" fmla="*/ 0 w 906780"/>
                <a:gd name="T1" fmla="*/ 0 h 1249680"/>
                <a:gd name="T2" fmla="*/ 906780 w 906780"/>
                <a:gd name="T3" fmla="*/ 1249680 h 1249680"/>
              </a:gdLst>
              <a:ahLst/>
              <a:cxnLst/>
              <a:rect l="T0" t="T1" r="T2" b="T3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5614" name="object 15"/>
            <p:cNvSpPr>
              <a:spLocks noChangeArrowheads="1"/>
            </p:cNvSpPr>
            <p:nvPr/>
          </p:nvSpPr>
          <p:spPr bwMode="auto">
            <a:xfrm>
              <a:off x="698458" y="1199601"/>
              <a:ext cx="492759" cy="1014730"/>
            </a:xfrm>
            <a:custGeom>
              <a:avLst/>
              <a:gdLst>
                <a:gd name="T0" fmla="*/ 0 w 492759"/>
                <a:gd name="T1" fmla="*/ 0 h 1014730"/>
                <a:gd name="T2" fmla="*/ 492759 w 492759"/>
                <a:gd name="T3" fmla="*/ 1014730 h 1014730"/>
              </a:gdLst>
              <a:ahLst/>
              <a:cxnLst/>
              <a:rect l="T0" t="T1" r="T2" b="T3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grpSp>
        <p:nvGrpSpPr>
          <p:cNvPr id="4" name="object 16"/>
          <p:cNvGrpSpPr>
            <a:grpSpLocks/>
          </p:cNvGrpSpPr>
          <p:nvPr/>
        </p:nvGrpSpPr>
        <p:grpSpPr bwMode="auto">
          <a:xfrm>
            <a:off x="596884" y="2765433"/>
            <a:ext cx="1044315" cy="231775"/>
            <a:chOff x="320975" y="2634669"/>
            <a:chExt cx="1043940" cy="231775"/>
          </a:xfrm>
        </p:grpSpPr>
        <p:sp>
          <p:nvSpPr>
            <p:cNvPr id="25611" name="object 17"/>
            <p:cNvSpPr>
              <a:spLocks noChangeArrowheads="1"/>
            </p:cNvSpPr>
            <p:nvPr/>
          </p:nvSpPr>
          <p:spPr bwMode="auto">
            <a:xfrm>
              <a:off x="320975" y="2634669"/>
              <a:ext cx="1043940" cy="231775"/>
            </a:xfrm>
            <a:custGeom>
              <a:avLst/>
              <a:gdLst>
                <a:gd name="T0" fmla="*/ 0 w 1043940"/>
                <a:gd name="T1" fmla="*/ 0 h 231775"/>
                <a:gd name="T2" fmla="*/ 1043940 w 1043940"/>
                <a:gd name="T3" fmla="*/ 231775 h 231775"/>
              </a:gdLst>
              <a:ahLst/>
              <a:cxnLst/>
              <a:rect l="T0" t="T1" r="T2" b="T3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5612" name="object 18"/>
            <p:cNvSpPr>
              <a:spLocks noChangeArrowheads="1"/>
            </p:cNvSpPr>
            <p:nvPr/>
          </p:nvSpPr>
          <p:spPr bwMode="auto">
            <a:xfrm>
              <a:off x="1053186" y="2712947"/>
              <a:ext cx="257810" cy="153670"/>
            </a:xfrm>
            <a:custGeom>
              <a:avLst/>
              <a:gdLst>
                <a:gd name="T0" fmla="*/ 0 w 257809"/>
                <a:gd name="T1" fmla="*/ 0 h 153669"/>
                <a:gd name="T2" fmla="*/ 257809 w 257809"/>
                <a:gd name="T3" fmla="*/ 153669 h 153669"/>
              </a:gdLst>
              <a:ahLst/>
              <a:cxnLst/>
              <a:rect l="T0" t="T1" r="T2" b="T3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667429" y="693739"/>
            <a:ext cx="3717283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68454" y="2765433"/>
            <a:ext cx="3717283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35339" y="2693989"/>
            <a:ext cx="184731" cy="369332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70" y="265103"/>
            <a:ext cx="5166756" cy="1077218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БСП – это такое сложное предложение, части которого связаны между собой без помощи союзов.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9694" y="1336673"/>
            <a:ext cx="5188150" cy="13970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Знак между частями БСП зависит от смысловых отношений между ними.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Эти отношения не такие явные, как в союзных предложениях, где они выражаются союзами.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Tm="1507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E:\Мои документы 3\Рамки\Рамки с детьми\Изображ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836607"/>
            <a:ext cx="5286412" cy="2214578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32" y="265103"/>
            <a:ext cx="5214974" cy="83099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выяснить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каких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отношениях   по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смыслу </a:t>
            </a:r>
            <a:r>
              <a:rPr lang="ru-RU" sz="1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находятся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простые предложения в БСП?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54140" y="1550987"/>
            <a:ext cx="3000396" cy="1061829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Нужно прочитать предложение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с  верной интонацией и обратить особое  внимание  на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последова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тельность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описываемых действий.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tabLst>
                <a:tab pos="0" algn="l"/>
              </a:tabLst>
            </a:pPr>
            <a:endParaRPr lang="ru-RU" sz="1100" dirty="0" smtClean="0"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E:\Мои документы 3\Рамки\Рамки с детьми\Дети3434-1.png"/>
          <p:cNvPicPr>
            <a:picLocks noChangeAspect="1" noChangeArrowheads="1"/>
          </p:cNvPicPr>
          <p:nvPr/>
        </p:nvPicPr>
        <p:blipFill>
          <a:blip r:embed="rId3"/>
          <a:srcRect l="56311" t="49121" r="13737" b="6549"/>
          <a:stretch>
            <a:fillRect/>
          </a:stretch>
        </p:blipFill>
        <p:spPr bwMode="auto">
          <a:xfrm>
            <a:off x="3811594" y="1193797"/>
            <a:ext cx="1954206" cy="2051053"/>
          </a:xfrm>
          <a:prstGeom prst="rect">
            <a:avLst/>
          </a:prstGeom>
          <a:noFill/>
        </p:spPr>
      </p:pic>
      <p:pic>
        <p:nvPicPr>
          <p:cNvPr id="19" name="Picture 2" descr="E:\Мои документы 3\Рамки\Рамки с детьми\Дети3434-1.png"/>
          <p:cNvPicPr>
            <a:picLocks noChangeAspect="1" noChangeArrowheads="1"/>
          </p:cNvPicPr>
          <p:nvPr/>
        </p:nvPicPr>
        <p:blipFill>
          <a:blip r:embed="rId3"/>
          <a:srcRect l="13179" t="49121" r="56868" b="7401"/>
          <a:stretch>
            <a:fillRect/>
          </a:stretch>
        </p:blipFill>
        <p:spPr bwMode="auto">
          <a:xfrm>
            <a:off x="2740024" y="1122359"/>
            <a:ext cx="1285884" cy="2122491"/>
          </a:xfrm>
          <a:prstGeom prst="rect">
            <a:avLst/>
          </a:prstGeom>
          <a:noFill/>
        </p:spPr>
      </p:pic>
      <p:pic>
        <p:nvPicPr>
          <p:cNvPr id="18" name="Picture 2" descr="E:\Мои документы 3\Рамки\Рамки с детьми\Дети3434-1.png"/>
          <p:cNvPicPr>
            <a:picLocks noChangeAspect="1" noChangeArrowheads="1"/>
          </p:cNvPicPr>
          <p:nvPr/>
        </p:nvPicPr>
        <p:blipFill>
          <a:blip r:embed="rId3"/>
          <a:srcRect l="54482" t="7188" r="13737" b="49680"/>
          <a:stretch>
            <a:fillRect/>
          </a:stretch>
        </p:blipFill>
        <p:spPr bwMode="auto">
          <a:xfrm>
            <a:off x="1168388" y="1122359"/>
            <a:ext cx="1714512" cy="2122491"/>
          </a:xfrm>
          <a:prstGeom prst="rect">
            <a:avLst/>
          </a:prstGeom>
          <a:noFill/>
        </p:spPr>
      </p:pic>
      <p:pic>
        <p:nvPicPr>
          <p:cNvPr id="1026" name="Picture 2" descr="E:\Мои документы 3\Рамки\Рамки с детьми\Дети3434-1.png"/>
          <p:cNvPicPr>
            <a:picLocks noChangeAspect="1" noChangeArrowheads="1"/>
          </p:cNvPicPr>
          <p:nvPr/>
        </p:nvPicPr>
        <p:blipFill>
          <a:blip r:embed="rId3"/>
          <a:srcRect l="12769" t="7188" r="55450" b="49680"/>
          <a:stretch>
            <a:fillRect/>
          </a:stretch>
        </p:blipFill>
        <p:spPr bwMode="auto">
          <a:xfrm>
            <a:off x="0" y="1122359"/>
            <a:ext cx="1454140" cy="2122491"/>
          </a:xfrm>
          <a:prstGeom prst="rect">
            <a:avLst/>
          </a:prstGeom>
          <a:noFill/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08" y="122227"/>
            <a:ext cx="5189487" cy="677108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знаки могут стоять между частями БСП?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2570" y="693731"/>
            <a:ext cx="5189488" cy="600075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Основных знаков всего четыре: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1500" dirty="0" smtClean="0">
              <a:latin typeface="Arial" charset="0"/>
              <a:cs typeface="Arial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4525974" y="1979615"/>
            <a:ext cx="424209" cy="116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7653" tIns="28826" rIns="57653" bIns="28826">
            <a:spAutoFit/>
          </a:bodyPr>
          <a:lstStyle/>
          <a:p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3183760" y="1836739"/>
            <a:ext cx="521992" cy="152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7653" tIns="28826" rIns="57653" bIns="28826">
            <a:spAutoFit/>
          </a:bodyPr>
          <a:lstStyle/>
          <a:p>
            <a:r>
              <a:rPr lang="ru-RU" sz="9500" dirty="0">
                <a:solidFill>
                  <a:srgbClr val="C000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80323" y="2171700"/>
            <a:ext cx="35835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53" tIns="28826" rIns="57653" bIns="28826">
            <a:spAutoFit/>
          </a:bodyPr>
          <a:lstStyle/>
          <a:p>
            <a:r>
              <a:rPr lang="ru-RU" sz="6600" b="1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36199" y="1724026"/>
            <a:ext cx="421003" cy="152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7653" tIns="28826" rIns="57653" bIns="28826">
            <a:spAutoFit/>
          </a:bodyPr>
          <a:lstStyle/>
          <a:p>
            <a:r>
              <a:rPr lang="ru-RU" sz="9500" dirty="0">
                <a:solidFill>
                  <a:srgbClr val="C00000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7179" name="Прямоугольник 9"/>
          <p:cNvSpPr>
            <a:spLocks noChangeArrowheads="1"/>
          </p:cNvSpPr>
          <p:nvPr/>
        </p:nvSpPr>
        <p:spPr bwMode="auto">
          <a:xfrm>
            <a:off x="2882900" y="2122491"/>
            <a:ext cx="16848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Тире</a:t>
            </a:r>
          </a:p>
        </p:txBody>
      </p:sp>
      <p:sp>
        <p:nvSpPr>
          <p:cNvPr id="7180" name="Прямоугольник 13"/>
          <p:cNvSpPr>
            <a:spLocks noChangeArrowheads="1"/>
          </p:cNvSpPr>
          <p:nvPr/>
        </p:nvSpPr>
        <p:spPr bwMode="auto">
          <a:xfrm>
            <a:off x="239694" y="2122491"/>
            <a:ext cx="103406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Запятая</a:t>
            </a:r>
          </a:p>
        </p:txBody>
      </p:sp>
      <p:sp>
        <p:nvSpPr>
          <p:cNvPr id="7181" name="Прямоугольник 14"/>
          <p:cNvSpPr>
            <a:spLocks noChangeArrowheads="1"/>
          </p:cNvSpPr>
          <p:nvPr/>
        </p:nvSpPr>
        <p:spPr bwMode="auto">
          <a:xfrm>
            <a:off x="3954470" y="2265367"/>
            <a:ext cx="168481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7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Точка с запятой</a:t>
            </a:r>
          </a:p>
        </p:txBody>
      </p:sp>
      <p:sp>
        <p:nvSpPr>
          <p:cNvPr id="7182" name="Прямоугольник 15"/>
          <p:cNvSpPr>
            <a:spLocks noChangeArrowheads="1"/>
          </p:cNvSpPr>
          <p:nvPr/>
        </p:nvSpPr>
        <p:spPr bwMode="auto">
          <a:xfrm>
            <a:off x="1382702" y="2122491"/>
            <a:ext cx="127054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Двоеточие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5765800" cy="324484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Tm="1811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026" y="265114"/>
            <a:ext cx="4813748" cy="63023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Сегодня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уроке мы рассмотрим случаи постановки двоеточия в БСП.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/>
          <a:srcRect r="72144" b="70000"/>
          <a:stretch>
            <a:fillRect/>
          </a:stretch>
        </p:blipFill>
        <p:spPr bwMode="auto">
          <a:xfrm>
            <a:off x="1498948" y="908050"/>
            <a:ext cx="2828076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7462" y="193665"/>
            <a:ext cx="5429288" cy="2878169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Tm="558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/>
          <a:srcRect r="72144" b="70000"/>
          <a:stretch>
            <a:fillRect/>
          </a:stretch>
        </p:blipFill>
        <p:spPr bwMode="auto">
          <a:xfrm>
            <a:off x="4086337" y="622301"/>
            <a:ext cx="16794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694" y="122239"/>
            <a:ext cx="5526107" cy="430887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ДВОЕТОЧИЕ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ставится,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5511" y="622300"/>
            <a:ext cx="5189487" cy="2363788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AutoNum type="arabicParenR"/>
            </a:pPr>
            <a:r>
              <a:rPr lang="ru-RU" sz="2000" b="1" dirty="0" smtClean="0">
                <a:solidFill>
                  <a:srgbClr val="0FFF42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Большинство сходилось 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одном: старые законы не годятся.</a:t>
            </a:r>
            <a:endParaRPr lang="en-US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мы видим, второе предложение раскрывает содержание первого.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Между частями БСП мы можем поставить «а именно», а смысл сохранится.</a:t>
            </a:r>
          </a:p>
        </p:txBody>
      </p:sp>
    </p:spTree>
  </p:cSld>
  <p:clrMapOvr>
    <a:masterClrMapping/>
  </p:clrMapOvr>
  <p:transition advTm="2035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/>
          <a:srcRect r="72144" b="70000"/>
          <a:stretch>
            <a:fillRect/>
          </a:stretch>
        </p:blipFill>
        <p:spPr bwMode="auto">
          <a:xfrm>
            <a:off x="3965994" y="550863"/>
            <a:ext cx="1799807" cy="185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694" y="0"/>
            <a:ext cx="5526106" cy="430887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ДВОЕТОЧИЕ  ставится,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339" y="693738"/>
            <a:ext cx="5189488" cy="19939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i="1" dirty="0" smtClean="0">
                <a:solidFill>
                  <a:srgbClr val="0FFF42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 одной птицы не было слышно: все приютились и замолкли.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Второе предложение указывает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причину того,  о чем говорится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первом.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Здесь между 1-й и 2-й частями БСП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мы можем поставить союз «потому что». </a:t>
            </a:r>
          </a:p>
        </p:txBody>
      </p:sp>
    </p:spTree>
  </p:cSld>
  <p:clrMapOvr>
    <a:masterClrMapping/>
  </p:clrMapOvr>
  <p:transition advTm="2022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/>
          <a:srcRect r="72144" b="70000"/>
          <a:stretch>
            <a:fillRect/>
          </a:stretch>
        </p:blipFill>
        <p:spPr bwMode="auto">
          <a:xfrm>
            <a:off x="4097346" y="479417"/>
            <a:ext cx="180515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56" y="0"/>
            <a:ext cx="5832536" cy="430887"/>
          </a:xfrm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ДВОЕТОЧИЕ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ставится,  если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339" y="693738"/>
            <a:ext cx="4531609" cy="229235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00FF00"/>
                </a:solidFill>
                <a:latin typeface="Arial" charset="0"/>
                <a:cs typeface="Arial" charset="0"/>
              </a:rPr>
              <a:t>3</a:t>
            </a:r>
            <a:r>
              <a:rPr lang="ru-RU" sz="20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FFF42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Вдруг я чувствую: кто-то берет меня за плечо и толкает.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данном случае второе предложение дополняет смысл первого.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Для уточнения этих отношений можно вставить «что».</a:t>
            </a:r>
          </a:p>
        </p:txBody>
      </p:sp>
    </p:spTree>
  </p:cSld>
  <p:clrMapOvr>
    <a:masterClrMapping/>
  </p:clrMapOvr>
  <p:transition advTm="1987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.7|1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5251</TotalTime>
  <Words>1074</Words>
  <Application>Microsoft Office PowerPoint</Application>
  <PresentationFormat>Произвольный</PresentationFormat>
  <Paragraphs>132</Paragraphs>
  <Slides>23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Office Theme</vt:lpstr>
      <vt:lpstr>Слайд</vt:lpstr>
      <vt:lpstr> Русский   язык </vt:lpstr>
      <vt:lpstr>Слайд 2</vt:lpstr>
      <vt:lpstr>    БСП – это такое сложное предложение, части которого связаны между собой без помощи союзов.</vt:lpstr>
      <vt:lpstr>Как  выяснить,   в каких  отношениях   по смыслу  находятся простые предложения в БСП?</vt:lpstr>
      <vt:lpstr>Какие знаки могут стоять между частями БСП?</vt:lpstr>
      <vt:lpstr>     Сегодня на уроке мы рассмотрим случаи постановки двоеточия в БСП.</vt:lpstr>
      <vt:lpstr>ДВОЕТОЧИЕ   ставится,    если</vt:lpstr>
      <vt:lpstr>  ДВОЕТОЧИЕ  ставится,  если</vt:lpstr>
      <vt:lpstr>  ДВОЕТОЧИЕ  ставится,  если</vt:lpstr>
      <vt:lpstr>ДВОЕТОЧИЕ ставится, если:</vt:lpstr>
      <vt:lpstr>   Выполните   упражнение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Проверим</vt:lpstr>
      <vt:lpstr>Слайд 21</vt:lpstr>
      <vt:lpstr>             Проверим</vt:lpstr>
      <vt:lpstr> 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705</cp:revision>
  <dcterms:created xsi:type="dcterms:W3CDTF">2020-04-13T08:05:42Z</dcterms:created>
  <dcterms:modified xsi:type="dcterms:W3CDTF">2021-01-10T14:57:40Z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