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Default Extension="sldx" ContentType="application/vnd.openxmlformats-officedocument.presentationml.slide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5"/>
  </p:notesMasterIdLst>
  <p:sldIdLst>
    <p:sldId id="466" r:id="rId2"/>
    <p:sldId id="467" r:id="rId3"/>
    <p:sldId id="468" r:id="rId4"/>
    <p:sldId id="469" r:id="rId5"/>
    <p:sldId id="470" r:id="rId6"/>
    <p:sldId id="471" r:id="rId7"/>
    <p:sldId id="473" r:id="rId8"/>
    <p:sldId id="474" r:id="rId9"/>
    <p:sldId id="475" r:id="rId10"/>
    <p:sldId id="476" r:id="rId11"/>
    <p:sldId id="477" r:id="rId12"/>
    <p:sldId id="490" r:id="rId13"/>
    <p:sldId id="478" r:id="rId14"/>
    <p:sldId id="479" r:id="rId15"/>
    <p:sldId id="480" r:id="rId16"/>
    <p:sldId id="481" r:id="rId17"/>
    <p:sldId id="482" r:id="rId18"/>
    <p:sldId id="483" r:id="rId19"/>
    <p:sldId id="485" r:id="rId20"/>
    <p:sldId id="486" r:id="rId21"/>
    <p:sldId id="487" r:id="rId22"/>
    <p:sldId id="488" r:id="rId23"/>
    <p:sldId id="489" r:id="rId24"/>
  </p:sldIdLst>
  <p:sldSz cx="5765800" cy="3244850"/>
  <p:notesSz cx="10020300" cy="68881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D218B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1663" autoAdjust="0"/>
    <p:restoredTop sz="91629" autoAdjust="0"/>
  </p:normalViewPr>
  <p:slideViewPr>
    <p:cSldViewPr>
      <p:cViewPr>
        <p:scale>
          <a:sx n="100" d="100"/>
          <a:sy n="100" d="100"/>
        </p:scale>
        <p:origin x="-1428" y="-113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l">
              <a:defRPr sz="2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75045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r">
              <a:defRPr sz="2300"/>
            </a:lvl1pPr>
          </a:lstStyle>
          <a:p>
            <a:fld id="{9D71E86E-95C0-4C9D-BDD2-B02666D11E50}" type="datetimeFigureOut">
              <a:rPr lang="ru-RU" smtClean="0"/>
              <a:pPr/>
              <a:t>10.01.2021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716213" y="515938"/>
            <a:ext cx="4589462" cy="2584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71578" tIns="85789" rIns="171578" bIns="8578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001480" y="3272216"/>
            <a:ext cx="8017344" cy="3100347"/>
          </a:xfrm>
          <a:prstGeom prst="rect">
            <a:avLst/>
          </a:prstGeom>
        </p:spPr>
        <p:txBody>
          <a:bodyPr vert="horz" lIns="171578" tIns="85789" rIns="171578" bIns="85789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l">
              <a:defRPr sz="2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75045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r">
              <a:defRPr sz="2300"/>
            </a:lvl1pPr>
          </a:lstStyle>
          <a:p>
            <a:fld id="{5F075868-CFE5-41D1-9E80-29970BD529B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11</a:t>
            </a:r>
          </a:p>
        </p:txBody>
      </p:sp>
      <p:sp>
        <p:nvSpPr>
          <p:cNvPr id="2867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0350B4B-9C16-40EA-BB5F-2DDF60EEED01}" type="slidenum">
              <a:rPr lang="ru-RU" smtClean="0"/>
              <a:pPr/>
              <a:t>1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97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790C3B1-48D3-409E-89D3-4E45B4D87A37}" type="slidenum">
              <a:rPr lang="ru-RU" smtClean="0"/>
              <a:pPr/>
              <a:t>11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97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790C3B1-48D3-409E-89D3-4E45B4D87A37}" type="slidenum">
              <a:rPr lang="ru-RU" smtClean="0"/>
              <a:pPr/>
              <a:t>12</a:t>
            </a:fld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07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7E9DB98-17DF-4D42-8C4B-053017206FBD}" type="slidenum">
              <a:rPr lang="ru-RU" smtClean="0"/>
              <a:pPr/>
              <a:t>22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1/10/2021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1/10/2021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1/10/2021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Microsoft_Office_PowerPoint1.sld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bject 2"/>
          <p:cNvSpPr>
            <a:spLocks noChangeArrowheads="1"/>
          </p:cNvSpPr>
          <p:nvPr/>
        </p:nvSpPr>
        <p:spPr bwMode="auto">
          <a:xfrm>
            <a:off x="0" y="1588"/>
            <a:ext cx="5760451" cy="1020762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/>
              <a:t>   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96465" y="193675"/>
            <a:ext cx="3960645" cy="1060450"/>
          </a:xfrm>
        </p:spPr>
        <p:txBody>
          <a:bodyPr vert="horz" tIns="14604" rtlCol="0"/>
          <a:lstStyle/>
          <a:p>
            <a:pPr marL="12700" eaLnBrk="1" fontAlgn="auto" hangingPunct="1">
              <a:spcBef>
                <a:spcPts val="114"/>
              </a:spcBef>
              <a:spcAft>
                <a:spcPts val="0"/>
              </a:spcAft>
              <a:defRPr/>
            </a:pPr>
            <a:r>
              <a:rPr lang="ru-RU" sz="3400" spc="-5" dirty="0" smtClean="0"/>
              <a:t> Русский   язык</a:t>
            </a:r>
            <a:br>
              <a:rPr lang="ru-RU" sz="3400" spc="-5" dirty="0" smtClean="0"/>
            </a:b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954727" y="979488"/>
            <a:ext cx="4678696" cy="1873590"/>
          </a:xfrm>
          <a:prstGeom prst="rect">
            <a:avLst/>
          </a:prstGeom>
        </p:spPr>
        <p:txBody>
          <a:bodyPr lIns="0" tIns="13970" rIns="0" bIns="0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  <a:defRPr/>
            </a:pPr>
            <a:endParaRPr lang="ru-RU" sz="2400" b="1" spc="-20" dirty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  <a:defRPr/>
            </a:pPr>
            <a:r>
              <a:rPr sz="2800" b="1" spc="-20" dirty="0" err="1">
                <a:solidFill>
                  <a:srgbClr val="0070C0"/>
                </a:solidFill>
                <a:latin typeface="Arial"/>
                <a:cs typeface="Arial"/>
              </a:rPr>
              <a:t>Тема</a:t>
            </a:r>
            <a:endParaRPr lang="ru-RU" sz="2800" b="1" spc="-20" dirty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  <a:defRPr/>
            </a:pPr>
            <a:endParaRPr lang="ru-RU" sz="2400" b="1" spc="-20" dirty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  <a:defRPr/>
            </a:pPr>
            <a:r>
              <a:rPr lang="ru-RU" sz="2200" b="1" spc="-10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</a:p>
          <a:p>
            <a:pPr marL="18415">
              <a:lnSpc>
                <a:spcPts val="1950"/>
              </a:lnSpc>
              <a:spcBef>
                <a:spcPts val="110"/>
              </a:spcBef>
              <a:defRPr/>
            </a:pPr>
            <a:r>
              <a:rPr lang="ru-RU" sz="2800" b="1" spc="-1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Двоеточие  в  бессоюзном   сложном    </a:t>
            </a:r>
            <a:r>
              <a:rPr lang="ru-RU" sz="2800" b="1" spc="-1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предложении.</a:t>
            </a:r>
          </a:p>
          <a:p>
            <a:pPr marL="18415">
              <a:lnSpc>
                <a:spcPts val="1950"/>
              </a:lnSpc>
              <a:spcBef>
                <a:spcPts val="110"/>
              </a:spcBef>
              <a:defRPr/>
            </a:pPr>
            <a:r>
              <a:rPr lang="ru-RU" sz="2800" b="1" spc="-1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(Окончание).</a:t>
            </a:r>
            <a:endParaRPr lang="ru-RU" sz="2800" spc="-1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7" name="object 5"/>
          <p:cNvSpPr>
            <a:spLocks noChangeArrowheads="1"/>
          </p:cNvSpPr>
          <p:nvPr/>
        </p:nvSpPr>
        <p:spPr bwMode="auto">
          <a:xfrm>
            <a:off x="454631" y="1050926"/>
            <a:ext cx="343649" cy="676275"/>
          </a:xfrm>
          <a:custGeom>
            <a:avLst/>
            <a:gdLst>
              <a:gd name="T0" fmla="*/ 0 w 344170"/>
              <a:gd name="T1" fmla="*/ 0 h 676275"/>
              <a:gd name="T2" fmla="*/ 344170 w 344170"/>
              <a:gd name="T3" fmla="*/ 676275 h 676275"/>
            </a:gdLst>
            <a:ahLst/>
            <a:cxnLst/>
            <a:rect l="T0" t="T1" r="T2" b="T3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78" name="object 6"/>
          <p:cNvSpPr>
            <a:spLocks noChangeArrowheads="1"/>
          </p:cNvSpPr>
          <p:nvPr/>
        </p:nvSpPr>
        <p:spPr bwMode="auto">
          <a:xfrm>
            <a:off x="437250" y="1836738"/>
            <a:ext cx="344985" cy="944562"/>
          </a:xfrm>
          <a:custGeom>
            <a:avLst/>
            <a:gdLst>
              <a:gd name="T0" fmla="*/ 0 w 344170"/>
              <a:gd name="T1" fmla="*/ 0 h 680719"/>
              <a:gd name="T2" fmla="*/ 344170 w 344170"/>
              <a:gd name="T3" fmla="*/ 680719 h 680719"/>
            </a:gdLst>
            <a:ahLst/>
            <a:cxnLst/>
            <a:rect l="T0" t="T1" r="T2" b="T3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grpSp>
        <p:nvGrpSpPr>
          <p:cNvPr id="2" name="object 10"/>
          <p:cNvGrpSpPr>
            <a:grpSpLocks/>
          </p:cNvGrpSpPr>
          <p:nvPr/>
        </p:nvGrpSpPr>
        <p:grpSpPr bwMode="auto">
          <a:xfrm>
            <a:off x="4686719" y="212725"/>
            <a:ext cx="633810" cy="635000"/>
            <a:chOff x="4686759" y="212868"/>
            <a:chExt cx="634365" cy="634365"/>
          </a:xfrm>
        </p:grpSpPr>
        <p:sp>
          <p:nvSpPr>
            <p:cNvPr id="3094" name="object 11"/>
            <p:cNvSpPr>
              <a:spLocks noChangeArrowheads="1"/>
            </p:cNvSpPr>
            <p:nvPr/>
          </p:nvSpPr>
          <p:spPr bwMode="auto">
            <a:xfrm>
              <a:off x="4701999" y="228108"/>
              <a:ext cx="603885" cy="603885"/>
            </a:xfrm>
            <a:custGeom>
              <a:avLst/>
              <a:gdLst>
                <a:gd name="T0" fmla="*/ 0 w 603885"/>
                <a:gd name="T1" fmla="*/ 0 h 603885"/>
                <a:gd name="T2" fmla="*/ 603885 w 603885"/>
                <a:gd name="T3" fmla="*/ 603885 h 603885"/>
              </a:gdLst>
              <a:ahLst/>
              <a:cxnLst/>
              <a:rect l="T0" t="T1" r="T2" b="T3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3095" name="object 12"/>
            <p:cNvSpPr>
              <a:spLocks noChangeArrowheads="1"/>
            </p:cNvSpPr>
            <p:nvPr/>
          </p:nvSpPr>
          <p:spPr bwMode="auto">
            <a:xfrm>
              <a:off x="4701999" y="228108"/>
              <a:ext cx="603885" cy="603885"/>
            </a:xfrm>
            <a:custGeom>
              <a:avLst/>
              <a:gdLst>
                <a:gd name="T0" fmla="*/ 0 w 603885"/>
                <a:gd name="T1" fmla="*/ 0 h 603885"/>
                <a:gd name="T2" fmla="*/ 603885 w 603885"/>
                <a:gd name="T3" fmla="*/ 603885 h 603885"/>
              </a:gdLst>
              <a:ahLst/>
              <a:cxnLst/>
              <a:rect l="T0" t="T1" r="T2" b="T3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0481">
              <a:solidFill>
                <a:srgbClr val="FFFFFF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732" y="249238"/>
            <a:ext cx="172492" cy="373062"/>
          </a:xfrm>
          <a:prstGeom prst="rect">
            <a:avLst/>
          </a:prstGeom>
        </p:spPr>
        <p:txBody>
          <a:bodyPr lIns="0" tIns="15875" rIns="0" bIns="0">
            <a:spAutoFit/>
          </a:bodyPr>
          <a:lstStyle/>
          <a:p>
            <a:pPr>
              <a:spcBef>
                <a:spcPts val="125"/>
              </a:spcBef>
              <a:defRPr/>
            </a:pPr>
            <a:r>
              <a:rPr lang="en-US" sz="2250" b="1" spc="10" dirty="0">
                <a:solidFill>
                  <a:srgbClr val="FFFFFF"/>
                </a:solidFill>
                <a:latin typeface="Arial"/>
                <a:cs typeface="Arial"/>
              </a:rPr>
              <a:t>9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7702" y="541339"/>
            <a:ext cx="439923" cy="212725"/>
          </a:xfrm>
          <a:prstGeom prst="rect">
            <a:avLst/>
          </a:prstGeom>
        </p:spPr>
        <p:txBody>
          <a:bodyPr lIns="0" tIns="12065" rIns="0" bIns="0">
            <a:spAutoFit/>
          </a:bodyPr>
          <a:lstStyle/>
          <a:p>
            <a:pPr>
              <a:spcBef>
                <a:spcPts val="95"/>
              </a:spcBef>
              <a:defRPr/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5" name="object 15"/>
          <p:cNvGrpSpPr>
            <a:grpSpLocks/>
          </p:cNvGrpSpPr>
          <p:nvPr/>
        </p:nvGrpSpPr>
        <p:grpSpPr bwMode="auto">
          <a:xfrm>
            <a:off x="346323" y="288926"/>
            <a:ext cx="468003" cy="466725"/>
            <a:chOff x="346532" y="289010"/>
            <a:chExt cx="467359" cy="466725"/>
          </a:xfrm>
        </p:grpSpPr>
        <p:sp>
          <p:nvSpPr>
            <p:cNvPr id="3083" name="object 16"/>
            <p:cNvSpPr>
              <a:spLocks noChangeArrowheads="1"/>
            </p:cNvSpPr>
            <p:nvPr/>
          </p:nvSpPr>
          <p:spPr bwMode="auto">
            <a:xfrm>
              <a:off x="347903" y="290381"/>
              <a:ext cx="325120" cy="464184"/>
            </a:xfrm>
            <a:custGeom>
              <a:avLst/>
              <a:gdLst>
                <a:gd name="T0" fmla="*/ 0 w 325120"/>
                <a:gd name="T1" fmla="*/ 0 h 464184"/>
                <a:gd name="T2" fmla="*/ 325120 w 325120"/>
                <a:gd name="T3" fmla="*/ 464184 h 464184"/>
              </a:gdLst>
              <a:ahLst/>
              <a:cxnLst/>
              <a:rect l="T0" t="T1" r="T2" b="T3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3084" name="object 17"/>
            <p:cNvSpPr>
              <a:spLocks noChangeArrowheads="1"/>
            </p:cNvSpPr>
            <p:nvPr/>
          </p:nvSpPr>
          <p:spPr bwMode="auto">
            <a:xfrm>
              <a:off x="347903" y="290381"/>
              <a:ext cx="325120" cy="464184"/>
            </a:xfrm>
            <a:custGeom>
              <a:avLst/>
              <a:gdLst>
                <a:gd name="T0" fmla="*/ 0 w 325120"/>
                <a:gd name="T1" fmla="*/ 0 h 464184"/>
                <a:gd name="T2" fmla="*/ 325120 w 325120"/>
                <a:gd name="T3" fmla="*/ 464184 h 464184"/>
              </a:gdLst>
              <a:ahLst/>
              <a:cxnLst/>
              <a:rect l="T0" t="T1" r="T2" b="T3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noFill/>
            <a:ln w="3175">
              <a:solidFill>
                <a:srgbClr val="00AEEF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3085" name="object 18"/>
            <p:cNvSpPr>
              <a:spLocks noChangeArrowheads="1"/>
            </p:cNvSpPr>
            <p:nvPr/>
          </p:nvSpPr>
          <p:spPr bwMode="auto">
            <a:xfrm>
              <a:off x="393882" y="305318"/>
              <a:ext cx="418465" cy="418465"/>
            </a:xfrm>
            <a:custGeom>
              <a:avLst/>
              <a:gdLst>
                <a:gd name="T0" fmla="*/ 0 w 418465"/>
                <a:gd name="T1" fmla="*/ 0 h 418465"/>
                <a:gd name="T2" fmla="*/ 418465 w 418465"/>
                <a:gd name="T3" fmla="*/ 418465 h 418465"/>
              </a:gdLst>
              <a:ahLst/>
              <a:cxnLst/>
              <a:rect l="T0" t="T1" r="T2" b="T3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3086" name="object 19"/>
            <p:cNvSpPr>
              <a:spLocks noChangeArrowheads="1"/>
            </p:cNvSpPr>
            <p:nvPr/>
          </p:nvSpPr>
          <p:spPr bwMode="auto">
            <a:xfrm>
              <a:off x="734043" y="317960"/>
              <a:ext cx="65556" cy="65545"/>
            </a:xfrm>
            <a:prstGeom prst="rect">
              <a:avLst/>
            </a:prstGeom>
            <a:blipFill dpi="0" rotWithShape="1">
              <a:blip r:embed="rId3"/>
              <a:srcRect/>
              <a:stretch>
                <a:fillRect/>
              </a:stretch>
            </a:blipFill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3087" name="object 20"/>
            <p:cNvSpPr>
              <a:spLocks noChangeArrowheads="1"/>
            </p:cNvSpPr>
            <p:nvPr/>
          </p:nvSpPr>
          <p:spPr bwMode="auto">
            <a:xfrm>
              <a:off x="393882" y="305318"/>
              <a:ext cx="418465" cy="418465"/>
            </a:xfrm>
            <a:custGeom>
              <a:avLst/>
              <a:gdLst>
                <a:gd name="T0" fmla="*/ 0 w 418465"/>
                <a:gd name="T1" fmla="*/ 0 h 418465"/>
                <a:gd name="T2" fmla="*/ 418465 w 418465"/>
                <a:gd name="T3" fmla="*/ 418465 h 418465"/>
              </a:gdLst>
              <a:ahLst/>
              <a:cxnLst/>
              <a:rect l="T0" t="T1" r="T2" b="T3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noFill/>
            <a:ln w="3175">
              <a:solidFill>
                <a:srgbClr val="00AEEF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ru-RU"/>
                <a:t>          </a:t>
              </a:r>
            </a:p>
          </p:txBody>
        </p:sp>
        <p:sp>
          <p:nvSpPr>
            <p:cNvPr id="3088" name="object 21"/>
            <p:cNvSpPr>
              <a:spLocks noChangeArrowheads="1"/>
            </p:cNvSpPr>
            <p:nvPr/>
          </p:nvSpPr>
          <p:spPr bwMode="auto">
            <a:xfrm>
              <a:off x="409721" y="360080"/>
              <a:ext cx="201295" cy="15875"/>
            </a:xfrm>
            <a:custGeom>
              <a:avLst/>
              <a:gdLst>
                <a:gd name="T0" fmla="*/ 0 w 201295"/>
                <a:gd name="T1" fmla="*/ 0 h 15875"/>
                <a:gd name="T2" fmla="*/ 201295 w 201295"/>
                <a:gd name="T3" fmla="*/ 15875 h 15875"/>
              </a:gdLst>
              <a:ahLst/>
              <a:cxnLst/>
              <a:rect l="T0" t="T1" r="T2" b="T3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3089" name="object 22"/>
            <p:cNvSpPr>
              <a:spLocks noChangeArrowheads="1"/>
            </p:cNvSpPr>
            <p:nvPr/>
          </p:nvSpPr>
          <p:spPr bwMode="auto">
            <a:xfrm>
              <a:off x="409721" y="360080"/>
              <a:ext cx="201295" cy="15875"/>
            </a:xfrm>
            <a:custGeom>
              <a:avLst/>
              <a:gdLst>
                <a:gd name="T0" fmla="*/ 0 w 201295"/>
                <a:gd name="T1" fmla="*/ 0 h 15875"/>
                <a:gd name="T2" fmla="*/ 201295 w 201295"/>
                <a:gd name="T3" fmla="*/ 15875 h 15875"/>
              </a:gdLst>
              <a:ahLst/>
              <a:cxnLst/>
              <a:rect l="T0" t="T1" r="T2" b="T3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noFill/>
            <a:ln w="3175">
              <a:solidFill>
                <a:srgbClr val="00AEEF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3090" name="object 23"/>
            <p:cNvSpPr>
              <a:spLocks noChangeArrowheads="1"/>
            </p:cNvSpPr>
            <p:nvPr/>
          </p:nvSpPr>
          <p:spPr bwMode="auto">
            <a:xfrm>
              <a:off x="409721" y="406457"/>
              <a:ext cx="201295" cy="15875"/>
            </a:xfrm>
            <a:custGeom>
              <a:avLst/>
              <a:gdLst>
                <a:gd name="T0" fmla="*/ 0 w 201295"/>
                <a:gd name="T1" fmla="*/ 0 h 15875"/>
                <a:gd name="T2" fmla="*/ 201295 w 201295"/>
                <a:gd name="T3" fmla="*/ 15875 h 15875"/>
              </a:gdLst>
              <a:ahLst/>
              <a:cxnLst/>
              <a:rect l="T0" t="T1" r="T2" b="T3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3091" name="object 24"/>
            <p:cNvSpPr>
              <a:spLocks noChangeArrowheads="1"/>
            </p:cNvSpPr>
            <p:nvPr/>
          </p:nvSpPr>
          <p:spPr bwMode="auto">
            <a:xfrm>
              <a:off x="409721" y="406457"/>
              <a:ext cx="201295" cy="15875"/>
            </a:xfrm>
            <a:custGeom>
              <a:avLst/>
              <a:gdLst>
                <a:gd name="T0" fmla="*/ 0 w 201295"/>
                <a:gd name="T1" fmla="*/ 0 h 15875"/>
                <a:gd name="T2" fmla="*/ 201295 w 201295"/>
                <a:gd name="T3" fmla="*/ 15875 h 15875"/>
              </a:gdLst>
              <a:ahLst/>
              <a:cxnLst/>
              <a:rect l="T0" t="T1" r="T2" b="T3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noFill/>
            <a:ln w="3175">
              <a:solidFill>
                <a:srgbClr val="00AEEF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3092" name="object 25"/>
            <p:cNvSpPr>
              <a:spLocks noChangeArrowheads="1"/>
            </p:cNvSpPr>
            <p:nvPr/>
          </p:nvSpPr>
          <p:spPr bwMode="auto">
            <a:xfrm>
              <a:off x="409721" y="452830"/>
              <a:ext cx="154940" cy="15875"/>
            </a:xfrm>
            <a:custGeom>
              <a:avLst/>
              <a:gdLst>
                <a:gd name="T0" fmla="*/ 0 w 154940"/>
                <a:gd name="T1" fmla="*/ 0 h 15875"/>
                <a:gd name="T2" fmla="*/ 154940 w 154940"/>
                <a:gd name="T3" fmla="*/ 15875 h 15875"/>
              </a:gdLst>
              <a:ahLst/>
              <a:cxnLst/>
              <a:rect l="T0" t="T1" r="T2" b="T3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3093" name="object 26"/>
            <p:cNvSpPr>
              <a:spLocks noChangeArrowheads="1"/>
            </p:cNvSpPr>
            <p:nvPr/>
          </p:nvSpPr>
          <p:spPr bwMode="auto">
            <a:xfrm>
              <a:off x="409721" y="452830"/>
              <a:ext cx="154940" cy="15875"/>
            </a:xfrm>
            <a:custGeom>
              <a:avLst/>
              <a:gdLst>
                <a:gd name="T0" fmla="*/ 0 w 154940"/>
                <a:gd name="T1" fmla="*/ 0 h 15875"/>
                <a:gd name="T2" fmla="*/ 154940 w 154940"/>
                <a:gd name="T3" fmla="*/ 15875 h 15875"/>
              </a:gdLst>
              <a:ahLst/>
              <a:cxnLst/>
              <a:rect l="T0" t="T1" r="T2" b="T3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noFill/>
            <a:ln w="3175">
              <a:solidFill>
                <a:srgbClr val="00AEEF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5"/>
          <p:cNvPicPr>
            <a:picLocks noChangeAspect="1" noChangeArrowheads="1"/>
          </p:cNvPicPr>
          <p:nvPr/>
        </p:nvPicPr>
        <p:blipFill>
          <a:blip r:embed="rId2"/>
          <a:srcRect r="72144" b="70000"/>
          <a:stretch>
            <a:fillRect/>
          </a:stretch>
        </p:blipFill>
        <p:spPr bwMode="auto">
          <a:xfrm>
            <a:off x="4240222" y="479417"/>
            <a:ext cx="1525578" cy="250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11132" y="908045"/>
            <a:ext cx="4900930" cy="315471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/>
              <a:t>ДВОЕТОЧИЕ ставится, если: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39694" y="336541"/>
            <a:ext cx="4531609" cy="2714644"/>
          </a:xfrm>
          <a:prstGeom prst="rect">
            <a:avLst/>
          </a:prstGeom>
        </p:spPr>
        <p:txBody>
          <a:bodyPr/>
          <a:lstStyle/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ru-RU" dirty="0" smtClean="0">
              <a:solidFill>
                <a:srgbClr val="00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ru-RU" dirty="0" smtClean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000" b="1" i="1" dirty="0" smtClean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smtClean="0">
                <a:solidFill>
                  <a:srgbClr val="0FFF42"/>
                </a:solidFill>
                <a:latin typeface="Times New Roman" pitchFamily="18" charset="0"/>
                <a:cs typeface="Times New Roman" pitchFamily="18" charset="0"/>
              </a:rPr>
              <a:t>Пример: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Сережа оглянулся: пожар охватывал школу все больше и больше.</a:t>
            </a:r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первом предложении опускаются </a:t>
            </a:r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ru-RU" sz="1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слова:  «и  увидел»,  «и   услышал», </a:t>
            </a:r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ru-RU" sz="1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«и почувствовал».   Они   называются глаголами  восприятия.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0"/>
            <a:ext cx="55007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ДВОЕТОЧИЕ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ставится,  если</a:t>
            </a:r>
            <a:endParaRPr lang="ru-RU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Tm="20496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8256" y="0"/>
            <a:ext cx="5189487" cy="492125"/>
          </a:xfrm>
        </p:spPr>
        <p:txBody>
          <a:bodyPr vert="horz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Выполните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упражнение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8825" y="668339"/>
            <a:ext cx="5188150" cy="2077492"/>
          </a:xfrm>
          <a:prstGeom prst="rect">
            <a:avLst/>
          </a:prstGeom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1) Только в одном друзья были похожи друг на друга оба были талантливы и умели добиваться поставленной цели. </a:t>
            </a:r>
          </a:p>
          <a:p>
            <a:pPr marL="0" indent="0" algn="just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2) Знание 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возбуждает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любовь 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чем 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больше 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знакомишься </a:t>
            </a:r>
            <a:endParaRPr lang="en-US" sz="15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 наукой тем больше любишь ее.</a:t>
            </a:r>
          </a:p>
          <a:p>
            <a:pPr marL="0" indent="0" algn="just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3) Настоящий писатель это то же что древний пророк он видит яснее чем обычные люди. </a:t>
            </a:r>
          </a:p>
          <a:p>
            <a:pPr marL="0" indent="0" algn="just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4) В доме мало-помалу нарушилась тишина в одном углу где-то скрипнула дверь послышались по двору чьи-то шаги. </a:t>
            </a:r>
          </a:p>
          <a:p>
            <a:pPr marL="0" indent="0" algn="just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5) Костер разгорался огонь одолел влагу и охватил груду сучьев и листвы прыгая озорными острыми язычками. </a:t>
            </a:r>
          </a:p>
        </p:txBody>
      </p:sp>
    </p:spTree>
  </p:cSld>
  <p:clrMapOvr>
    <a:masterClrMapping/>
  </p:clrMapOvr>
  <p:transition advTm="118448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11132" y="193665"/>
            <a:ext cx="5188150" cy="2769989"/>
          </a:xfrm>
          <a:prstGeom prst="rect">
            <a:avLst/>
          </a:prstGeom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)Только в одном друзья были похожи друг на друга</a:t>
            </a:r>
            <a:r>
              <a:rPr lang="ru-RU" sz="1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оба были талантливы и умели добиваться поставленной цели. </a:t>
            </a:r>
          </a:p>
          <a:p>
            <a:pPr algn="just">
              <a:lnSpc>
                <a:spcPct val="90000"/>
              </a:lnSpc>
              <a:spcBef>
                <a:spcPct val="0"/>
              </a:spcBef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2)Знание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возбуждает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любовь</a:t>
            </a:r>
            <a:r>
              <a:rPr lang="ru-RU" sz="1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чем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больше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знакомишься  с наукой</a:t>
            </a:r>
            <a:r>
              <a:rPr lang="ru-RU" sz="1600" i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тем больше любишь ее.</a:t>
            </a:r>
          </a:p>
          <a:p>
            <a:pPr algn="just">
              <a:lnSpc>
                <a:spcPct val="90000"/>
              </a:lnSpc>
              <a:spcBef>
                <a:spcPct val="0"/>
              </a:spcBef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3) Настоящий писатель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это то же</a:t>
            </a:r>
            <a:r>
              <a:rPr lang="ru-RU" sz="1600" i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что древний пророк</a:t>
            </a:r>
            <a:r>
              <a:rPr lang="ru-RU" sz="1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он видит яснее</a:t>
            </a:r>
            <a:r>
              <a:rPr lang="ru-RU" sz="1600" i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чем обычные люди. </a:t>
            </a:r>
          </a:p>
          <a:p>
            <a:pPr algn="just">
              <a:lnSpc>
                <a:spcPct val="90000"/>
              </a:lnSpc>
              <a:spcBef>
                <a:spcPct val="0"/>
              </a:spcBef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4)В доме мало-помалу нарушилась тишина</a:t>
            </a:r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 одном углу где-то скрипнула дверь</a:t>
            </a:r>
            <a:r>
              <a:rPr lang="ru-RU" sz="1600" i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послышались по двору чьи-то шаги. </a:t>
            </a:r>
          </a:p>
          <a:p>
            <a:pPr algn="just">
              <a:lnSpc>
                <a:spcPct val="90000"/>
              </a:lnSpc>
              <a:spcBef>
                <a:spcPct val="0"/>
              </a:spcBef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5)Костер разгорался</a:t>
            </a:r>
            <a:r>
              <a:rPr lang="ru-RU" sz="1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огонь одолел влагу и охватил груду сучьев и листвы</a:t>
            </a:r>
            <a:r>
              <a:rPr lang="ru-RU" sz="1600" i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прыгая озорными острыми язычками.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68256" y="193664"/>
            <a:ext cx="5429288" cy="2857521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Tm="118448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Documents and Settings\Администратор\Рабочий стол\Рабочий стол 2019\человечки\depositphotos_63668875-stock-photo-business-graph-with-moving-down.jpg"/>
          <p:cNvPicPr>
            <a:picLocks noChangeAspect="1" noChangeArrowheads="1"/>
          </p:cNvPicPr>
          <p:nvPr/>
        </p:nvPicPr>
        <p:blipFill>
          <a:blip r:embed="rId2"/>
          <a:srcRect t="4023" r="11764" b="7087"/>
          <a:stretch>
            <a:fillRect/>
          </a:stretch>
        </p:blipFill>
        <p:spPr bwMode="auto">
          <a:xfrm>
            <a:off x="168256" y="2122491"/>
            <a:ext cx="5429288" cy="1000132"/>
          </a:xfrm>
          <a:prstGeom prst="rect">
            <a:avLst/>
          </a:prstGeom>
          <a:noFill/>
        </p:spPr>
      </p:pic>
      <p:sp>
        <p:nvSpPr>
          <p:cNvPr id="20483" name="Текст 2"/>
          <p:cNvSpPr>
            <a:spLocks noGrp="1"/>
          </p:cNvSpPr>
          <p:nvPr>
            <p:ph type="body" idx="4294967295"/>
          </p:nvPr>
        </p:nvSpPr>
        <p:spPr>
          <a:xfrm>
            <a:off x="239694" y="122227"/>
            <a:ext cx="5357850" cy="2500320"/>
          </a:xfrm>
          <a:prstGeom prst="rect">
            <a:avLst/>
          </a:prstGeom>
        </p:spPr>
        <p:txBody>
          <a:bodyPr/>
          <a:lstStyle/>
          <a:p>
            <a:pPr marL="0" indent="0" eaLnBrk="1" hangingPunct="1">
              <a:spcBef>
                <a:spcPct val="0"/>
              </a:spcBef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b="0" i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Преобразуйте  сложноподчинённые предложения  в   бессоюзные   сложные</a:t>
            </a:r>
          </a:p>
          <a:p>
            <a:pPr marL="0" indent="0" eaLnBrk="1" hangingPunct="1">
              <a:spcBef>
                <a:spcPct val="0"/>
              </a:spcBef>
              <a:defRPr/>
            </a:pPr>
            <a:r>
              <a:rPr lang="ru-RU" b="0" i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 двоеточием. Сделайте схемы БСП.</a:t>
            </a:r>
          </a:p>
          <a:p>
            <a:pPr marL="180975" indent="-180975" eaLnBrk="1" hangingPunct="1">
              <a:spcBef>
                <a:spcPct val="0"/>
              </a:spcBef>
              <a:buFontTx/>
              <a:buAutoNum type="arabicPeriod"/>
              <a:defRPr/>
            </a:pP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Уж татары по мне лучше, потому что они хоть непьющие.</a:t>
            </a:r>
          </a:p>
          <a:p>
            <a:pPr marL="457200" indent="-457200" eaLnBrk="1" hangingPunct="1">
              <a:spcBef>
                <a:spcPct val="0"/>
              </a:spcBef>
              <a:defRPr/>
            </a:pP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[-  =], (потому что - =).</a:t>
            </a:r>
          </a:p>
          <a:p>
            <a:pPr marL="457200" indent="-457200" eaLnBrk="1" hangingPunct="1">
              <a:spcBef>
                <a:spcPct val="0"/>
              </a:spcBef>
              <a:buFontTx/>
              <a:buAutoNum type="arabicPeriod"/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7462" y="193665"/>
            <a:ext cx="5429288" cy="2878169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Текст 2"/>
          <p:cNvSpPr>
            <a:spLocks noGrp="1"/>
          </p:cNvSpPr>
          <p:nvPr>
            <p:ph type="body" idx="4294967295"/>
          </p:nvPr>
        </p:nvSpPr>
        <p:spPr>
          <a:xfrm>
            <a:off x="596884" y="290514"/>
            <a:ext cx="4693404" cy="2546358"/>
          </a:xfrm>
          <a:prstGeom prst="rect">
            <a:avLst/>
          </a:prstGeom>
        </p:spPr>
        <p:txBody>
          <a:bodyPr/>
          <a:lstStyle/>
          <a:p>
            <a:pPr marL="0" indent="0" eaLnBrk="1" hangingPunct="1">
              <a:spcBef>
                <a:spcPct val="0"/>
              </a:spcBef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1) Уж татары по мне лучше, потому что они хоть непьющие.</a:t>
            </a:r>
          </a:p>
          <a:p>
            <a:pPr marL="457200" indent="-457200" eaLnBrk="1" hangingPunct="1">
              <a:spcBef>
                <a:spcPct val="0"/>
              </a:spcBef>
              <a:defRPr/>
            </a:pP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[-  =], (потому что - =).</a:t>
            </a:r>
          </a:p>
          <a:p>
            <a:pPr marL="457200" indent="-457200" eaLnBrk="1" hangingPunct="1">
              <a:spcBef>
                <a:spcPct val="0"/>
              </a:spcBef>
              <a:defRPr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spcBef>
                <a:spcPct val="0"/>
              </a:spcBef>
              <a:defRPr/>
            </a:pP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Уж татары по мне лучше: они хоть непьющие.</a:t>
            </a:r>
          </a:p>
          <a:p>
            <a:pPr marL="457200" indent="-457200" eaLnBrk="1" hangingPunct="1">
              <a:spcBef>
                <a:spcPct val="0"/>
              </a:spcBef>
              <a:defRPr/>
            </a:pPr>
            <a:r>
              <a:rPr lang="ru-RU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[-  =] : [-  =].  </a:t>
            </a:r>
          </a:p>
          <a:p>
            <a:pPr marL="457200" indent="-457200" eaLnBrk="1" hangingPunct="1">
              <a:spcBef>
                <a:spcPct val="0"/>
              </a:spcBef>
              <a:buFontTx/>
              <a:buAutoNum type="arabicPeriod"/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7462" y="193665"/>
            <a:ext cx="5429288" cy="2878169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Текст 2"/>
          <p:cNvSpPr>
            <a:spLocks noGrp="1"/>
          </p:cNvSpPr>
          <p:nvPr>
            <p:ph type="body" idx="4294967295"/>
          </p:nvPr>
        </p:nvSpPr>
        <p:spPr>
          <a:xfrm>
            <a:off x="668322" y="336541"/>
            <a:ext cx="4693404" cy="1292662"/>
          </a:xfrm>
          <a:prstGeom prst="rect">
            <a:avLst/>
          </a:prstGeom>
        </p:spPr>
        <p:txBody>
          <a:bodyPr/>
          <a:lstStyle/>
          <a:p>
            <a:pPr marL="0" indent="0" eaLnBrk="1" hangingPunct="1">
              <a:spcBef>
                <a:spcPct val="0"/>
              </a:spcBef>
              <a:defRPr/>
            </a:pPr>
            <a:r>
              <a:rPr lang="ru-RU" sz="2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2)   Я тотчас увидел,  что это был повеса  </a:t>
            </a:r>
            <a:r>
              <a:rPr lang="ru-RU" sz="2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Азамат</a:t>
            </a: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eaLnBrk="1" hangingPunct="1">
              <a:spcBef>
                <a:spcPct val="0"/>
              </a:spcBef>
              <a:defRPr/>
            </a:pP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[-  =], (что = -).</a:t>
            </a:r>
          </a:p>
          <a:p>
            <a:pPr marL="457200" indent="-457200" eaLnBrk="1" hangingPunct="1">
              <a:spcBef>
                <a:spcPct val="0"/>
              </a:spcBef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7462" y="193665"/>
            <a:ext cx="5429288" cy="2878169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4" name="Picture 3" descr="C:\Documents and Settings\Администратор\Рабочий стол\Рабочий стол 2019\человечки\depositphotos_63668875-stock-photo-business-graph-with-moving-down.jpg"/>
          <p:cNvPicPr>
            <a:picLocks noChangeAspect="1" noChangeArrowheads="1"/>
          </p:cNvPicPr>
          <p:nvPr/>
        </p:nvPicPr>
        <p:blipFill>
          <a:blip r:embed="rId2"/>
          <a:srcRect t="4023" r="11764" b="7087"/>
          <a:stretch>
            <a:fillRect/>
          </a:stretch>
        </p:blipFill>
        <p:spPr bwMode="auto">
          <a:xfrm>
            <a:off x="239694" y="1479549"/>
            <a:ext cx="5214974" cy="15716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Текст 2"/>
          <p:cNvSpPr>
            <a:spLocks noGrp="1"/>
          </p:cNvSpPr>
          <p:nvPr>
            <p:ph type="body" idx="4294967295"/>
          </p:nvPr>
        </p:nvSpPr>
        <p:spPr>
          <a:xfrm>
            <a:off x="656543" y="407989"/>
            <a:ext cx="4693404" cy="2586037"/>
          </a:xfrm>
          <a:prstGeom prst="rect">
            <a:avLst/>
          </a:prstGeom>
        </p:spPr>
        <p:txBody>
          <a:bodyPr/>
          <a:lstStyle/>
          <a:p>
            <a:pPr marL="0" indent="0" eaLnBrk="1" hangingPunct="1">
              <a:spcBef>
                <a:spcPct val="0"/>
              </a:spcBef>
              <a:defRPr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2)   Я тотчас увидел, что это был повеса </a:t>
            </a:r>
            <a:r>
              <a:rPr lang="ru-RU" sz="2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Азамат</a:t>
            </a: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eaLnBrk="1" hangingPunct="1">
              <a:spcBef>
                <a:spcPct val="0"/>
              </a:spcBef>
              <a:defRPr/>
            </a:pP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[-  =], (что = -).</a:t>
            </a:r>
          </a:p>
          <a:p>
            <a:pPr marL="457200" indent="-457200" eaLnBrk="1" hangingPunct="1">
              <a:spcBef>
                <a:spcPct val="0"/>
              </a:spcBef>
              <a:defRPr/>
            </a:pPr>
            <a:endParaRPr lang="ru-RU" sz="2000" b="1" i="1" dirty="0" smtClean="0">
              <a:latin typeface="Times New Roman" pitchFamily="18" charset="0"/>
              <a:cs typeface="Times New Roman" pitchFamily="18" charset="0"/>
            </a:endParaRPr>
          </a:p>
          <a:p>
            <a:pPr indent="361950" eaLnBrk="1" hangingPunct="1">
              <a:spcBef>
                <a:spcPct val="0"/>
              </a:spcBef>
              <a:defRPr/>
            </a:pPr>
            <a:r>
              <a:rPr lang="ru-RU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Я тотчас увидел: это был повеса </a:t>
            </a:r>
            <a:r>
              <a:rPr lang="ru-RU" sz="20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Азамат</a:t>
            </a:r>
            <a:r>
              <a:rPr lang="ru-RU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eaLnBrk="1" hangingPunct="1">
              <a:spcBef>
                <a:spcPct val="0"/>
              </a:spcBef>
              <a:defRPr/>
            </a:pPr>
            <a:r>
              <a:rPr lang="ru-RU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[-  =] : [=  -] .  </a:t>
            </a:r>
          </a:p>
          <a:p>
            <a:pPr marL="457200" indent="-457200" eaLnBrk="1" hangingPunct="1">
              <a:spcBef>
                <a:spcPct val="0"/>
              </a:spcBef>
              <a:buFontTx/>
              <a:buAutoNum type="arabicPeriod"/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7462" y="193665"/>
            <a:ext cx="5429288" cy="2878169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Текст 2"/>
          <p:cNvSpPr>
            <a:spLocks noGrp="1"/>
          </p:cNvSpPr>
          <p:nvPr>
            <p:ph type="body" idx="4294967295"/>
          </p:nvPr>
        </p:nvSpPr>
        <p:spPr>
          <a:xfrm>
            <a:off x="311132" y="193665"/>
            <a:ext cx="5234951" cy="1666875"/>
          </a:xfrm>
          <a:prstGeom prst="rect">
            <a:avLst/>
          </a:prstGeom>
        </p:spPr>
        <p:txBody>
          <a:bodyPr/>
          <a:lstStyle/>
          <a:p>
            <a:pPr marL="0" indent="0" eaLnBrk="1" hangingPunct="1">
              <a:lnSpc>
                <a:spcPts val="2600"/>
              </a:lnSpc>
              <a:spcBef>
                <a:spcPct val="0"/>
              </a:spcBef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3)   Он   поднял   глаза  и   увидел,  что  над Машуком торжественно и радостно сияло небо.</a:t>
            </a:r>
          </a:p>
          <a:p>
            <a:pPr marL="457200" indent="-457200" eaLnBrk="1" hangingPunct="1">
              <a:lnSpc>
                <a:spcPts val="2600"/>
              </a:lnSpc>
              <a:spcBef>
                <a:spcPct val="0"/>
              </a:spcBef>
              <a:defRPr/>
            </a:pP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[-  = и =], (что = -).</a:t>
            </a:r>
          </a:p>
          <a:p>
            <a:pPr marL="0" indent="0" eaLnBrk="1" hangingPunct="1">
              <a:lnSpc>
                <a:spcPts val="2600"/>
              </a:lnSpc>
              <a:spcBef>
                <a:spcPct val="0"/>
              </a:spcBef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67462" y="193665"/>
            <a:ext cx="5429288" cy="2878169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4" name="Picture 3" descr="C:\Documents and Settings\Администратор\Рабочий стол\Рабочий стол 2019\человечки\depositphotos_63668875-stock-photo-business-graph-with-moving-down.jpg"/>
          <p:cNvPicPr>
            <a:picLocks noChangeAspect="1" noChangeArrowheads="1"/>
          </p:cNvPicPr>
          <p:nvPr/>
        </p:nvPicPr>
        <p:blipFill>
          <a:blip r:embed="rId2"/>
          <a:srcRect t="4023" r="11764" b="7087"/>
          <a:stretch>
            <a:fillRect/>
          </a:stretch>
        </p:blipFill>
        <p:spPr bwMode="auto">
          <a:xfrm>
            <a:off x="239694" y="1622425"/>
            <a:ext cx="5214974" cy="14287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Текст 2"/>
          <p:cNvSpPr>
            <a:spLocks noGrp="1"/>
          </p:cNvSpPr>
          <p:nvPr>
            <p:ph type="body" idx="4294967295"/>
          </p:nvPr>
        </p:nvSpPr>
        <p:spPr>
          <a:xfrm>
            <a:off x="355683" y="193676"/>
            <a:ext cx="5234951" cy="2703513"/>
          </a:xfrm>
          <a:prstGeom prst="rect">
            <a:avLst/>
          </a:prstGeom>
        </p:spPr>
        <p:txBody>
          <a:bodyPr/>
          <a:lstStyle/>
          <a:p>
            <a:pPr marL="0" indent="0" eaLnBrk="1" hangingPunct="1">
              <a:lnSpc>
                <a:spcPts val="2600"/>
              </a:lnSpc>
              <a:spcBef>
                <a:spcPct val="0"/>
              </a:spcBef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3)   Он поднял глаза и увидел, что над Машуком торжественно и радостно сияло небо.</a:t>
            </a:r>
          </a:p>
          <a:p>
            <a:pPr marL="457200" indent="-457200" eaLnBrk="1" hangingPunct="1">
              <a:lnSpc>
                <a:spcPts val="2600"/>
              </a:lnSpc>
              <a:spcBef>
                <a:spcPct val="0"/>
              </a:spcBef>
              <a:defRPr/>
            </a:pP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[-  = и =], (что = -).</a:t>
            </a:r>
          </a:p>
          <a:p>
            <a:pPr marL="0" indent="0" eaLnBrk="1" hangingPunct="1">
              <a:lnSpc>
                <a:spcPts val="2600"/>
              </a:lnSpc>
              <a:spcBef>
                <a:spcPct val="0"/>
              </a:spcBef>
              <a:defRPr/>
            </a:pP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Он поднял глаза и увидел:  над Машуком торжественно и радостно сияло небо.</a:t>
            </a:r>
          </a:p>
          <a:p>
            <a:pPr marL="457200" indent="-457200" eaLnBrk="1" hangingPunct="1">
              <a:lnSpc>
                <a:spcPts val="2600"/>
              </a:lnSpc>
              <a:spcBef>
                <a:spcPct val="0"/>
              </a:spcBef>
              <a:defRPr/>
            </a:pPr>
            <a:r>
              <a:rPr lang="ru-RU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[-  = и =] : [=  -].  </a:t>
            </a:r>
          </a:p>
          <a:p>
            <a:pPr marL="457200" indent="-457200" eaLnBrk="1" hangingPunct="1">
              <a:spcBef>
                <a:spcPct val="0"/>
              </a:spcBef>
              <a:buFontTx/>
              <a:buAutoNum type="arabicPeriod"/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7462" y="193665"/>
            <a:ext cx="5429288" cy="2878169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Текст 2"/>
          <p:cNvSpPr>
            <a:spLocks noGrp="1"/>
          </p:cNvSpPr>
          <p:nvPr>
            <p:ph type="body" idx="4294967295"/>
          </p:nvPr>
        </p:nvSpPr>
        <p:spPr>
          <a:xfrm>
            <a:off x="311132" y="1"/>
            <a:ext cx="5214974" cy="3919022"/>
          </a:xfrm>
          <a:prstGeom prst="rect">
            <a:avLst/>
          </a:prstGeom>
        </p:spPr>
        <p:txBody>
          <a:bodyPr/>
          <a:lstStyle/>
          <a:p>
            <a:pPr marL="0" indent="0" eaLnBrk="1" hangingPunct="1">
              <a:spcBef>
                <a:spcPct val="0"/>
              </a:spcBef>
              <a:defRPr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Расставьте  знаки препинания и  объясните  свой  выбор.</a:t>
            </a:r>
          </a:p>
          <a:p>
            <a:pPr marL="180975" indent="-180975" eaLnBrk="1" hangingPunct="1">
              <a:lnSpc>
                <a:spcPts val="1800"/>
              </a:lnSpc>
              <a:spcBef>
                <a:spcPct val="0"/>
              </a:spcBef>
              <a:buFontTx/>
              <a:buAutoNum type="arabicPeriod"/>
              <a:defRPr/>
            </a:pPr>
            <a:r>
              <a:rPr lang="ru-RU" sz="1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Я говорил  тебе</a:t>
            </a:r>
            <a:r>
              <a:rPr lang="ru-RU" sz="1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(?)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ни </a:t>
            </a:r>
            <a:r>
              <a:rPr lang="ru-RU" sz="18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счастия</a:t>
            </a:r>
            <a:r>
              <a:rPr lang="ru-RU" sz="1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  </a:t>
            </a:r>
            <a:r>
              <a:rPr lang="ru-RU" sz="18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ни</a:t>
            </a:r>
            <a:r>
              <a:rPr lang="ru-RU" sz="1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славы  мне  в  мире  не найти. </a:t>
            </a:r>
          </a:p>
          <a:p>
            <a:pPr marL="180975" indent="-180975" eaLnBrk="1" hangingPunct="1">
              <a:lnSpc>
                <a:spcPts val="1800"/>
              </a:lnSpc>
              <a:spcBef>
                <a:spcPct val="0"/>
              </a:spcBef>
              <a:buFontTx/>
              <a:buAutoNum type="arabicPeriod"/>
              <a:defRPr/>
            </a:pPr>
            <a:r>
              <a:rPr lang="ru-RU" sz="1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Непогода   затягивалась</a:t>
            </a:r>
            <a:r>
              <a:rPr lang="ru-RU" sz="1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(?)</a:t>
            </a:r>
            <a:r>
              <a:rPr lang="ru-RU" sz="1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ливень  то лил  беспрестанно, то из-за  туч  проглядывало  скупое  солнце.</a:t>
            </a:r>
            <a:endParaRPr lang="ru-RU" sz="18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80975" indent="-180975" eaLnBrk="1" hangingPunct="1">
              <a:lnSpc>
                <a:spcPts val="1800"/>
              </a:lnSpc>
              <a:spcBef>
                <a:spcPct val="0"/>
              </a:spcBef>
              <a:buFontTx/>
              <a:buAutoNum type="arabicPeriod"/>
              <a:defRPr/>
            </a:pPr>
            <a:r>
              <a:rPr lang="ru-RU" sz="1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Я взглянул  на море</a:t>
            </a:r>
            <a:r>
              <a:rPr lang="ru-RU" sz="1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(?) </a:t>
            </a:r>
            <a:r>
              <a:rPr lang="ru-RU" sz="1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нигде не было никакого  движения. </a:t>
            </a:r>
            <a:endParaRPr lang="ru-RU" sz="18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80975" indent="-180975" eaLnBrk="1" hangingPunct="1">
              <a:lnSpc>
                <a:spcPts val="1800"/>
              </a:lnSpc>
              <a:spcBef>
                <a:spcPct val="0"/>
              </a:spcBef>
              <a:buFontTx/>
              <a:buAutoNum type="arabicPeriod"/>
              <a:defRPr/>
            </a:pPr>
            <a:r>
              <a:rPr lang="ru-RU" sz="1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Герой  Нашего Времени,  милостивые   государи   мои, точно портрет, но не одного  человека</a:t>
            </a:r>
            <a:r>
              <a:rPr lang="ru-RU" sz="1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(?) </a:t>
            </a:r>
            <a:r>
              <a:rPr lang="ru-RU" sz="1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это портрет, составленный из пороков  всего  нашего поколения. </a:t>
            </a:r>
            <a:endParaRPr lang="ru-RU" sz="18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1" hangingPunct="1">
              <a:spcBef>
                <a:spcPct val="0"/>
              </a:spcBef>
              <a:buFontTx/>
              <a:buAutoNum type="arabicPeriod"/>
              <a:defRPr/>
            </a:pPr>
            <a:endParaRPr lang="ru-RU" sz="1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1" hangingPunct="1">
              <a:spcBef>
                <a:spcPct val="0"/>
              </a:spcBef>
              <a:buFontTx/>
              <a:buAutoNum type="arabicPeriod"/>
              <a:defRPr/>
            </a:pPr>
            <a:endParaRPr lang="ru-RU" sz="1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1" hangingPunct="1">
              <a:lnSpc>
                <a:spcPts val="2600"/>
              </a:lnSpc>
              <a:spcBef>
                <a:spcPct val="0"/>
              </a:spcBef>
              <a:buFontTx/>
              <a:buAutoNum type="arabicPeriod"/>
              <a:defRPr/>
            </a:pPr>
            <a:endParaRPr lang="ru-RU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5765800" cy="3244849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625" name="Object 1"/>
          <p:cNvGraphicFramePr>
            <a:graphicFrameLocks noChangeAspect="1"/>
          </p:cNvGraphicFramePr>
          <p:nvPr/>
        </p:nvGraphicFramePr>
        <p:xfrm>
          <a:off x="239694" y="193665"/>
          <a:ext cx="5286412" cy="2786082"/>
        </p:xfrm>
        <a:graphic>
          <a:graphicData uri="http://schemas.openxmlformats.org/presentationml/2006/ole">
            <p:oleObj spid="_x0000_s26625" name="Слайд" r:id="rId3" imgW="4570610" imgH="3427643" progId="PowerPoint.Slide.12">
              <p:embed/>
            </p:oleObj>
          </a:graphicData>
        </a:graphic>
      </p:graphicFrame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1239826" y="622293"/>
            <a:ext cx="3429024" cy="1781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57653" tIns="28826" rIns="57653" bIns="28826">
            <a:spAutoFit/>
          </a:bodyPr>
          <a:lstStyle/>
          <a:p>
            <a:pPr algn="ctr">
              <a:defRPr/>
            </a:pPr>
            <a:r>
              <a:rPr lang="ru-RU" sz="1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Цель урока</a:t>
            </a:r>
            <a:r>
              <a:rPr lang="ru-RU" sz="1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формирование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умений устанавливать смысловые отношения между частями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бессоюзного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сложного предложения, определять интонационные особенности этих предложений и на этом основании верно выбирать знак препинания.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68256" y="193664"/>
            <a:ext cx="5429288" cy="2857521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57658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 advTm="10032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2435" y="1005903"/>
            <a:ext cx="4900930" cy="315471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/>
              <a:t>Проверим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4294967295"/>
          </p:nvPr>
        </p:nvSpPr>
        <p:spPr>
          <a:xfrm>
            <a:off x="239694" y="265103"/>
            <a:ext cx="5355295" cy="3108543"/>
          </a:xfrm>
          <a:prstGeom prst="rect">
            <a:avLst/>
          </a:prstGeom>
        </p:spPr>
        <p:txBody>
          <a:bodyPr/>
          <a:lstStyle/>
          <a:p>
            <a:pPr marL="180975" indent="-180975" eaLnBrk="1" hangingPunct="1">
              <a:lnSpc>
                <a:spcPts val="1700"/>
              </a:lnSpc>
              <a:spcBef>
                <a:spcPct val="0"/>
              </a:spcBef>
              <a:buFontTx/>
              <a:buAutoNum type="arabicPeriod"/>
              <a:defRPr/>
            </a:pP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Я говорил  тебе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ни </a:t>
            </a:r>
            <a:r>
              <a:rPr lang="ru-RU" sz="1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счастия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  </a:t>
            </a:r>
            <a:r>
              <a:rPr lang="ru-RU" sz="1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ни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славы  мне  в  мире  не найти.                                                                                    </a:t>
            </a:r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(что,  изъяснение)</a:t>
            </a:r>
          </a:p>
          <a:p>
            <a:pPr marL="180975" indent="-180975" eaLnBrk="1" hangingPunct="1">
              <a:lnSpc>
                <a:spcPts val="1700"/>
              </a:lnSpc>
              <a:spcBef>
                <a:spcPct val="0"/>
              </a:spcBef>
              <a:buFontTx/>
              <a:buAutoNum type="arabicPeriod"/>
              <a:defRPr/>
            </a:pP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Непогода   затягивалась</a:t>
            </a:r>
            <a:r>
              <a:rPr lang="ru-RU" sz="1800" i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ливень  то лил  беспрестанно, то из-за  туч  проглядывало  скупое  солнце.                                                              </a:t>
            </a:r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(а именно,  пояснение)</a:t>
            </a:r>
          </a:p>
          <a:p>
            <a:pPr marL="180975" indent="-180975" eaLnBrk="1" hangingPunct="1">
              <a:lnSpc>
                <a:spcPts val="1700"/>
              </a:lnSpc>
              <a:spcBef>
                <a:spcPct val="0"/>
              </a:spcBef>
              <a:buFontTx/>
              <a:buAutoNum type="arabicPeriod"/>
              <a:defRPr/>
            </a:pP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Я взглянул на море</a:t>
            </a:r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нигде не было никакого движения.                       </a:t>
            </a:r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(и увидел, что,  изъяснение)</a:t>
            </a:r>
          </a:p>
          <a:p>
            <a:pPr marL="180975" indent="-180975" eaLnBrk="1" hangingPunct="1">
              <a:lnSpc>
                <a:spcPts val="1700"/>
              </a:lnSpc>
              <a:spcBef>
                <a:spcPct val="0"/>
              </a:spcBef>
              <a:buFontTx/>
              <a:buAutoNum type="arabicPeriod"/>
              <a:defRPr/>
            </a:pP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Герой  Нашего Времени,  милостивые   государи   мои, точно портрет, но не одного  человека</a:t>
            </a:r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это портрет, составленный из пороков  всего  нашего поколения.                                                                         </a:t>
            </a:r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(а именно, пояснение)</a:t>
            </a:r>
          </a:p>
          <a:p>
            <a:pPr marL="457200" indent="-457200" eaLnBrk="1" hangingPunct="1">
              <a:spcBef>
                <a:spcPct val="0"/>
              </a:spcBef>
              <a:defRPr/>
            </a:pPr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1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ru-RU" sz="16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6700" indent="-266700" eaLnBrk="1" hangingPunct="1">
              <a:spcBef>
                <a:spcPct val="0"/>
              </a:spcBef>
              <a:defRPr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7462" y="193665"/>
            <a:ext cx="5429288" cy="2878169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Текст 2"/>
          <p:cNvSpPr>
            <a:spLocks noGrp="1"/>
          </p:cNvSpPr>
          <p:nvPr>
            <p:ph type="body" idx="4294967295"/>
          </p:nvPr>
        </p:nvSpPr>
        <p:spPr>
          <a:xfrm>
            <a:off x="311132" y="122227"/>
            <a:ext cx="5234951" cy="2631490"/>
          </a:xfrm>
          <a:prstGeom prst="rect">
            <a:avLst/>
          </a:prstGeom>
        </p:spPr>
        <p:txBody>
          <a:bodyPr/>
          <a:lstStyle/>
          <a:p>
            <a:pPr marL="0" indent="0" eaLnBrk="1" hangingPunct="1">
              <a:spcBef>
                <a:spcPct val="0"/>
              </a:spcBef>
              <a:defRPr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Выпишите номера БСП, между частями которых следует поставить двоеточие.</a:t>
            </a:r>
          </a:p>
          <a:p>
            <a:pPr marL="266700" indent="-266700" eaLnBrk="1" hangingPunct="1">
              <a:spcBef>
                <a:spcPct val="0"/>
              </a:spcBef>
              <a:buFontTx/>
              <a:buAutoNum type="arabicPeriod"/>
              <a:defRPr/>
            </a:pPr>
            <a:r>
              <a:rPr lang="ru-RU" sz="15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Я доверяю любящим они великодушны.</a:t>
            </a:r>
          </a:p>
          <a:p>
            <a:pPr marL="266700" indent="-266700" eaLnBrk="1" hangingPunct="1">
              <a:spcBef>
                <a:spcPct val="0"/>
              </a:spcBef>
              <a:buFontTx/>
              <a:buAutoNum type="arabicPeriod"/>
              <a:defRPr/>
            </a:pPr>
            <a:r>
              <a:rPr lang="ru-RU" sz="15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Поспешишь людей насмешишь.</a:t>
            </a:r>
          </a:p>
          <a:p>
            <a:pPr marL="266700" indent="-266700" eaLnBrk="1" hangingPunct="1">
              <a:spcBef>
                <a:spcPct val="0"/>
              </a:spcBef>
              <a:buFontTx/>
              <a:buAutoNum type="arabicPeriod"/>
              <a:defRPr/>
            </a:pPr>
            <a:r>
              <a:rPr lang="ru-RU" sz="15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Тихо пахать не годится вместо хлеба трава уродится. </a:t>
            </a:r>
          </a:p>
          <a:p>
            <a:pPr marL="266700" indent="-266700" eaLnBrk="1" hangingPunct="1">
              <a:spcBef>
                <a:spcPct val="0"/>
              </a:spcBef>
              <a:buFontTx/>
              <a:buAutoNum type="arabicPeriod"/>
              <a:defRPr/>
            </a:pPr>
            <a:r>
              <a:rPr lang="ru-RU" sz="15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Я поглядел кругом торжественно и царственно стояла ночь.</a:t>
            </a:r>
          </a:p>
          <a:p>
            <a:pPr marL="266700" indent="-266700" eaLnBrk="1" hangingPunct="1">
              <a:spcBef>
                <a:spcPct val="0"/>
              </a:spcBef>
              <a:buFontTx/>
              <a:buAutoNum type="arabicPeriod"/>
              <a:defRPr/>
            </a:pPr>
            <a:r>
              <a:rPr lang="ru-RU" sz="15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Май холодный год хлебородный.</a:t>
            </a:r>
          </a:p>
          <a:p>
            <a:pPr marL="266700" indent="-266700" eaLnBrk="1" hangingPunct="1">
              <a:spcBef>
                <a:spcPct val="0"/>
              </a:spcBef>
              <a:buFontTx/>
              <a:buAutoNum type="arabicPeriod"/>
              <a:defRPr/>
            </a:pPr>
            <a:r>
              <a:rPr lang="ru-RU" sz="15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Шлагбаум опустили  приближался  скорый  поезд.</a:t>
            </a:r>
          </a:p>
          <a:p>
            <a:pPr marL="266700" indent="-266700" eaLnBrk="1" hangingPunct="1">
              <a:spcBef>
                <a:spcPct val="0"/>
              </a:spcBef>
              <a:buFontTx/>
              <a:buAutoNum type="arabicPeriod"/>
              <a:defRPr/>
            </a:pPr>
            <a:r>
              <a:rPr lang="ru-RU" sz="15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  всё  браться ничего  не  сделать.  </a:t>
            </a:r>
          </a:p>
          <a:p>
            <a:pPr marL="266700" indent="-266700" eaLnBrk="1" hangingPunct="1">
              <a:spcBef>
                <a:spcPct val="0"/>
              </a:spcBef>
              <a:buFontTx/>
              <a:buAutoNum type="arabicPeriod"/>
              <a:defRPr/>
            </a:pPr>
            <a:r>
              <a:rPr lang="ru-RU" sz="15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Я  знаю   вы  не  осудите меня. 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67462" y="193665"/>
            <a:ext cx="5429288" cy="2878169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 bwMode="auto">
          <a:xfrm>
            <a:off x="295511" y="0"/>
            <a:ext cx="5164082" cy="492125"/>
          </a:xfrm>
        </p:spPr>
        <p:txBody>
          <a:bodyPr vert="horz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       Проверим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4294967295"/>
          </p:nvPr>
        </p:nvSpPr>
        <p:spPr>
          <a:xfrm>
            <a:off x="168256" y="604837"/>
            <a:ext cx="5429288" cy="2739211"/>
          </a:xfrm>
          <a:prstGeom prst="rect">
            <a:avLst/>
          </a:prstGeom>
        </p:spPr>
        <p:txBody>
          <a:bodyPr/>
          <a:lstStyle/>
          <a:p>
            <a:pPr marL="0" indent="0" eaLnBrk="1" hangingPunct="1">
              <a:defRPr/>
            </a:pPr>
            <a:r>
              <a:rPr lang="ru-RU" sz="1200" dirty="0" smtClean="0">
                <a:solidFill>
                  <a:srgbClr val="C00000"/>
                </a:solidFill>
              </a:rPr>
              <a:t>       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Двоеточие в предложениях  1,3,4,6,8</a:t>
            </a:r>
          </a:p>
          <a:p>
            <a:pPr marL="266700" indent="-266700" eaLnBrk="1" hangingPunct="1">
              <a:spcBef>
                <a:spcPct val="0"/>
              </a:spcBef>
              <a:defRPr/>
            </a:pPr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Я доверяю любящим</a:t>
            </a:r>
            <a:r>
              <a:rPr lang="ru-RU" sz="1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они великодушны.</a:t>
            </a:r>
          </a:p>
          <a:p>
            <a:pPr marL="266700" indent="-266700" eaLnBrk="1" hangingPunct="1">
              <a:spcBef>
                <a:spcPct val="0"/>
              </a:spcBef>
              <a:defRPr/>
            </a:pPr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Тихо пахать не годится</a:t>
            </a:r>
            <a:r>
              <a:rPr lang="ru-RU" sz="1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вместо хлеба трава уродится. </a:t>
            </a:r>
          </a:p>
          <a:p>
            <a:pPr marL="266700" indent="-266700" eaLnBrk="1" hangingPunct="1">
              <a:spcBef>
                <a:spcPct val="0"/>
              </a:spcBef>
              <a:defRPr/>
            </a:pPr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Я поглядел кругом</a:t>
            </a:r>
            <a:r>
              <a:rPr lang="ru-RU" sz="1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торжественно и царственно стояла ночь.</a:t>
            </a:r>
          </a:p>
          <a:p>
            <a:pPr marL="266700" indent="-266700" eaLnBrk="1" hangingPunct="1">
              <a:spcBef>
                <a:spcPct val="0"/>
              </a:spcBef>
              <a:defRPr/>
            </a:pPr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Шлагбаум опустили</a:t>
            </a:r>
            <a:r>
              <a:rPr lang="ru-RU" sz="1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приближался  скорый  поезд.</a:t>
            </a:r>
          </a:p>
          <a:p>
            <a:pPr marL="266700" indent="-266700" eaLnBrk="1" hangingPunct="1">
              <a:spcBef>
                <a:spcPct val="0"/>
              </a:spcBef>
              <a:defRPr/>
            </a:pPr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Я  знаю</a:t>
            </a:r>
            <a:r>
              <a:rPr lang="ru-RU" sz="1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вы  не  осудите меня.  </a:t>
            </a:r>
          </a:p>
          <a:p>
            <a:pPr marL="0" indent="0" eaLnBrk="1" hangingPunct="1">
              <a:defRPr/>
            </a:pPr>
            <a:endParaRPr lang="ru-RU" dirty="0" smtClean="0"/>
          </a:p>
          <a:p>
            <a:pPr marL="0" indent="0" eaLnBrk="1" hangingPunct="1"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995" y="122238"/>
            <a:ext cx="5535810" cy="315471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Задания для самостоятельного выполнения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Подзаголовок 18"/>
          <p:cNvSpPr>
            <a:spLocks noGrp="1"/>
          </p:cNvSpPr>
          <p:nvPr>
            <p:ph type="subTitle" idx="4"/>
          </p:nvPr>
        </p:nvSpPr>
        <p:spPr>
          <a:xfrm>
            <a:off x="1559120" y="765176"/>
            <a:ext cx="4031514" cy="1846659"/>
          </a:xfrm>
        </p:spPr>
        <p:txBody>
          <a:bodyPr/>
          <a:lstStyle/>
          <a:p>
            <a:pPr marL="0" indent="0" eaLnBrk="1" hangingPunct="1"/>
            <a:r>
              <a:rPr lang="ru-RU" dirty="0" smtClean="0"/>
              <a:t>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1) Выписать  пять-шесть БСП  с двоеточием  из произведений художественной  литературы   и  объяснить  постановку знаков   препинания.</a:t>
            </a:r>
          </a:p>
          <a:p>
            <a:pPr marL="0" indent="0" eaLnBrk="1" hangingPunct="1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2)  Написать  сочинение-рассуждение   на  тему  «Роль двоеточия  в  предложении».</a:t>
            </a:r>
          </a:p>
        </p:txBody>
      </p:sp>
      <p:sp>
        <p:nvSpPr>
          <p:cNvPr id="12" name="object 8"/>
          <p:cNvSpPr txBox="1"/>
          <p:nvPr/>
        </p:nvSpPr>
        <p:spPr>
          <a:xfrm>
            <a:off x="1498948" y="1050926"/>
            <a:ext cx="4091686" cy="298800"/>
          </a:xfrm>
          <a:prstGeom prst="rect">
            <a:avLst/>
          </a:prstGeom>
        </p:spPr>
        <p:txBody>
          <a:bodyPr lIns="0" tIns="21590" rIns="0" bIns="0">
            <a:spAutoFit/>
          </a:bodyPr>
          <a:lstStyle/>
          <a:p>
            <a:pPr algn="just">
              <a:defRPr/>
            </a:pPr>
            <a:r>
              <a:rPr lang="ru-RU" b="1" i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     </a:t>
            </a:r>
            <a:endParaRPr lang="ru-RU" sz="2200" b="1" i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object 13"/>
          <p:cNvGrpSpPr>
            <a:grpSpLocks/>
          </p:cNvGrpSpPr>
          <p:nvPr/>
        </p:nvGrpSpPr>
        <p:grpSpPr bwMode="auto">
          <a:xfrm>
            <a:off x="175168" y="765175"/>
            <a:ext cx="1210122" cy="1844675"/>
            <a:chOff x="377240" y="1199601"/>
            <a:chExt cx="906780" cy="1354051"/>
          </a:xfrm>
        </p:grpSpPr>
        <p:sp>
          <p:nvSpPr>
            <p:cNvPr id="25613" name="object 14"/>
            <p:cNvSpPr>
              <a:spLocks noChangeArrowheads="1"/>
            </p:cNvSpPr>
            <p:nvPr/>
          </p:nvSpPr>
          <p:spPr bwMode="auto">
            <a:xfrm>
              <a:off x="377240" y="1303972"/>
              <a:ext cx="906780" cy="1249680"/>
            </a:xfrm>
            <a:custGeom>
              <a:avLst/>
              <a:gdLst>
                <a:gd name="T0" fmla="*/ 0 w 906780"/>
                <a:gd name="T1" fmla="*/ 0 h 1249680"/>
                <a:gd name="T2" fmla="*/ 906780 w 906780"/>
                <a:gd name="T3" fmla="*/ 1249680 h 1249680"/>
              </a:gdLst>
              <a:ahLst/>
              <a:cxnLst/>
              <a:rect l="T0" t="T1" r="T2" b="T3"/>
              <a:pathLst>
                <a:path w="906780" h="1249680">
                  <a:moveTo>
                    <a:pt x="176110" y="102743"/>
                  </a:moveTo>
                  <a:lnTo>
                    <a:pt x="127190" y="102743"/>
                  </a:lnTo>
                  <a:lnTo>
                    <a:pt x="127190" y="937691"/>
                  </a:lnTo>
                  <a:lnTo>
                    <a:pt x="176110" y="937691"/>
                  </a:lnTo>
                  <a:lnTo>
                    <a:pt x="176110" y="102743"/>
                  </a:lnTo>
                  <a:close/>
                </a:path>
                <a:path w="906780" h="1249680">
                  <a:moveTo>
                    <a:pt x="699592" y="417474"/>
                  </a:moveTo>
                  <a:lnTo>
                    <a:pt x="334302" y="417474"/>
                  </a:lnTo>
                  <a:lnTo>
                    <a:pt x="334302" y="466407"/>
                  </a:lnTo>
                  <a:lnTo>
                    <a:pt x="699592" y="466407"/>
                  </a:lnTo>
                  <a:lnTo>
                    <a:pt x="699592" y="417474"/>
                  </a:lnTo>
                  <a:close/>
                </a:path>
                <a:path w="906780" h="1249680">
                  <a:moveTo>
                    <a:pt x="882230" y="1095870"/>
                  </a:moveTo>
                  <a:lnTo>
                    <a:pt x="102730" y="1095870"/>
                  </a:lnTo>
                  <a:lnTo>
                    <a:pt x="102730" y="1144803"/>
                  </a:lnTo>
                  <a:lnTo>
                    <a:pt x="882230" y="1144803"/>
                  </a:lnTo>
                  <a:lnTo>
                    <a:pt x="882230" y="1095870"/>
                  </a:lnTo>
                  <a:close/>
                </a:path>
                <a:path w="906780" h="1249680">
                  <a:moveTo>
                    <a:pt x="906691" y="0"/>
                  </a:moveTo>
                  <a:lnTo>
                    <a:pt x="752589" y="0"/>
                  </a:lnTo>
                  <a:lnTo>
                    <a:pt x="752589" y="48933"/>
                  </a:lnTo>
                  <a:lnTo>
                    <a:pt x="857770" y="48933"/>
                  </a:lnTo>
                  <a:lnTo>
                    <a:pt x="857770" y="963790"/>
                  </a:lnTo>
                  <a:lnTo>
                    <a:pt x="855586" y="974559"/>
                  </a:lnTo>
                  <a:lnTo>
                    <a:pt x="849642" y="983373"/>
                  </a:lnTo>
                  <a:lnTo>
                    <a:pt x="840828" y="989317"/>
                  </a:lnTo>
                  <a:lnTo>
                    <a:pt x="830046" y="991501"/>
                  </a:lnTo>
                  <a:lnTo>
                    <a:pt x="76631" y="991501"/>
                  </a:lnTo>
                  <a:lnTo>
                    <a:pt x="69392" y="991844"/>
                  </a:lnTo>
                  <a:lnTo>
                    <a:pt x="62344" y="992860"/>
                  </a:lnTo>
                  <a:lnTo>
                    <a:pt x="55499" y="994498"/>
                  </a:lnTo>
                  <a:lnTo>
                    <a:pt x="48907" y="996721"/>
                  </a:lnTo>
                  <a:lnTo>
                    <a:pt x="48907" y="76657"/>
                  </a:lnTo>
                  <a:lnTo>
                    <a:pt x="51092" y="65874"/>
                  </a:lnTo>
                  <a:lnTo>
                    <a:pt x="57035" y="57061"/>
                  </a:lnTo>
                  <a:lnTo>
                    <a:pt x="65849" y="51117"/>
                  </a:lnTo>
                  <a:lnTo>
                    <a:pt x="76631" y="48933"/>
                  </a:lnTo>
                  <a:lnTo>
                    <a:pt x="517753" y="48933"/>
                  </a:lnTo>
                  <a:lnTo>
                    <a:pt x="517753" y="0"/>
                  </a:lnTo>
                  <a:lnTo>
                    <a:pt x="76631" y="0"/>
                  </a:lnTo>
                  <a:lnTo>
                    <a:pt x="46837" y="6032"/>
                  </a:lnTo>
                  <a:lnTo>
                    <a:pt x="22466" y="22479"/>
                  </a:lnTo>
                  <a:lnTo>
                    <a:pt x="6032" y="46850"/>
                  </a:lnTo>
                  <a:lnTo>
                    <a:pt x="0" y="76657"/>
                  </a:lnTo>
                  <a:lnTo>
                    <a:pt x="0" y="1172527"/>
                  </a:lnTo>
                  <a:lnTo>
                    <a:pt x="6032" y="1202334"/>
                  </a:lnTo>
                  <a:lnTo>
                    <a:pt x="22466" y="1226693"/>
                  </a:lnTo>
                  <a:lnTo>
                    <a:pt x="46837" y="1243139"/>
                  </a:lnTo>
                  <a:lnTo>
                    <a:pt x="76631" y="1249172"/>
                  </a:lnTo>
                  <a:lnTo>
                    <a:pt x="882230" y="1249172"/>
                  </a:lnTo>
                  <a:lnTo>
                    <a:pt x="882230" y="1200238"/>
                  </a:lnTo>
                  <a:lnTo>
                    <a:pt x="76631" y="1200238"/>
                  </a:lnTo>
                  <a:lnTo>
                    <a:pt x="65849" y="1198067"/>
                  </a:lnTo>
                  <a:lnTo>
                    <a:pt x="57035" y="1192110"/>
                  </a:lnTo>
                  <a:lnTo>
                    <a:pt x="51092" y="1183309"/>
                  </a:lnTo>
                  <a:lnTo>
                    <a:pt x="48907" y="1172527"/>
                  </a:lnTo>
                  <a:lnTo>
                    <a:pt x="48907" y="1068158"/>
                  </a:lnTo>
                  <a:lnTo>
                    <a:pt x="51092" y="1057376"/>
                  </a:lnTo>
                  <a:lnTo>
                    <a:pt x="57035" y="1048562"/>
                  </a:lnTo>
                  <a:lnTo>
                    <a:pt x="65849" y="1042619"/>
                  </a:lnTo>
                  <a:lnTo>
                    <a:pt x="76631" y="1040434"/>
                  </a:lnTo>
                  <a:lnTo>
                    <a:pt x="830046" y="1040434"/>
                  </a:lnTo>
                  <a:lnTo>
                    <a:pt x="859853" y="1034402"/>
                  </a:lnTo>
                  <a:lnTo>
                    <a:pt x="884224" y="1017968"/>
                  </a:lnTo>
                  <a:lnTo>
                    <a:pt x="900658" y="993597"/>
                  </a:lnTo>
                  <a:lnTo>
                    <a:pt x="906691" y="963790"/>
                  </a:lnTo>
                  <a:lnTo>
                    <a:pt x="906691" y="0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25614" name="object 15"/>
            <p:cNvSpPr>
              <a:spLocks noChangeArrowheads="1"/>
            </p:cNvSpPr>
            <p:nvPr/>
          </p:nvSpPr>
          <p:spPr bwMode="auto">
            <a:xfrm>
              <a:off x="698458" y="1199601"/>
              <a:ext cx="492759" cy="1014730"/>
            </a:xfrm>
            <a:custGeom>
              <a:avLst/>
              <a:gdLst>
                <a:gd name="T0" fmla="*/ 0 w 492759"/>
                <a:gd name="T1" fmla="*/ 0 h 1014730"/>
                <a:gd name="T2" fmla="*/ 492759 w 492759"/>
                <a:gd name="T3" fmla="*/ 1014730 h 1014730"/>
              </a:gdLst>
              <a:ahLst/>
              <a:cxnLst/>
              <a:rect l="T0" t="T1" r="T2" b="T3"/>
              <a:pathLst>
                <a:path w="492759" h="1014730">
                  <a:moveTo>
                    <a:pt x="154927" y="965415"/>
                  </a:moveTo>
                  <a:lnTo>
                    <a:pt x="102743" y="965415"/>
                  </a:lnTo>
                  <a:lnTo>
                    <a:pt x="102743" y="1014349"/>
                  </a:lnTo>
                  <a:lnTo>
                    <a:pt x="154927" y="1014349"/>
                  </a:lnTo>
                  <a:lnTo>
                    <a:pt x="154927" y="965415"/>
                  </a:lnTo>
                  <a:close/>
                </a:path>
                <a:path w="492759" h="1014730">
                  <a:moveTo>
                    <a:pt x="259295" y="965415"/>
                  </a:moveTo>
                  <a:lnTo>
                    <a:pt x="207111" y="965415"/>
                  </a:lnTo>
                  <a:lnTo>
                    <a:pt x="207111" y="1014349"/>
                  </a:lnTo>
                  <a:lnTo>
                    <a:pt x="259295" y="1014349"/>
                  </a:lnTo>
                  <a:lnTo>
                    <a:pt x="259295" y="965415"/>
                  </a:lnTo>
                  <a:close/>
                </a:path>
                <a:path w="492759" h="1014730">
                  <a:moveTo>
                    <a:pt x="363664" y="965415"/>
                  </a:moveTo>
                  <a:lnTo>
                    <a:pt x="311480" y="965415"/>
                  </a:lnTo>
                  <a:lnTo>
                    <a:pt x="311480" y="1014349"/>
                  </a:lnTo>
                  <a:lnTo>
                    <a:pt x="363664" y="1014349"/>
                  </a:lnTo>
                  <a:lnTo>
                    <a:pt x="363664" y="965415"/>
                  </a:lnTo>
                  <a:close/>
                </a:path>
                <a:path w="492759" h="1014730">
                  <a:moveTo>
                    <a:pt x="466394" y="313105"/>
                  </a:moveTo>
                  <a:lnTo>
                    <a:pt x="0" y="313105"/>
                  </a:lnTo>
                  <a:lnTo>
                    <a:pt x="0" y="466407"/>
                  </a:lnTo>
                  <a:lnTo>
                    <a:pt x="466394" y="466407"/>
                  </a:lnTo>
                  <a:lnTo>
                    <a:pt x="466394" y="313105"/>
                  </a:lnTo>
                  <a:close/>
                </a:path>
                <a:path w="492759" h="1014730">
                  <a:moveTo>
                    <a:pt x="492493" y="50558"/>
                  </a:moveTo>
                  <a:lnTo>
                    <a:pt x="488518" y="30899"/>
                  </a:lnTo>
                  <a:lnTo>
                    <a:pt x="477672" y="14820"/>
                  </a:lnTo>
                  <a:lnTo>
                    <a:pt x="461594" y="3987"/>
                  </a:lnTo>
                  <a:lnTo>
                    <a:pt x="441934" y="0"/>
                  </a:lnTo>
                  <a:lnTo>
                    <a:pt x="337566" y="0"/>
                  </a:lnTo>
                  <a:lnTo>
                    <a:pt x="317906" y="3987"/>
                  </a:lnTo>
                  <a:lnTo>
                    <a:pt x="301840" y="14820"/>
                  </a:lnTo>
                  <a:lnTo>
                    <a:pt x="290995" y="30899"/>
                  </a:lnTo>
                  <a:lnTo>
                    <a:pt x="287007" y="50558"/>
                  </a:lnTo>
                  <a:lnTo>
                    <a:pt x="287007" y="257670"/>
                  </a:lnTo>
                  <a:lnTo>
                    <a:pt x="492493" y="257670"/>
                  </a:lnTo>
                  <a:lnTo>
                    <a:pt x="492493" y="50558"/>
                  </a:lnTo>
                  <a:close/>
                </a:path>
              </a:pathLst>
            </a:custGeom>
            <a:solidFill>
              <a:srgbClr val="0095DA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</p:grpSp>
      <p:grpSp>
        <p:nvGrpSpPr>
          <p:cNvPr id="4" name="object 16"/>
          <p:cNvGrpSpPr>
            <a:grpSpLocks/>
          </p:cNvGrpSpPr>
          <p:nvPr/>
        </p:nvGrpSpPr>
        <p:grpSpPr bwMode="auto">
          <a:xfrm>
            <a:off x="596884" y="2765433"/>
            <a:ext cx="1044315" cy="231775"/>
            <a:chOff x="320975" y="2634669"/>
            <a:chExt cx="1043940" cy="231775"/>
          </a:xfrm>
        </p:grpSpPr>
        <p:sp>
          <p:nvSpPr>
            <p:cNvPr id="25611" name="object 17"/>
            <p:cNvSpPr>
              <a:spLocks noChangeArrowheads="1"/>
            </p:cNvSpPr>
            <p:nvPr/>
          </p:nvSpPr>
          <p:spPr bwMode="auto">
            <a:xfrm>
              <a:off x="320975" y="2634669"/>
              <a:ext cx="1043940" cy="231775"/>
            </a:xfrm>
            <a:custGeom>
              <a:avLst/>
              <a:gdLst>
                <a:gd name="T0" fmla="*/ 0 w 1043940"/>
                <a:gd name="T1" fmla="*/ 0 h 231775"/>
                <a:gd name="T2" fmla="*/ 1043940 w 1043940"/>
                <a:gd name="T3" fmla="*/ 231775 h 231775"/>
              </a:gdLst>
              <a:ahLst/>
              <a:cxnLst/>
              <a:rect l="T0" t="T1" r="T2" b="T3"/>
              <a:pathLst>
                <a:path w="1043940" h="231775">
                  <a:moveTo>
                    <a:pt x="989877" y="0"/>
                  </a:moveTo>
                  <a:lnTo>
                    <a:pt x="652305" y="0"/>
                  </a:lnTo>
                  <a:lnTo>
                    <a:pt x="652305" y="48930"/>
                  </a:lnTo>
                  <a:lnTo>
                    <a:pt x="940956" y="48930"/>
                  </a:lnTo>
                  <a:lnTo>
                    <a:pt x="940956" y="78277"/>
                  </a:lnTo>
                  <a:lnTo>
                    <a:pt x="94233" y="78277"/>
                  </a:lnTo>
                  <a:lnTo>
                    <a:pt x="42052" y="130463"/>
                  </a:lnTo>
                  <a:lnTo>
                    <a:pt x="0" y="130463"/>
                  </a:lnTo>
                  <a:lnTo>
                    <a:pt x="0" y="179391"/>
                  </a:lnTo>
                  <a:lnTo>
                    <a:pt x="42052" y="179391"/>
                  </a:lnTo>
                  <a:lnTo>
                    <a:pt x="94233" y="231576"/>
                  </a:lnTo>
                  <a:lnTo>
                    <a:pt x="678394" y="231576"/>
                  </a:lnTo>
                  <a:lnTo>
                    <a:pt x="678394" y="182648"/>
                  </a:lnTo>
                  <a:lnTo>
                    <a:pt x="114505" y="182648"/>
                  </a:lnTo>
                  <a:lnTo>
                    <a:pt x="86770" y="154926"/>
                  </a:lnTo>
                  <a:lnTo>
                    <a:pt x="114505" y="127209"/>
                  </a:lnTo>
                  <a:lnTo>
                    <a:pt x="989877" y="127209"/>
                  </a:lnTo>
                  <a:lnTo>
                    <a:pt x="989877" y="0"/>
                  </a:lnTo>
                  <a:close/>
                </a:path>
                <a:path w="1043940" h="231775">
                  <a:moveTo>
                    <a:pt x="781138" y="127209"/>
                  </a:moveTo>
                  <a:lnTo>
                    <a:pt x="732210" y="127209"/>
                  </a:lnTo>
                  <a:lnTo>
                    <a:pt x="732210" y="231576"/>
                  </a:lnTo>
                  <a:lnTo>
                    <a:pt x="989877" y="231576"/>
                  </a:lnTo>
                  <a:lnTo>
                    <a:pt x="989877" y="182648"/>
                  </a:lnTo>
                  <a:lnTo>
                    <a:pt x="781138" y="182648"/>
                  </a:lnTo>
                  <a:lnTo>
                    <a:pt x="781138" y="127209"/>
                  </a:lnTo>
                  <a:close/>
                </a:path>
                <a:path w="1043940" h="231775">
                  <a:moveTo>
                    <a:pt x="259293" y="127209"/>
                  </a:moveTo>
                  <a:lnTo>
                    <a:pt x="210366" y="127209"/>
                  </a:lnTo>
                  <a:lnTo>
                    <a:pt x="210366" y="182648"/>
                  </a:lnTo>
                  <a:lnTo>
                    <a:pt x="259293" y="182648"/>
                  </a:lnTo>
                  <a:lnTo>
                    <a:pt x="259293" y="127209"/>
                  </a:lnTo>
                  <a:close/>
                </a:path>
                <a:path w="1043940" h="231775">
                  <a:moveTo>
                    <a:pt x="989877" y="127209"/>
                  </a:moveTo>
                  <a:lnTo>
                    <a:pt x="940956" y="127209"/>
                  </a:lnTo>
                  <a:lnTo>
                    <a:pt x="940956" y="182648"/>
                  </a:lnTo>
                  <a:lnTo>
                    <a:pt x="989877" y="182648"/>
                  </a:lnTo>
                  <a:lnTo>
                    <a:pt x="989877" y="179391"/>
                  </a:lnTo>
                  <a:lnTo>
                    <a:pt x="1043687" y="179391"/>
                  </a:lnTo>
                  <a:lnTo>
                    <a:pt x="1043687" y="130463"/>
                  </a:lnTo>
                  <a:lnTo>
                    <a:pt x="989877" y="130463"/>
                  </a:lnTo>
                  <a:lnTo>
                    <a:pt x="989877" y="127209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25612" name="object 18"/>
            <p:cNvSpPr>
              <a:spLocks noChangeArrowheads="1"/>
            </p:cNvSpPr>
            <p:nvPr/>
          </p:nvSpPr>
          <p:spPr bwMode="auto">
            <a:xfrm>
              <a:off x="1053186" y="2712947"/>
              <a:ext cx="257810" cy="153670"/>
            </a:xfrm>
            <a:custGeom>
              <a:avLst/>
              <a:gdLst>
                <a:gd name="T0" fmla="*/ 0 w 257809"/>
                <a:gd name="T1" fmla="*/ 0 h 153669"/>
                <a:gd name="T2" fmla="*/ 257809 w 257809"/>
                <a:gd name="T3" fmla="*/ 153669 h 153669"/>
              </a:gdLst>
              <a:ahLst/>
              <a:cxnLst/>
              <a:rect l="T0" t="T1" r="T2" b="T3"/>
              <a:pathLst>
                <a:path w="257809" h="153669">
                  <a:moveTo>
                    <a:pt x="257666" y="0"/>
                  </a:moveTo>
                  <a:lnTo>
                    <a:pt x="0" y="0"/>
                  </a:lnTo>
                  <a:lnTo>
                    <a:pt x="0" y="153299"/>
                  </a:lnTo>
                  <a:lnTo>
                    <a:pt x="257666" y="153299"/>
                  </a:lnTo>
                  <a:lnTo>
                    <a:pt x="257666" y="0"/>
                  </a:lnTo>
                  <a:close/>
                </a:path>
              </a:pathLst>
            </a:custGeom>
            <a:solidFill>
              <a:srgbClr val="0095DA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</p:grpSp>
      <p:cxnSp>
        <p:nvCxnSpPr>
          <p:cNvPr id="14" name="Прямая соединительная линия 13"/>
          <p:cNvCxnSpPr/>
          <p:nvPr/>
        </p:nvCxnSpPr>
        <p:spPr>
          <a:xfrm>
            <a:off x="1667429" y="693739"/>
            <a:ext cx="3717283" cy="1587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668454" y="2765433"/>
            <a:ext cx="3717283" cy="1588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235339" y="2693989"/>
            <a:ext cx="184731" cy="369332"/>
          </a:xfrm>
          <a:prstGeom prst="rect">
            <a:avLst/>
          </a:prstGeom>
          <a:ln w="38100">
            <a:solidFill>
              <a:srgbClr val="002060"/>
            </a:solidFill>
          </a:ln>
        </p:spPr>
        <p:txBody>
          <a:bodyPr wrap="none">
            <a:spAutoFit/>
          </a:bodyPr>
          <a:lstStyle/>
          <a:p>
            <a:pPr algn="ctr">
              <a:defRPr/>
            </a:pPr>
            <a:endParaRPr lang="ru-RU" b="1" i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2570" y="265103"/>
            <a:ext cx="5166756" cy="1077218"/>
          </a:xfrm>
        </p:spPr>
        <p:txBody>
          <a:bodyPr vert="horz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3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БСП – это такое сложное предложение, части которого связаны между собой без помощи союзов.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39694" y="1336673"/>
            <a:ext cx="5188150" cy="1397000"/>
          </a:xfrm>
          <a:prstGeom prst="rect">
            <a:avLst/>
          </a:prstGeom>
        </p:spPr>
        <p:txBody>
          <a:bodyPr/>
          <a:lstStyle/>
          <a:p>
            <a:pPr marL="0" indent="0" algn="just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Знак между частями БСП зависит от смысловых отношений между ними.</a:t>
            </a:r>
          </a:p>
          <a:p>
            <a:pPr marL="0" indent="0" algn="just" eaLnBrk="1" hangingPunct="1">
              <a:spcBef>
                <a:spcPct val="0"/>
              </a:spcBef>
              <a:buFont typeface="Wingdings" pitchFamily="2" charset="2"/>
              <a:buNone/>
            </a:pPr>
            <a:endParaRPr lang="ru-RU" sz="1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Эти отношения не такие явные, как в союзных предложениях, где они выражаются союзами.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68256" y="193664"/>
            <a:ext cx="5429288" cy="2857521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Tm="15072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7" name="Picture 3" descr="E:\Мои документы 3\Рамки\Рамки с детьми\Изображение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9694" y="836607"/>
            <a:ext cx="5286412" cy="2214578"/>
          </a:xfrm>
          <a:prstGeom prst="rect">
            <a:avLst/>
          </a:prstGeom>
          <a:noFill/>
        </p:spPr>
      </p:pic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11132" y="265103"/>
            <a:ext cx="5214974" cy="830997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 </a:t>
            </a:r>
            <a:r>
              <a:rPr lang="ru-RU" sz="1800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выяснить</a:t>
            </a:r>
            <a:r>
              <a:rPr lang="ru-RU" sz="1800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в </a:t>
            </a:r>
            <a:r>
              <a:rPr lang="ru-RU" sz="1800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каких </a:t>
            </a:r>
            <a:r>
              <a:rPr lang="ru-RU" sz="1800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отношениях   по </a:t>
            </a:r>
            <a:r>
              <a:rPr lang="ru-RU" sz="1800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смыслу </a:t>
            </a:r>
            <a:r>
              <a:rPr lang="ru-RU" sz="1800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находятся </a:t>
            </a:r>
            <a:r>
              <a:rPr lang="ru-RU" sz="1800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простые предложения в БСП?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454140" y="1550987"/>
            <a:ext cx="3000396" cy="1061829"/>
          </a:xfrm>
          <a:prstGeom prst="rect">
            <a:avLst/>
          </a:prstGeo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Font typeface="Wingdings" pitchFamily="2" charset="2"/>
              <a:buNone/>
              <a:tabLst>
                <a:tab pos="0" algn="l"/>
              </a:tabLst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Нужно прочитать предложение </a:t>
            </a:r>
          </a:p>
          <a:p>
            <a:pPr marL="0" indent="0" algn="ctr" eaLnBrk="1" hangingPunct="1">
              <a:spcBef>
                <a:spcPct val="0"/>
              </a:spcBef>
              <a:buFont typeface="Wingdings" pitchFamily="2" charset="2"/>
              <a:buNone/>
              <a:tabLst>
                <a:tab pos="0" algn="l"/>
              </a:tabLst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с  верной интонацией и обратить особое  внимание  на  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последова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  </a:t>
            </a:r>
          </a:p>
          <a:p>
            <a:pPr marL="0" indent="0" algn="ctr" eaLnBrk="1" hangingPunct="1">
              <a:spcBef>
                <a:spcPct val="0"/>
              </a:spcBef>
              <a:buFont typeface="Wingdings" pitchFamily="2" charset="2"/>
              <a:buNone/>
              <a:tabLst>
                <a:tab pos="0" algn="l"/>
              </a:tabLst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тельность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описываемых действий.</a:t>
            </a:r>
          </a:p>
          <a:p>
            <a:pPr marL="0" indent="0" algn="ctr" eaLnBrk="1" hangingPunct="1">
              <a:spcBef>
                <a:spcPct val="0"/>
              </a:spcBef>
              <a:buFont typeface="Wingdings" pitchFamily="2" charset="2"/>
              <a:buNone/>
              <a:tabLst>
                <a:tab pos="0" algn="l"/>
              </a:tabLst>
            </a:pPr>
            <a:endParaRPr lang="ru-RU" sz="1100" dirty="0" smtClean="0">
              <a:latin typeface="Arial" charset="0"/>
              <a:cs typeface="Arial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8256" y="193664"/>
            <a:ext cx="5429288" cy="2857521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E:\Мои документы 3\Рамки\Рамки с детьми\Дети3434-1.png"/>
          <p:cNvPicPr>
            <a:picLocks noChangeAspect="1" noChangeArrowheads="1"/>
          </p:cNvPicPr>
          <p:nvPr/>
        </p:nvPicPr>
        <p:blipFill>
          <a:blip r:embed="rId3"/>
          <a:srcRect l="56311" t="49121" r="13737" b="6549"/>
          <a:stretch>
            <a:fillRect/>
          </a:stretch>
        </p:blipFill>
        <p:spPr bwMode="auto">
          <a:xfrm>
            <a:off x="3811594" y="1193797"/>
            <a:ext cx="1954206" cy="2051053"/>
          </a:xfrm>
          <a:prstGeom prst="rect">
            <a:avLst/>
          </a:prstGeom>
          <a:noFill/>
        </p:spPr>
      </p:pic>
      <p:pic>
        <p:nvPicPr>
          <p:cNvPr id="19" name="Picture 2" descr="E:\Мои документы 3\Рамки\Рамки с детьми\Дети3434-1.png"/>
          <p:cNvPicPr>
            <a:picLocks noChangeAspect="1" noChangeArrowheads="1"/>
          </p:cNvPicPr>
          <p:nvPr/>
        </p:nvPicPr>
        <p:blipFill>
          <a:blip r:embed="rId3"/>
          <a:srcRect l="13179" t="49121" r="56868" b="7401"/>
          <a:stretch>
            <a:fillRect/>
          </a:stretch>
        </p:blipFill>
        <p:spPr bwMode="auto">
          <a:xfrm>
            <a:off x="2740024" y="1122359"/>
            <a:ext cx="1285884" cy="2122491"/>
          </a:xfrm>
          <a:prstGeom prst="rect">
            <a:avLst/>
          </a:prstGeom>
          <a:noFill/>
        </p:spPr>
      </p:pic>
      <p:pic>
        <p:nvPicPr>
          <p:cNvPr id="18" name="Picture 2" descr="E:\Мои документы 3\Рамки\Рамки с детьми\Дети3434-1.png"/>
          <p:cNvPicPr>
            <a:picLocks noChangeAspect="1" noChangeArrowheads="1"/>
          </p:cNvPicPr>
          <p:nvPr/>
        </p:nvPicPr>
        <p:blipFill>
          <a:blip r:embed="rId3"/>
          <a:srcRect l="54482" t="7188" r="13737" b="49680"/>
          <a:stretch>
            <a:fillRect/>
          </a:stretch>
        </p:blipFill>
        <p:spPr bwMode="auto">
          <a:xfrm>
            <a:off x="1168388" y="1122359"/>
            <a:ext cx="1714512" cy="2122491"/>
          </a:xfrm>
          <a:prstGeom prst="rect">
            <a:avLst/>
          </a:prstGeom>
          <a:noFill/>
        </p:spPr>
      </p:pic>
      <p:pic>
        <p:nvPicPr>
          <p:cNvPr id="1026" name="Picture 2" descr="E:\Мои документы 3\Рамки\Рамки с детьми\Дети3434-1.png"/>
          <p:cNvPicPr>
            <a:picLocks noChangeAspect="1" noChangeArrowheads="1"/>
          </p:cNvPicPr>
          <p:nvPr/>
        </p:nvPicPr>
        <p:blipFill>
          <a:blip r:embed="rId3"/>
          <a:srcRect l="12769" t="7188" r="55450" b="49680"/>
          <a:stretch>
            <a:fillRect/>
          </a:stretch>
        </p:blipFill>
        <p:spPr bwMode="auto">
          <a:xfrm>
            <a:off x="0" y="1122359"/>
            <a:ext cx="1454140" cy="2122491"/>
          </a:xfrm>
          <a:prstGeom prst="rect">
            <a:avLst/>
          </a:prstGeom>
          <a:noFill/>
        </p:spPr>
      </p:pic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4008" y="122227"/>
            <a:ext cx="5189487" cy="677108"/>
          </a:xfrm>
        </p:spPr>
        <p:txBody>
          <a:bodyPr vert="horz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Какие знаки могут стоять между частями БСП?</a:t>
            </a:r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2570" y="693731"/>
            <a:ext cx="5189488" cy="600075"/>
          </a:xfrm>
          <a:prstGeom prst="rect">
            <a:avLst/>
          </a:prstGeo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Основных знаков всего четыре: </a:t>
            </a:r>
          </a:p>
          <a:p>
            <a:pPr marL="0" indent="0" algn="ctr" eaLnBrk="1" hangingPunct="1">
              <a:spcBef>
                <a:spcPct val="0"/>
              </a:spcBef>
              <a:buFont typeface="Wingdings" pitchFamily="2" charset="2"/>
              <a:buNone/>
            </a:pPr>
            <a:endParaRPr lang="ru-RU" sz="1500" dirty="0" smtClean="0">
              <a:latin typeface="Arial" charset="0"/>
              <a:cs typeface="Arial" charset="0"/>
            </a:endParaRPr>
          </a:p>
        </p:txBody>
      </p:sp>
      <p:sp>
        <p:nvSpPr>
          <p:cNvPr id="7175" name="Rectangle 5"/>
          <p:cNvSpPr>
            <a:spLocks noChangeArrowheads="1"/>
          </p:cNvSpPr>
          <p:nvPr/>
        </p:nvSpPr>
        <p:spPr bwMode="auto">
          <a:xfrm>
            <a:off x="4525974" y="1979615"/>
            <a:ext cx="424209" cy="1166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57653" tIns="28826" rIns="57653" bIns="28826">
            <a:spAutoFit/>
          </a:bodyPr>
          <a:lstStyle/>
          <a:p>
            <a:r>
              <a:rPr lang="ru-RU" sz="7200" b="1" dirty="0">
                <a:solidFill>
                  <a:srgbClr val="C00000"/>
                </a:solidFill>
                <a:latin typeface="Times New Roman" pitchFamily="18" charset="0"/>
              </a:rPr>
              <a:t>;</a:t>
            </a:r>
          </a:p>
        </p:txBody>
      </p:sp>
      <p:sp>
        <p:nvSpPr>
          <p:cNvPr id="7176" name="Rectangle 7"/>
          <p:cNvSpPr>
            <a:spLocks noChangeArrowheads="1"/>
          </p:cNvSpPr>
          <p:nvPr/>
        </p:nvSpPr>
        <p:spPr bwMode="auto">
          <a:xfrm>
            <a:off x="3183760" y="1836739"/>
            <a:ext cx="521992" cy="1520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57653" tIns="28826" rIns="57653" bIns="28826">
            <a:spAutoFit/>
          </a:bodyPr>
          <a:lstStyle/>
          <a:p>
            <a:r>
              <a:rPr lang="ru-RU" sz="9500" dirty="0">
                <a:solidFill>
                  <a:srgbClr val="C00000"/>
                </a:solidFill>
                <a:latin typeface="Times New Roman" pitchFamily="18" charset="0"/>
              </a:rPr>
              <a:t>-</a:t>
            </a:r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1980323" y="2171700"/>
            <a:ext cx="358357" cy="107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7653" tIns="28826" rIns="57653" bIns="28826">
            <a:spAutoFit/>
          </a:bodyPr>
          <a:lstStyle/>
          <a:p>
            <a:r>
              <a:rPr lang="ru-RU" sz="6600" b="1">
                <a:solidFill>
                  <a:srgbClr val="C000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7178" name="Rectangle 11"/>
          <p:cNvSpPr>
            <a:spLocks noChangeArrowheads="1"/>
          </p:cNvSpPr>
          <p:nvPr/>
        </p:nvSpPr>
        <p:spPr bwMode="auto">
          <a:xfrm>
            <a:off x="536199" y="1724026"/>
            <a:ext cx="421003" cy="1520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57653" tIns="28826" rIns="57653" bIns="28826">
            <a:spAutoFit/>
          </a:bodyPr>
          <a:lstStyle/>
          <a:p>
            <a:r>
              <a:rPr lang="ru-RU" sz="9500" dirty="0">
                <a:solidFill>
                  <a:srgbClr val="C00000"/>
                </a:solidFill>
                <a:latin typeface="Times New Roman" pitchFamily="18" charset="0"/>
              </a:rPr>
              <a:t>,</a:t>
            </a:r>
          </a:p>
        </p:txBody>
      </p:sp>
      <p:sp>
        <p:nvSpPr>
          <p:cNvPr id="7179" name="Прямоугольник 9"/>
          <p:cNvSpPr>
            <a:spLocks noChangeArrowheads="1"/>
          </p:cNvSpPr>
          <p:nvPr/>
        </p:nvSpPr>
        <p:spPr bwMode="auto">
          <a:xfrm>
            <a:off x="2882900" y="2122491"/>
            <a:ext cx="1684812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Тире</a:t>
            </a:r>
          </a:p>
        </p:txBody>
      </p:sp>
      <p:sp>
        <p:nvSpPr>
          <p:cNvPr id="7180" name="Прямоугольник 13"/>
          <p:cNvSpPr>
            <a:spLocks noChangeArrowheads="1"/>
          </p:cNvSpPr>
          <p:nvPr/>
        </p:nvSpPr>
        <p:spPr bwMode="auto">
          <a:xfrm>
            <a:off x="239694" y="2122491"/>
            <a:ext cx="1034066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Запятая</a:t>
            </a:r>
          </a:p>
        </p:txBody>
      </p:sp>
      <p:sp>
        <p:nvSpPr>
          <p:cNvPr id="7181" name="Прямоугольник 14"/>
          <p:cNvSpPr>
            <a:spLocks noChangeArrowheads="1"/>
          </p:cNvSpPr>
          <p:nvPr/>
        </p:nvSpPr>
        <p:spPr bwMode="auto">
          <a:xfrm>
            <a:off x="3954470" y="2265367"/>
            <a:ext cx="1684812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1700"/>
              </a:lnSpc>
              <a:buFont typeface="Wingdings" pitchFamily="2" charset="2"/>
              <a:buNone/>
            </a:pPr>
            <a: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Точка с запятой</a:t>
            </a:r>
          </a:p>
        </p:txBody>
      </p:sp>
      <p:sp>
        <p:nvSpPr>
          <p:cNvPr id="7182" name="Прямоугольник 15"/>
          <p:cNvSpPr>
            <a:spLocks noChangeArrowheads="1"/>
          </p:cNvSpPr>
          <p:nvPr/>
        </p:nvSpPr>
        <p:spPr bwMode="auto">
          <a:xfrm>
            <a:off x="1382702" y="2122491"/>
            <a:ext cx="1270541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Двоеточие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0" y="0"/>
            <a:ext cx="5765800" cy="3244849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custDataLst>
      <p:tags r:id="rId1"/>
    </p:custDataLst>
  </p:cSld>
  <p:clrMapOvr>
    <a:masterClrMapping/>
  </p:clrMapOvr>
  <p:transition advTm="18112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76026" y="265114"/>
            <a:ext cx="4813748" cy="630237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Сегодня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уроке мы рассмотрим случаи постановки двоеточия в БСП.</a:t>
            </a:r>
          </a:p>
        </p:txBody>
      </p:sp>
      <p:pic>
        <p:nvPicPr>
          <p:cNvPr id="8195" name="Picture 5"/>
          <p:cNvPicPr>
            <a:picLocks noChangeAspect="1" noChangeArrowheads="1"/>
          </p:cNvPicPr>
          <p:nvPr/>
        </p:nvPicPr>
        <p:blipFill>
          <a:blip r:embed="rId2"/>
          <a:srcRect r="72144" b="70000"/>
          <a:stretch>
            <a:fillRect/>
          </a:stretch>
        </p:blipFill>
        <p:spPr bwMode="auto">
          <a:xfrm>
            <a:off x="1498948" y="908050"/>
            <a:ext cx="2828076" cy="207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67462" y="193665"/>
            <a:ext cx="5429288" cy="2878169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Tm="5584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5"/>
          <p:cNvPicPr>
            <a:picLocks noChangeAspect="1" noChangeArrowheads="1"/>
          </p:cNvPicPr>
          <p:nvPr/>
        </p:nvPicPr>
        <p:blipFill>
          <a:blip r:embed="rId2"/>
          <a:srcRect r="72144" b="70000"/>
          <a:stretch>
            <a:fillRect/>
          </a:stretch>
        </p:blipFill>
        <p:spPr bwMode="auto">
          <a:xfrm>
            <a:off x="4086337" y="622301"/>
            <a:ext cx="1679463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9694" y="122239"/>
            <a:ext cx="5526107" cy="430887"/>
          </a:xfrm>
        </p:spPr>
        <p:txBody>
          <a:bodyPr vert="horz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ДВОЕТОЧИЕ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ставится,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если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95511" y="622300"/>
            <a:ext cx="5189487" cy="2363788"/>
          </a:xfrm>
          <a:prstGeom prst="rect">
            <a:avLst/>
          </a:prstGeom>
        </p:spPr>
        <p:txBody>
          <a:bodyPr/>
          <a:lstStyle/>
          <a:p>
            <a:pPr marL="457200" indent="-457200"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AutoNum type="arabicParenR"/>
            </a:pPr>
            <a:r>
              <a:rPr lang="ru-RU" sz="2000" b="1" dirty="0" smtClean="0">
                <a:solidFill>
                  <a:srgbClr val="0FFF42"/>
                </a:solidFill>
                <a:latin typeface="Times New Roman" pitchFamily="18" charset="0"/>
                <a:cs typeface="Times New Roman" pitchFamily="18" charset="0"/>
              </a:rPr>
              <a:t>Пример: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Большинство сходилось </a:t>
            </a:r>
          </a:p>
          <a:p>
            <a:pPr marL="457200" indent="-457200" eaLnBrk="1" hangingPunct="1">
              <a:lnSpc>
                <a:spcPct val="80000"/>
              </a:lnSpc>
              <a:spcBef>
                <a:spcPct val="0"/>
              </a:spcBef>
            </a:pPr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 одном: старые законы не годятся.</a:t>
            </a:r>
            <a:endParaRPr lang="en-US" sz="20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endParaRPr lang="ru-RU" sz="2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Как мы видим, второе предложение раскрывает содержание первого.</a:t>
            </a: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endParaRPr lang="ru-RU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Между частями БСП мы можем поставить «а именно», а смысл сохранится.</a:t>
            </a:r>
          </a:p>
        </p:txBody>
      </p:sp>
    </p:spTree>
  </p:cSld>
  <p:clrMapOvr>
    <a:masterClrMapping/>
  </p:clrMapOvr>
  <p:transition advTm="20352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5"/>
          <p:cNvPicPr>
            <a:picLocks noChangeAspect="1" noChangeArrowheads="1"/>
          </p:cNvPicPr>
          <p:nvPr/>
        </p:nvPicPr>
        <p:blipFill>
          <a:blip r:embed="rId2"/>
          <a:srcRect r="72144" b="70000"/>
          <a:stretch>
            <a:fillRect/>
          </a:stretch>
        </p:blipFill>
        <p:spPr bwMode="auto">
          <a:xfrm>
            <a:off x="3965994" y="550863"/>
            <a:ext cx="1799807" cy="1857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9694" y="0"/>
            <a:ext cx="5526106" cy="430887"/>
          </a:xfrm>
        </p:spPr>
        <p:txBody>
          <a:bodyPr vert="horz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ДВОЕТОЧИЕ  ставится,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если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35339" y="693738"/>
            <a:ext cx="5189488" cy="1993900"/>
          </a:xfrm>
          <a:prstGeom prst="rect">
            <a:avLst/>
          </a:prstGeom>
        </p:spPr>
        <p:txBody>
          <a:bodyPr/>
          <a:lstStyle/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ru-RU" b="1" i="1" dirty="0" smtClean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b="1" i="1" dirty="0" smtClean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b="1" i="1" dirty="0" smtClean="0">
                <a:solidFill>
                  <a:srgbClr val="0FFF42"/>
                </a:solidFill>
                <a:latin typeface="Times New Roman" pitchFamily="18" charset="0"/>
                <a:cs typeface="Times New Roman" pitchFamily="18" charset="0"/>
              </a:rPr>
              <a:t>Пример: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Ни одной птицы не было слышно: все приютились и замолкли.</a:t>
            </a: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Второе предложение указывает </a:t>
            </a: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причину того,  о чем говорится </a:t>
            </a: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первом.</a:t>
            </a: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endParaRPr lang="ru-RU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Здесь между 1-й и 2-й частями БСП</a:t>
            </a: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мы можем поставить союз «потому что». </a:t>
            </a:r>
          </a:p>
        </p:txBody>
      </p:sp>
    </p:spTree>
  </p:cSld>
  <p:clrMapOvr>
    <a:masterClrMapping/>
  </p:clrMapOvr>
  <p:transition advTm="20224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5"/>
          <p:cNvPicPr>
            <a:picLocks noChangeAspect="1" noChangeArrowheads="1"/>
          </p:cNvPicPr>
          <p:nvPr/>
        </p:nvPicPr>
        <p:blipFill>
          <a:blip r:embed="rId2"/>
          <a:srcRect r="72144" b="70000"/>
          <a:stretch>
            <a:fillRect/>
          </a:stretch>
        </p:blipFill>
        <p:spPr bwMode="auto">
          <a:xfrm>
            <a:off x="4097346" y="479417"/>
            <a:ext cx="1805155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8256" y="0"/>
            <a:ext cx="5832536" cy="430887"/>
          </a:xfrm>
        </p:spPr>
        <p:txBody>
          <a:bodyPr vert="horz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ДВОЕТОЧИЕ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ставится,  если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35339" y="693738"/>
            <a:ext cx="4531609" cy="2292350"/>
          </a:xfrm>
          <a:prstGeom prst="rect">
            <a:avLst/>
          </a:prstGeom>
        </p:spPr>
        <p:txBody>
          <a:bodyPr/>
          <a:lstStyle/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ru-RU" sz="2000" b="1" i="1" dirty="0" smtClean="0">
                <a:solidFill>
                  <a:srgbClr val="00FF00"/>
                </a:solidFill>
                <a:latin typeface="Arial" charset="0"/>
                <a:cs typeface="Arial" charset="0"/>
              </a:rPr>
              <a:t>3</a:t>
            </a:r>
            <a:r>
              <a:rPr lang="ru-RU" sz="2000" b="1" i="1" dirty="0" smtClean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smtClean="0">
                <a:solidFill>
                  <a:srgbClr val="0FFF42"/>
                </a:solidFill>
                <a:latin typeface="Times New Roman" pitchFamily="18" charset="0"/>
                <a:cs typeface="Times New Roman" pitchFamily="18" charset="0"/>
              </a:rPr>
              <a:t>Пример: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Вдруг я чувствую: кто-то берет меня за плечо и толкает.</a:t>
            </a:r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ru-RU" sz="2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данном случае второе предложение дополняет смысл первого. </a:t>
            </a:r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Для уточнения этих отношений можно вставить «что».</a:t>
            </a:r>
          </a:p>
        </p:txBody>
      </p:sp>
    </p:spTree>
  </p:cSld>
  <p:clrMapOvr>
    <a:masterClrMapping/>
  </p:clrMapOvr>
  <p:transition advTm="19872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1|1.7|1.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5251</TotalTime>
  <Words>1074</Words>
  <Application>Microsoft Office PowerPoint</Application>
  <PresentationFormat>Произвольный</PresentationFormat>
  <Paragraphs>132</Paragraphs>
  <Slides>23</Slides>
  <Notes>4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5" baseType="lpstr">
      <vt:lpstr>Office Theme</vt:lpstr>
      <vt:lpstr>Слайд</vt:lpstr>
      <vt:lpstr> Русский   язык </vt:lpstr>
      <vt:lpstr>Слайд 2</vt:lpstr>
      <vt:lpstr>    БСП – это такое сложное предложение, части которого связаны между собой без помощи союзов.</vt:lpstr>
      <vt:lpstr>Как  выяснить,   в каких  отношениях   по смыслу  находятся простые предложения в БСП?</vt:lpstr>
      <vt:lpstr>Какие знаки могут стоять между частями БСП?</vt:lpstr>
      <vt:lpstr>     Сегодня на уроке мы рассмотрим случаи постановки двоеточия в БСП.</vt:lpstr>
      <vt:lpstr>ДВОЕТОЧИЕ   ставится,    если</vt:lpstr>
      <vt:lpstr>  ДВОЕТОЧИЕ  ставится,  если</vt:lpstr>
      <vt:lpstr>  ДВОЕТОЧИЕ  ставится,  если</vt:lpstr>
      <vt:lpstr>ДВОЕТОЧИЕ ставится, если:</vt:lpstr>
      <vt:lpstr>   Выполните   упражнение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Проверим</vt:lpstr>
      <vt:lpstr>Слайд 21</vt:lpstr>
      <vt:lpstr>             Проверим</vt:lpstr>
      <vt:lpstr> Задания для самостоятельного выполнения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LAN_OS</cp:lastModifiedBy>
  <cp:revision>705</cp:revision>
  <dcterms:created xsi:type="dcterms:W3CDTF">2020-04-13T08:05:42Z</dcterms:created>
  <dcterms:modified xsi:type="dcterms:W3CDTF">2021-01-10T14:57:40Z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