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434" r:id="rId3"/>
    <p:sldId id="464" r:id="rId4"/>
    <p:sldId id="465" r:id="rId5"/>
    <p:sldId id="458" r:id="rId6"/>
    <p:sldId id="466" r:id="rId7"/>
    <p:sldId id="459" r:id="rId8"/>
    <p:sldId id="438" r:id="rId9"/>
    <p:sldId id="440" r:id="rId10"/>
    <p:sldId id="441" r:id="rId11"/>
    <p:sldId id="455" r:id="rId12"/>
    <p:sldId id="456" r:id="rId13"/>
    <p:sldId id="467" r:id="rId14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663" autoAdjust="0"/>
    <p:restoredTop sz="91629" autoAdjust="0"/>
  </p:normalViewPr>
  <p:slideViewPr>
    <p:cSldViewPr>
      <p:cViewPr varScale="1">
        <p:scale>
          <a:sx n="105" d="100"/>
          <a:sy n="105" d="100"/>
        </p:scale>
        <p:origin x="-96" y="-10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936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604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Двоеточие  в  бессоюзном   сложном   предложении</a:t>
            </a:r>
            <a:endParaRPr lang="ru-RU" sz="24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4" y="0"/>
            <a:ext cx="5164295" cy="492443"/>
          </a:xfrm>
        </p:spPr>
        <p:txBody>
          <a:bodyPr/>
          <a:lstStyle/>
          <a:p>
            <a:r>
              <a:rPr lang="ru-RU" dirty="0" smtClean="0"/>
              <a:t>       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Проверим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8" cy="2585323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Замри  и  услыш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шь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Синей  горе сосняк   пот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нулся  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нав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стречу  весне. Замри и услыш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шь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 сиреневой мгле огромное  утро идёт по земле.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А.Чеч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(Вторые  предложения  поясняют  первые.)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Мне  пок</a:t>
            </a:r>
            <a:r>
              <a:rPr lang="ru-RU" sz="1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залось  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вд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руг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но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ом тумане метель сл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тела с ма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ы  кор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бля.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В.Некр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Второе  предложение  дополняет  смысл первого.)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Ты послушай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ночь над нами что 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 шепч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лух.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А.Передр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(Второе  предложение  поясняет  первое.)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Я 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 с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оздан  для  покоя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слишком  хрупкий он, покой.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(Кар.)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(Второе  предложение  указывает  на  причину того, что в  первом.)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Снега  стали  голубые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это по </a:t>
            </a:r>
            <a:r>
              <a:rPr lang="ru-RU" sz="1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весе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ему  яркое  небо отр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жается в их  зеркале.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(Д.З.)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(Второе  предложение  указывает  на  причину того, что содержится в  первом.)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Работа  с  учебником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5164626" cy="2369880"/>
          </a:xfrm>
        </p:spPr>
        <p:txBody>
          <a:bodyPr/>
          <a:lstStyle/>
          <a:p>
            <a:r>
              <a:rPr lang="ru-RU" sz="1200" dirty="0" smtClean="0"/>
              <a:t>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 странице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76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Прочитайте  пословицы. Объясните, в  какой  ситуации  можно употребить каждую  из  них. Перепишите  пословицы,  поставьте  знаки препинания.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   видим  и   таких  к  пирогам   вперёд    идут        а  с  работы    бегут.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За  посевами   нужен   уход   сам   по  себе   урожай  не  придёт.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Удача   подобна  тени  смелого    она    неотступно  следует  за  ним.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Вот это  воин  сидит  под  кустом  и  воет.</a:t>
            </a:r>
            <a:endParaRPr lang="ru-RU" sz="1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Проверим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614314"/>
            <a:ext cx="5256583" cy="2769989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  видим  и  таких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  пирогам  вперёд  идут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  с  работы    бегут.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За посевами  нужен  уход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сам  по  себе   урожай  не  придёт.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Удача   подобна  тени  смелого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она неотступно  следует  за  ним.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Вот это  воин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сидит  под  кустом  и  воет.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22238"/>
            <a:ext cx="5454564" cy="315912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    </a:t>
            </a:r>
            <a:r>
              <a:rPr lang="ru-RU" sz="1800" dirty="0" smtClean="0"/>
              <a:t>Задание для самостоятельного выполнения</a:t>
            </a:r>
            <a:endParaRPr lang="ru-RU" sz="1800" dirty="0"/>
          </a:p>
        </p:txBody>
      </p:sp>
      <p:sp>
        <p:nvSpPr>
          <p:cNvPr id="12" name="object 8"/>
          <p:cNvSpPr txBox="1"/>
          <p:nvPr/>
        </p:nvSpPr>
        <p:spPr>
          <a:xfrm>
            <a:off x="1667334" y="908050"/>
            <a:ext cx="3906325" cy="298800"/>
          </a:xfrm>
          <a:prstGeom prst="rect">
            <a:avLst/>
          </a:prstGeom>
        </p:spPr>
        <p:txBody>
          <a:bodyPr lIns="0" tIns="21590" rIns="0" bIns="0">
            <a:spAutoFit/>
          </a:bodyPr>
          <a:lstStyle/>
          <a:p>
            <a:pPr marL="342900" indent="-342900" algn="just"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    </a:t>
            </a:r>
            <a:endParaRPr lang="ru-RU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object 13"/>
          <p:cNvGrpSpPr>
            <a:grpSpLocks/>
          </p:cNvGrpSpPr>
          <p:nvPr/>
        </p:nvGrpSpPr>
        <p:grpSpPr bwMode="auto">
          <a:xfrm>
            <a:off x="311127" y="765169"/>
            <a:ext cx="1210008" cy="1844990"/>
            <a:chOff x="377240" y="1199601"/>
            <a:chExt cx="906780" cy="1354051"/>
          </a:xfrm>
        </p:grpSpPr>
        <p:sp>
          <p:nvSpPr>
            <p:cNvPr id="21514" name="object 14"/>
            <p:cNvSpPr>
              <a:spLocks noChangeArrowheads="1"/>
            </p:cNvSpPr>
            <p:nvPr/>
          </p:nvSpPr>
          <p:spPr bwMode="auto">
            <a:xfrm>
              <a:off x="377240" y="1303972"/>
              <a:ext cx="906780" cy="1249680"/>
            </a:xfrm>
            <a:custGeom>
              <a:avLst/>
              <a:gdLst>
                <a:gd name="T0" fmla="*/ 0 w 906780"/>
                <a:gd name="T1" fmla="*/ 0 h 1249680"/>
                <a:gd name="T2" fmla="*/ 906780 w 906780"/>
                <a:gd name="T3" fmla="*/ 1249680 h 1249680"/>
              </a:gdLst>
              <a:ahLst/>
              <a:cxnLst/>
              <a:rect l="T0" t="T1" r="T2" b="T3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1515" name="object 15"/>
            <p:cNvSpPr>
              <a:spLocks noChangeArrowheads="1"/>
            </p:cNvSpPr>
            <p:nvPr/>
          </p:nvSpPr>
          <p:spPr bwMode="auto">
            <a:xfrm>
              <a:off x="698458" y="1199601"/>
              <a:ext cx="492759" cy="1014730"/>
            </a:xfrm>
            <a:custGeom>
              <a:avLst/>
              <a:gdLst>
                <a:gd name="T0" fmla="*/ 0 w 492759"/>
                <a:gd name="T1" fmla="*/ 0 h 1014730"/>
                <a:gd name="T2" fmla="*/ 492759 w 492759"/>
                <a:gd name="T3" fmla="*/ 1014730 h 1014730"/>
              </a:gdLst>
              <a:ahLst/>
              <a:cxnLst/>
              <a:rect l="T0" t="T1" r="T2" b="T3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4" name="object 16"/>
          <p:cNvGrpSpPr>
            <a:grpSpLocks/>
          </p:cNvGrpSpPr>
          <p:nvPr/>
        </p:nvGrpSpPr>
        <p:grpSpPr bwMode="auto">
          <a:xfrm>
            <a:off x="382570" y="2693995"/>
            <a:ext cx="1044863" cy="231775"/>
            <a:chOff x="320975" y="2634669"/>
            <a:chExt cx="1043940" cy="231775"/>
          </a:xfrm>
        </p:grpSpPr>
        <p:sp>
          <p:nvSpPr>
            <p:cNvPr id="21512" name="object 17"/>
            <p:cNvSpPr>
              <a:spLocks noChangeArrowheads="1"/>
            </p:cNvSpPr>
            <p:nvPr/>
          </p:nvSpPr>
          <p:spPr bwMode="auto">
            <a:xfrm>
              <a:off x="320975" y="2634669"/>
              <a:ext cx="1043940" cy="231775"/>
            </a:xfrm>
            <a:custGeom>
              <a:avLst/>
              <a:gdLst>
                <a:gd name="T0" fmla="*/ 0 w 1043940"/>
                <a:gd name="T1" fmla="*/ 0 h 231775"/>
                <a:gd name="T2" fmla="*/ 1043940 w 1043940"/>
                <a:gd name="T3" fmla="*/ 231775 h 231775"/>
              </a:gdLst>
              <a:ahLst/>
              <a:cxnLst/>
              <a:rect l="T0" t="T1" r="T2" b="T3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1513" name="object 18"/>
            <p:cNvSpPr>
              <a:spLocks noChangeArrowheads="1"/>
            </p:cNvSpPr>
            <p:nvPr/>
          </p:nvSpPr>
          <p:spPr bwMode="auto">
            <a:xfrm>
              <a:off x="1053186" y="2712947"/>
              <a:ext cx="257810" cy="153670"/>
            </a:xfrm>
            <a:custGeom>
              <a:avLst/>
              <a:gdLst>
                <a:gd name="T0" fmla="*/ 0 w 257809"/>
                <a:gd name="T1" fmla="*/ 0 h 153669"/>
                <a:gd name="T2" fmla="*/ 257809 w 257809"/>
                <a:gd name="T3" fmla="*/ 153669 h 153669"/>
              </a:gdLst>
              <a:ahLst/>
              <a:cxnLst/>
              <a:rect l="T0" t="T1" r="T2" b="T3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cxnSp>
        <p:nvCxnSpPr>
          <p:cNvPr id="14" name="Прямая соединительная линия 13"/>
          <p:cNvCxnSpPr/>
          <p:nvPr/>
        </p:nvCxnSpPr>
        <p:spPr>
          <a:xfrm>
            <a:off x="1667334" y="693739"/>
            <a:ext cx="3717361" cy="1587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67334" y="2765425"/>
            <a:ext cx="3717361" cy="1588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2168520" y="1122359"/>
            <a:ext cx="28829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-228600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§  29,   страница  76, </a:t>
            </a:r>
            <a:r>
              <a:rPr lang="ru-RU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упражнение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161.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132" y="0"/>
            <a:ext cx="5164295" cy="492443"/>
          </a:xfrm>
        </p:spPr>
        <p:txBody>
          <a:bodyPr/>
          <a:lstStyle/>
          <a:p>
            <a:r>
              <a:rPr lang="ru-RU" dirty="0" smtClean="0"/>
              <a:t>    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Вспомните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550987"/>
            <a:ext cx="5400600" cy="2646878"/>
          </a:xfrm>
        </p:spPr>
        <p:txBody>
          <a:bodyPr/>
          <a:lstStyle/>
          <a:p>
            <a:pPr algn="l"/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перечислительной интонацией  в  устной  речи,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  которой голос  равномерно повышается в  конце  каждой  части  предложения, снижаясь  лишь  в  конце  всего предложения;</a:t>
            </a:r>
          </a:p>
          <a:p>
            <a:pPr algn="l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употреблением на  письме  запятой или  точки  </a:t>
            </a:r>
          </a:p>
          <a:p>
            <a:pPr algn="l"/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 запятой:</a:t>
            </a:r>
          </a:p>
          <a:p>
            <a:pPr algn="l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</a:p>
          <a:p>
            <a:pPr algn="l"/>
            <a:endParaRPr lang="ru-RU" sz="1200" dirty="0" smtClean="0">
              <a:solidFill>
                <a:srgbClr val="0070C0"/>
              </a:solidFill>
            </a:endParaRPr>
          </a:p>
          <a:p>
            <a:pPr algn="l"/>
            <a:r>
              <a:rPr lang="ru-RU" sz="1200" dirty="0" smtClean="0">
                <a:solidFill>
                  <a:srgbClr val="0070C0"/>
                </a:solidFill>
              </a:rPr>
              <a:t>                                        </a:t>
            </a:r>
          </a:p>
          <a:p>
            <a:pPr algn="l"/>
            <a:endParaRPr lang="ru-RU" sz="1200" dirty="0" smtClean="0">
              <a:solidFill>
                <a:srgbClr val="0070C0"/>
              </a:solidFill>
            </a:endParaRPr>
          </a:p>
          <a:p>
            <a:pPr algn="l"/>
            <a:r>
              <a:rPr lang="ru-RU" sz="1200" dirty="0" smtClean="0">
                <a:solidFill>
                  <a:srgbClr val="0070C0"/>
                </a:solidFill>
              </a:rPr>
              <a:t>                                         </a:t>
            </a:r>
          </a:p>
          <a:p>
            <a:pPr algn="l"/>
            <a:r>
              <a:rPr lang="ru-RU" sz="1200" dirty="0" smtClean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8322" y="550855"/>
            <a:ext cx="52149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Бессоюзные     сложные    предложения    со  значением  перечисления  каких-либо  фактов, явлений,  событий   </a:t>
            </a:r>
            <a:r>
              <a:rPr lang="ru-RU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к т е </a:t>
            </a:r>
            <a:r>
              <a:rPr lang="ru-RU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т с я :</a:t>
            </a:r>
          </a:p>
        </p:txBody>
      </p:sp>
      <p:pic>
        <p:nvPicPr>
          <p:cNvPr id="1026" name="Picture 2" descr="C:\Documents and Settings\Администратор\Рабочий стол\Рабочий стол 2019\человечки\VigilantSandyHawaiianmonkseal-size_restricted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8" y="479417"/>
            <a:ext cx="571504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5446" y="336542"/>
            <a:ext cx="4375088" cy="1643074"/>
          </a:xfrm>
        </p:spPr>
        <p:txBody>
          <a:bodyPr/>
          <a:lstStyle/>
          <a:p>
            <a:pPr>
              <a:lnSpc>
                <a:spcPts val="3100"/>
              </a:lnSpc>
            </a:pPr>
            <a:r>
              <a:rPr lang="ru-RU" dirty="0" smtClean="0"/>
              <a:t>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Одето  небо  чёрной  мглою, </a:t>
            </a:r>
          </a:p>
          <a:p>
            <a:pPr>
              <a:lnSpc>
                <a:spcPts val="31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В тумане   месяц  чуть   блестит;</a:t>
            </a:r>
          </a:p>
          <a:p>
            <a:pPr>
              <a:lnSpc>
                <a:spcPts val="31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Лишь  на  сухих  скалах   травою </a:t>
            </a:r>
          </a:p>
          <a:p>
            <a:pPr>
              <a:lnSpc>
                <a:spcPts val="31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Полночный  ветер   шевелит.    </a:t>
            </a: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 (М.Лермонтов.)</a:t>
            </a:r>
          </a:p>
          <a:p>
            <a:r>
              <a:rPr lang="ru-RU" sz="1400" dirty="0" smtClean="0"/>
              <a:t>   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2570" y="2479681"/>
            <a:ext cx="5072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Путём перечисления наблюдаемых явлений природы  поэт   создаёт  лирическое   описание  ночи.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1668454" y="265103"/>
            <a:ext cx="500066" cy="2143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11198" y="693731"/>
            <a:ext cx="57150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811198" y="765169"/>
            <a:ext cx="57150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454140" y="693731"/>
            <a:ext cx="35719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454140" y="265103"/>
            <a:ext cx="2078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739892" y="693731"/>
            <a:ext cx="285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endParaRPr lang="ru-RU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739892" y="1050921"/>
            <a:ext cx="42862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811462" y="1050921"/>
            <a:ext cx="78581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811462" y="1122359"/>
            <a:ext cx="78581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811330" y="1836739"/>
            <a:ext cx="50006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382834" y="1836739"/>
            <a:ext cx="78581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382834" y="1908177"/>
            <a:ext cx="78581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2168520" y="1122359"/>
            <a:ext cx="2078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1811330" y="1479549"/>
            <a:ext cx="2078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endParaRPr lang="ru-RU" dirty="0"/>
          </a:p>
        </p:txBody>
      </p:sp>
      <p:cxnSp>
        <p:nvCxnSpPr>
          <p:cNvPr id="35" name="Прямая со стрелкой 34"/>
          <p:cNvCxnSpPr/>
          <p:nvPr/>
        </p:nvCxnSpPr>
        <p:spPr>
          <a:xfrm flipV="1">
            <a:off x="2954338" y="1193797"/>
            <a:ext cx="571504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2025644" y="1479549"/>
            <a:ext cx="571504" cy="1428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668322" y="2193929"/>
            <a:ext cx="1214446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=   -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168520" y="2193929"/>
            <a:ext cx="1214446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668718" y="2193929"/>
            <a:ext cx="1214446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2454272" y="2122491"/>
            <a:ext cx="6429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 -   =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883032" y="2122491"/>
            <a:ext cx="6429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 -   =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55" name="Прямая со стрелкой 54"/>
          <p:cNvCxnSpPr/>
          <p:nvPr/>
        </p:nvCxnSpPr>
        <p:spPr>
          <a:xfrm flipV="1">
            <a:off x="1025512" y="1979615"/>
            <a:ext cx="571504" cy="1428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V="1">
            <a:off x="2382834" y="1979615"/>
            <a:ext cx="571504" cy="1428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3883032" y="1979615"/>
            <a:ext cx="642942" cy="1428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882768" y="1908177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,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382966" y="1908177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;</a:t>
            </a:r>
            <a:endParaRPr lang="ru-RU" sz="4000" dirty="0">
              <a:solidFill>
                <a:srgbClr val="0070C0"/>
              </a:solidFill>
            </a:endParaRPr>
          </a:p>
        </p:txBody>
      </p:sp>
      <p:pic>
        <p:nvPicPr>
          <p:cNvPr id="2052" name="Picture 4" descr="C:\Documents and Settings\Администратор\Рабочий стол\Рабочий стол 2019\человечки\человечек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0156" y="265103"/>
            <a:ext cx="1643074" cy="1357322"/>
          </a:xfrm>
          <a:prstGeom prst="rect">
            <a:avLst/>
          </a:prstGeom>
          <a:noFill/>
        </p:spPr>
      </p:pic>
      <p:sp>
        <p:nvSpPr>
          <p:cNvPr id="33" name="Прямоугольник 32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4954602" y="1908177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.</a:t>
            </a:r>
            <a:endParaRPr lang="ru-RU" sz="4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2336805"/>
            <a:ext cx="5017460" cy="615553"/>
          </a:xfrm>
        </p:spPr>
        <p:txBody>
          <a:bodyPr/>
          <a:lstStyle/>
          <a:p>
            <a:r>
              <a:rPr lang="ru-RU" sz="1400" dirty="0" smtClean="0"/>
              <a:t> 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rgbClr val="0070C0"/>
                </a:solidFill>
              </a:rPr>
              <a:t>      Ночь  была  облачная</a:t>
            </a:r>
            <a:r>
              <a:rPr lang="ru-RU" sz="2000" dirty="0" smtClean="0">
                <a:solidFill>
                  <a:srgbClr val="FF0000"/>
                </a:solidFill>
              </a:rPr>
              <a:t>;</a:t>
            </a:r>
            <a:r>
              <a:rPr lang="ru-RU" sz="1400" dirty="0" smtClean="0">
                <a:solidFill>
                  <a:srgbClr val="0070C0"/>
                </a:solidFill>
              </a:rPr>
              <a:t>  за   кормой   кипели  две дорожки</a:t>
            </a:r>
            <a:r>
              <a:rPr lang="ru-RU" sz="2000" dirty="0" smtClean="0">
                <a:solidFill>
                  <a:srgbClr val="FF0000"/>
                </a:solidFill>
              </a:rPr>
              <a:t>,</a:t>
            </a:r>
            <a:r>
              <a:rPr lang="ru-RU" sz="1400" dirty="0" smtClean="0">
                <a:solidFill>
                  <a:srgbClr val="0070C0"/>
                </a:solidFill>
              </a:rPr>
              <a:t>  расходясь   к  невидимым   берегам.  </a:t>
            </a:r>
            <a:r>
              <a:rPr lang="ru-RU" sz="1400" dirty="0" smtClean="0">
                <a:solidFill>
                  <a:schemeClr val="tx1"/>
                </a:solidFill>
              </a:rPr>
              <a:t>(М.Г.)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8388" y="191264"/>
            <a:ext cx="421484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Точка  с  запятой  в  бессоюзном  сложном  предложении  ставится, если в одной из  частей сложного предложения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есть  свои  знаки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или  если  эти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части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настолько  самостоятельны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что  между  ними   можно было бы  поставить  точку.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Documents and Settings\Администратор\Рабочий стол\12.png"/>
          <p:cNvPicPr>
            <a:picLocks noChangeAspect="1" noChangeArrowheads="1"/>
          </p:cNvPicPr>
          <p:nvPr/>
        </p:nvPicPr>
        <p:blipFill>
          <a:blip r:embed="rId2"/>
          <a:srcRect l="28571" t="23376" r="57929" b="47032"/>
          <a:stretch>
            <a:fillRect/>
          </a:stretch>
        </p:blipFill>
        <p:spPr bwMode="auto">
          <a:xfrm>
            <a:off x="311132" y="407979"/>
            <a:ext cx="785818" cy="171451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Новая   тема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13360"/>
            <a:ext cx="5395268" cy="2662267"/>
          </a:xfrm>
        </p:spPr>
        <p:txBody>
          <a:bodyPr/>
          <a:lstStyle/>
          <a:p>
            <a:r>
              <a:rPr lang="ru-RU" sz="1100" dirty="0" smtClean="0"/>
              <a:t>         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Упражнение   </a:t>
            </a:r>
            <a:r>
              <a:rPr lang="ru-RU" sz="1100" dirty="0" smtClean="0">
                <a:solidFill>
                  <a:schemeClr val="tx1"/>
                </a:solidFill>
              </a:rPr>
              <a:t>157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 на  странице  </a:t>
            </a:r>
            <a:r>
              <a:rPr lang="ru-RU" sz="1100" dirty="0" smtClean="0">
                <a:solidFill>
                  <a:schemeClr val="tx1"/>
                </a:solidFill>
              </a:rPr>
              <a:t>75.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     Прочитайте   предложения, определите  смысловые  отношения  между   частями. </a:t>
            </a:r>
          </a:p>
          <a:p>
            <a:pPr marL="228600" indent="-228600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Тёмный  лес  хорош  в яркий  солнечный  день: тут и прохлада,  и  чудеса  световые.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(Пришв.)</a:t>
            </a:r>
          </a:p>
          <a:p>
            <a:pPr marL="228600" indent="-22860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Варвара  прислушалась: донёсся шум  вечернего  поезда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(Ч.)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Им  овладело  одно  желание: во что бы то ни стало, сейчас же разыскать Магду.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В общем, Егор не  сетовал, не  обижался: по закону  всё  было  сделано.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(Б.Вас.)</a:t>
            </a:r>
          </a:p>
          <a:p>
            <a:r>
              <a:rPr lang="ru-RU" sz="1100" dirty="0" smtClean="0"/>
              <a:t>        </a:t>
            </a: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336541"/>
            <a:ext cx="5395268" cy="2585323"/>
          </a:xfrm>
        </p:spPr>
        <p:txBody>
          <a:bodyPr/>
          <a:lstStyle/>
          <a:p>
            <a:pPr marL="228600" indent="-228600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Тёмный   лес   хорош   в  яркий   солнечный    день:   тут    и    прохлада,  и   чудеса  световые.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(Пришв.)</a:t>
            </a:r>
          </a:p>
          <a:p>
            <a:pPr marL="228600" indent="-22860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Второе  предложение  поясняет  первое)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Варвара  прислушалась: донёсся шум  вечернего  поезда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(Ч.)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Второе  предложение  поясняет  первое)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Им  овладело  одно  желание: во что бы то ни стало, сейчас же разыскать Магду.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Второе  предложение  дополняет   смысл  первого)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В общем, Егор не  сетовал, не  обижался: по закону  всё  было  сделано.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(Б.Вас.)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Второе предложение указывает на причину того, о чём  говорится  в первом 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765169"/>
            <a:ext cx="5286412" cy="3262432"/>
          </a:xfrm>
        </p:spPr>
        <p:txBody>
          <a:bodyPr/>
          <a:lstStyle/>
          <a:p>
            <a:pPr marL="228600" indent="-228600">
              <a:buAutoNum type="arabicPeriod"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AutoNum type="arabicPeriod"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можно поставить  </a:t>
            </a:r>
            <a:r>
              <a:rPr lang="ru-RU" sz="14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 именно, то есть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например:   </a:t>
            </a:r>
          </a:p>
          <a:p>
            <a:pPr indent="36195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Меня  грызёт сомнение: может быть, и в самом деле надо было  переждать  до  вечера.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Бакл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742950" indent="-742950" algn="l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 algn="l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можно поставить  союз  </a:t>
            </a:r>
            <a:r>
              <a:rPr lang="ru-RU" sz="14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что)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742950" indent="-742950"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например:  </a:t>
            </a:r>
          </a:p>
          <a:p>
            <a:pPr indent="361950"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  так  просто  ей и  скажите: Гагин, мол, уезжает и просит  не  поминать  его  лихом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(Т.)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l"/>
            <a:endParaRPr lang="ru-RU" sz="3600" dirty="0" smtClean="0"/>
          </a:p>
          <a:p>
            <a:pPr marL="742950" indent="-742950" algn="l"/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2636" y="193665"/>
            <a:ext cx="47149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Двоеточие   в  бессоюзном   сложном   предложении     ставится в  следующих  случаях: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765169"/>
            <a:ext cx="4572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Второе  предложение  поясняет первое, раскрывает  его  содержание. </a:t>
            </a:r>
            <a:endParaRPr lang="ru-RU" sz="14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1765301"/>
            <a:ext cx="48577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Второе   предложение    дополняет   смысл  первого. </a:t>
            </a:r>
            <a:endParaRPr lang="ru-RU" sz="1400" b="1" i="1" dirty="0"/>
          </a:p>
        </p:txBody>
      </p:sp>
      <p:pic>
        <p:nvPicPr>
          <p:cNvPr id="8" name="Picture 2" descr="C:\Documents and Settings\Администратор\Рабочий стол\Рабочий стол 2019\человечки\im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32" y="265103"/>
            <a:ext cx="571504" cy="449277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201" y="1408111"/>
            <a:ext cx="5400599" cy="646331"/>
          </a:xfrm>
        </p:spPr>
        <p:txBody>
          <a:bodyPr/>
          <a:lstStyle/>
          <a:p>
            <a:r>
              <a:rPr lang="ru-RU" sz="14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 увидел, и  услышал, и почувствовал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например:   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Я  поглядел   кругом:  торжественно  и  царственно   сияла   ночь. (Т.)</a:t>
            </a:r>
          </a:p>
          <a:p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Documents and Settings\Администратор\Рабочий стол\Рабочий стол 2019\человечки\im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132" y="193665"/>
            <a:ext cx="1000132" cy="78581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54140" y="122227"/>
            <a:ext cx="47402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Двоеточие  в бессоюзном  сложном  предложении  ставится в  следующих  случаях:</a:t>
            </a:r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908045"/>
            <a:ext cx="47863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Второе  предложение</a:t>
            </a:r>
            <a:r>
              <a:rPr lang="ru-R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дополняет  смысл первого, в котором  пропущены  глаголы: </a:t>
            </a:r>
            <a:endParaRPr lang="ru-RU" sz="16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9694" y="1836740"/>
            <a:ext cx="48577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eriod" startAt="4"/>
            </a:pP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Второе предложение  указывает  на  причину   того ,  о  чём говорится  в первом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8256" y="1765301"/>
            <a:ext cx="55975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(можно  поставить  союз   </a:t>
            </a:r>
            <a:r>
              <a:rPr lang="ru-RU" sz="1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потому  что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:     </a:t>
            </a: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Всю  дорогу  до   хутора  молчали:  говорить мешала  тряская  езда. (Ч.)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4" y="0"/>
            <a:ext cx="5164295" cy="492443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Работа  с  учебником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22386" cy="2539157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ru-RU" sz="11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158</a:t>
            </a:r>
            <a:r>
              <a:rPr lang="ru-RU" sz="11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 странице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75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1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Запишите  предложения.   Определите  смысловые отношения между частями сложного  бессоюзного  предложения.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Замри  и 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услыш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шь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Синей  горе сосняк   пот…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нулся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(на)встречу  весне. Замри и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услыш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шь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в  сиреневой мгле огромное  утро идёт по земле.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А.Чеч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2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Мне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пок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залось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(в)друг в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ноч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…ном тумане метель сл…тела с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мач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…ты 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кор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бля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В.Некр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Ты послушай ночь над нами что(то)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шепч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 т (в)слух.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А.Передр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 4.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(не)создан  для  покоя  слишком  хрупкий он, покой.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(Кар.)    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Снега   стали   голубые   это   (по)весе…ему    яркое     небо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отр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жается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их  зеркале.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(Д.З.) 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</a:t>
            </a:r>
            <a:endParaRPr lang="ru-RU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5140</TotalTime>
  <Words>997</Words>
  <Application>Microsoft Office PowerPoint</Application>
  <PresentationFormat>Произвольный</PresentationFormat>
  <Paragraphs>101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Русский   язык </vt:lpstr>
      <vt:lpstr>                    Вспомните</vt:lpstr>
      <vt:lpstr>Слайд 3</vt:lpstr>
      <vt:lpstr>Слайд 4</vt:lpstr>
      <vt:lpstr>                     Новая   тема</vt:lpstr>
      <vt:lpstr>Слайд 6</vt:lpstr>
      <vt:lpstr> </vt:lpstr>
      <vt:lpstr>         </vt:lpstr>
      <vt:lpstr>         Работа  с  учебником</vt:lpstr>
      <vt:lpstr>                       Проверим </vt:lpstr>
      <vt:lpstr>            Работа  с  учебником </vt:lpstr>
      <vt:lpstr>                   Проверим</vt:lpstr>
      <vt:lpstr>  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695</cp:revision>
  <dcterms:created xsi:type="dcterms:W3CDTF">2020-04-13T08:05:42Z</dcterms:created>
  <dcterms:modified xsi:type="dcterms:W3CDTF">2021-01-10T15:10:50Z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