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434" r:id="rId3"/>
    <p:sldId id="458" r:id="rId4"/>
    <p:sldId id="459" r:id="rId5"/>
    <p:sldId id="438" r:id="rId6"/>
    <p:sldId id="440" r:id="rId7"/>
    <p:sldId id="441" r:id="rId8"/>
    <p:sldId id="455" r:id="rId9"/>
    <p:sldId id="456" r:id="rId10"/>
    <p:sldId id="465" r:id="rId11"/>
    <p:sldId id="460" r:id="rId12"/>
    <p:sldId id="453" r:id="rId13"/>
    <p:sldId id="457" r:id="rId14"/>
    <p:sldId id="461" r:id="rId15"/>
    <p:sldId id="462" r:id="rId16"/>
    <p:sldId id="463" r:id="rId17"/>
    <p:sldId id="464" r:id="rId18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683" autoAdjust="0"/>
    <p:restoredTop sz="91629" autoAdjust="0"/>
  </p:normalViewPr>
  <p:slideViewPr>
    <p:cSldViewPr>
      <p:cViewPr varScale="1">
        <p:scale>
          <a:sx n="105" d="100"/>
          <a:sy n="105" d="100"/>
        </p:scale>
        <p:origin x="-96" y="-6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93665"/>
            <a:ext cx="3960440" cy="106118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Русский   язык</a:t>
            </a:r>
            <a:br>
              <a:rPr lang="ru-RU" sz="3400" spc="-5" dirty="0" smtClean="0"/>
            </a:b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604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Бессоюзное   сложное  предложение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1836739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 10"/>
          <p:cNvSpPr/>
          <p:nvPr/>
        </p:nvSpPr>
        <p:spPr>
          <a:xfrm>
            <a:off x="4740288" y="407979"/>
            <a:ext cx="642942" cy="64294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82768" y="193665"/>
            <a:ext cx="2357454" cy="4286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противопоставления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54206" y="550855"/>
            <a:ext cx="2143140" cy="4286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времени, условия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550855"/>
            <a:ext cx="1571636" cy="4286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Значения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68520" y="908045"/>
            <a:ext cx="2000264" cy="4286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следствия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83164" y="407979"/>
            <a:ext cx="3385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ru-RU" sz="3600" b="1" dirty="0">
              <a:solidFill>
                <a:srgbClr val="0070C0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1525578" y="407979"/>
            <a:ext cx="571504" cy="3571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525578" y="765169"/>
            <a:ext cx="642942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525578" y="765169"/>
            <a:ext cx="1071570" cy="3571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4097346" y="407979"/>
            <a:ext cx="642942" cy="21431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6" idx="3"/>
          </p:cNvCxnSpPr>
          <p:nvPr/>
        </p:nvCxnSpPr>
        <p:spPr>
          <a:xfrm flipV="1">
            <a:off x="4097346" y="693731"/>
            <a:ext cx="642942" cy="714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3668718" y="836607"/>
            <a:ext cx="1000132" cy="28575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311132" y="1265235"/>
            <a:ext cx="54546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Тьма  свету   не   любит   -  злой   доброго  не  терпит.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(Пословица.)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Куст   заденешь  плечом – на лицо  тебе   вдруг  с  листьев   брызнет  роса  серебристая. 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(И.Никитин.)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Ручей  принёс  сверху жёлтые   листья, - значит,  в  горных  лесах   уже   осень.     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(Н.Сладков.)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rot="21439167">
            <a:off x="4392494" y="934576"/>
            <a:ext cx="1144633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(тире)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407979"/>
            <a:ext cx="5184006" cy="258532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одном  предложении  могут  совмещаться   разные    значения: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( причина  и  следствие).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25512" y="1336673"/>
            <a:ext cx="45720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Ворона   каркнула   во  всё   воронье  горло:    сыр   выпал  –  с  ним   была  плутовка  такова. 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(И. Крылов.)</a:t>
            </a:r>
          </a:p>
          <a:p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2050" name="Picture 2" descr="C:\Documents and Settings\Администратор\Рабочий стол\Рабочий стол 2019\человечки\6ba5fc974b6e65904be10034aa8e4f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694" y="1265235"/>
            <a:ext cx="785817" cy="1714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Работа   с 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050921"/>
            <a:ext cx="5429288" cy="2292935"/>
          </a:xfrm>
        </p:spPr>
        <p:txBody>
          <a:bodyPr/>
          <a:lstStyle/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 smtClean="0">
              <a:solidFill>
                <a:srgbClr val="C00000"/>
              </a:solidFill>
            </a:endParaRPr>
          </a:p>
          <a:p>
            <a:pPr algn="just"/>
            <a:r>
              <a:rPr lang="ru-RU" sz="1100" dirty="0" smtClean="0">
                <a:solidFill>
                  <a:srgbClr val="C00000"/>
                </a:solidFill>
              </a:rPr>
              <a:t> 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За  селом  с…</a:t>
            </a:r>
            <a:r>
              <a:rPr lang="ru-RU" sz="1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нел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далёкий  лес рож…  к…</a:t>
            </a:r>
            <a:r>
              <a:rPr lang="ru-RU" sz="1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чалась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колос  </a:t>
            </a:r>
            <a:r>
              <a:rPr lang="ru-RU" sz="1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созр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…вал.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(Щ.)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Ж…</a:t>
            </a:r>
            <a:r>
              <a:rPr lang="ru-RU" sz="1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лтые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листья   роняет  осень  красные  листья л…</a:t>
            </a:r>
            <a:r>
              <a:rPr lang="ru-RU" sz="1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тят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по  лесам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(Щ.)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Блеснули  лиловые  глаза </a:t>
            </a:r>
            <a:r>
              <a:rPr lang="ru-RU" sz="1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выск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чил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кот.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(А.Н.Т.)  </a:t>
            </a:r>
          </a:p>
          <a:p>
            <a:pPr algn="just"/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Иртыш  кипел  в  крутых    берегах  вздымались   седые волны.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(К.Рыл.)  5.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   этом  острове  стоит  тесно  (не)сколько  ёлок  под  ними  я  сел  отдохнуть.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(Пришв.)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  лётном  поле  т…</a:t>
            </a:r>
            <a:r>
              <a:rPr lang="ru-RU" sz="1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жело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катился  гул м…торов в  небо   то  и   дело  </a:t>
            </a:r>
            <a:r>
              <a:rPr lang="ru-RU" sz="1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подн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мались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с  (не)видимой  взлётной полосы  с…</a:t>
            </a:r>
            <a:r>
              <a:rPr lang="ru-RU" sz="1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молёты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(В.Лид.)</a:t>
            </a:r>
            <a:endParaRPr lang="ru-RU" sz="1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11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</a:t>
            </a:r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550855"/>
            <a:ext cx="550072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ru-RU" sz="1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Страница 74,  упражнение  154.   Перепишите   бессоюзные   сложные  предложения   в  следующем  порядке:  1)  предложения, в которых  перечисляются   явления, </a:t>
            </a:r>
            <a:r>
              <a:rPr lang="ru-RU" sz="11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происходя-щие</a:t>
            </a:r>
            <a:r>
              <a:rPr lang="ru-RU" sz="1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одновременно;  2)  предложения,   в  которых   перечисляются  действия    или  явления, происходящие  последовательно.  Вставьте  пропущенные    буквы  и  знаки  препинания, раскройте   скобки.</a:t>
            </a:r>
            <a:endParaRPr 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Проверим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50855"/>
            <a:ext cx="5619204" cy="3385542"/>
          </a:xfrm>
        </p:spPr>
        <p:txBody>
          <a:bodyPr/>
          <a:lstStyle/>
          <a:p>
            <a:endParaRPr lang="ru-RU" sz="800" dirty="0" smtClean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arenR"/>
            </a:pPr>
            <a:r>
              <a:rPr lang="ru-RU" sz="1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БСП со   значением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одновременности  </a:t>
            </a:r>
            <a:r>
              <a:rPr lang="ru-RU" sz="1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явлений.</a:t>
            </a:r>
          </a:p>
          <a:p>
            <a:pPr marL="228600" indent="-228600">
              <a:buFont typeface="+mj-lt"/>
              <a:buAutoNum type="arabicParenR"/>
            </a:pPr>
            <a:endParaRPr lang="ru-RU" sz="18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За  селом  с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нел   далёкий  лес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рож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к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чалась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колос  созр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вал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.(Щ.)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28600" indent="-228600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Ж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лтые  листья роняет  осень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красные    листья   л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тят по лесам.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(Щ.)</a:t>
            </a:r>
          </a:p>
          <a:p>
            <a:pPr marL="228600" indent="-228600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5.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   этом  острове  стоит  тесно  </a:t>
            </a:r>
            <a:r>
              <a:rPr lang="ru-RU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нес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колько  ёлок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под  ними  я  сел  отдохнуть.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(Пришв.)</a:t>
            </a:r>
            <a:endParaRPr lang="ru-RU" sz="20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endParaRPr lang="ru-RU" sz="20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endParaRPr lang="ru-RU" sz="1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28600" indent="-228600"/>
            <a:endParaRPr lang="ru-RU" sz="12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28600" indent="-228600"/>
            <a:r>
              <a:rPr lang="ru-RU" sz="1200" dirty="0" smtClean="0">
                <a:solidFill>
                  <a:schemeClr val="accent5">
                    <a:lumMod val="75000"/>
                  </a:schemeClr>
                </a:solidFill>
              </a:rPr>
              <a:t>   </a:t>
            </a:r>
            <a:endParaRPr lang="ru-RU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336541"/>
            <a:ext cx="5429288" cy="2523768"/>
          </a:xfrm>
        </p:spPr>
        <p:txBody>
          <a:bodyPr/>
          <a:lstStyle/>
          <a:p>
            <a:pPr marL="228600" indent="-228600"/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2) БСП со   значением  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последовательности </a:t>
            </a:r>
            <a:r>
              <a:rPr lang="ru-RU" sz="17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явлений.</a:t>
            </a:r>
          </a:p>
          <a:p>
            <a:pPr marL="228600" indent="-228600"/>
            <a:endParaRPr lang="ru-RU" sz="17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2600"/>
              </a:lnSpc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Блеснули  лиловые  глаза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выск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чил  кот.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(А.Н.Т.)  </a:t>
            </a:r>
          </a:p>
          <a:p>
            <a:pPr algn="just">
              <a:lnSpc>
                <a:spcPts val="2600"/>
              </a:lnSpc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Иртыш  кипел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 крутых    берегах  вздымались   седые волны.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(К.Рыл.)  </a:t>
            </a:r>
          </a:p>
          <a:p>
            <a:pPr algn="just">
              <a:lnSpc>
                <a:spcPts val="2600"/>
              </a:lnSpc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  лётном  поле  т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жело  к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тился  гул м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торов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 небо   то  и   дело  поднимались  с  </a:t>
            </a:r>
            <a:r>
              <a:rPr lang="ru-RU" sz="1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нев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идимой  взлётной полосы  с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молёты.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(В.Лид.)</a:t>
            </a:r>
            <a:endParaRPr lang="ru-RU" sz="18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Работа   с  учебником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5328592" cy="2339102"/>
          </a:xfrm>
        </p:spPr>
        <p:txBody>
          <a:bodyPr/>
          <a:lstStyle/>
          <a:p>
            <a:r>
              <a:rPr lang="ru-RU" sz="1600" dirty="0" smtClean="0"/>
              <a:t>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Страница 74,  упражнение  155.   Продолжите  предложения  так,  чтобы  в  первом  случае  в БСП надо  было  поставить  между   частями   запятую,  а  во  втором – точку  с запятой.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Настал    вечер…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Очень мы  с  ним   подружились…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  сильных  морозов   лопались   деревья…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  узкой  полоске   земли  стоял  маленький   домик…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Раннее   весеннее утро…</a:t>
            </a:r>
            <a:endParaRPr lang="ru-RU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Проверим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5400600" cy="2754600"/>
          </a:xfrm>
        </p:spPr>
        <p:txBody>
          <a:bodyPr/>
          <a:lstStyle/>
          <a:p>
            <a:pPr marL="87313" indent="-87313" algn="just">
              <a:buFont typeface="+mj-lt"/>
              <a:buAutoNum type="arabicPeriod"/>
            </a:pPr>
            <a:r>
              <a:rPr lang="ru-RU" sz="1100" dirty="0" smtClean="0"/>
              <a:t>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Настал    вечер, в  домах  зажгли  свет. Настал    вечер; в домах, расположенных  напротив  спортивной  площадки,  зажгли  свет.</a:t>
            </a:r>
          </a:p>
          <a:p>
            <a:pPr marL="87313" indent="-87313" algn="just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Очень мы  с  ним   подружились, мысль  о скором прощании   печалила   всех. Очень мы  с  ним   подружились; мысль  о скором прощании   печалила   всех домашних, включая нашу строгую бабушку, не  выносящую  шума.</a:t>
            </a:r>
          </a:p>
          <a:p>
            <a:pPr marL="87313" indent="-87313" algn="just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  сильных  морозов   лопались   деревья, детей  не  выпускали  во  двор. От  сильных  морозов   лопались   деревья; детей, грустно  приникших  к окну,   не  выпускали  во  двор.   </a:t>
            </a:r>
          </a:p>
          <a:p>
            <a:pPr marL="87313" indent="-87313" algn="just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  узкой  полоске   земли  стоял  маленький   домик, люди  обходили  его  стороной. На  узкой  полоске   земли  стоял  маленький   домик; люди, хорошо   знавшие  эти  места, обходили  его  стороной. </a:t>
            </a:r>
          </a:p>
          <a:p>
            <a:pPr marL="87313" indent="-87313" algn="just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Раннее   весеннее утро, звонкий  щебет  птиц. Раннее весеннее утро; звонкий  щебет  птиц, радостно волнующий   и  предрекающий  хороший  день.</a:t>
            </a:r>
          </a:p>
          <a:p>
            <a:pPr marL="228600" indent="-228600">
              <a:buFont typeface="+mj-lt"/>
              <a:buAutoNum type="arabicPeriod"/>
            </a:pPr>
            <a:endParaRPr lang="ru-RU" sz="11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22238"/>
            <a:ext cx="5454564" cy="315912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    </a:t>
            </a:r>
            <a:r>
              <a:rPr lang="ru-RU" sz="1800" dirty="0" smtClean="0"/>
              <a:t>Задание для самостоятельного выполнения</a:t>
            </a:r>
            <a:endParaRPr lang="ru-RU" sz="1800" dirty="0"/>
          </a:p>
        </p:txBody>
      </p:sp>
      <p:sp>
        <p:nvSpPr>
          <p:cNvPr id="12" name="object 8"/>
          <p:cNvSpPr txBox="1"/>
          <p:nvPr/>
        </p:nvSpPr>
        <p:spPr>
          <a:xfrm>
            <a:off x="1667334" y="908050"/>
            <a:ext cx="3906325" cy="298800"/>
          </a:xfrm>
          <a:prstGeom prst="rect">
            <a:avLst/>
          </a:prstGeom>
        </p:spPr>
        <p:txBody>
          <a:bodyPr lIns="0" tIns="21590" rIns="0" bIns="0">
            <a:spAutoFit/>
          </a:bodyPr>
          <a:lstStyle/>
          <a:p>
            <a:pPr marL="342900" indent="-342900" algn="just"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     </a:t>
            </a:r>
            <a:endParaRPr lang="ru-RU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object 13"/>
          <p:cNvGrpSpPr>
            <a:grpSpLocks/>
          </p:cNvGrpSpPr>
          <p:nvPr/>
        </p:nvGrpSpPr>
        <p:grpSpPr bwMode="auto">
          <a:xfrm>
            <a:off x="311127" y="765169"/>
            <a:ext cx="1210008" cy="1844990"/>
            <a:chOff x="377240" y="1199601"/>
            <a:chExt cx="906780" cy="1354051"/>
          </a:xfrm>
        </p:grpSpPr>
        <p:sp>
          <p:nvSpPr>
            <p:cNvPr id="21514" name="object 14"/>
            <p:cNvSpPr>
              <a:spLocks noChangeArrowheads="1"/>
            </p:cNvSpPr>
            <p:nvPr/>
          </p:nvSpPr>
          <p:spPr bwMode="auto">
            <a:xfrm>
              <a:off x="377240" y="1303972"/>
              <a:ext cx="906780" cy="1249680"/>
            </a:xfrm>
            <a:custGeom>
              <a:avLst/>
              <a:gdLst>
                <a:gd name="T0" fmla="*/ 0 w 906780"/>
                <a:gd name="T1" fmla="*/ 0 h 1249680"/>
                <a:gd name="T2" fmla="*/ 906780 w 906780"/>
                <a:gd name="T3" fmla="*/ 1249680 h 1249680"/>
              </a:gdLst>
              <a:ahLst/>
              <a:cxnLst/>
              <a:rect l="T0" t="T1" r="T2" b="T3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1515" name="object 15"/>
            <p:cNvSpPr>
              <a:spLocks noChangeArrowheads="1"/>
            </p:cNvSpPr>
            <p:nvPr/>
          </p:nvSpPr>
          <p:spPr bwMode="auto">
            <a:xfrm>
              <a:off x="698458" y="1199601"/>
              <a:ext cx="492759" cy="1014730"/>
            </a:xfrm>
            <a:custGeom>
              <a:avLst/>
              <a:gdLst>
                <a:gd name="T0" fmla="*/ 0 w 492759"/>
                <a:gd name="T1" fmla="*/ 0 h 1014730"/>
                <a:gd name="T2" fmla="*/ 492759 w 492759"/>
                <a:gd name="T3" fmla="*/ 1014730 h 1014730"/>
              </a:gdLst>
              <a:ahLst/>
              <a:cxnLst/>
              <a:rect l="T0" t="T1" r="T2" b="T3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grpSp>
        <p:nvGrpSpPr>
          <p:cNvPr id="4" name="object 16"/>
          <p:cNvGrpSpPr>
            <a:grpSpLocks/>
          </p:cNvGrpSpPr>
          <p:nvPr/>
        </p:nvGrpSpPr>
        <p:grpSpPr bwMode="auto">
          <a:xfrm>
            <a:off x="382570" y="2693995"/>
            <a:ext cx="1044863" cy="231775"/>
            <a:chOff x="320975" y="2634669"/>
            <a:chExt cx="1043940" cy="231775"/>
          </a:xfrm>
        </p:grpSpPr>
        <p:sp>
          <p:nvSpPr>
            <p:cNvPr id="21512" name="object 17"/>
            <p:cNvSpPr>
              <a:spLocks noChangeArrowheads="1"/>
            </p:cNvSpPr>
            <p:nvPr/>
          </p:nvSpPr>
          <p:spPr bwMode="auto">
            <a:xfrm>
              <a:off x="320975" y="2634669"/>
              <a:ext cx="1043940" cy="231775"/>
            </a:xfrm>
            <a:custGeom>
              <a:avLst/>
              <a:gdLst>
                <a:gd name="T0" fmla="*/ 0 w 1043940"/>
                <a:gd name="T1" fmla="*/ 0 h 231775"/>
                <a:gd name="T2" fmla="*/ 1043940 w 1043940"/>
                <a:gd name="T3" fmla="*/ 231775 h 231775"/>
              </a:gdLst>
              <a:ahLst/>
              <a:cxnLst/>
              <a:rect l="T0" t="T1" r="T2" b="T3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1513" name="object 18"/>
            <p:cNvSpPr>
              <a:spLocks noChangeArrowheads="1"/>
            </p:cNvSpPr>
            <p:nvPr/>
          </p:nvSpPr>
          <p:spPr bwMode="auto">
            <a:xfrm>
              <a:off x="1053186" y="2712947"/>
              <a:ext cx="257810" cy="153670"/>
            </a:xfrm>
            <a:custGeom>
              <a:avLst/>
              <a:gdLst>
                <a:gd name="T0" fmla="*/ 0 w 257809"/>
                <a:gd name="T1" fmla="*/ 0 h 153669"/>
                <a:gd name="T2" fmla="*/ 257809 w 257809"/>
                <a:gd name="T3" fmla="*/ 153669 h 153669"/>
              </a:gdLst>
              <a:ahLst/>
              <a:cxnLst/>
              <a:rect l="T0" t="T1" r="T2" b="T3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cxnSp>
        <p:nvCxnSpPr>
          <p:cNvPr id="14" name="Прямая соединительная линия 13"/>
          <p:cNvCxnSpPr/>
          <p:nvPr/>
        </p:nvCxnSpPr>
        <p:spPr>
          <a:xfrm>
            <a:off x="1667334" y="693739"/>
            <a:ext cx="3717361" cy="1587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67334" y="2765425"/>
            <a:ext cx="3717361" cy="1588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2168520" y="1122359"/>
            <a:ext cx="28829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indent="-228600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§  27,   страница  74, упражнение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156.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Закончите  предложения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2293"/>
            <a:ext cx="5400600" cy="3508653"/>
          </a:xfrm>
        </p:spPr>
        <p:txBody>
          <a:bodyPr/>
          <a:lstStyle/>
          <a:p>
            <a:pPr algn="l"/>
            <a:r>
              <a:rPr lang="ru-RU" sz="1200" dirty="0" smtClean="0">
                <a:solidFill>
                  <a:srgbClr val="0070C0"/>
                </a:solidFill>
              </a:rPr>
              <a:t>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 С моим   другом  произошла   неожиданная   метаморфоза:  он  начал   хорошо  учиться  и   заниматься   спортом. </a:t>
            </a:r>
            <a:endParaRPr lang="ru-RU" sz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</a:p>
          <a:p>
            <a:pPr algn="l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[     ]   :  [    ].</a:t>
            </a:r>
          </a:p>
          <a:p>
            <a:pPr algn="l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2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   Через  некоторое  время   с  котёнком  произошла  поразительная   метаморфоза:  из  крошечного   комочка  он   превратился   в   пушистого   рыжего   кота.</a:t>
            </a:r>
          </a:p>
          <a:p>
            <a:pPr algn="l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l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[     ]   :  [    ].</a:t>
            </a:r>
          </a:p>
          <a:p>
            <a:pPr algn="l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ru-RU" sz="1200" dirty="0" smtClean="0">
              <a:solidFill>
                <a:srgbClr val="0070C0"/>
              </a:solidFill>
            </a:endParaRPr>
          </a:p>
          <a:p>
            <a:pPr algn="l"/>
            <a:r>
              <a:rPr lang="ru-RU" sz="1200" dirty="0" smtClean="0">
                <a:solidFill>
                  <a:srgbClr val="0070C0"/>
                </a:solidFill>
              </a:rPr>
              <a:t>                                        </a:t>
            </a:r>
          </a:p>
          <a:p>
            <a:pPr algn="l"/>
            <a:endParaRPr lang="ru-RU" sz="1200" dirty="0" smtClean="0">
              <a:solidFill>
                <a:srgbClr val="0070C0"/>
              </a:solidFill>
            </a:endParaRPr>
          </a:p>
          <a:p>
            <a:pPr algn="l"/>
            <a:r>
              <a:rPr lang="ru-RU" sz="1200" dirty="0" smtClean="0">
                <a:solidFill>
                  <a:srgbClr val="0070C0"/>
                </a:solidFill>
              </a:rPr>
              <a:t>                                         </a:t>
            </a:r>
          </a:p>
          <a:p>
            <a:pPr algn="l"/>
            <a:r>
              <a:rPr lang="ru-RU" sz="1200" dirty="0" smtClean="0">
                <a:solidFill>
                  <a:srgbClr val="0070C0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Новая   тема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479418"/>
            <a:ext cx="5395268" cy="2462213"/>
          </a:xfrm>
        </p:spPr>
        <p:txBody>
          <a:bodyPr/>
          <a:lstStyle/>
          <a:p>
            <a:r>
              <a:rPr lang="ru-RU" sz="1400" dirty="0" smtClean="0"/>
              <a:t>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Части  сложного  предложения    могут   соединяться    между   собой    только   по   смыслу  и   интонации ,  без   помощи  союзов  или   союзных   слов. </a:t>
            </a:r>
            <a:endParaRPr lang="ru-RU" sz="1600" i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i="0" dirty="0" smtClean="0">
                <a:latin typeface="Times New Roman" pitchFamily="18" charset="0"/>
                <a:cs typeface="Times New Roman" pitchFamily="18" charset="0"/>
              </a:rPr>
              <a:t>           Например:</a:t>
            </a:r>
          </a:p>
          <a:p>
            <a:r>
              <a:rPr lang="ru-RU" sz="1600" i="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Улыбкой  ясною  природа </a:t>
            </a:r>
          </a:p>
          <a:p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                        Сквозь  сон   встречает   утро  года,</a:t>
            </a:r>
          </a:p>
          <a:p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                        Синея,  блещут   небеса.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(А.Пушкин.)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11198" y="2265367"/>
            <a:ext cx="1143008" cy="3571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-   =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39958" y="2265367"/>
            <a:ext cx="1071570" cy="3571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=   -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54206" y="2051053"/>
            <a:ext cx="3257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4400" dirty="0">
              <a:solidFill>
                <a:srgbClr val="0070C0"/>
              </a:solidFill>
            </a:endParaRPr>
          </a:p>
        </p:txBody>
      </p:sp>
      <p:pic>
        <p:nvPicPr>
          <p:cNvPr id="1027" name="Picture 3" descr="C:\Documents and Settings\Администратор\Рабочий стол\Рабочий стол 2019\человечки\preview_5022ca2a66fe5b3f9e8cc4b1a7e6efb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18" y="2479681"/>
            <a:ext cx="1811330" cy="857256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168388" y="2598519"/>
            <a:ext cx="4500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Такие  сложные  предложения  называются               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бессоюзными.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40090" y="1979615"/>
            <a:ext cx="3257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65103"/>
            <a:ext cx="5429288" cy="1938992"/>
          </a:xfrm>
        </p:spPr>
        <p:txBody>
          <a:bodyPr/>
          <a:lstStyle/>
          <a:p>
            <a:r>
              <a:rPr lang="ru-RU" sz="1400" dirty="0" smtClean="0"/>
              <a:t>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Бессоюзная   связь  не  так  однозначно 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передаёт смысловые  отношения  между   частями 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сложного  предложения,  как  это  имеет  место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при   союзной  связи.   Судите   сами.  Вот БСП: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Наступила   весна    стало   тепло.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908177"/>
            <a:ext cx="42148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Каковы   смысловые   отношения   между  частями этого  бессоюзного  предложения?</a:t>
            </a:r>
            <a:endParaRPr lang="ru-RU" sz="2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Администратор\Рабочий стол\Рабочий стол 2019\человечки\человечек111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3098" y="1693863"/>
            <a:ext cx="1143008" cy="135732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8256" y="122227"/>
            <a:ext cx="5429288" cy="2928958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2632867" y="1515268"/>
            <a:ext cx="357190" cy="158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Documents and Settings\Администратор\Рабочий стол\Рабочий стол 2019\человечки\выпускник-352565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818" y="265103"/>
            <a:ext cx="2438400" cy="2071702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68454" y="336541"/>
            <a:ext cx="3786213" cy="1714512"/>
          </a:xfrm>
        </p:spPr>
        <p:txBody>
          <a:bodyPr/>
          <a:lstStyle/>
          <a:p>
            <a:pPr marL="342900" indent="-342900"/>
            <a:endParaRPr lang="ru-RU" sz="1600" dirty="0" smtClean="0">
              <a:solidFill>
                <a:srgbClr val="FF0000"/>
              </a:solidFill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 говорящий    хочет  сообщить  о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последовательности  событий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  предложение 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произ-носится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спокойно,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 интонацией   перечисления; на   письме   части  предложения   разделяются     запятой:</a:t>
            </a:r>
          </a:p>
          <a:p>
            <a:pPr marL="342900" indent="-342900" algn="l"/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342900" indent="-342900" algn="l"/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</a:t>
            </a:r>
          </a:p>
          <a:p>
            <a:pPr marL="342900" indent="-342900" algn="l"/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           </a:t>
            </a:r>
            <a:endParaRPr lang="ru-RU" sz="1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indent="-342900" algn="l"/>
            <a:endParaRPr lang="ru-RU" sz="1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indent="-342900" algn="l"/>
            <a:endParaRPr lang="ru-RU" sz="1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9760" y="2336805"/>
            <a:ext cx="52149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Наступила весна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стало   тепло.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Администратор\Рабочий стол\Рабочий стол 2019\человечки\imaлоges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694" y="336541"/>
            <a:ext cx="1714512" cy="2643206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25644" y="265103"/>
            <a:ext cx="3500462" cy="2862322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 говорящий    хочет  сообщить,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 какой   причине,   вследствие   чего 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стало   тепло,  то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интонация   уже    будет     иной (с заметной   паузой  между   частями </a:t>
            </a: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предложения);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другим     будет  и    знак  препинания  -     им  окажется   тире:</a:t>
            </a:r>
          </a:p>
          <a:p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endParaRPr lang="ru-RU" sz="1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2264" y="2551119"/>
            <a:ext cx="5143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Наступила    весна  ─ стало   тепло.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265103"/>
            <a:ext cx="4963391" cy="4278094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rgbClr val="0070C0"/>
                </a:solidFill>
              </a:rPr>
              <a:t>        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Таким   образом,  интонация при  устной  речи  и  знаки  препинания   при   письме   определяются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 ч е </a:t>
            </a:r>
            <a:r>
              <a:rPr lang="ru-RU" sz="18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е м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бессоюзного  предложения. 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</a:rPr>
              <a:t>    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                        </a:t>
            </a:r>
          </a:p>
          <a:p>
            <a:endParaRPr lang="ru-RU" sz="1400" dirty="0" smtClean="0">
              <a:solidFill>
                <a:srgbClr val="0070C0"/>
              </a:solidFill>
            </a:endParaRPr>
          </a:p>
          <a:p>
            <a:endParaRPr lang="ru-RU" sz="1400" dirty="0" smtClean="0">
              <a:solidFill>
                <a:srgbClr val="0070C0"/>
              </a:solidFill>
            </a:endParaRPr>
          </a:p>
          <a:p>
            <a:r>
              <a:rPr lang="ru-RU" sz="1400" dirty="0" smtClean="0">
                <a:solidFill>
                  <a:srgbClr val="0070C0"/>
                </a:solidFill>
              </a:rPr>
              <a:t>       </a:t>
            </a:r>
          </a:p>
          <a:p>
            <a:endParaRPr lang="ru-RU" sz="1400" dirty="0" smtClean="0">
              <a:solidFill>
                <a:srgbClr val="0070C0"/>
              </a:solidFill>
            </a:endParaRPr>
          </a:p>
          <a:p>
            <a:endParaRPr lang="ru-RU" sz="1400" dirty="0" smtClean="0">
              <a:solidFill>
                <a:srgbClr val="FF0000"/>
              </a:solidFill>
            </a:endParaRPr>
          </a:p>
          <a:p>
            <a:endParaRPr lang="ru-RU" sz="1400" dirty="0" smtClean="0">
              <a:solidFill>
                <a:srgbClr val="FF0000"/>
              </a:solidFill>
            </a:endParaRPr>
          </a:p>
          <a:p>
            <a:endParaRPr lang="ru-RU" sz="66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400" dirty="0" smtClean="0">
                <a:solidFill>
                  <a:srgbClr val="0070C0"/>
                </a:solidFill>
              </a:rPr>
              <a:t>     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      </a:t>
            </a:r>
          </a:p>
        </p:txBody>
      </p:sp>
      <p:pic>
        <p:nvPicPr>
          <p:cNvPr id="5123" name="Picture 3" descr="C:\Documents and Settings\Администратор\Рабочий стол\Рабочий стол 2019\человечки\l5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446" y="1336673"/>
            <a:ext cx="4786346" cy="157163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454404" y="1550987"/>
            <a:ext cx="571504" cy="35719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407979"/>
            <a:ext cx="4929222" cy="2369880"/>
          </a:xfrm>
        </p:spPr>
        <p:txBody>
          <a:bodyPr/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Бессоюзные  предложения   богаты  значениями. Но  многообразие   этих    значений  можно  условно объединить   в  несколько   основных  групп  в  зависимости  от  интонации  и   знаков  препинания,  с  помощью  которых   значения  бессоюзных   предложений  передаются  на  письме:</a:t>
            </a:r>
          </a:p>
          <a:p>
            <a:pPr algn="just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Значение   перечисления     ▬►</a:t>
            </a:r>
          </a:p>
          <a:p>
            <a:pPr algn="just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(запятая,   точка   с    запятой):</a:t>
            </a:r>
          </a:p>
          <a:p>
            <a:pPr algn="just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Щелкает   белка,  в  лапах сосен  мелькает  её   пушистый  хвост; видишь  невероятно  много,  хочется   видеть  всё   больше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(М. Горький.)</a:t>
            </a:r>
            <a:endParaRPr lang="ru-RU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25842" y="1479549"/>
            <a:ext cx="571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;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 10"/>
          <p:cNvSpPr/>
          <p:nvPr/>
        </p:nvSpPr>
        <p:spPr>
          <a:xfrm>
            <a:off x="3883032" y="407979"/>
            <a:ext cx="642942" cy="64294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908045"/>
            <a:ext cx="5256583" cy="2369880"/>
          </a:xfrm>
        </p:spPr>
        <p:txBody>
          <a:bodyPr/>
          <a:lstStyle/>
          <a:p>
            <a:r>
              <a:rPr lang="ru-RU" sz="1400" dirty="0" smtClean="0"/>
              <a:t>                                 </a:t>
            </a:r>
            <a:endParaRPr lang="ru-RU" sz="1400" dirty="0" smtClean="0">
              <a:solidFill>
                <a:srgbClr val="FF0000"/>
              </a:solidFill>
            </a:endParaRPr>
          </a:p>
          <a:p>
            <a:r>
              <a:rPr lang="ru-RU" sz="1400" dirty="0" smtClean="0">
                <a:solidFill>
                  <a:srgbClr val="FF0000"/>
                </a:solidFill>
              </a:rPr>
              <a:t>    </a:t>
            </a:r>
          </a:p>
          <a:p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Жутко  выйти  на   дорогу:  непонятная   тревога  под  луной   царит.  </a:t>
            </a:r>
            <a:r>
              <a:rPr lang="ru-RU" sz="1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 А.Блок.)</a:t>
            </a:r>
          </a:p>
          <a:p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Мрачно   было :  дождь   капал,   ветер   выл  уныло…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(А.С.Пушкин.)</a:t>
            </a:r>
          </a:p>
          <a:p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 прислушался : буря  не  утихала.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  <a:r>
              <a:rPr lang="ru-RU" sz="1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(И.Гончаров.)</a:t>
            </a:r>
          </a:p>
          <a:p>
            <a:endParaRPr lang="ru-RU" sz="18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82768" y="193665"/>
            <a:ext cx="1571636" cy="4286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причины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54206" y="550855"/>
            <a:ext cx="1571636" cy="4286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пояснения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550855"/>
            <a:ext cx="1571636" cy="4286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Значения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25644" y="908045"/>
            <a:ext cx="1571636" cy="4286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дополнения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25908" y="407979"/>
            <a:ext cx="3385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326507">
            <a:off x="4177381" y="552973"/>
            <a:ext cx="1571636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(двоеточие)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1525578" y="407979"/>
            <a:ext cx="571504" cy="3571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525578" y="765169"/>
            <a:ext cx="642942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525578" y="765169"/>
            <a:ext cx="571504" cy="3571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3240090" y="407979"/>
            <a:ext cx="642942" cy="21431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3382966" y="765169"/>
            <a:ext cx="500066" cy="357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3525842" y="908045"/>
            <a:ext cx="357190" cy="25003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168256" y="193664"/>
            <a:ext cx="5429288" cy="2857521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5042</TotalTime>
  <Words>1028</Words>
  <Application>Microsoft Office PowerPoint</Application>
  <PresentationFormat>Произвольный</PresentationFormat>
  <Paragraphs>147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Русский   язык </vt:lpstr>
      <vt:lpstr>            Закончите  предложения</vt:lpstr>
      <vt:lpstr>                     Новая   тема</vt:lpstr>
      <vt:lpstr>Слайд 4</vt:lpstr>
      <vt:lpstr>Слайд 5</vt:lpstr>
      <vt:lpstr>Слайд 6</vt:lpstr>
      <vt:lpstr>                </vt:lpstr>
      <vt:lpstr>Слайд 8</vt:lpstr>
      <vt:lpstr>   </vt:lpstr>
      <vt:lpstr>   </vt:lpstr>
      <vt:lpstr>Слайд 11</vt:lpstr>
      <vt:lpstr>              Работа   с  учебником</vt:lpstr>
      <vt:lpstr>                        Проверим</vt:lpstr>
      <vt:lpstr>Слайд 14</vt:lpstr>
      <vt:lpstr>                Работа   с  учебником </vt:lpstr>
      <vt:lpstr>                         Проверим</vt:lpstr>
      <vt:lpstr>  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670</cp:revision>
  <dcterms:created xsi:type="dcterms:W3CDTF">2020-04-13T08:05:42Z</dcterms:created>
  <dcterms:modified xsi:type="dcterms:W3CDTF">2021-01-03T14:01:31Z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