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483" r:id="rId3"/>
    <p:sldId id="456" r:id="rId4"/>
    <p:sldId id="490" r:id="rId5"/>
    <p:sldId id="488" r:id="rId6"/>
    <p:sldId id="475" r:id="rId7"/>
    <p:sldId id="501" r:id="rId8"/>
    <p:sldId id="500" r:id="rId9"/>
    <p:sldId id="474" r:id="rId10"/>
    <p:sldId id="502" r:id="rId11"/>
    <p:sldId id="478" r:id="rId12"/>
    <p:sldId id="503" r:id="rId13"/>
    <p:sldId id="504" r:id="rId14"/>
    <p:sldId id="505" r:id="rId15"/>
    <p:sldId id="262" r:id="rId16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9182" autoAdjust="0"/>
    <p:restoredTop sz="91311" autoAdjust="0"/>
  </p:normalViewPr>
  <p:slideViewPr>
    <p:cSldViewPr>
      <p:cViewPr>
        <p:scale>
          <a:sx n="100" d="100"/>
          <a:sy n="100" d="100"/>
        </p:scale>
        <p:origin x="48" y="-6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27.12.2020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11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12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15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6950" y="122227"/>
            <a:ext cx="396044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 Русский   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161710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000" b="1" spc="-20" dirty="0" smtClean="0">
                <a:solidFill>
                  <a:srgbClr val="0070C0"/>
                </a:solidFill>
                <a:latin typeface="Arial"/>
                <a:cs typeface="Arial"/>
              </a:rPr>
              <a:t>Сложноподчиненные 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000" b="1" spc="-20" dirty="0" smtClean="0">
                <a:solidFill>
                  <a:srgbClr val="0070C0"/>
                </a:solidFill>
                <a:latin typeface="Arial"/>
                <a:cs typeface="Arial"/>
              </a:rPr>
              <a:t>предложения с  неоднородным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000" b="1" spc="-20" dirty="0" smtClean="0">
                <a:solidFill>
                  <a:srgbClr val="0070C0"/>
                </a:solidFill>
                <a:latin typeface="Arial"/>
                <a:cs typeface="Arial"/>
              </a:rPr>
              <a:t>подчинением придаточных</a:t>
            </a:r>
            <a:endParaRPr lang="ru-RU" sz="23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4008" y="1765301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68256" y="122227"/>
            <a:ext cx="5429288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82570" y="265103"/>
            <a:ext cx="50720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Слуга, бывший тогда со мною, умер в походе, так что я не имею и надежды отыскать ту,  над которой подшутил я так жестоко и которая теперь так жестоко  отомщена.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(П.)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11198" y="1836739"/>
            <a:ext cx="714380" cy="57150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954206" y="1836739"/>
            <a:ext cx="642942" cy="5715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097214" y="1408111"/>
            <a:ext cx="785818" cy="4286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flipV="1">
            <a:off x="1525578" y="2122491"/>
            <a:ext cx="419104" cy="9524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11" idx="6"/>
            <a:endCxn id="12" idx="2"/>
          </p:cNvCxnSpPr>
          <p:nvPr/>
        </p:nvCxnSpPr>
        <p:spPr>
          <a:xfrm flipV="1">
            <a:off x="2597148" y="1622425"/>
            <a:ext cx="500066" cy="500066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25446" y="2622557"/>
            <a:ext cx="47863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последовательное и  однородное  подчинение)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3168652" y="2265367"/>
            <a:ext cx="785818" cy="4286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>
            <a:stCxn id="11" idx="6"/>
            <a:endCxn id="17" idx="2"/>
          </p:cNvCxnSpPr>
          <p:nvPr/>
        </p:nvCxnSpPr>
        <p:spPr>
          <a:xfrm>
            <a:off x="2597148" y="2122491"/>
            <a:ext cx="571504" cy="35719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382966" y="1836739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82702" y="836607"/>
            <a:ext cx="40973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122227"/>
            <a:ext cx="5500726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39694" y="1050921"/>
            <a:ext cx="521497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 Когда пройдешь путем колонн в жару, и в дождь, и в снег, тогда поймёшь, как сладок сон, как радостен ночлег. 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Твард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.) 2.Никитин и Алёша плохо помнили кто им открыл кто их провёл в большую комнату  где не  было   никого и по стенам стояли полки. 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Пауст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). 3. Только тот может стать настоящим человеком кто смотрит вперёд кто знает что ему надо сделать за свою жизнь. 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Сухомл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.)  4. Когда страсти  совсем  улеглись и началось спокойное обсуждение я решился наконец спросить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Лувена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о чём  у них теперь идет разговор. (Пришв.)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Текст 2"/>
          <p:cNvSpPr>
            <a:spLocks noGrp="1"/>
          </p:cNvSpPr>
          <p:nvPr>
            <p:ph type="body" idx="1"/>
          </p:nvPr>
        </p:nvSpPr>
        <p:spPr>
          <a:xfrm>
            <a:off x="311132" y="193665"/>
            <a:ext cx="5357850" cy="1107996"/>
          </a:xfrm>
        </p:spPr>
        <p:txBody>
          <a:bodyPr/>
          <a:lstStyle/>
          <a:p>
            <a:pPr marL="0" lvl="1"/>
            <a:r>
              <a:rPr lang="ru-RU" sz="1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Упражнение 149  на странице 71.  Прочитайте.   Укажите  количество придаточных  в каждом из  данных  предложений. Перепишите, расставляя недостающие знаки препинания.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lvl="1"/>
            <a:r>
              <a:rPr lang="ru-RU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Определите,  какие типы подчинения сочетаются  в данных предложениях.   Составьте схемы предложений.</a:t>
            </a:r>
            <a:endParaRPr lang="ru-RU" sz="12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1"/>
            <a:endParaRPr lang="ru-RU" sz="12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82702" y="836607"/>
            <a:ext cx="40973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122227"/>
            <a:ext cx="5500726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11132" y="265103"/>
            <a:ext cx="521497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Когда пройдешь путем колонн в жару, и в дождь, и в снег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тогда поймёшь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как сладок сон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как радостен ночлег.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Твард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.) 2.Никитин и Алёша плохо помнили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кто им открыл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кто их провёл в большую комнату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где не  было   никого и по стенам стояли полки.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Пауст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). 3. Только тот может стать настоящим человеком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кто смотрит вперёд, кто знает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что ему надо сделать за свою жизнь.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Сухомл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.)  4. Когда страсти  совсем  улеглись и началось спокойное обсуждение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я решился наконец спросить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Лувена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  чём у них теперь идет разговор. (Пришв.)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1330" y="0"/>
            <a:ext cx="2786082" cy="571504"/>
          </a:xfrm>
        </p:spPr>
        <p:txBody>
          <a:bodyPr/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Проверим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8256" y="693731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1)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96884" y="765169"/>
            <a:ext cx="500066" cy="35719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82702" y="765169"/>
            <a:ext cx="500066" cy="21431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 стрелкой 7"/>
          <p:cNvCxnSpPr>
            <a:stCxn id="7" idx="1"/>
            <a:endCxn id="6" idx="6"/>
          </p:cNvCxnSpPr>
          <p:nvPr/>
        </p:nvCxnSpPr>
        <p:spPr>
          <a:xfrm rot="10800000" flipV="1">
            <a:off x="1096950" y="872326"/>
            <a:ext cx="285752" cy="7143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вал 16"/>
          <p:cNvSpPr/>
          <p:nvPr/>
        </p:nvSpPr>
        <p:spPr>
          <a:xfrm>
            <a:off x="2239958" y="550855"/>
            <a:ext cx="428628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2239958" y="979483"/>
            <a:ext cx="428628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9" name="Прямая со стрелкой 18"/>
          <p:cNvCxnSpPr>
            <a:endCxn id="17" idx="2"/>
          </p:cNvCxnSpPr>
          <p:nvPr/>
        </p:nvCxnSpPr>
        <p:spPr>
          <a:xfrm flipV="1">
            <a:off x="1882768" y="729450"/>
            <a:ext cx="357190" cy="188119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18" idx="2"/>
          </p:cNvCxnSpPr>
          <p:nvPr/>
        </p:nvCxnSpPr>
        <p:spPr>
          <a:xfrm>
            <a:off x="1882768" y="917569"/>
            <a:ext cx="357190" cy="240509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68256" y="1336673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96884" y="1336673"/>
            <a:ext cx="500066" cy="4286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1382702" y="1193797"/>
            <a:ext cx="642942" cy="28575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1454140" y="1550987"/>
            <a:ext cx="571504" cy="28575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2454272" y="1550987"/>
            <a:ext cx="500066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 стрелкой 29"/>
          <p:cNvCxnSpPr>
            <a:stCxn id="26" idx="3"/>
            <a:endCxn id="27" idx="2"/>
          </p:cNvCxnSpPr>
          <p:nvPr/>
        </p:nvCxnSpPr>
        <p:spPr>
          <a:xfrm flipV="1">
            <a:off x="1096950" y="1336673"/>
            <a:ext cx="285752" cy="214314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endCxn id="28" idx="2"/>
          </p:cNvCxnSpPr>
          <p:nvPr/>
        </p:nvCxnSpPr>
        <p:spPr>
          <a:xfrm>
            <a:off x="1096950" y="1550987"/>
            <a:ext cx="357190" cy="142876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28" idx="6"/>
          </p:cNvCxnSpPr>
          <p:nvPr/>
        </p:nvCxnSpPr>
        <p:spPr>
          <a:xfrm>
            <a:off x="2025644" y="1693863"/>
            <a:ext cx="428628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68256" y="1979615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3)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596884" y="1979615"/>
            <a:ext cx="500066" cy="4286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1525578" y="1908177"/>
            <a:ext cx="500066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Овал 54"/>
          <p:cNvSpPr/>
          <p:nvPr/>
        </p:nvSpPr>
        <p:spPr>
          <a:xfrm>
            <a:off x="1525578" y="2336805"/>
            <a:ext cx="500066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Овал 55"/>
          <p:cNvSpPr/>
          <p:nvPr/>
        </p:nvSpPr>
        <p:spPr>
          <a:xfrm>
            <a:off x="2454272" y="2265367"/>
            <a:ext cx="571504" cy="4286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0" name="Прямая со стрелкой 79"/>
          <p:cNvCxnSpPr>
            <a:endCxn id="56" idx="2"/>
          </p:cNvCxnSpPr>
          <p:nvPr/>
        </p:nvCxnSpPr>
        <p:spPr>
          <a:xfrm>
            <a:off x="2025644" y="2479681"/>
            <a:ext cx="428628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>
            <a:stCxn id="51" idx="3"/>
            <a:endCxn id="54" idx="2"/>
          </p:cNvCxnSpPr>
          <p:nvPr/>
        </p:nvCxnSpPr>
        <p:spPr>
          <a:xfrm flipV="1">
            <a:off x="1096950" y="2086772"/>
            <a:ext cx="428628" cy="107157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>
            <a:endCxn id="55" idx="2"/>
          </p:cNvCxnSpPr>
          <p:nvPr/>
        </p:nvCxnSpPr>
        <p:spPr>
          <a:xfrm>
            <a:off x="1096950" y="2193929"/>
            <a:ext cx="428628" cy="321471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168256" y="2622557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4)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" name="Овал 95"/>
          <p:cNvSpPr/>
          <p:nvPr/>
        </p:nvSpPr>
        <p:spPr>
          <a:xfrm>
            <a:off x="596884" y="2693995"/>
            <a:ext cx="571504" cy="35719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97" name="Прямая со стрелкой 96"/>
          <p:cNvCxnSpPr/>
          <p:nvPr/>
        </p:nvCxnSpPr>
        <p:spPr>
          <a:xfrm rot="10800000">
            <a:off x="1168388" y="2908309"/>
            <a:ext cx="500066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Прямоугольник 98"/>
          <p:cNvSpPr/>
          <p:nvPr/>
        </p:nvSpPr>
        <p:spPr>
          <a:xfrm>
            <a:off x="1668454" y="2765433"/>
            <a:ext cx="428628" cy="28575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0" name="Прямая со стрелкой 99"/>
          <p:cNvCxnSpPr/>
          <p:nvPr/>
        </p:nvCxnSpPr>
        <p:spPr>
          <a:xfrm>
            <a:off x="2097082" y="2908309"/>
            <a:ext cx="357190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Овал 101"/>
          <p:cNvSpPr/>
          <p:nvPr/>
        </p:nvSpPr>
        <p:spPr>
          <a:xfrm>
            <a:off x="2454272" y="2765433"/>
            <a:ext cx="428628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4" name="Текст 2"/>
          <p:cNvSpPr>
            <a:spLocks noGrp="1"/>
          </p:cNvSpPr>
          <p:nvPr>
            <p:ph type="body" idx="1"/>
          </p:nvPr>
        </p:nvSpPr>
        <p:spPr>
          <a:xfrm>
            <a:off x="3097214" y="765169"/>
            <a:ext cx="2000264" cy="369332"/>
          </a:xfrm>
        </p:spPr>
        <p:txBody>
          <a:bodyPr/>
          <a:lstStyle/>
          <a:p>
            <a:pPr marL="0" lvl="1"/>
            <a:r>
              <a:rPr lang="ru-RU" sz="1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Неоднородное и  однородное подчинение</a:t>
            </a:r>
          </a:p>
        </p:txBody>
      </p:sp>
      <p:sp>
        <p:nvSpPr>
          <p:cNvPr id="105" name="Текст 2"/>
          <p:cNvSpPr txBox="1">
            <a:spLocks/>
          </p:cNvSpPr>
          <p:nvPr/>
        </p:nvSpPr>
        <p:spPr>
          <a:xfrm>
            <a:off x="3168652" y="1336673"/>
            <a:ext cx="2000264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lvl="1"/>
            <a:r>
              <a:rPr lang="ru-RU" sz="1200" b="1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Однородное и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последовательное  подчинение   </a:t>
            </a:r>
          </a:p>
        </p:txBody>
      </p:sp>
      <p:sp>
        <p:nvSpPr>
          <p:cNvPr id="106" name="Текст 2"/>
          <p:cNvSpPr txBox="1">
            <a:spLocks/>
          </p:cNvSpPr>
          <p:nvPr/>
        </p:nvSpPr>
        <p:spPr>
          <a:xfrm>
            <a:off x="3240090" y="2051053"/>
            <a:ext cx="2000264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lvl="1"/>
            <a:r>
              <a:rPr lang="ru-RU" sz="1200" b="1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Однородное и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последовательное </a:t>
            </a:r>
            <a:r>
              <a:rPr lang="ru-RU" sz="1200" b="1" i="1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подчинение</a:t>
            </a:r>
            <a:endParaRPr kumimoji="0" lang="ru-RU" sz="1200" b="1" i="1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7" name="Текст 2"/>
          <p:cNvSpPr txBox="1">
            <a:spLocks/>
          </p:cNvSpPr>
          <p:nvPr/>
        </p:nvSpPr>
        <p:spPr>
          <a:xfrm>
            <a:off x="3168652" y="2836871"/>
            <a:ext cx="2000264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Неоднородное   подчинение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1132" y="0"/>
            <a:ext cx="5164295" cy="492443"/>
          </a:xfrm>
        </p:spPr>
        <p:txBody>
          <a:bodyPr/>
          <a:lstStyle/>
          <a:p>
            <a:r>
              <a:rPr lang="ru-RU" sz="3200" dirty="0" smtClean="0"/>
              <a:t>   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Словарная  работа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8256" y="479417"/>
            <a:ext cx="53578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Метаморфо́за</a:t>
            </a:r>
            <a:endParaRPr lang="ru-RU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Метаморфо́за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(от греческого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metamorhosis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«превращение») – это полная, совершенная перемена, изменение.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2"/>
          <p:cNvSpPr>
            <a:spLocks noGrp="1"/>
          </p:cNvSpPr>
          <p:nvPr>
            <p:ph type="body" idx="1"/>
          </p:nvPr>
        </p:nvSpPr>
        <p:spPr>
          <a:xfrm>
            <a:off x="336512" y="1550987"/>
            <a:ext cx="5429288" cy="1938992"/>
          </a:xfrm>
        </p:spPr>
        <p:txBody>
          <a:bodyPr/>
          <a:lstStyle/>
          <a:p>
            <a:pPr marL="0" lvl="1"/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Закончите  предложение</a:t>
            </a:r>
          </a:p>
          <a:p>
            <a:pPr marL="342900" lvl="1" indent="-342900">
              <a:buAutoNum type="arabicParenR"/>
            </a:pPr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моим другом произошла неожиданная метаморфоза:  он…</a:t>
            </a:r>
          </a:p>
          <a:p>
            <a:pPr marL="342900" lvl="1" indent="-342900">
              <a:buAutoNum type="arabicParenR"/>
            </a:pPr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Через некоторое время с котёнком произошла поразительная метаморфоза:  из крошечного комочка…</a:t>
            </a:r>
          </a:p>
          <a:p>
            <a:pPr marL="342900" lvl="1" indent="-342900">
              <a:buAutoNum type="arabicParenR"/>
            </a:pPr>
            <a:endParaRPr lang="ru-RU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239694" y="693731"/>
            <a:ext cx="1071570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§ 26</a:t>
            </a:r>
            <a:endParaRPr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668454" y="908045"/>
            <a:ext cx="3752850" cy="857256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r>
              <a:rPr lang="ru-RU" dirty="0" smtClean="0"/>
              <a:t> </a:t>
            </a:r>
            <a:endParaRPr lang="ru-RU" sz="2800" b="1" dirty="0" smtClean="0"/>
          </a:p>
          <a:p>
            <a:endParaRPr sz="2800" b="1" dirty="0"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/>
          <p:nvPr/>
        </p:nvSpPr>
        <p:spPr>
          <a:xfrm>
            <a:off x="1739892" y="2622557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370732" y="542305"/>
            <a:ext cx="43950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endParaRPr lang="ru-RU" b="1" i="1" dirty="0" smtClean="0">
              <a:solidFill>
                <a:srgbClr val="0070C0"/>
              </a:solidFill>
            </a:endParaRPr>
          </a:p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036354" y="1437759"/>
            <a:ext cx="18473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311264" y="836607"/>
            <a:ext cx="44545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defRPr/>
            </a:pPr>
            <a:endParaRPr lang="ru-RU" b="1" i="1" kern="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228600" lvl="0" indent="-228600">
              <a:defRPr/>
            </a:pPr>
            <a:endParaRPr lang="ru-RU" b="1" i="1" kern="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lvl="0" algn="just">
              <a:defRPr/>
            </a:pPr>
            <a:r>
              <a:rPr lang="ru-RU" sz="2400" b="1" i="1" kern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Выполнить упражнение 151.</a:t>
            </a:r>
          </a:p>
          <a:p>
            <a:pPr marL="228600" lvl="0" indent="-228600">
              <a:defRPr/>
            </a:pPr>
            <a:r>
              <a:rPr lang="ru-RU" b="1" i="1" kern="0" dirty="0" smtClean="0">
                <a:solidFill>
                  <a:srgbClr val="0070C0"/>
                </a:solidFill>
                <a:latin typeface="Arial"/>
                <a:cs typeface="Arial"/>
              </a:rPr>
              <a:t>    </a:t>
            </a:r>
          </a:p>
          <a:p>
            <a:pPr marL="228600" lvl="0" indent="-228600">
              <a:defRPr/>
            </a:pPr>
            <a:r>
              <a:rPr lang="ru-RU" b="1" i="1" kern="0" dirty="0" smtClean="0">
                <a:solidFill>
                  <a:srgbClr val="0070C0"/>
                </a:solidFill>
                <a:latin typeface="Arial"/>
                <a:cs typeface="Arial"/>
              </a:rPr>
              <a:t>   </a:t>
            </a:r>
            <a:endParaRPr lang="ru-RU" b="1" i="1" kern="0" dirty="0">
              <a:solidFill>
                <a:schemeClr val="accent2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Работа  с учебником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5"/>
            <a:ext cx="5597544" cy="215444"/>
          </a:xfrm>
        </p:spPr>
        <p:txBody>
          <a:bodyPr/>
          <a:lstStyle/>
          <a:p>
            <a:pPr marL="0" lvl="1"/>
            <a:r>
              <a:rPr lang="ru-RU" sz="1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Упражнение 146  на странице 69.   Внимательно прочитайте текст.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41450" y="-1886228"/>
            <a:ext cx="28829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/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 marL="457200" indent="-457200"/>
            <a:r>
              <a:rPr lang="ru-RU" dirty="0" smtClean="0">
                <a:solidFill>
                  <a:srgbClr val="00B050"/>
                </a:solidFill>
              </a:rPr>
              <a:t>                              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68256" y="782637"/>
            <a:ext cx="54292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Рождение дутара.</a:t>
            </a:r>
          </a:p>
          <a:p>
            <a:pPr algn="just"/>
            <a:r>
              <a:rPr lang="ru-RU" sz="1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Чтобы дутар издавал глубокие и нежные звуки, его изготавливают из ствола тутового дерева, которому должно быть не менее пятнадцати-двадцати лет. Тутовое бревно выдерживается при определенной температуре и влажности около пяти лет. Корпус дутара обтягивают пленкой, покрывавшей сердце трехлетнего  быка. Пленка от бычьего сердца выделывается и выдерживается в течение двух-трех лет. Дутар, который изготовлен таким образом, весит не более ста пятидесяти граммов, хотя имеет в длину почти один метр.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Администратор\Рабочий стол\Рабочий стол 2019\человечки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9695" y="265103"/>
            <a:ext cx="1285884" cy="2786082"/>
          </a:xfrm>
          <a:prstGeom prst="rect">
            <a:avLst/>
          </a:prstGeom>
          <a:noFill/>
        </p:spPr>
      </p:pic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82570" y="550855"/>
            <a:ext cx="4857784" cy="430887"/>
          </a:xfrm>
        </p:spPr>
        <p:txBody>
          <a:bodyPr/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sz="1400" i="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1400" i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39826" y="407979"/>
            <a:ext cx="42862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ru-RU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Найдите  в  тексте  сложноподчиненные предложения.  Выясните,  чем  они отличаются  от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сложноподчиненных предложений с однородным подчинением: </a:t>
            </a:r>
          </a:p>
          <a:p>
            <a:pPr marL="0" lvl="1"/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а) по своему  строению; </a:t>
            </a:r>
          </a:p>
          <a:p>
            <a:pPr marL="0" lvl="1"/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б) по значению своих  </a:t>
            </a:r>
          </a:p>
          <a:p>
            <a:pPr marL="0" lvl="1"/>
            <a:r>
              <a:rPr lang="ru-RU" sz="20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придаточных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122227"/>
            <a:ext cx="5429288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9892" y="0"/>
            <a:ext cx="2286016" cy="278783"/>
          </a:xfrm>
        </p:spPr>
        <p:txBody>
          <a:bodyPr/>
          <a:lstStyle/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Проверим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765169"/>
            <a:ext cx="5090038" cy="1892826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Чтобы дутар издавал глубокие и нежные звуки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его изготавливают из ствола тутового дерева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которому должно быть не менее пятнадцати-двадцати лет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ru-RU" sz="1400" dirty="0" smtClean="0">
                <a:solidFill>
                  <a:srgbClr val="FF0000"/>
                </a:solidFill>
              </a:rPr>
              <a:t>     </a:t>
            </a:r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218603" y="-278951"/>
            <a:ext cx="525658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solidFill>
                  <a:srgbClr val="FF0000"/>
                </a:solidFill>
              </a:rPr>
              <a:t>          </a:t>
            </a:r>
          </a:p>
          <a:p>
            <a:pPr algn="just"/>
            <a:r>
              <a:rPr lang="ru-RU" sz="2400" b="1" i="1" dirty="0" smtClean="0">
                <a:solidFill>
                  <a:srgbClr val="FF0000"/>
                </a:solidFill>
              </a:rPr>
              <a:t>             </a:t>
            </a:r>
          </a:p>
          <a:p>
            <a:pPr algn="just"/>
            <a:endParaRPr lang="ru-RU" sz="2400" b="1" i="1" dirty="0" smtClean="0">
              <a:solidFill>
                <a:srgbClr val="FF0000"/>
              </a:solidFill>
            </a:endParaRPr>
          </a:p>
          <a:p>
            <a:pPr algn="just"/>
            <a:endParaRPr lang="ru-RU" sz="2400" b="1" i="1" dirty="0" smtClean="0">
              <a:solidFill>
                <a:srgbClr val="FF0000"/>
              </a:solidFill>
            </a:endParaRPr>
          </a:p>
          <a:p>
            <a:pPr algn="just"/>
            <a:endParaRPr lang="ru-RU" sz="2400" b="1" i="1" dirty="0" smtClean="0">
              <a:solidFill>
                <a:srgbClr val="FF0000"/>
              </a:solidFill>
            </a:endParaRPr>
          </a:p>
          <a:p>
            <a:pPr algn="just"/>
            <a:endParaRPr lang="ru-RU" sz="2400" b="1" i="1" dirty="0" smtClean="0">
              <a:solidFill>
                <a:srgbClr val="FF0000"/>
              </a:solidFill>
            </a:endParaRPr>
          </a:p>
          <a:p>
            <a:pPr algn="just"/>
            <a:endParaRPr lang="ru-RU" sz="1200" b="1" i="1" dirty="0" smtClean="0">
              <a:solidFill>
                <a:srgbClr val="FF0000"/>
              </a:solidFill>
            </a:endParaRPr>
          </a:p>
          <a:p>
            <a:pPr algn="just"/>
            <a:endParaRPr lang="ru-RU" sz="1200" b="1" i="1" dirty="0" smtClean="0">
              <a:solidFill>
                <a:srgbClr val="FF0000"/>
              </a:solidFill>
            </a:endParaRPr>
          </a:p>
          <a:p>
            <a:pPr algn="just"/>
            <a:endParaRPr lang="ru-RU" sz="1200" b="1" i="1" dirty="0" smtClean="0">
              <a:solidFill>
                <a:srgbClr val="FF0000"/>
              </a:solidFill>
            </a:endParaRPr>
          </a:p>
          <a:p>
            <a:pPr algn="just"/>
            <a:endParaRPr lang="ru-RU" sz="1200" b="1" i="1" dirty="0" smtClean="0">
              <a:solidFill>
                <a:srgbClr val="FF0000"/>
              </a:solidFill>
            </a:endParaRPr>
          </a:p>
          <a:p>
            <a:pPr algn="just"/>
            <a:endParaRPr lang="ru-RU" sz="2400" b="1" i="1" dirty="0" smtClean="0">
              <a:solidFill>
                <a:srgbClr val="FF0000"/>
              </a:solidFill>
            </a:endParaRPr>
          </a:p>
          <a:p>
            <a:pPr algn="just"/>
            <a:endParaRPr lang="ru-RU" sz="2400" b="1" i="1" dirty="0"/>
          </a:p>
        </p:txBody>
      </p:sp>
      <p:sp>
        <p:nvSpPr>
          <p:cNvPr id="12" name="Правая круглая скобка 11"/>
          <p:cNvSpPr/>
          <p:nvPr/>
        </p:nvSpPr>
        <p:spPr>
          <a:xfrm rot="5400000" flipH="1">
            <a:off x="3240090" y="-1163657"/>
            <a:ext cx="142876" cy="3857652"/>
          </a:xfrm>
          <a:prstGeom prst="rightBracke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 стрелкой 12"/>
          <p:cNvCxnSpPr/>
          <p:nvPr/>
        </p:nvCxnSpPr>
        <p:spPr>
          <a:xfrm rot="5400000">
            <a:off x="1276339" y="800094"/>
            <a:ext cx="214314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597148" y="479417"/>
            <a:ext cx="1571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какой целью?</a:t>
            </a:r>
            <a:endParaRPr lang="ru-RU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54470" y="908045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какого?</a:t>
            </a:r>
            <a:endParaRPr lang="ru-RU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авая круглая скобка 15"/>
          <p:cNvSpPr/>
          <p:nvPr/>
        </p:nvSpPr>
        <p:spPr>
          <a:xfrm rot="5400000" flipH="1">
            <a:off x="4347379" y="658012"/>
            <a:ext cx="71438" cy="1000132"/>
          </a:xfrm>
          <a:prstGeom prst="rightBracke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 стрелкой 16"/>
          <p:cNvCxnSpPr/>
          <p:nvPr/>
        </p:nvCxnSpPr>
        <p:spPr>
          <a:xfrm rot="5400000">
            <a:off x="4812520" y="1193003"/>
            <a:ext cx="142876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Выноска со стрелкой вниз 18"/>
          <p:cNvSpPr/>
          <p:nvPr/>
        </p:nvSpPr>
        <p:spPr>
          <a:xfrm>
            <a:off x="239694" y="1765301"/>
            <a:ext cx="5286412" cy="1214446"/>
          </a:xfrm>
          <a:prstGeom prst="downArrow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2570" y="1693863"/>
            <a:ext cx="50006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придат.обстоятельственное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придат.определительное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311396" y="1979615"/>
            <a:ext cx="1000132" cy="3571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882636" y="1979615"/>
            <a:ext cx="642942" cy="35719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4097346" y="1979615"/>
            <a:ext cx="642942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 rot="10800000">
            <a:off x="1525578" y="2122491"/>
            <a:ext cx="785818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23" idx="2"/>
          </p:cNvCxnSpPr>
          <p:nvPr/>
        </p:nvCxnSpPr>
        <p:spPr>
          <a:xfrm>
            <a:off x="3311528" y="2122491"/>
            <a:ext cx="785818" cy="35719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82570" y="2265367"/>
            <a:ext cx="1643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придаточное  цели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454140" y="2765433"/>
            <a:ext cx="3143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неоднородное         подчинение</a:t>
            </a:r>
            <a:endParaRPr lang="ru-RU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11264" y="193666"/>
            <a:ext cx="4071966" cy="1354217"/>
          </a:xfrm>
          <a:ln>
            <a:noFill/>
          </a:ln>
        </p:spPr>
        <p:txBody>
          <a:bodyPr/>
          <a:lstStyle/>
          <a:p>
            <a:pPr algn="just"/>
            <a:r>
              <a:rPr lang="ru-RU" sz="1400" dirty="0" smtClean="0">
                <a:solidFill>
                  <a:schemeClr val="tx1"/>
                </a:solidFill>
              </a:rPr>
              <a:t>        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  неоднородном   подчинении к главному предложению относятся разные по значению придаточные.</a:t>
            </a:r>
          </a:p>
          <a:p>
            <a:endParaRPr lang="ru-RU" sz="1800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solidFill>
                <a:srgbClr val="FF0000"/>
              </a:solidFill>
            </a:endParaRPr>
          </a:p>
          <a:p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                 </a:t>
            </a:r>
            <a:endParaRPr lang="ru-RU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122227"/>
            <a:ext cx="5429288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311132" y="836607"/>
            <a:ext cx="5143536" cy="430887"/>
          </a:xfrm>
          <a:prstGeom prst="rect">
            <a:avLst/>
          </a:prstGeom>
          <a:ln>
            <a:noFill/>
          </a:ln>
        </p:spPr>
        <p:txBody>
          <a:bodyPr wrap="square" lIns="0" tIns="0" rIns="0" bIns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    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Когда взошло солнце, со дня долины начал подниматься туман, клубы которого медленно ползли по откосам гор.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(Л.)</a:t>
            </a:r>
            <a:endParaRPr kumimoji="0" lang="ru-RU" sz="1400" b="1" i="1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096950" y="1265235"/>
            <a:ext cx="571504" cy="4286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25710" y="1336673"/>
            <a:ext cx="714380" cy="28575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954470" y="1265235"/>
            <a:ext cx="714380" cy="428628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1" name="Прямая со стрелкой 10"/>
          <p:cNvCxnSpPr>
            <a:endCxn id="10" idx="2"/>
          </p:cNvCxnSpPr>
          <p:nvPr/>
        </p:nvCxnSpPr>
        <p:spPr>
          <a:xfrm>
            <a:off x="3240090" y="1479549"/>
            <a:ext cx="714380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9" idx="1"/>
          </p:cNvCxnSpPr>
          <p:nvPr/>
        </p:nvCxnSpPr>
        <p:spPr>
          <a:xfrm rot="10800000">
            <a:off x="1668454" y="1479549"/>
            <a:ext cx="857256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Текст 2"/>
          <p:cNvSpPr txBox="1">
            <a:spLocks/>
          </p:cNvSpPr>
          <p:nvPr/>
        </p:nvSpPr>
        <p:spPr>
          <a:xfrm>
            <a:off x="311132" y="1765301"/>
            <a:ext cx="5143536" cy="430887"/>
          </a:xfrm>
          <a:prstGeom prst="rect">
            <a:avLst/>
          </a:prstGeom>
          <a:ln>
            <a:noFill/>
          </a:ln>
        </p:spPr>
        <p:txBody>
          <a:bodyPr wrap="square" lIns="0" tIns="0" rIns="0" bIns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    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</a:t>
            </a:r>
            <a:r>
              <a:rPr lang="ru-RU" sz="1400" b="1" i="1" kern="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мната</a:t>
            </a:r>
            <a:r>
              <a:rPr lang="ru-RU" sz="1400" b="1" i="1" kern="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 которую вступил Иван Иванович, была совершенно темна, потому что ставни были закрыты. 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(Г.)</a:t>
            </a:r>
            <a:endParaRPr kumimoji="0" lang="ru-RU" sz="1400" b="1" i="1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454140" y="2336805"/>
            <a:ext cx="714380" cy="50006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1454140" y="2336805"/>
            <a:ext cx="714380" cy="5000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2168520" y="2551119"/>
            <a:ext cx="857256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3025776" y="2336805"/>
            <a:ext cx="642942" cy="500066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218" name="Picture 2" descr="C:\Documents and Settings\Администратор\Рабочий стол\Рабочий стол 2019\человечки\200w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4008" y="193665"/>
            <a:ext cx="500066" cy="5715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68256" y="122227"/>
            <a:ext cx="535785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Упражнение 147 страница 70.  Прочитайте. Объясните постановку знаков препинания в 1 и 2-м предложениях. Перепишите, расставляя недостающие знаки препинания. Составьте схемы предложений.</a:t>
            </a:r>
          </a:p>
          <a:p>
            <a:pPr algn="just"/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Как только жара спала, в лесу стало так быстро холодать и темнеть,  что оставаться  в  нем  не хотелось. (Т.) 2.  Избушка, в которой жил Фомич, стояла на высоком пригорке так, что своим огородом упиралась прямо в горную бойкую речку Журавлиху. (М.-С.) 3. Я должен был нанять быков чтобы втащить мою тележку на эту проклятую гору потому что была уже осень и гололедица. (Л.) 4. Что было впереди землемер не видел ибо с этой стороны все поле зрения застилала широкая неуклюжая спина возницы. (Ч.) 5. В то время когда Пьер входил в окоп он заметил что на батарее выстрелов не слышно было. (Л.H.T.)</a:t>
            </a:r>
            <a:endParaRPr lang="ru-RU" sz="14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68256" y="193664"/>
            <a:ext cx="5429288" cy="2786083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39694" y="265103"/>
            <a:ext cx="5357850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Как только жара спала</a:t>
            </a:r>
            <a:r>
              <a:rPr lang="ru-RU" sz="1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 лесу стало так быстро холодать и темнеть</a:t>
            </a:r>
            <a:r>
              <a:rPr lang="ru-RU" sz="1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что оставаться  в  нем  не хотелось. (Т.) 2.  Избушка</a:t>
            </a:r>
            <a:r>
              <a:rPr lang="ru-RU" sz="1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 которой жил Фомич</a:t>
            </a:r>
            <a:r>
              <a:rPr lang="ru-RU" sz="1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стояла на высоком пригорке так</a:t>
            </a:r>
            <a:r>
              <a:rPr lang="ru-RU" sz="1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 своим огородом упиралась прямо в горную бойкую речку Журавлиху. (М.-С.) 3. Я должен был нанять быков</a:t>
            </a:r>
            <a:r>
              <a:rPr lang="ru-RU" sz="1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чтобы втащить мою тележку на эту проклятую гору</a:t>
            </a:r>
            <a:r>
              <a:rPr lang="ru-RU" sz="1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потому что была уже осень и гололедица. (Л.) 4. Что было впереди</a:t>
            </a:r>
            <a:r>
              <a:rPr lang="ru-RU" sz="1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землемер не видел</a:t>
            </a:r>
            <a:r>
              <a:rPr lang="ru-RU" sz="1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ибо с этой стороны все поле зрения застилала широкая неуклюжая спина возницы. (Ч.) 5. В то время</a:t>
            </a:r>
            <a:r>
              <a:rPr lang="ru-RU" sz="1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когда Пьер входил в окоп</a:t>
            </a:r>
            <a:r>
              <a:rPr lang="ru-RU" sz="1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он заметил</a:t>
            </a:r>
            <a:r>
              <a:rPr lang="ru-RU" sz="1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что на батарее выстрелов не слышно было. (Л.H.T.)</a:t>
            </a:r>
            <a:endParaRPr lang="ru-RU" sz="15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Documents and Settings\Администратор\Рабочий стол\Рабочий стол 2019\человечки\252737cde221d2b781572223eaaafc9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08093" y="693731"/>
            <a:ext cx="2189451" cy="235745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9892" y="0"/>
            <a:ext cx="2224957" cy="492443"/>
          </a:xfrm>
        </p:spPr>
        <p:txBody>
          <a:bodyPr/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Проверим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4008" y="622293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1)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82636" y="693731"/>
            <a:ext cx="500066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11330" y="693731"/>
            <a:ext cx="500066" cy="3571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2811462" y="693731"/>
            <a:ext cx="571504" cy="35719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9" name="Прямая со стрелкой 8"/>
          <p:cNvCxnSpPr>
            <a:stCxn id="7" idx="3"/>
            <a:endCxn id="8" idx="2"/>
          </p:cNvCxnSpPr>
          <p:nvPr/>
        </p:nvCxnSpPr>
        <p:spPr>
          <a:xfrm>
            <a:off x="2311396" y="872326"/>
            <a:ext cx="500066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7" idx="1"/>
            <a:endCxn id="6" idx="6"/>
          </p:cNvCxnSpPr>
          <p:nvPr/>
        </p:nvCxnSpPr>
        <p:spPr>
          <a:xfrm rot="10800000">
            <a:off x="1382702" y="872326"/>
            <a:ext cx="428628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54008" y="1050921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82636" y="1122359"/>
            <a:ext cx="571504" cy="3571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882636" y="1122359"/>
            <a:ext cx="571504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1454140" y="1336673"/>
            <a:ext cx="642942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Овал 24"/>
          <p:cNvSpPr/>
          <p:nvPr/>
        </p:nvSpPr>
        <p:spPr>
          <a:xfrm>
            <a:off x="2097082" y="1122359"/>
            <a:ext cx="571504" cy="428628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4008" y="1622425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3)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954074" y="1693863"/>
            <a:ext cx="500066" cy="3571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" name="Прямая со стрелкой 27"/>
          <p:cNvCxnSpPr/>
          <p:nvPr/>
        </p:nvCxnSpPr>
        <p:spPr>
          <a:xfrm>
            <a:off x="1454140" y="1836739"/>
            <a:ext cx="571504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Овал 30"/>
          <p:cNvSpPr/>
          <p:nvPr/>
        </p:nvSpPr>
        <p:spPr>
          <a:xfrm>
            <a:off x="2025644" y="1622425"/>
            <a:ext cx="571504" cy="4286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32" name="Прямая со стрелкой 31"/>
          <p:cNvCxnSpPr/>
          <p:nvPr/>
        </p:nvCxnSpPr>
        <p:spPr>
          <a:xfrm>
            <a:off x="2597148" y="1836739"/>
            <a:ext cx="571504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Овал 34"/>
          <p:cNvSpPr/>
          <p:nvPr/>
        </p:nvSpPr>
        <p:spPr>
          <a:xfrm>
            <a:off x="3168652" y="1622425"/>
            <a:ext cx="571504" cy="4286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54008" y="2193929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4)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954074" y="2193929"/>
            <a:ext cx="571504" cy="4286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43" name="Прямая со стрелкой 42"/>
          <p:cNvCxnSpPr/>
          <p:nvPr/>
        </p:nvCxnSpPr>
        <p:spPr>
          <a:xfrm rot="10800000">
            <a:off x="1525578" y="2408243"/>
            <a:ext cx="500066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рямоугольник 45"/>
          <p:cNvSpPr/>
          <p:nvPr/>
        </p:nvSpPr>
        <p:spPr>
          <a:xfrm>
            <a:off x="2025644" y="2193929"/>
            <a:ext cx="500066" cy="4286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7" name="Прямая со стрелкой 46"/>
          <p:cNvCxnSpPr>
            <a:endCxn id="49" idx="2"/>
          </p:cNvCxnSpPr>
          <p:nvPr/>
        </p:nvCxnSpPr>
        <p:spPr>
          <a:xfrm>
            <a:off x="2525710" y="2408243"/>
            <a:ext cx="642942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Овал 48"/>
          <p:cNvSpPr/>
          <p:nvPr/>
        </p:nvSpPr>
        <p:spPr>
          <a:xfrm>
            <a:off x="3168652" y="2193929"/>
            <a:ext cx="571504" cy="428628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25446" y="2693995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5)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954074" y="2693996"/>
            <a:ext cx="571504" cy="4286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954074" y="2693994"/>
            <a:ext cx="571504" cy="42862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54" name="Прямая со стрелкой 53"/>
          <p:cNvCxnSpPr/>
          <p:nvPr/>
        </p:nvCxnSpPr>
        <p:spPr>
          <a:xfrm>
            <a:off x="1525578" y="2908309"/>
            <a:ext cx="571504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Овал 55"/>
          <p:cNvSpPr/>
          <p:nvPr/>
        </p:nvSpPr>
        <p:spPr>
          <a:xfrm>
            <a:off x="2097082" y="2693994"/>
            <a:ext cx="571504" cy="428629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68256" y="122227"/>
            <a:ext cx="5429288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954074" y="265103"/>
            <a:ext cx="4500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комбинированном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подчинении    в    предложении     сочетаются    разные  типы  подчинения,   например: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1132" y="1050921"/>
            <a:ext cx="50720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Если внимательно прочесть всё  написанное Пришвиным, то останется убеждение, что он не успел рассказать нам и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сотой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доли того, что он превосходно видел и знал.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Пауст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954074" y="2193929"/>
            <a:ext cx="571504" cy="428628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82768" y="2193929"/>
            <a:ext cx="428628" cy="4286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2740024" y="2193929"/>
            <a:ext cx="642942" cy="4286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740156" y="2193929"/>
            <a:ext cx="785818" cy="4286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rot="10800000" flipV="1">
            <a:off x="1525578" y="2408243"/>
            <a:ext cx="357190" cy="9524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2311396" y="2408243"/>
            <a:ext cx="419104" cy="9524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12" idx="2"/>
          </p:cNvCxnSpPr>
          <p:nvPr/>
        </p:nvCxnSpPr>
        <p:spPr>
          <a:xfrm>
            <a:off x="3382966" y="2408243"/>
            <a:ext cx="357190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25446" y="2622557"/>
            <a:ext cx="47863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неоднородное  и  последовательное  подчинение)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Администратор\Рабочий стол\Рабочий стол 2019\человечки\file.-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1132" y="265103"/>
            <a:ext cx="642942" cy="7858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8547</TotalTime>
  <Words>1022</Words>
  <Application>Microsoft Office PowerPoint</Application>
  <PresentationFormat>Произвольный</PresentationFormat>
  <Paragraphs>113</Paragraphs>
  <Slides>15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 Русский   язык</vt:lpstr>
      <vt:lpstr>                   Работа  с учебником</vt:lpstr>
      <vt:lpstr>Слайд 3</vt:lpstr>
      <vt:lpstr>Проверим</vt:lpstr>
      <vt:lpstr>      </vt:lpstr>
      <vt:lpstr>Слайд 6</vt:lpstr>
      <vt:lpstr>Слайд 7</vt:lpstr>
      <vt:lpstr>Проверим</vt:lpstr>
      <vt:lpstr>Слайд 9</vt:lpstr>
      <vt:lpstr>Слайд 10</vt:lpstr>
      <vt:lpstr>Слайд 11</vt:lpstr>
      <vt:lpstr>Слайд 12</vt:lpstr>
      <vt:lpstr>Проверим</vt:lpstr>
      <vt:lpstr>      Словарная  работа 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1257</cp:revision>
  <dcterms:created xsi:type="dcterms:W3CDTF">2020-04-13T08:05:42Z</dcterms:created>
  <dcterms:modified xsi:type="dcterms:W3CDTF">2020-12-27T15:09:55Z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