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489" r:id="rId3"/>
    <p:sldId id="461" r:id="rId4"/>
    <p:sldId id="456" r:id="rId5"/>
    <p:sldId id="490" r:id="rId6"/>
    <p:sldId id="465" r:id="rId7"/>
    <p:sldId id="471" r:id="rId8"/>
    <p:sldId id="487" r:id="rId9"/>
    <p:sldId id="472" r:id="rId10"/>
    <p:sldId id="473" r:id="rId11"/>
    <p:sldId id="488" r:id="rId12"/>
    <p:sldId id="475" r:id="rId13"/>
    <p:sldId id="474" r:id="rId14"/>
    <p:sldId id="478" r:id="rId15"/>
    <p:sldId id="484" r:id="rId16"/>
    <p:sldId id="485" r:id="rId17"/>
    <p:sldId id="262" r:id="rId18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452" autoAdjust="0"/>
    <p:restoredTop sz="91514" autoAdjust="0"/>
  </p:normalViewPr>
  <p:slideViewPr>
    <p:cSldViewPr>
      <p:cViewPr>
        <p:scale>
          <a:sx n="125" d="100"/>
          <a:sy n="125" d="100"/>
        </p:scale>
        <p:origin x="-1062" y="-870"/>
      </p:cViewPr>
      <p:guideLst>
        <p:guide orient="horz" pos="2880"/>
        <p:guide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5914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 с  однородным   подчинением  придаточных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336673"/>
            <a:ext cx="5357850" cy="2215991"/>
          </a:xfrm>
        </p:spPr>
        <p:txBody>
          <a:bodyPr/>
          <a:lstStyle/>
          <a:p>
            <a:pPr algn="just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Глеб    не    заметил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наступило   утро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пробудились куры  и голуби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затем  мало-помалу   всё  ожило  вокруг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.( Григ.)</a:t>
            </a:r>
          </a:p>
          <a:p>
            <a:pPr algn="just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Бедный   смотритель  на  понимал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каким  образом  мог  он  сам  позволить  своей  Дуне ехать  вместе  с гусаром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нашло  на  него  ослепление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тогда   было  с  его  разумом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(П.)</a:t>
            </a: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18604" y="542305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40024" y="479417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C:\Documents and Settings\Администратор\Рабочий стол\Рабочий стол 2019\человечки\preview_5022ca2a66fe5b3f9e8cc4b1a7e6efb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193665"/>
            <a:ext cx="3333740" cy="105092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168652" y="550855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454536" y="122227"/>
            <a:ext cx="500066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>
            <a:endCxn id="12" idx="2"/>
          </p:cNvCxnSpPr>
          <p:nvPr/>
        </p:nvCxnSpPr>
        <p:spPr>
          <a:xfrm flipV="1">
            <a:off x="3811594" y="265103"/>
            <a:ext cx="642942" cy="39291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19" idx="2"/>
          </p:cNvCxnSpPr>
          <p:nvPr/>
        </p:nvCxnSpPr>
        <p:spPr>
          <a:xfrm flipV="1">
            <a:off x="3811594" y="622293"/>
            <a:ext cx="642942" cy="3572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1" idx="3"/>
            <a:endCxn id="20" idx="2"/>
          </p:cNvCxnSpPr>
          <p:nvPr/>
        </p:nvCxnSpPr>
        <p:spPr>
          <a:xfrm>
            <a:off x="3811594" y="693731"/>
            <a:ext cx="642942" cy="50006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4454536" y="479417"/>
            <a:ext cx="500066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454536" y="1050921"/>
            <a:ext cx="500066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25974" y="693731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8256" y="50790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336673"/>
            <a:ext cx="5143536" cy="1661993"/>
          </a:xfrm>
          <a:ln>
            <a:noFill/>
          </a:ln>
        </p:spPr>
        <p:txBody>
          <a:bodyPr/>
          <a:lstStyle/>
          <a:p>
            <a:endParaRPr lang="ru-RU" sz="1400" dirty="0" smtClean="0">
              <a:solidFill>
                <a:srgbClr val="FF0000"/>
              </a:solidFill>
            </a:endParaRP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  жизнью   живёт  настоящей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 smtClean="0"/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 к  поэзии  с   детства  привык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вечно   верует   в  животворящий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полный   разума  русский   язык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54140" y="336541"/>
            <a:ext cx="2143140" cy="7858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82636" y="407979"/>
            <a:ext cx="714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39892" y="479417"/>
            <a:ext cx="642942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740024" y="479417"/>
            <a:ext cx="571504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9694" y="17301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0" name="Picture 2" descr="C:\Documents and Settings\Администратор\Рабочий стол\Рабочий стол 2019\человечки\ма-енький-че-овек-d-читает-книгу-331081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8784" y="265103"/>
            <a:ext cx="1214446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5578" y="193665"/>
            <a:ext cx="3857652" cy="738664"/>
          </a:xfrm>
        </p:spPr>
        <p:txBody>
          <a:bodyPr/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одном  из  однородных  придаточных,  связанных  сочинительным   союзом, может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отсутствовать   подчинительный   союз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 например: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subTitle" idx="4"/>
          </p:nvPr>
        </p:nvSpPr>
        <p:spPr>
          <a:xfrm>
            <a:off x="311132" y="1336673"/>
            <a:ext cx="5000660" cy="1077218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Утром   бабушка   жаловалась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в  саду  ночью   посбивало   все   </a:t>
            </a:r>
            <a:r>
              <a:rPr lang="ru-RU" sz="18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яблоки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и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сломало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одну   старую   сливу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(Ч.)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                   </a:t>
            </a:r>
            <a:endParaRPr lang="ru-RU" sz="1400" dirty="0" smtClean="0">
              <a:solidFill>
                <a:srgbClr val="FF0000"/>
              </a:solidFill>
            </a:endParaRPr>
          </a:p>
        </p:txBody>
      </p:sp>
      <p:pic>
        <p:nvPicPr>
          <p:cNvPr id="1027" name="Picture 3" descr="C:\Documents and Settings\Администратор\Рабочий стол\Рабочий стол 2019\человечки\200w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122227"/>
            <a:ext cx="928694" cy="10715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40090" y="2479681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454536" y="2051053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525974" y="2765433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endCxn id="7" idx="2"/>
          </p:cNvCxnSpPr>
          <p:nvPr/>
        </p:nvCxnSpPr>
        <p:spPr>
          <a:xfrm flipV="1">
            <a:off x="3883032" y="2229648"/>
            <a:ext cx="571504" cy="28575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3"/>
            <a:endCxn id="8" idx="2"/>
          </p:cNvCxnSpPr>
          <p:nvPr/>
        </p:nvCxnSpPr>
        <p:spPr>
          <a:xfrm>
            <a:off x="3883032" y="2622557"/>
            <a:ext cx="642942" cy="32147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68850" y="2336805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Администратор\Рабочий стол\Рабочий стол 2019\человечки\preview_5022ca2a66fe5b3f9e8cc4b1a7e6efb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08" y="1908177"/>
            <a:ext cx="3333740" cy="162242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39694" y="122228"/>
            <a:ext cx="5429288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0"/>
            <a:ext cx="2509838" cy="162242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93192" y="1613634"/>
            <a:ext cx="52329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1463"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Читая  произведения  Пушкина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ощущаешь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оживают  в  воображении  события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принадлежащие  далёкому  прошлому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становятся  близкими  и  понятными  чувства, мысли,  поступки людей   давно  минувших   эпох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11330" y="193665"/>
            <a:ext cx="32861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 однородные   придаточные  распространены,  имеют  внутри  себя    запятые, между  ними  ставится  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точка   с     запятой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например: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122228"/>
            <a:ext cx="5429288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379510" cy="2923877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143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страница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68. Перепишите, вставляя пропущенные  буквы.  Расставьте   знаки препинания.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 любил всё   в  охоте: как  собака  почуяв  след пер…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пёлки</a:t>
            </a:r>
            <a:r>
              <a:rPr lang="ru-RU" sz="15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начнёт 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горячит…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мотать  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стом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фыркать  пр…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жимая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нос  к  самой   земле как  горячность  её  час  от   часу   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ув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личивается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как  охотник  подняв  на  правой  руке  ястреба а  левою  рукою  удерживая на  сворке    горячую   собаку почти  б…жит   за  ней  как  вдруг  собака как  будто   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окам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неет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на  месте  как  охотник  кричит   запальчиво «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пиль,пиль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», и, наконец,  толкает  собаку  ногой  как   бог  знает откуда  из-под  самого  носа с  шумом  и  чоканьем  вырывается  пер…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пёлка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endParaRPr lang="ru-RU" sz="1200" dirty="0" smtClean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73016"/>
            <a:ext cx="5572164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379510" cy="3585597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 любил всё   в  охоте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собака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почуяв  след пер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пёлки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начнёт   горячит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мотать  хв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стом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фыркать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жимая  нос  к  самой   земле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горячность  её  час  от   часу   ув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личивается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охотник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высоко подняв  на  правой  руке  ястреба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  левою  рукою  удерживая на  сворке    горячую   собаку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почти б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жит за ней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вдруг  собака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как  будто   окам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неет  на  месте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охотник  кричит   запальчиво «пиль, пиль», и, наконец,  толкает собаку ногой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 бог  знает откуда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из-под  самого  носа с  шумом  и  чоканьем  вырывается  пер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пёлка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82768" y="193665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Проверим!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pic>
        <p:nvPicPr>
          <p:cNvPr id="12290" name="Picture 2" descr="C:\Documents and Settings\Администратор\Рабочий стол\Рабочий стол 2019\человечки\91366067-boy-and-girl-is-writing-on-notebook-with-a-large-writing.jpg"/>
          <p:cNvPicPr>
            <a:picLocks noChangeAspect="1" noChangeArrowheads="1"/>
          </p:cNvPicPr>
          <p:nvPr/>
        </p:nvPicPr>
        <p:blipFill>
          <a:blip r:embed="rId2" cstate="print"/>
          <a:srcRect l="10275" t="6730" r="7097" b="6730"/>
          <a:stretch>
            <a:fillRect/>
          </a:stretch>
        </p:blipFill>
        <p:spPr bwMode="auto">
          <a:xfrm>
            <a:off x="382570" y="122227"/>
            <a:ext cx="1357322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50790"/>
            <a:ext cx="5572164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Администратор\Рабочий стол\Рабочий стол 2019\человечки\Человек-1.png"/>
          <p:cNvPicPr>
            <a:picLocks noChangeAspect="1" noChangeArrowheads="1"/>
          </p:cNvPicPr>
          <p:nvPr/>
        </p:nvPicPr>
        <p:blipFill>
          <a:blip r:embed="rId2"/>
          <a:srcRect l="6875" t="25000" r="4772" b="16875"/>
          <a:stretch>
            <a:fillRect/>
          </a:stretch>
        </p:blipFill>
        <p:spPr bwMode="auto">
          <a:xfrm>
            <a:off x="168256" y="1622425"/>
            <a:ext cx="5097478" cy="162242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Словарная  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214974" cy="1949252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</a:rPr>
              <a:t>                          </a:t>
            </a:r>
            <a:r>
              <a:rPr lang="ru-RU" sz="1600" dirty="0" smtClean="0">
                <a:solidFill>
                  <a:srgbClr val="FF0000"/>
                </a:solidFill>
              </a:rPr>
              <a:t>      </a:t>
            </a:r>
            <a:r>
              <a:rPr lang="ru-RU" sz="2000" dirty="0" err="1" smtClean="0">
                <a:solidFill>
                  <a:srgbClr val="FF0000"/>
                </a:solidFill>
              </a:rPr>
              <a:t>Парадо́кс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just">
              <a:lnSpc>
                <a:spcPts val="1600"/>
              </a:lnSpc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    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Парадо́кс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(от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греческого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paradoxos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«неожиданный»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 это  своеобразное  мнение,  остроумное   суждение,  противоречащее ( иногда  только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внешне)   здравому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смыслу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или   расходящееся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общепринятыми  представлениями.</a:t>
            </a:r>
          </a:p>
          <a:p>
            <a:pPr lvl="1"/>
            <a:r>
              <a:rPr lang="ru-RU" sz="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8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6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endParaRPr lang="ru-RU" sz="13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570" y="1908177"/>
            <a:ext cx="29289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Составьте  предложения  со  словосочетаниями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говорить  парадоксы,  парадоксальное  мнение.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41450" y="468263"/>
            <a:ext cx="40337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r>
              <a:rPr lang="ru-RU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Выполнить   упражнение   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kern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 выполнения  синтаксического  разбора воспользуйтесь  приложением  к  учебнику  № </a:t>
            </a:r>
            <a:r>
              <a:rPr lang="en-US" sz="16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16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на   странице   132</a:t>
            </a:r>
            <a:r>
              <a:rPr lang="en-US" sz="16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i="1" kern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i="1" kern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884" y="693731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§ 2</a:t>
            </a:r>
            <a:r>
              <a:rPr lang="en-US" b="1" i="1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429288" cy="785818"/>
          </a:xfrm>
        </p:spPr>
        <p:txBody>
          <a:bodyPr/>
          <a:lstStyle/>
          <a:p>
            <a:pPr indent="444500" algn="just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Проверим        выполнение            упражнения 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140</a:t>
            </a: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для   самостоятельного   выполнения</a:t>
            </a:r>
          </a:p>
          <a:p>
            <a:pPr algn="just"/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 данным  схемам составить  из  простых  предложений  СПП.</a:t>
            </a:r>
          </a:p>
          <a:p>
            <a:pPr marL="457200" indent="-457200"/>
            <a:r>
              <a:rPr lang="ru-RU" sz="1400" dirty="0" smtClean="0">
                <a:solidFill>
                  <a:srgbClr val="00B050"/>
                </a:solidFill>
              </a:rPr>
              <a:t>               </a:t>
            </a:r>
            <a:endParaRPr lang="ru-RU" sz="18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1450" y="-1886228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/>
            <a:r>
              <a:rPr lang="ru-RU" dirty="0" smtClean="0">
                <a:solidFill>
                  <a:srgbClr val="00B050"/>
                </a:solidFill>
              </a:rPr>
              <a:t>               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908045"/>
            <a:ext cx="3571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97346" y="979483"/>
            <a:ext cx="3561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11396" y="908045"/>
            <a:ext cx="3561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25512" y="908045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739892" y="908045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39760" y="1050921"/>
            <a:ext cx="285752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1454140" y="1050921"/>
            <a:ext cx="285752" cy="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Арка 17"/>
          <p:cNvSpPr/>
          <p:nvPr/>
        </p:nvSpPr>
        <p:spPr>
          <a:xfrm>
            <a:off x="2811462" y="836607"/>
            <a:ext cx="1143008" cy="14287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rot="10800000" flipV="1">
            <a:off x="2740024" y="908045"/>
            <a:ext cx="214307" cy="7143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3811594" y="908045"/>
            <a:ext cx="28575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597148" y="979483"/>
            <a:ext cx="428628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3240090" y="908045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54008" y="908045"/>
            <a:ext cx="28575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454536" y="979483"/>
            <a:ext cx="28575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 стрелкой 54"/>
          <p:cNvCxnSpPr/>
          <p:nvPr/>
        </p:nvCxnSpPr>
        <p:spPr>
          <a:xfrm flipV="1">
            <a:off x="4740288" y="1050921"/>
            <a:ext cx="214314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4954602" y="836607"/>
            <a:ext cx="714380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5240354" y="836607"/>
            <a:ext cx="428628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II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11132" y="1265235"/>
            <a:ext cx="5214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1.Человек работает с желанием, увлечением. Они вдохновляют его. Рождается замечательное творение.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II)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Наконец я понял. Мне не справиться с этим заданием. Я не повторю всё пройденное ранее.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3. Друзья пришли к единому мнению. Следует  отправиться на  рыбалку.   Не   будет  дождя.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III).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Смотришь на вещь. Её сделал своими руками. Радостно на душе.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II).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5. Вечером я зашел к товарищу. Нужно было отнести книгу. Книгу я взял у него накануне.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I)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 flipV="1">
            <a:off x="3025776" y="1122359"/>
            <a:ext cx="214314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68256" y="122228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5" y="765169"/>
            <a:ext cx="5286412" cy="2031325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Наконец,  я   понял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мне  не  справиться   с  этим    заданием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я не  повторю  всё  пройденное   ранее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Вечером  я    зашёл  к  товарищу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  вернуть  книгу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которую  взял  у  него  накануне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11198" y="407979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54272" y="407979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883032" y="407979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endCxn id="7" idx="2"/>
          </p:cNvCxnSpPr>
          <p:nvPr/>
        </p:nvCxnSpPr>
        <p:spPr>
          <a:xfrm flipV="1">
            <a:off x="1454140" y="586574"/>
            <a:ext cx="1000132" cy="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2"/>
          </p:cNvCxnSpPr>
          <p:nvPr/>
        </p:nvCxnSpPr>
        <p:spPr>
          <a:xfrm flipV="1">
            <a:off x="3025776" y="586574"/>
            <a:ext cx="857256" cy="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68256" y="173016"/>
            <a:ext cx="5500726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11132" y="407979"/>
            <a:ext cx="3571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728" y="479417"/>
            <a:ext cx="4996940" cy="2593018"/>
          </a:xfrm>
        </p:spPr>
        <p:txBody>
          <a:bodyPr/>
          <a:lstStyle/>
          <a:p>
            <a:r>
              <a:rPr lang="ru-RU" sz="1050" dirty="0" smtClean="0">
                <a:solidFill>
                  <a:srgbClr val="0070C0"/>
                </a:solidFill>
              </a:rPr>
              <a:t>     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 человек  работает  с   желанием  и   увлечением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которые   вдохновляют  его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рождается  замечательное  творение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ты  смотришь  на   вещь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которую   сделал   своими   руками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радостно  на   душе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endParaRPr lang="ru-RU" sz="1200" dirty="0" smtClean="0">
              <a:solidFill>
                <a:srgbClr val="FF0000"/>
              </a:solidFill>
            </a:endParaRPr>
          </a:p>
          <a:p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                </a:t>
            </a:r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239958" y="336541"/>
            <a:ext cx="571504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68652" y="407979"/>
            <a:ext cx="714380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739892" y="622293"/>
            <a:ext cx="500066" cy="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39694" y="122227"/>
            <a:ext cx="514353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4" name="Picture 3" descr="C:\Documents and Settings\Администратор\Рабочий стол\Рабочий стол 2019\человечки\l5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2193929"/>
            <a:ext cx="5072098" cy="842186"/>
          </a:xfrm>
          <a:prstGeom prst="rect">
            <a:avLst/>
          </a:prstGeom>
          <a:noFill/>
        </p:spPr>
      </p:pic>
      <p:sp>
        <p:nvSpPr>
          <p:cNvPr id="16" name="Овал 15"/>
          <p:cNvSpPr/>
          <p:nvPr/>
        </p:nvSpPr>
        <p:spPr>
          <a:xfrm>
            <a:off x="1168388" y="336541"/>
            <a:ext cx="571504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9760" y="407979"/>
            <a:ext cx="3571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Арка 18"/>
          <p:cNvSpPr/>
          <p:nvPr/>
        </p:nvSpPr>
        <p:spPr>
          <a:xfrm>
            <a:off x="1454140" y="193665"/>
            <a:ext cx="2143140" cy="14287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rot="10800000" flipV="1">
            <a:off x="1382702" y="193665"/>
            <a:ext cx="285752" cy="10715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908045"/>
            <a:ext cx="4875153" cy="1661993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Друзья   пришли   к  единому   мнению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не   будет  дождя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следует  отправиться  на  рыбалку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11264" y="622293"/>
            <a:ext cx="642942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811462" y="336541"/>
            <a:ext cx="1071570" cy="85725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311528" y="479417"/>
            <a:ext cx="57150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stCxn id="6" idx="3"/>
            <a:endCxn id="7" idx="2"/>
          </p:cNvCxnSpPr>
          <p:nvPr/>
        </p:nvCxnSpPr>
        <p:spPr>
          <a:xfrm flipV="1">
            <a:off x="1954206" y="765169"/>
            <a:ext cx="857256" cy="7143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68256" y="173016"/>
            <a:ext cx="5500726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7" name="Picture 3" descr="C:\Documents and Settings\Администратор\Рабочий стол\Рабочий стол 2019\человечки\l5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9454" y="2193929"/>
            <a:ext cx="4786346" cy="8421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218604" y="0"/>
            <a:ext cx="5400600" cy="542306"/>
          </a:xfrm>
        </p:spPr>
        <p:txBody>
          <a:bodyPr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           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6596" y="1050921"/>
            <a:ext cx="56192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 понимал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 лежу   в  постели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 я   болен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 я  только   бредил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/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6700"/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66700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Однородные  придаточные   отделяются  друг от   друга   запятой,  если  между  ними   нет   сочинительного   союза.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dirty="0" smtClean="0"/>
          </a:p>
          <a:p>
            <a:endParaRPr lang="ru-RU" sz="1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11264" y="550855"/>
            <a:ext cx="4357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однородном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подчинении одинаковые   по  значению  придаточные     относятся </a:t>
            </a:r>
          </a:p>
          <a:p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   главному   предложению,   например: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97148" y="1979615"/>
            <a:ext cx="500066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811594" y="2408243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811594" y="1550987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811594" y="1979615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>
            <a:endCxn id="9" idx="2"/>
          </p:cNvCxnSpPr>
          <p:nvPr/>
        </p:nvCxnSpPr>
        <p:spPr>
          <a:xfrm flipV="1">
            <a:off x="3097214" y="1729582"/>
            <a:ext cx="714380" cy="42862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10" idx="2"/>
          </p:cNvCxnSpPr>
          <p:nvPr/>
        </p:nvCxnSpPr>
        <p:spPr>
          <a:xfrm flipV="1">
            <a:off x="3097214" y="2158210"/>
            <a:ext cx="714380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3"/>
            <a:endCxn id="8" idx="2"/>
          </p:cNvCxnSpPr>
          <p:nvPr/>
        </p:nvCxnSpPr>
        <p:spPr>
          <a:xfrm>
            <a:off x="3097214" y="2193929"/>
            <a:ext cx="714380" cy="39290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5" name="Picture 3" descr="C:\Documents and Settings\Администратор\Рабочий стол\Рабочий стол 2019\человечки\unna4med.jpg"/>
          <p:cNvPicPr>
            <a:picLocks noChangeAspect="1" noChangeArrowheads="1"/>
          </p:cNvPicPr>
          <p:nvPr/>
        </p:nvPicPr>
        <p:blipFill>
          <a:blip r:embed="rId2" cstate="print"/>
          <a:srcRect l="20595" t="3433" r="17619" b="3889"/>
          <a:stretch>
            <a:fillRect/>
          </a:stretch>
        </p:blipFill>
        <p:spPr bwMode="auto">
          <a:xfrm>
            <a:off x="239694" y="550855"/>
            <a:ext cx="642942" cy="806467"/>
          </a:xfrm>
          <a:prstGeom prst="rect">
            <a:avLst/>
          </a:prstGeom>
          <a:noFill/>
        </p:spPr>
      </p:pic>
      <p:pic>
        <p:nvPicPr>
          <p:cNvPr id="8196" name="Picture 4" descr="C:\Documents and Settings\Администратор\Рабочий стол\Рабочий стол 2019\человечки\бе-ый-че-овек-d-указывает-па-ец-вниз-318842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512" y="1836739"/>
            <a:ext cx="1071570" cy="928694"/>
          </a:xfrm>
          <a:prstGeom prst="rect">
            <a:avLst/>
          </a:prstGeom>
          <a:noFill/>
        </p:spPr>
      </p:pic>
      <p:pic>
        <p:nvPicPr>
          <p:cNvPr id="1026" name="Picture 2" descr="C:\Documents and Settings\Администратор\Рабочий стол\Рабочий стол 2019\человечки\200w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008" y="1836739"/>
            <a:ext cx="642942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07777"/>
          </a:xfrm>
        </p:spPr>
        <p:txBody>
          <a:bodyPr/>
          <a:lstStyle/>
          <a:p>
            <a:pPr algn="ctr"/>
            <a:r>
              <a:rPr lang="ru-RU" sz="2000" dirty="0" smtClean="0"/>
              <a:t>    Работа    с   учебником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42305"/>
            <a:ext cx="5429288" cy="3216265"/>
          </a:xfrm>
        </p:spPr>
        <p:txBody>
          <a:bodyPr/>
          <a:lstStyle/>
          <a:p>
            <a:pPr algn="l"/>
            <a:r>
              <a:rPr lang="ru-RU" sz="1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</a:t>
            </a: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141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страница </a:t>
            </a: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67. Прочитайте. Объясните  расстановку знаков  препинания. </a:t>
            </a:r>
          </a:p>
          <a:p>
            <a:pPr marL="228600" indent="-228600"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До  рассвета  ни  русские,  ни  союзники не  подозревали,  что  их  разделяет  только   тёмная  ночь, что  они   находятся  так   близко   друг  от  друга. (Ст.)</a:t>
            </a:r>
          </a:p>
          <a:p>
            <a:pPr marL="228600" indent="-228600"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Получили  известие,  что Волга   стала и  что  через  неё  потянулись  обозы. (</a:t>
            </a:r>
            <a:r>
              <a:rPr lang="ru-RU" sz="13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Каждый   знает,  как   легко подниматься  по  осыпям  и  как  трудно  по  ним  спускаться   вниз. (</a:t>
            </a:r>
            <a:r>
              <a:rPr lang="ru-RU" sz="13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Мудрый   человек  уравновешен  в  проявлении  своих   чувств  и  когда  ему  плохо,  и   когда  ему    хорошо.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Брат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рассказал,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плыли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 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реке,  и  как  началась  гроза,  и  как  пришлось  им  пристать  к    берегу.</a:t>
            </a:r>
          </a:p>
          <a:p>
            <a:pPr marL="228600" indent="-228600" algn="l"/>
            <a:endParaRPr lang="ru-RU" sz="13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l"/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28600" algn="l"/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6"/>
            <a:ext cx="5256584" cy="3051184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142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, страница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67.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Выпишите  по  порядку  предложения,  соответствующие  данным схемам,  расставьте   знаки препинания.</a:t>
            </a:r>
          </a:p>
          <a:p>
            <a:endParaRPr lang="ru-RU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1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100" dirty="0" smtClean="0">
                <a:solidFill>
                  <a:srgbClr val="FF0000"/>
                </a:solidFill>
              </a:rPr>
              <a:t>  </a:t>
            </a: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r>
              <a:rPr lang="ru-RU" sz="1100" dirty="0" smtClean="0">
                <a:solidFill>
                  <a:srgbClr val="FF0000"/>
                </a:solidFill>
              </a:rPr>
              <a:t>      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Глеб  не    заметил  как  наступило   утро  как  пробудились куры  и голуби и  как  затем  мало-помалу   всё  ожило  вокруг.( Григ.) 2.Было  славное весеннее  утро  когда  в  роще  только что  начали  распускаться деревья когда птицы пели  звучные гимны  солнцу. (Ч.) 3. Бедный   смотритель  на  понимал каким  образом  мог  он  сам  позволить  своей  Дуне ехать  вместе  с гусаром   как  нашло  на  него  ослепление  и  что  тогда   было  с  его  разумом. (П.) 4. Тот  кто   жизнью   живёт  настоящей  кто  к  поэзии  с   детства  привык,  вечно   верует   в  животворящий полный   разума  русский   язык. (</a:t>
            </a:r>
            <a:r>
              <a:rPr lang="ru-RU" sz="11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 5.  </a:t>
            </a:r>
            <a:r>
              <a:rPr lang="ru-RU" sz="11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Дерсу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сообщил мне что  трава  эта  также  помогает  от  укусов   змей что эту-то  именно траву  и  едят   собаки. (</a:t>
            </a:r>
            <a:r>
              <a:rPr lang="ru-RU" sz="11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>
              <a:buFont typeface="+mj-lt"/>
              <a:buAutoNum type="arabicPeriod"/>
            </a:pP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765169"/>
            <a:ext cx="348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4206" y="765169"/>
            <a:ext cx="4475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68718" y="765169"/>
            <a:ext cx="546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8322" y="765169"/>
            <a:ext cx="285752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382702" y="622293"/>
            <a:ext cx="357190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382702" y="1050921"/>
            <a:ext cx="357190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endCxn id="10" idx="2"/>
          </p:cNvCxnSpPr>
          <p:nvPr/>
        </p:nvCxnSpPr>
        <p:spPr>
          <a:xfrm flipV="1">
            <a:off x="954074" y="765169"/>
            <a:ext cx="428628" cy="17859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954074" y="1050921"/>
            <a:ext cx="428628" cy="14287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3240090" y="550855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54272" y="765169"/>
            <a:ext cx="285752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240090" y="836607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240090" y="1193797"/>
            <a:ext cx="285752" cy="2143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40090" y="908045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>
            <a:stCxn id="20" idx="3"/>
          </p:cNvCxnSpPr>
          <p:nvPr/>
        </p:nvCxnSpPr>
        <p:spPr>
          <a:xfrm>
            <a:off x="2740024" y="1015202"/>
            <a:ext cx="500066" cy="25003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740024" y="979483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0" idx="3"/>
          </p:cNvCxnSpPr>
          <p:nvPr/>
        </p:nvCxnSpPr>
        <p:spPr>
          <a:xfrm flipV="1">
            <a:off x="2740024" y="693731"/>
            <a:ext cx="500066" cy="32147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4168784" y="765169"/>
            <a:ext cx="1285884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311660" y="836607"/>
            <a:ext cx="357190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4883164" y="836607"/>
            <a:ext cx="357190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68256" y="50790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59417"/>
            <a:ext cx="5143536" cy="2985433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Упражнение № 142.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Проверим!</a:t>
            </a: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</a:t>
            </a:r>
          </a:p>
          <a:p>
            <a:pPr marL="228600" indent="-228600" algn="l"/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</a:t>
            </a: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Было  славное весеннее  утро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в  роще  только что  начали  распускаться деревья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птицы пели  звучные гимны  солнцу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(Ч.)</a:t>
            </a: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Дерсу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сообщил мне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трава  эта  также  помогает  от  укусов   змей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эту-то  именно траву  и  едят   собаки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 algn="l">
              <a:buFont typeface="Wingdings" pitchFamily="2" charset="2"/>
              <a:buChar char="q"/>
            </a:pPr>
            <a:endParaRPr lang="ru-RU" sz="1200" dirty="0" smtClean="0">
              <a:solidFill>
                <a:schemeClr val="tx1"/>
              </a:solidFill>
            </a:endParaRPr>
          </a:p>
          <a:p>
            <a:pPr marL="228600" indent="-228600" algn="l"/>
            <a:endParaRPr lang="ru-RU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68454" y="622293"/>
            <a:ext cx="714380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311528" y="908045"/>
            <a:ext cx="428628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11528" y="407979"/>
            <a:ext cx="428628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endCxn id="9" idx="2"/>
          </p:cNvCxnSpPr>
          <p:nvPr/>
        </p:nvCxnSpPr>
        <p:spPr>
          <a:xfrm flipV="1">
            <a:off x="2382834" y="586574"/>
            <a:ext cx="928694" cy="32147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3"/>
            <a:endCxn id="8" idx="2"/>
          </p:cNvCxnSpPr>
          <p:nvPr/>
        </p:nvCxnSpPr>
        <p:spPr>
          <a:xfrm>
            <a:off x="2382834" y="943764"/>
            <a:ext cx="928694" cy="17859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25512" y="836607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9694" y="17301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7624</TotalTime>
  <Words>1198</Words>
  <Application>Microsoft Office PowerPoint</Application>
  <PresentationFormat>Произвольный</PresentationFormat>
  <Paragraphs>142</Paragraphs>
  <Slides>17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Русский   язык</vt:lpstr>
      <vt:lpstr>Слайд 2</vt:lpstr>
      <vt:lpstr>Слайд 3</vt:lpstr>
      <vt:lpstr>Слайд 4</vt:lpstr>
      <vt:lpstr>Слайд 5</vt:lpstr>
      <vt:lpstr>                     Новая   тема</vt:lpstr>
      <vt:lpstr>    Работа    с   учебником</vt:lpstr>
      <vt:lpstr>Слайд 8</vt:lpstr>
      <vt:lpstr>           </vt:lpstr>
      <vt:lpstr>Слайд 10</vt:lpstr>
      <vt:lpstr>Слайд 11</vt:lpstr>
      <vt:lpstr>В  одном  из  однородных  придаточных,  связанных  сочинительным   союзом, может  отсутствовать   подчинительный   союз,  например:</vt:lpstr>
      <vt:lpstr>Слайд 13</vt:lpstr>
      <vt:lpstr>Слайд 14</vt:lpstr>
      <vt:lpstr>Слайд 15</vt:lpstr>
      <vt:lpstr>             Словарная  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1124</cp:revision>
  <dcterms:created xsi:type="dcterms:W3CDTF">2020-04-13T08:05:42Z</dcterms:created>
  <dcterms:modified xsi:type="dcterms:W3CDTF">2020-12-20T14:43:17Z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