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483" r:id="rId3"/>
    <p:sldId id="456" r:id="rId4"/>
    <p:sldId id="487" r:id="rId5"/>
    <p:sldId id="465" r:id="rId6"/>
    <p:sldId id="471" r:id="rId7"/>
    <p:sldId id="472" r:id="rId8"/>
    <p:sldId id="473" r:id="rId9"/>
    <p:sldId id="475" r:id="rId10"/>
    <p:sldId id="474" r:id="rId11"/>
    <p:sldId id="478" r:id="rId12"/>
    <p:sldId id="484" r:id="rId13"/>
    <p:sldId id="485" r:id="rId14"/>
    <p:sldId id="486" r:id="rId15"/>
    <p:sldId id="262" r:id="rId16"/>
  </p:sldIdLst>
  <p:sldSz cx="5765800" cy="3244850"/>
  <p:notesSz cx="10020300" cy="6888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18B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439" autoAdjust="0"/>
    <p:restoredTop sz="91514" autoAdjust="0"/>
  </p:normalViewPr>
  <p:slideViewPr>
    <p:cSldViewPr>
      <p:cViewPr>
        <p:scale>
          <a:sx n="100" d="100"/>
          <a:sy n="100" d="100"/>
        </p:scale>
        <p:origin x="-582" y="-8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75045" y="1"/>
            <a:ext cx="4342498" cy="343734"/>
          </a:xfrm>
          <a:prstGeom prst="rect">
            <a:avLst/>
          </a:prstGeom>
        </p:spPr>
        <p:txBody>
          <a:bodyPr vert="horz" lIns="171578" tIns="85789" rIns="171578" bIns="85789" rtlCol="0"/>
          <a:lstStyle>
            <a:lvl1pPr algn="r">
              <a:defRPr sz="2300"/>
            </a:lvl1pPr>
          </a:lstStyle>
          <a:p>
            <a:fld id="{9D71E86E-95C0-4C9D-BDD2-B02666D11E50}" type="datetimeFigureOut">
              <a:rPr lang="ru-RU" smtClean="0"/>
              <a:pPr/>
              <a:t>20.12.2020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716213" y="515938"/>
            <a:ext cx="4589462" cy="2584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71578" tIns="85789" rIns="171578" bIns="85789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001480" y="3272216"/>
            <a:ext cx="8017344" cy="3100347"/>
          </a:xfrm>
          <a:prstGeom prst="rect">
            <a:avLst/>
          </a:prstGeom>
        </p:spPr>
        <p:txBody>
          <a:bodyPr vert="horz" lIns="171578" tIns="85789" rIns="171578" bIns="85789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l">
              <a:defRPr sz="23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75045" y="6541060"/>
            <a:ext cx="4342498" cy="347103"/>
          </a:xfrm>
          <a:prstGeom prst="rect">
            <a:avLst/>
          </a:prstGeom>
        </p:spPr>
        <p:txBody>
          <a:bodyPr vert="horz" lIns="171578" tIns="85789" rIns="171578" bIns="85789" rtlCol="0" anchor="b"/>
          <a:lstStyle>
            <a:lvl1pPr algn="r">
              <a:defRPr sz="2300"/>
            </a:lvl1pPr>
          </a:lstStyle>
          <a:p>
            <a:fld id="{5F075868-CFE5-41D1-9E80-29970BD529B5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075868-CFE5-41D1-9E80-29970BD529B5}" type="slidenum">
              <a:rPr lang="ru-RU" smtClean="0"/>
              <a:pPr/>
              <a:t>15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5257166" y="159367"/>
            <a:ext cx="252729" cy="252729"/>
          </a:xfrm>
          <a:custGeom>
            <a:avLst/>
            <a:gdLst/>
            <a:ahLst/>
            <a:cxnLst/>
            <a:rect l="l" t="t" r="r" b="b"/>
            <a:pathLst>
              <a:path w="252729" h="252729">
                <a:moveTo>
                  <a:pt x="252464" y="0"/>
                </a:moveTo>
                <a:lnTo>
                  <a:pt x="0" y="0"/>
                </a:lnTo>
                <a:lnTo>
                  <a:pt x="0" y="252464"/>
                </a:lnTo>
                <a:lnTo>
                  <a:pt x="252464" y="252464"/>
                </a:lnTo>
                <a:lnTo>
                  <a:pt x="25246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435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17313" y="781128"/>
            <a:ext cx="4531172" cy="2094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1" i="1">
                <a:solidFill>
                  <a:srgbClr val="2365C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12/20/2020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dirty="0" smtClean="0"/>
              <a:t>   </a:t>
            </a:r>
            <a:endParaRPr dirty="0"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96950" y="122227"/>
            <a:ext cx="3960440" cy="537967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lang="ru-RU" sz="3400" spc="-5" dirty="0" smtClean="0"/>
              <a:t> Русский   язык</a:t>
            </a:r>
            <a:endParaRPr sz="3400" dirty="0"/>
          </a:p>
        </p:txBody>
      </p:sp>
      <p:sp>
        <p:nvSpPr>
          <p:cNvPr id="4" name="object 4"/>
          <p:cNvSpPr txBox="1"/>
          <p:nvPr/>
        </p:nvSpPr>
        <p:spPr>
          <a:xfrm>
            <a:off x="954074" y="979483"/>
            <a:ext cx="4679371" cy="1886414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sz="2400" b="1" spc="-2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endParaRPr lang="ru-RU" sz="2400" b="1" spc="-2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en-US" sz="2400" b="1" spc="-2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endParaRPr lang="ru-RU" sz="2400" b="1" spc="-2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Сложноподчиненные  </a:t>
            </a:r>
            <a:endParaRPr lang="en-US" sz="2000" b="1" spc="-2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предложения  </a:t>
            </a:r>
            <a:endParaRPr lang="en-US" sz="2000" b="1" spc="-2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415">
              <a:lnSpc>
                <a:spcPts val="1950"/>
              </a:lnSpc>
              <a:spcBef>
                <a:spcPts val="110"/>
              </a:spcBef>
            </a:pPr>
            <a:r>
              <a:rPr lang="ru-RU" sz="2000" b="1" spc="-2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  последовательным   подчинением</a:t>
            </a:r>
            <a:r>
              <a:rPr lang="en-US" sz="2000" b="1" spc="-2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300" spc="-1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454008" y="1050922"/>
            <a:ext cx="344170" cy="642942"/>
          </a:xfrm>
          <a:custGeom>
            <a:avLst/>
            <a:gdLst/>
            <a:ahLst/>
            <a:cxnLst/>
            <a:rect l="l" t="t" r="r" b="b"/>
            <a:pathLst>
              <a:path w="344170" h="676275">
                <a:moveTo>
                  <a:pt x="343828" y="0"/>
                </a:moveTo>
                <a:lnTo>
                  <a:pt x="0" y="0"/>
                </a:lnTo>
                <a:lnTo>
                  <a:pt x="0" y="675751"/>
                </a:lnTo>
                <a:lnTo>
                  <a:pt x="343828" y="675751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54008" y="1979615"/>
            <a:ext cx="344170" cy="1000132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3959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0" name="object 10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11" name="object 11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3" name="object 13"/>
          <p:cNvSpPr txBox="1"/>
          <p:nvPr/>
        </p:nvSpPr>
        <p:spPr>
          <a:xfrm>
            <a:off x="4924206" y="249024"/>
            <a:ext cx="173355" cy="3727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en-US" sz="2250" b="1" spc="10" dirty="0">
                <a:solidFill>
                  <a:srgbClr val="FFFFFF"/>
                </a:solidFill>
                <a:latin typeface="Arial"/>
                <a:cs typeface="Arial"/>
              </a:rPr>
              <a:t>9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798296" y="541953"/>
            <a:ext cx="43942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sz="1300" spc="5" dirty="0">
                <a:solidFill>
                  <a:srgbClr val="FFFFFF"/>
                </a:solidFill>
                <a:latin typeface="Arial"/>
                <a:cs typeface="Arial"/>
              </a:rPr>
              <a:t>к</a:t>
            </a:r>
            <a:r>
              <a:rPr sz="1300" spc="-5" dirty="0">
                <a:solidFill>
                  <a:srgbClr val="FFFFFF"/>
                </a:solidFill>
                <a:latin typeface="Arial"/>
                <a:cs typeface="Arial"/>
              </a:rPr>
              <a:t>ласс</a:t>
            </a:r>
            <a:endParaRPr sz="1300">
              <a:latin typeface="Arial"/>
              <a:cs typeface="Arial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346532" y="289010"/>
            <a:ext cx="467359" cy="466725"/>
            <a:chOff x="346532" y="289010"/>
            <a:chExt cx="467359" cy="466725"/>
          </a:xfrm>
        </p:grpSpPr>
        <p:sp>
          <p:nvSpPr>
            <p:cNvPr id="16" name="object 16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301975" y="0"/>
                  </a:move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47903" y="290381"/>
              <a:ext cx="325120" cy="464184"/>
            </a:xfrm>
            <a:custGeom>
              <a:avLst/>
              <a:gdLst/>
              <a:ahLst/>
              <a:cxnLst/>
              <a:rect l="l" t="t" r="r" b="b"/>
              <a:pathLst>
                <a:path w="325120" h="464184">
                  <a:moveTo>
                    <a:pt x="23187" y="463777"/>
                  </a:moveTo>
                  <a:lnTo>
                    <a:pt x="301457" y="463777"/>
                  </a:lnTo>
                  <a:lnTo>
                    <a:pt x="310484" y="461954"/>
                  </a:lnTo>
                  <a:lnTo>
                    <a:pt x="317856" y="456985"/>
                  </a:lnTo>
                  <a:lnTo>
                    <a:pt x="322826" y="449613"/>
                  </a:lnTo>
                  <a:lnTo>
                    <a:pt x="324648" y="440585"/>
                  </a:lnTo>
                  <a:lnTo>
                    <a:pt x="324648" y="255074"/>
                  </a:lnTo>
                  <a:lnTo>
                    <a:pt x="324648" y="250804"/>
                  </a:lnTo>
                  <a:lnTo>
                    <a:pt x="321185" y="247345"/>
                  </a:lnTo>
                  <a:lnTo>
                    <a:pt x="316919" y="247345"/>
                  </a:lnTo>
                  <a:lnTo>
                    <a:pt x="312649" y="247345"/>
                  </a:lnTo>
                  <a:lnTo>
                    <a:pt x="309190" y="250804"/>
                  </a:lnTo>
                  <a:lnTo>
                    <a:pt x="309190" y="255074"/>
                  </a:lnTo>
                  <a:lnTo>
                    <a:pt x="309190" y="440585"/>
                  </a:lnTo>
                  <a:lnTo>
                    <a:pt x="309190" y="444855"/>
                  </a:lnTo>
                  <a:lnTo>
                    <a:pt x="305727" y="448318"/>
                  </a:lnTo>
                  <a:lnTo>
                    <a:pt x="301457" y="448318"/>
                  </a:lnTo>
                  <a:lnTo>
                    <a:pt x="23187" y="448318"/>
                  </a:lnTo>
                  <a:lnTo>
                    <a:pt x="18921" y="448318"/>
                  </a:lnTo>
                  <a:lnTo>
                    <a:pt x="15458" y="444855"/>
                  </a:lnTo>
                  <a:lnTo>
                    <a:pt x="15458" y="440585"/>
                  </a:lnTo>
                  <a:lnTo>
                    <a:pt x="15458" y="23183"/>
                  </a:lnTo>
                  <a:lnTo>
                    <a:pt x="15458" y="18914"/>
                  </a:lnTo>
                  <a:lnTo>
                    <a:pt x="18921" y="15454"/>
                  </a:lnTo>
                  <a:lnTo>
                    <a:pt x="23187" y="15454"/>
                  </a:lnTo>
                  <a:lnTo>
                    <a:pt x="301457" y="15454"/>
                  </a:lnTo>
                  <a:lnTo>
                    <a:pt x="305727" y="15454"/>
                  </a:lnTo>
                  <a:lnTo>
                    <a:pt x="309190" y="18914"/>
                  </a:lnTo>
                  <a:lnTo>
                    <a:pt x="309190" y="23183"/>
                  </a:lnTo>
                  <a:lnTo>
                    <a:pt x="309190" y="69562"/>
                  </a:lnTo>
                  <a:lnTo>
                    <a:pt x="309190" y="73832"/>
                  </a:lnTo>
                  <a:lnTo>
                    <a:pt x="312649" y="77292"/>
                  </a:lnTo>
                  <a:lnTo>
                    <a:pt x="316919" y="77292"/>
                  </a:lnTo>
                  <a:lnTo>
                    <a:pt x="321185" y="77292"/>
                  </a:lnTo>
                  <a:lnTo>
                    <a:pt x="324648" y="73832"/>
                  </a:lnTo>
                  <a:lnTo>
                    <a:pt x="324648" y="69562"/>
                  </a:lnTo>
                  <a:lnTo>
                    <a:pt x="324648" y="23183"/>
                  </a:lnTo>
                  <a:lnTo>
                    <a:pt x="322873" y="14269"/>
                  </a:lnTo>
                  <a:lnTo>
                    <a:pt x="318025" y="6956"/>
                  </a:lnTo>
                  <a:lnTo>
                    <a:pt x="310820" y="1961"/>
                  </a:lnTo>
                  <a:lnTo>
                    <a:pt x="301975" y="0"/>
                  </a:lnTo>
                  <a:lnTo>
                    <a:pt x="22673" y="0"/>
                  </a:lnTo>
                  <a:lnTo>
                    <a:pt x="13828" y="1961"/>
                  </a:lnTo>
                  <a:lnTo>
                    <a:pt x="6623" y="6956"/>
                  </a:lnTo>
                  <a:lnTo>
                    <a:pt x="1775" y="14269"/>
                  </a:lnTo>
                  <a:lnTo>
                    <a:pt x="0" y="23183"/>
                  </a:lnTo>
                  <a:lnTo>
                    <a:pt x="0" y="440585"/>
                  </a:lnTo>
                  <a:lnTo>
                    <a:pt x="1822" y="449613"/>
                  </a:lnTo>
                  <a:lnTo>
                    <a:pt x="6791" y="456985"/>
                  </a:lnTo>
                  <a:lnTo>
                    <a:pt x="14162" y="461954"/>
                  </a:lnTo>
                  <a:lnTo>
                    <a:pt x="23187" y="463777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406805" y="11192"/>
                  </a:moveTo>
                  <a:lnTo>
                    <a:pt x="352473" y="11192"/>
                  </a:lnTo>
                  <a:lnTo>
                    <a:pt x="35384" y="328280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761" y="330761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9195" y="417920"/>
                  </a:lnTo>
                  <a:lnTo>
                    <a:pt x="10213" y="417711"/>
                  </a:lnTo>
                  <a:lnTo>
                    <a:pt x="61990" y="395507"/>
                  </a:lnTo>
                  <a:lnTo>
                    <a:pt x="22816" y="395507"/>
                  </a:lnTo>
                  <a:lnTo>
                    <a:pt x="43498" y="347241"/>
                  </a:lnTo>
                  <a:lnTo>
                    <a:pt x="65430" y="347241"/>
                  </a:lnTo>
                  <a:lnTo>
                    <a:pt x="51854" y="333665"/>
                  </a:lnTo>
                  <a:lnTo>
                    <a:pt x="307051" y="78479"/>
                  </a:lnTo>
                  <a:lnTo>
                    <a:pt x="328910" y="78479"/>
                  </a:lnTo>
                  <a:lnTo>
                    <a:pt x="317981" y="67549"/>
                  </a:lnTo>
                  <a:lnTo>
                    <a:pt x="330602" y="54918"/>
                  </a:lnTo>
                  <a:lnTo>
                    <a:pt x="352438" y="54918"/>
                  </a:lnTo>
                  <a:lnTo>
                    <a:pt x="341532" y="43988"/>
                  </a:lnTo>
                  <a:lnTo>
                    <a:pt x="369260" y="16300"/>
                  </a:lnTo>
                  <a:lnTo>
                    <a:pt x="377798" y="14014"/>
                  </a:lnTo>
                  <a:lnTo>
                    <a:pt x="408786" y="14014"/>
                  </a:lnTo>
                  <a:lnTo>
                    <a:pt x="406994" y="11318"/>
                  </a:lnTo>
                  <a:lnTo>
                    <a:pt x="406805" y="11192"/>
                  </a:lnTo>
                  <a:close/>
                </a:path>
                <a:path w="418465" h="418465">
                  <a:moveTo>
                    <a:pt x="65430" y="347241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lnTo>
                    <a:pt x="61990" y="39550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932" y="382960"/>
                  </a:lnTo>
                  <a:lnTo>
                    <a:pt x="106502" y="366465"/>
                  </a:lnTo>
                  <a:lnTo>
                    <a:pt x="84654" y="366465"/>
                  </a:lnTo>
                  <a:lnTo>
                    <a:pt x="65430" y="347241"/>
                  </a:lnTo>
                  <a:close/>
                </a:path>
                <a:path w="418465" h="418465">
                  <a:moveTo>
                    <a:pt x="328910" y="78479"/>
                  </a:moveTo>
                  <a:lnTo>
                    <a:pt x="307051" y="78479"/>
                  </a:lnTo>
                  <a:lnTo>
                    <a:pt x="339840" y="111268"/>
                  </a:lnTo>
                  <a:lnTo>
                    <a:pt x="84654" y="366465"/>
                  </a:lnTo>
                  <a:lnTo>
                    <a:pt x="106502" y="366465"/>
                  </a:lnTo>
                  <a:lnTo>
                    <a:pt x="372632" y="100338"/>
                  </a:lnTo>
                  <a:lnTo>
                    <a:pt x="350770" y="100338"/>
                  </a:lnTo>
                  <a:lnTo>
                    <a:pt x="328910" y="78479"/>
                  </a:lnTo>
                  <a:close/>
                </a:path>
                <a:path w="418465" h="418465">
                  <a:moveTo>
                    <a:pt x="352438" y="54918"/>
                  </a:move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lnTo>
                    <a:pt x="372632" y="100338"/>
                  </a:lnTo>
                  <a:lnTo>
                    <a:pt x="396154" y="76817"/>
                  </a:lnTo>
                  <a:lnTo>
                    <a:pt x="374291" y="76817"/>
                  </a:lnTo>
                  <a:lnTo>
                    <a:pt x="352438" y="54918"/>
                  </a:lnTo>
                  <a:close/>
                </a:path>
                <a:path w="418465" h="418465">
                  <a:moveTo>
                    <a:pt x="408786" y="14014"/>
                  </a:moveTo>
                  <a:lnTo>
                    <a:pt x="377798" y="14014"/>
                  </a:lnTo>
                  <a:lnTo>
                    <a:pt x="393804" y="18301"/>
                  </a:lnTo>
                  <a:lnTo>
                    <a:pt x="400057" y="24551"/>
                  </a:lnTo>
                  <a:lnTo>
                    <a:pt x="404345" y="40561"/>
                  </a:lnTo>
                  <a:lnTo>
                    <a:pt x="402059" y="49100"/>
                  </a:lnTo>
                  <a:lnTo>
                    <a:pt x="396198" y="54957"/>
                  </a:lnTo>
                  <a:lnTo>
                    <a:pt x="374291" y="76817"/>
                  </a:lnTo>
                  <a:lnTo>
                    <a:pt x="396154" y="76817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8786" y="14014"/>
                  </a:lnTo>
                  <a:close/>
                </a:path>
                <a:path w="418465" h="418465">
                  <a:moveTo>
                    <a:pt x="396158" y="54950"/>
                  </a:moveTo>
                  <a:close/>
                </a:path>
                <a:path w="418465" h="418465">
                  <a:moveTo>
                    <a:pt x="379748" y="0"/>
                  </a:moveTo>
                  <a:lnTo>
                    <a:pt x="365235" y="2783"/>
                  </a:lnTo>
                  <a:lnTo>
                    <a:pt x="352454" y="11199"/>
                  </a:lnTo>
                  <a:lnTo>
                    <a:pt x="406805" y="11192"/>
                  </a:lnTo>
                  <a:lnTo>
                    <a:pt x="394249" y="2846"/>
                  </a:lnTo>
                  <a:lnTo>
                    <a:pt x="379748" y="0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" name="object 19"/>
            <p:cNvSpPr/>
            <p:nvPr/>
          </p:nvSpPr>
          <p:spPr>
            <a:xfrm>
              <a:off x="734043" y="317960"/>
              <a:ext cx="65556" cy="65545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393882" y="305318"/>
              <a:ext cx="418465" cy="418465"/>
            </a:xfrm>
            <a:custGeom>
              <a:avLst/>
              <a:gdLst/>
              <a:ahLst/>
              <a:cxnLst/>
              <a:rect l="l" t="t" r="r" b="b"/>
              <a:pathLst>
                <a:path w="418465" h="418465">
                  <a:moveTo>
                    <a:pt x="22816" y="395507"/>
                  </a:moveTo>
                  <a:lnTo>
                    <a:pt x="43498" y="347241"/>
                  </a:lnTo>
                  <a:lnTo>
                    <a:pt x="71078" y="374821"/>
                  </a:lnTo>
                  <a:lnTo>
                    <a:pt x="22816" y="395507"/>
                  </a:lnTo>
                  <a:close/>
                </a:path>
                <a:path w="418465" h="418465">
                  <a:moveTo>
                    <a:pt x="307051" y="78479"/>
                  </a:moveTo>
                  <a:lnTo>
                    <a:pt x="339840" y="111268"/>
                  </a:lnTo>
                  <a:lnTo>
                    <a:pt x="84654" y="366465"/>
                  </a:lnTo>
                  <a:lnTo>
                    <a:pt x="51854" y="333665"/>
                  </a:lnTo>
                  <a:lnTo>
                    <a:pt x="307051" y="78479"/>
                  </a:lnTo>
                  <a:close/>
                </a:path>
                <a:path w="418465" h="418465">
                  <a:moveTo>
                    <a:pt x="350770" y="100338"/>
                  </a:moveTo>
                  <a:lnTo>
                    <a:pt x="317981" y="67549"/>
                  </a:lnTo>
                  <a:lnTo>
                    <a:pt x="330602" y="54918"/>
                  </a:lnTo>
                  <a:lnTo>
                    <a:pt x="363402" y="87713"/>
                  </a:lnTo>
                  <a:lnTo>
                    <a:pt x="350770" y="100338"/>
                  </a:lnTo>
                  <a:close/>
                </a:path>
                <a:path w="418465" h="418465">
                  <a:moveTo>
                    <a:pt x="352473" y="11192"/>
                  </a:moveTo>
                  <a:lnTo>
                    <a:pt x="301579" y="62078"/>
                  </a:lnTo>
                  <a:lnTo>
                    <a:pt x="35460" y="328208"/>
                  </a:lnTo>
                  <a:lnTo>
                    <a:pt x="35359" y="328381"/>
                  </a:lnTo>
                  <a:lnTo>
                    <a:pt x="34678" y="329086"/>
                  </a:lnTo>
                  <a:lnTo>
                    <a:pt x="34182" y="329825"/>
                  </a:lnTo>
                  <a:lnTo>
                    <a:pt x="33822" y="330631"/>
                  </a:lnTo>
                  <a:lnTo>
                    <a:pt x="33761" y="330761"/>
                  </a:lnTo>
                  <a:lnTo>
                    <a:pt x="1026" y="407145"/>
                  </a:lnTo>
                  <a:lnTo>
                    <a:pt x="0" y="409531"/>
                  </a:lnTo>
                  <a:lnTo>
                    <a:pt x="245" y="412274"/>
                  </a:lnTo>
                  <a:lnTo>
                    <a:pt x="1677" y="414446"/>
                  </a:lnTo>
                  <a:lnTo>
                    <a:pt x="3107" y="416613"/>
                  </a:lnTo>
                  <a:lnTo>
                    <a:pt x="5529" y="417920"/>
                  </a:lnTo>
                  <a:lnTo>
                    <a:pt x="8129" y="417920"/>
                  </a:lnTo>
                  <a:lnTo>
                    <a:pt x="9177" y="417923"/>
                  </a:lnTo>
                  <a:lnTo>
                    <a:pt x="10213" y="417711"/>
                  </a:lnTo>
                  <a:lnTo>
                    <a:pt x="11174" y="417293"/>
                  </a:lnTo>
                  <a:lnTo>
                    <a:pt x="87552" y="384559"/>
                  </a:lnTo>
                  <a:lnTo>
                    <a:pt x="87682" y="384497"/>
                  </a:lnTo>
                  <a:lnTo>
                    <a:pt x="88492" y="384141"/>
                  </a:lnTo>
                  <a:lnTo>
                    <a:pt x="89226" y="383641"/>
                  </a:lnTo>
                  <a:lnTo>
                    <a:pt x="89863" y="383029"/>
                  </a:lnTo>
                  <a:lnTo>
                    <a:pt x="90032" y="382935"/>
                  </a:lnTo>
                  <a:lnTo>
                    <a:pt x="356227" y="116748"/>
                  </a:lnTo>
                  <a:lnTo>
                    <a:pt x="407113" y="65858"/>
                  </a:lnTo>
                  <a:lnTo>
                    <a:pt x="415530" y="53076"/>
                  </a:lnTo>
                  <a:lnTo>
                    <a:pt x="418313" y="38563"/>
                  </a:lnTo>
                  <a:lnTo>
                    <a:pt x="415466" y="24063"/>
                  </a:lnTo>
                  <a:lnTo>
                    <a:pt x="406994" y="11318"/>
                  </a:lnTo>
                  <a:lnTo>
                    <a:pt x="394249" y="2846"/>
                  </a:lnTo>
                  <a:lnTo>
                    <a:pt x="379748" y="0"/>
                  </a:lnTo>
                  <a:lnTo>
                    <a:pt x="365235" y="2783"/>
                  </a:lnTo>
                  <a:lnTo>
                    <a:pt x="352454" y="11199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r>
                <a:rPr lang="ru-RU" dirty="0" smtClean="0"/>
                <a:t>          </a:t>
              </a:r>
              <a:endParaRPr dirty="0"/>
            </a:p>
          </p:txBody>
        </p:sp>
        <p:sp>
          <p:nvSpPr>
            <p:cNvPr id="21" name="object 21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" name="object 22"/>
            <p:cNvSpPr/>
            <p:nvPr/>
          </p:nvSpPr>
          <p:spPr>
            <a:xfrm>
              <a:off x="409721" y="360080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3235" y="0"/>
                  </a:move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197501" y="0"/>
                  </a:moveTo>
                  <a:lnTo>
                    <a:pt x="3459" y="0"/>
                  </a:lnTo>
                  <a:lnTo>
                    <a:pt x="0" y="3459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3459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409721" y="406457"/>
              <a:ext cx="201295" cy="15875"/>
            </a:xfrm>
            <a:custGeom>
              <a:avLst/>
              <a:gdLst/>
              <a:ahLst/>
              <a:cxnLst/>
              <a:rect l="l" t="t" r="r" b="b"/>
              <a:pathLst>
                <a:path w="201295" h="15875">
                  <a:moveTo>
                    <a:pt x="200964" y="7728"/>
                  </a:moveTo>
                  <a:lnTo>
                    <a:pt x="200964" y="3459"/>
                  </a:lnTo>
                  <a:lnTo>
                    <a:pt x="197501" y="0"/>
                  </a:lnTo>
                  <a:lnTo>
                    <a:pt x="193235" y="0"/>
                  </a:lnTo>
                  <a:lnTo>
                    <a:pt x="7728" y="0"/>
                  </a:lnTo>
                  <a:lnTo>
                    <a:pt x="3459" y="0"/>
                  </a:lnTo>
                  <a:lnTo>
                    <a:pt x="0" y="3459"/>
                  </a:lnTo>
                  <a:lnTo>
                    <a:pt x="0" y="7728"/>
                  </a:lnTo>
                  <a:lnTo>
                    <a:pt x="0" y="11998"/>
                  </a:lnTo>
                  <a:lnTo>
                    <a:pt x="3459" y="15457"/>
                  </a:lnTo>
                  <a:lnTo>
                    <a:pt x="7728" y="15457"/>
                  </a:lnTo>
                  <a:lnTo>
                    <a:pt x="193235" y="15457"/>
                  </a:lnTo>
                  <a:lnTo>
                    <a:pt x="197501" y="15457"/>
                  </a:lnTo>
                  <a:lnTo>
                    <a:pt x="200964" y="11998"/>
                  </a:lnTo>
                  <a:lnTo>
                    <a:pt x="200964" y="7728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151124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3463"/>
                  </a:lnTo>
                  <a:close/>
                </a:path>
              </a:pathLst>
            </a:custGeom>
            <a:solidFill>
              <a:srgbClr val="00AEE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409721" y="452830"/>
              <a:ext cx="154940" cy="15875"/>
            </a:xfrm>
            <a:custGeom>
              <a:avLst/>
              <a:gdLst/>
              <a:ahLst/>
              <a:cxnLst/>
              <a:rect l="l" t="t" r="r" b="b"/>
              <a:pathLst>
                <a:path w="154940" h="15875">
                  <a:moveTo>
                    <a:pt x="7728" y="0"/>
                  </a:moveTo>
                  <a:lnTo>
                    <a:pt x="3459" y="0"/>
                  </a:lnTo>
                  <a:lnTo>
                    <a:pt x="0" y="3463"/>
                  </a:lnTo>
                  <a:lnTo>
                    <a:pt x="0" y="7732"/>
                  </a:lnTo>
                  <a:lnTo>
                    <a:pt x="0" y="11998"/>
                  </a:lnTo>
                  <a:lnTo>
                    <a:pt x="3459" y="15461"/>
                  </a:lnTo>
                  <a:lnTo>
                    <a:pt x="7728" y="15461"/>
                  </a:lnTo>
                  <a:lnTo>
                    <a:pt x="146858" y="15461"/>
                  </a:lnTo>
                  <a:lnTo>
                    <a:pt x="151124" y="15461"/>
                  </a:lnTo>
                  <a:lnTo>
                    <a:pt x="154587" y="11998"/>
                  </a:lnTo>
                  <a:lnTo>
                    <a:pt x="154587" y="7732"/>
                  </a:lnTo>
                  <a:lnTo>
                    <a:pt x="154587" y="3463"/>
                  </a:lnTo>
                  <a:lnTo>
                    <a:pt x="151124" y="0"/>
                  </a:lnTo>
                  <a:lnTo>
                    <a:pt x="146858" y="0"/>
                  </a:lnTo>
                  <a:lnTo>
                    <a:pt x="7728" y="0"/>
                  </a:lnTo>
                  <a:close/>
                </a:path>
              </a:pathLst>
            </a:custGeom>
            <a:ln w="3175">
              <a:solidFill>
                <a:srgbClr val="00AEE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39694" y="193665"/>
            <a:ext cx="5232914" cy="28315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Страница 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65,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упражнение  </a:t>
            </a:r>
            <a:r>
              <a:rPr lang="ru-RU" sz="12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137</a:t>
            </a:r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. Перепишите,  расставляя  недостающие   знаки  препинания. Подчеркните придаточные,  внутри  которых  находятся  другие  придаточные  предложения.</a:t>
            </a:r>
          </a:p>
          <a:p>
            <a:pPr algn="just">
              <a:buAutoNum type="arabicPeriod"/>
            </a:pPr>
            <a:r>
              <a:rPr lang="ru-RU" sz="1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Медведь  так  полюбил  Никиту,  что,  когда он  уходил  куда-либо зверь  тревожно   нюхал  воздух.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(М.Г.)</a:t>
            </a:r>
          </a:p>
          <a:p>
            <a:pPr algn="just">
              <a:buAutoNum type="arabicPeriod"/>
            </a:pPr>
            <a:r>
              <a:rPr lang="ru-RU" sz="1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Горничная   была  сирота,  которая  чтобы  кормиться  должна   была  поступить в  услужение</a:t>
            </a: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3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(Л.Н.Т.)</a:t>
            </a:r>
          </a:p>
          <a:p>
            <a:pPr algn="just">
              <a:buAutoNum type="arabicPeriod"/>
            </a:pPr>
            <a:r>
              <a:rPr lang="ru-RU" sz="1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 из  нас  понимает что  где  бы  человек  ни  сражался   за  свободу он   сражался   за  неё  и  для  на</a:t>
            </a: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en-US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b="1" i="1" dirty="0" err="1" smtClean="0"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algn="just">
              <a:buAutoNum type="arabicPeriod"/>
            </a:pPr>
            <a:r>
              <a:rPr lang="ru-RU" sz="1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Казалось дорога  вела  на  небо потому  что  сколько  глаз  мог  разглядеть  она  всё   поднималась</a:t>
            </a:r>
            <a:r>
              <a:rPr lang="ru-RU" sz="13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3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(Л.)</a:t>
            </a:r>
          </a:p>
          <a:p>
            <a:pPr algn="just">
              <a:buAutoNum type="arabicPeriod"/>
            </a:pPr>
            <a:r>
              <a:rPr lang="ru-RU" sz="13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Оказалось  что   хотя  доктор  и  говорил  очень  складно  и  долго   никак  нельзя  было  передать  того  что  он   сказал. </a:t>
            </a:r>
            <a:r>
              <a:rPr lang="ru-RU" sz="1300" b="1" i="1" dirty="0" smtClean="0">
                <a:latin typeface="Times New Roman" pitchFamily="18" charset="0"/>
                <a:cs typeface="Times New Roman" pitchFamily="18" charset="0"/>
              </a:rPr>
              <a:t>(Л.Н.Т.) </a:t>
            </a:r>
          </a:p>
          <a:p>
            <a:pPr marL="228600" indent="-228600">
              <a:buAutoNum type="arabicPeriod"/>
            </a:pPr>
            <a:endParaRPr lang="ru-RU" sz="12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122227"/>
            <a:ext cx="5429288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286412" cy="2799292"/>
          </a:xfrm>
        </p:spPr>
        <p:txBody>
          <a:bodyPr/>
          <a:lstStyle/>
          <a:p>
            <a:pPr marL="228600" indent="-228600" algn="just">
              <a:lnSpc>
                <a:spcPts val="1800"/>
              </a:lnSpc>
              <a:buAutoNum type="arabicPeriod"/>
            </a:pP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Медведь  так  полюбил  Никиту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когда он  уходил  куда-либо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зверь  тревожно   нюхал  воздух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М.Г.)</a:t>
            </a:r>
          </a:p>
          <a:p>
            <a:pPr marL="228600" indent="-228600" algn="just">
              <a:lnSpc>
                <a:spcPts val="1800"/>
              </a:lnSpc>
              <a:buAutoNum type="arabicPeriod"/>
            </a:pP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Горничная   была  сирота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которая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чтобы  кормиться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должна   была  поступить в  услужение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.(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Л.Н.Т.)</a:t>
            </a:r>
          </a:p>
          <a:p>
            <a:pPr marL="228600" indent="-228600" algn="just">
              <a:lnSpc>
                <a:spcPts val="1800"/>
              </a:lnSpc>
              <a:buAutoNum type="arabicPeriod"/>
            </a:pP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Каждый  из  нас  понимает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где  бы  человек  ни  сражался   за  свободу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   сражался   за  неё  и  для  нас.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</a:t>
            </a:r>
          </a:p>
          <a:p>
            <a:pPr marL="228600" indent="-228600" algn="just">
              <a:lnSpc>
                <a:spcPts val="1800"/>
              </a:lnSpc>
              <a:buAutoNum type="arabicPeriod"/>
            </a:pP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Казалось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дорога  вела  на  небо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потому  что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сколько  глаз  мог  разглядеть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она  всё   поднималась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.(Л.)</a:t>
            </a:r>
          </a:p>
          <a:p>
            <a:pPr marL="228600" indent="-228600" algn="just">
              <a:lnSpc>
                <a:spcPts val="1800"/>
              </a:lnSpc>
              <a:buAutoNum type="arabicPeriod"/>
            </a:pP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Оказалось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что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хотя  доктор  и  говорил  очень  складно  и  долго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400" u="sng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никак  нельзя  было  предать  того,  что  он   сказал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(Л.Н.Т.)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22227"/>
            <a:ext cx="5429288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Администратор\Рабочий стол\Рабочий стол 2019\человечки\человечек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0"/>
            <a:ext cx="5597544" cy="240824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                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2570" y="336541"/>
            <a:ext cx="3000396" cy="2431435"/>
          </a:xfrm>
        </p:spPr>
        <p:txBody>
          <a:bodyPr/>
          <a:lstStyle/>
          <a:p>
            <a:pPr algn="just">
              <a:lnSpc>
                <a:spcPts val="2600"/>
              </a:lnSpc>
            </a:pPr>
            <a:r>
              <a:rPr lang="en-US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Запятая   </a:t>
            </a:r>
            <a:r>
              <a:rPr lang="ru-RU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 стыке  двух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подчинительных   союзов    </a:t>
            </a:r>
            <a:r>
              <a:rPr lang="ru-RU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 ставится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если   дальше   следует  вторая   часть   союза  - 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или 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так,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algn="just"/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  </a:t>
            </a:r>
            <a:endParaRPr lang="ru-RU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5446" y="2336805"/>
            <a:ext cx="50006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  порывай   грубо  нить дружбы, </a:t>
            </a:r>
            <a:r>
              <a:rPr lang="ru-RU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ибо если 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придётся  опять  её   связать,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останется   узел.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8256" y="122227"/>
            <a:ext cx="5429288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265103"/>
            <a:ext cx="5472608" cy="2462213"/>
          </a:xfrm>
        </p:spPr>
        <p:txBody>
          <a:bodyPr/>
          <a:lstStyle/>
          <a:p>
            <a:r>
              <a:rPr lang="ru-RU" sz="1300" dirty="0" smtClean="0">
                <a:solidFill>
                  <a:srgbClr val="FF0000"/>
                </a:solidFill>
              </a:rPr>
              <a:t>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 СПП   с  последовательным   подчинением.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1.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Я   хочу,  чтобы    слышала  ты,  как   тоскует  мой  </a:t>
            </a:r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r>
              <a:rPr lang="en-US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голос  живой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Сурк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42900" indent="-342900"/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Человек   наделён  разумом  и   творческой   силой,  чтобы  приумножить  то,  что  ему     дано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(Ч.)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3.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Пишут  мне,  что  ты,  тая  тревогу, загрустила   шибко  обо  мне,  что ты  часто    ходишь  на   дорогу   в   старомодном  ветхом   шушуне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42900" indent="-342900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4.  </a:t>
            </a:r>
            <a:r>
              <a:rPr lang="ru-RU" sz="16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 то  и  ум, чтобы достичь того, что  хочешь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Ф.Дост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sz="1300" dirty="0" smtClean="0">
                <a:solidFill>
                  <a:schemeClr val="tx1"/>
                </a:solidFill>
              </a:rPr>
              <a:t>    </a:t>
            </a:r>
            <a:endParaRPr lang="ru-RU" sz="13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22227"/>
            <a:ext cx="5597544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193665"/>
            <a:ext cx="5286412" cy="2895664"/>
          </a:xfrm>
        </p:spPr>
        <p:txBody>
          <a:bodyPr/>
          <a:lstStyle/>
          <a:p>
            <a:pPr algn="just">
              <a:lnSpc>
                <a:spcPts val="1900"/>
              </a:lnSpc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хочу,  чтобы    слышала  ты,  как   тоскует  </a:t>
            </a: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>
              <a:lnSpc>
                <a:spcPts val="1900"/>
              </a:lnSpc>
            </a:pPr>
            <a:r>
              <a:rPr lang="en-US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мой  голос  живой.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Сурк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42900" indent="-342900" algn="just">
              <a:lnSpc>
                <a:spcPts val="1900"/>
              </a:lnSpc>
            </a:pP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Человек   наделён  разумом  и   творческой   силой,  чтобы  приумножить  то,  что  ему     дано.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(Ч.)</a:t>
            </a:r>
          </a:p>
          <a:p>
            <a:pPr marL="342900" indent="-342900" algn="just">
              <a:lnSpc>
                <a:spcPts val="19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3.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Пишут  мне,  что  ты,  тая  тревогу, загрустила   шибко  обо  мне,  что ты  часто    ходишь  на   дорогу   в   старомодном  ветхом   шушуне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( 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Ес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342900" indent="-342900" algn="just">
              <a:lnSpc>
                <a:spcPts val="1900"/>
              </a:lnSpc>
            </a:pP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4.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 то  и  ум, чтобы достичь того, что  хочешь.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Ф.Дост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endParaRPr lang="ru-RU" sz="1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68256" y="122227"/>
            <a:ext cx="5429288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68256" y="102424"/>
            <a:ext cx="6000792" cy="29367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ru-RU" sz="1800" spc="15" dirty="0" smtClean="0"/>
              <a:t>  Задание для самостоятельного выполнения</a:t>
            </a:r>
            <a:endParaRPr sz="1800" spc="5" dirty="0"/>
          </a:p>
        </p:txBody>
      </p:sp>
      <p:sp>
        <p:nvSpPr>
          <p:cNvPr id="5" name="object 5"/>
          <p:cNvSpPr/>
          <p:nvPr/>
        </p:nvSpPr>
        <p:spPr>
          <a:xfrm>
            <a:off x="311133" y="680283"/>
            <a:ext cx="1111148" cy="370638"/>
          </a:xfrm>
          <a:custGeom>
            <a:avLst/>
            <a:gdLst/>
            <a:ahLst/>
            <a:cxnLst/>
            <a:rect l="l" t="t" r="r" b="b"/>
            <a:pathLst>
              <a:path w="1094105" h="400050">
                <a:moveTo>
                  <a:pt x="1094026" y="0"/>
                </a:moveTo>
                <a:lnTo>
                  <a:pt x="279684" y="0"/>
                </a:lnTo>
                <a:lnTo>
                  <a:pt x="234473" y="3677"/>
                </a:lnTo>
                <a:lnTo>
                  <a:pt x="191527" y="14319"/>
                </a:lnTo>
                <a:lnTo>
                  <a:pt x="151434" y="31338"/>
                </a:lnTo>
                <a:lnTo>
                  <a:pt x="114782" y="54147"/>
                </a:lnTo>
                <a:lnTo>
                  <a:pt x="82156" y="82157"/>
                </a:lnTo>
                <a:lnTo>
                  <a:pt x="54146" y="114783"/>
                </a:lnTo>
                <a:lnTo>
                  <a:pt x="31338" y="151435"/>
                </a:lnTo>
                <a:lnTo>
                  <a:pt x="14319" y="191528"/>
                </a:lnTo>
                <a:lnTo>
                  <a:pt x="3677" y="234473"/>
                </a:lnTo>
                <a:lnTo>
                  <a:pt x="0" y="279684"/>
                </a:lnTo>
                <a:lnTo>
                  <a:pt x="0" y="399604"/>
                </a:lnTo>
                <a:lnTo>
                  <a:pt x="814341" y="399604"/>
                </a:lnTo>
                <a:lnTo>
                  <a:pt x="859553" y="395926"/>
                </a:lnTo>
                <a:lnTo>
                  <a:pt x="902499" y="385284"/>
                </a:lnTo>
                <a:lnTo>
                  <a:pt x="942592" y="368265"/>
                </a:lnTo>
                <a:lnTo>
                  <a:pt x="979244" y="345456"/>
                </a:lnTo>
                <a:lnTo>
                  <a:pt x="1011869" y="317446"/>
                </a:lnTo>
                <a:lnTo>
                  <a:pt x="1039880" y="284821"/>
                </a:lnTo>
                <a:lnTo>
                  <a:pt x="1062688" y="248168"/>
                </a:lnTo>
                <a:lnTo>
                  <a:pt x="1079706" y="208075"/>
                </a:lnTo>
                <a:lnTo>
                  <a:pt x="1090348" y="165130"/>
                </a:lnTo>
                <a:lnTo>
                  <a:pt x="1094026" y="119919"/>
                </a:lnTo>
                <a:lnTo>
                  <a:pt x="1094026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1739892" y="765169"/>
            <a:ext cx="3752850" cy="857256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r>
              <a:rPr lang="ru-RU" dirty="0" smtClean="0"/>
              <a:t> </a:t>
            </a:r>
            <a:endParaRPr lang="ru-RU" sz="2800" b="1" dirty="0" smtClean="0"/>
          </a:p>
          <a:p>
            <a:endParaRPr sz="2800" b="1" dirty="0"/>
          </a:p>
        </p:txBody>
      </p:sp>
      <p:sp>
        <p:nvSpPr>
          <p:cNvPr id="10" name="object 10"/>
          <p:cNvSpPr/>
          <p:nvPr/>
        </p:nvSpPr>
        <p:spPr>
          <a:xfrm>
            <a:off x="1597016" y="2765433"/>
            <a:ext cx="1285883" cy="310515"/>
          </a:xfrm>
          <a:custGeom>
            <a:avLst/>
            <a:gdLst/>
            <a:ahLst/>
            <a:cxnLst/>
            <a:rect l="l" t="t" r="r" b="b"/>
            <a:pathLst>
              <a:path w="2465704" h="310514">
                <a:moveTo>
                  <a:pt x="2465654" y="0"/>
                </a:moveTo>
                <a:lnTo>
                  <a:pt x="217180" y="0"/>
                </a:lnTo>
                <a:lnTo>
                  <a:pt x="167538" y="5762"/>
                </a:lnTo>
                <a:lnTo>
                  <a:pt x="121885" y="22161"/>
                </a:lnTo>
                <a:lnTo>
                  <a:pt x="81552" y="47868"/>
                </a:lnTo>
                <a:lnTo>
                  <a:pt x="47867" y="81553"/>
                </a:lnTo>
                <a:lnTo>
                  <a:pt x="22160" y="121886"/>
                </a:lnTo>
                <a:lnTo>
                  <a:pt x="5761" y="167537"/>
                </a:lnTo>
                <a:lnTo>
                  <a:pt x="0" y="217177"/>
                </a:lnTo>
                <a:lnTo>
                  <a:pt x="0" y="310299"/>
                </a:lnTo>
                <a:lnTo>
                  <a:pt x="2248472" y="310299"/>
                </a:lnTo>
                <a:lnTo>
                  <a:pt x="2298115" y="304537"/>
                </a:lnTo>
                <a:lnTo>
                  <a:pt x="2343767" y="288137"/>
                </a:lnTo>
                <a:lnTo>
                  <a:pt x="2384101" y="262430"/>
                </a:lnTo>
                <a:lnTo>
                  <a:pt x="2417786" y="228745"/>
                </a:lnTo>
                <a:lnTo>
                  <a:pt x="2443493" y="188412"/>
                </a:lnTo>
                <a:lnTo>
                  <a:pt x="2459892" y="142761"/>
                </a:lnTo>
                <a:lnTo>
                  <a:pt x="2465654" y="93121"/>
                </a:lnTo>
                <a:lnTo>
                  <a:pt x="2465654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2" name="object 12"/>
          <p:cNvSpPr/>
          <p:nvPr/>
        </p:nvSpPr>
        <p:spPr>
          <a:xfrm>
            <a:off x="1739892" y="2622557"/>
            <a:ext cx="3752850" cy="0"/>
          </a:xfrm>
          <a:custGeom>
            <a:avLst/>
            <a:gdLst/>
            <a:ahLst/>
            <a:cxnLst/>
            <a:rect l="l" t="t" r="r" b="b"/>
            <a:pathLst>
              <a:path w="3752850">
                <a:moveTo>
                  <a:pt x="0" y="0"/>
                </a:moveTo>
                <a:lnTo>
                  <a:pt x="3752683" y="0"/>
                </a:lnTo>
              </a:path>
            </a:pathLst>
          </a:custGeom>
          <a:ln w="6094">
            <a:solidFill>
              <a:srgbClr val="BBBDC0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grpSp>
        <p:nvGrpSpPr>
          <p:cNvPr id="13" name="object 13"/>
          <p:cNvGrpSpPr/>
          <p:nvPr/>
        </p:nvGrpSpPr>
        <p:grpSpPr>
          <a:xfrm>
            <a:off x="377244" y="1199601"/>
            <a:ext cx="906780" cy="1353820"/>
            <a:chOff x="377244" y="1199601"/>
            <a:chExt cx="906780" cy="1353820"/>
          </a:xfrm>
        </p:grpSpPr>
        <p:sp>
          <p:nvSpPr>
            <p:cNvPr id="14" name="object 14"/>
            <p:cNvSpPr/>
            <p:nvPr/>
          </p:nvSpPr>
          <p:spPr>
            <a:xfrm>
              <a:off x="377240" y="1303972"/>
              <a:ext cx="906780" cy="1249680"/>
            </a:xfrm>
            <a:custGeom>
              <a:avLst/>
              <a:gdLst/>
              <a:ahLst/>
              <a:cxnLst/>
              <a:rect l="l" t="t" r="r" b="b"/>
              <a:pathLst>
                <a:path w="906780" h="1249680">
                  <a:moveTo>
                    <a:pt x="176110" y="102743"/>
                  </a:moveTo>
                  <a:lnTo>
                    <a:pt x="127190" y="102743"/>
                  </a:lnTo>
                  <a:lnTo>
                    <a:pt x="127190" y="937691"/>
                  </a:lnTo>
                  <a:lnTo>
                    <a:pt x="176110" y="937691"/>
                  </a:lnTo>
                  <a:lnTo>
                    <a:pt x="176110" y="102743"/>
                  </a:lnTo>
                  <a:close/>
                </a:path>
                <a:path w="906780" h="1249680">
                  <a:moveTo>
                    <a:pt x="699592" y="417474"/>
                  </a:moveTo>
                  <a:lnTo>
                    <a:pt x="334302" y="417474"/>
                  </a:lnTo>
                  <a:lnTo>
                    <a:pt x="334302" y="466407"/>
                  </a:lnTo>
                  <a:lnTo>
                    <a:pt x="699592" y="466407"/>
                  </a:lnTo>
                  <a:lnTo>
                    <a:pt x="699592" y="417474"/>
                  </a:lnTo>
                  <a:close/>
                </a:path>
                <a:path w="906780" h="1249680">
                  <a:moveTo>
                    <a:pt x="882230" y="1095870"/>
                  </a:moveTo>
                  <a:lnTo>
                    <a:pt x="102730" y="1095870"/>
                  </a:lnTo>
                  <a:lnTo>
                    <a:pt x="102730" y="1144803"/>
                  </a:lnTo>
                  <a:lnTo>
                    <a:pt x="882230" y="1144803"/>
                  </a:lnTo>
                  <a:lnTo>
                    <a:pt x="882230" y="1095870"/>
                  </a:lnTo>
                  <a:close/>
                </a:path>
                <a:path w="906780" h="1249680">
                  <a:moveTo>
                    <a:pt x="906691" y="0"/>
                  </a:moveTo>
                  <a:lnTo>
                    <a:pt x="752589" y="0"/>
                  </a:lnTo>
                  <a:lnTo>
                    <a:pt x="752589" y="48933"/>
                  </a:lnTo>
                  <a:lnTo>
                    <a:pt x="857770" y="48933"/>
                  </a:lnTo>
                  <a:lnTo>
                    <a:pt x="857770" y="963790"/>
                  </a:lnTo>
                  <a:lnTo>
                    <a:pt x="855586" y="974559"/>
                  </a:lnTo>
                  <a:lnTo>
                    <a:pt x="849642" y="983373"/>
                  </a:lnTo>
                  <a:lnTo>
                    <a:pt x="840828" y="989317"/>
                  </a:lnTo>
                  <a:lnTo>
                    <a:pt x="830046" y="991501"/>
                  </a:lnTo>
                  <a:lnTo>
                    <a:pt x="76631" y="991501"/>
                  </a:lnTo>
                  <a:lnTo>
                    <a:pt x="69392" y="991844"/>
                  </a:lnTo>
                  <a:lnTo>
                    <a:pt x="62344" y="992860"/>
                  </a:lnTo>
                  <a:lnTo>
                    <a:pt x="55499" y="994498"/>
                  </a:lnTo>
                  <a:lnTo>
                    <a:pt x="48907" y="996721"/>
                  </a:lnTo>
                  <a:lnTo>
                    <a:pt x="48907" y="76657"/>
                  </a:lnTo>
                  <a:lnTo>
                    <a:pt x="51092" y="65874"/>
                  </a:lnTo>
                  <a:lnTo>
                    <a:pt x="57035" y="57061"/>
                  </a:lnTo>
                  <a:lnTo>
                    <a:pt x="65849" y="51117"/>
                  </a:lnTo>
                  <a:lnTo>
                    <a:pt x="76631" y="48933"/>
                  </a:lnTo>
                  <a:lnTo>
                    <a:pt x="517753" y="48933"/>
                  </a:lnTo>
                  <a:lnTo>
                    <a:pt x="517753" y="0"/>
                  </a:lnTo>
                  <a:lnTo>
                    <a:pt x="76631" y="0"/>
                  </a:lnTo>
                  <a:lnTo>
                    <a:pt x="46837" y="6032"/>
                  </a:lnTo>
                  <a:lnTo>
                    <a:pt x="22466" y="22479"/>
                  </a:lnTo>
                  <a:lnTo>
                    <a:pt x="6032" y="46850"/>
                  </a:lnTo>
                  <a:lnTo>
                    <a:pt x="0" y="76657"/>
                  </a:lnTo>
                  <a:lnTo>
                    <a:pt x="0" y="1172527"/>
                  </a:lnTo>
                  <a:lnTo>
                    <a:pt x="6032" y="1202334"/>
                  </a:lnTo>
                  <a:lnTo>
                    <a:pt x="22466" y="1226693"/>
                  </a:lnTo>
                  <a:lnTo>
                    <a:pt x="46837" y="1243139"/>
                  </a:lnTo>
                  <a:lnTo>
                    <a:pt x="76631" y="1249172"/>
                  </a:lnTo>
                  <a:lnTo>
                    <a:pt x="882230" y="1249172"/>
                  </a:lnTo>
                  <a:lnTo>
                    <a:pt x="882230" y="1200238"/>
                  </a:lnTo>
                  <a:lnTo>
                    <a:pt x="76631" y="1200238"/>
                  </a:lnTo>
                  <a:lnTo>
                    <a:pt x="65849" y="1198067"/>
                  </a:lnTo>
                  <a:lnTo>
                    <a:pt x="57035" y="1192110"/>
                  </a:lnTo>
                  <a:lnTo>
                    <a:pt x="51092" y="1183309"/>
                  </a:lnTo>
                  <a:lnTo>
                    <a:pt x="48907" y="1172527"/>
                  </a:lnTo>
                  <a:lnTo>
                    <a:pt x="48907" y="1068158"/>
                  </a:lnTo>
                  <a:lnTo>
                    <a:pt x="51092" y="1057376"/>
                  </a:lnTo>
                  <a:lnTo>
                    <a:pt x="57035" y="1048562"/>
                  </a:lnTo>
                  <a:lnTo>
                    <a:pt x="65849" y="1042619"/>
                  </a:lnTo>
                  <a:lnTo>
                    <a:pt x="76631" y="1040434"/>
                  </a:lnTo>
                  <a:lnTo>
                    <a:pt x="830046" y="1040434"/>
                  </a:lnTo>
                  <a:lnTo>
                    <a:pt x="859853" y="1034402"/>
                  </a:lnTo>
                  <a:lnTo>
                    <a:pt x="884224" y="1017968"/>
                  </a:lnTo>
                  <a:lnTo>
                    <a:pt x="900658" y="993597"/>
                  </a:lnTo>
                  <a:lnTo>
                    <a:pt x="906691" y="963790"/>
                  </a:lnTo>
                  <a:lnTo>
                    <a:pt x="906691" y="0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5" name="object 15"/>
            <p:cNvSpPr/>
            <p:nvPr/>
          </p:nvSpPr>
          <p:spPr>
            <a:xfrm>
              <a:off x="660984" y="1199603"/>
              <a:ext cx="492759" cy="1014730"/>
            </a:xfrm>
            <a:custGeom>
              <a:avLst/>
              <a:gdLst/>
              <a:ahLst/>
              <a:cxnLst/>
              <a:rect l="l" t="t" r="r" b="b"/>
              <a:pathLst>
                <a:path w="492759" h="1014730">
                  <a:moveTo>
                    <a:pt x="154927" y="965415"/>
                  </a:moveTo>
                  <a:lnTo>
                    <a:pt x="102743" y="965415"/>
                  </a:lnTo>
                  <a:lnTo>
                    <a:pt x="102743" y="1014349"/>
                  </a:lnTo>
                  <a:lnTo>
                    <a:pt x="154927" y="1014349"/>
                  </a:lnTo>
                  <a:lnTo>
                    <a:pt x="154927" y="965415"/>
                  </a:lnTo>
                  <a:close/>
                </a:path>
                <a:path w="492759" h="1014730">
                  <a:moveTo>
                    <a:pt x="259295" y="965415"/>
                  </a:moveTo>
                  <a:lnTo>
                    <a:pt x="207111" y="965415"/>
                  </a:lnTo>
                  <a:lnTo>
                    <a:pt x="207111" y="1014349"/>
                  </a:lnTo>
                  <a:lnTo>
                    <a:pt x="259295" y="1014349"/>
                  </a:lnTo>
                  <a:lnTo>
                    <a:pt x="259295" y="965415"/>
                  </a:lnTo>
                  <a:close/>
                </a:path>
                <a:path w="492759" h="1014730">
                  <a:moveTo>
                    <a:pt x="363664" y="965415"/>
                  </a:moveTo>
                  <a:lnTo>
                    <a:pt x="311480" y="965415"/>
                  </a:lnTo>
                  <a:lnTo>
                    <a:pt x="311480" y="1014349"/>
                  </a:lnTo>
                  <a:lnTo>
                    <a:pt x="363664" y="1014349"/>
                  </a:lnTo>
                  <a:lnTo>
                    <a:pt x="363664" y="965415"/>
                  </a:lnTo>
                  <a:close/>
                </a:path>
                <a:path w="492759" h="1014730">
                  <a:moveTo>
                    <a:pt x="466394" y="313105"/>
                  </a:moveTo>
                  <a:lnTo>
                    <a:pt x="0" y="313105"/>
                  </a:lnTo>
                  <a:lnTo>
                    <a:pt x="0" y="466407"/>
                  </a:lnTo>
                  <a:lnTo>
                    <a:pt x="466394" y="466407"/>
                  </a:lnTo>
                  <a:lnTo>
                    <a:pt x="466394" y="313105"/>
                  </a:lnTo>
                  <a:close/>
                </a:path>
                <a:path w="492759" h="1014730">
                  <a:moveTo>
                    <a:pt x="492493" y="50558"/>
                  </a:moveTo>
                  <a:lnTo>
                    <a:pt x="488518" y="30899"/>
                  </a:lnTo>
                  <a:lnTo>
                    <a:pt x="477672" y="14820"/>
                  </a:lnTo>
                  <a:lnTo>
                    <a:pt x="461594" y="3987"/>
                  </a:lnTo>
                  <a:lnTo>
                    <a:pt x="441934" y="0"/>
                  </a:lnTo>
                  <a:lnTo>
                    <a:pt x="337566" y="0"/>
                  </a:lnTo>
                  <a:lnTo>
                    <a:pt x="317906" y="3987"/>
                  </a:lnTo>
                  <a:lnTo>
                    <a:pt x="301840" y="14820"/>
                  </a:lnTo>
                  <a:lnTo>
                    <a:pt x="290995" y="30899"/>
                  </a:lnTo>
                  <a:lnTo>
                    <a:pt x="287007" y="50558"/>
                  </a:lnTo>
                  <a:lnTo>
                    <a:pt x="287007" y="257670"/>
                  </a:lnTo>
                  <a:lnTo>
                    <a:pt x="492493" y="257670"/>
                  </a:lnTo>
                  <a:lnTo>
                    <a:pt x="492493" y="50558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6" name="object 16"/>
          <p:cNvGrpSpPr/>
          <p:nvPr/>
        </p:nvGrpSpPr>
        <p:grpSpPr>
          <a:xfrm>
            <a:off x="320975" y="2634669"/>
            <a:ext cx="1043940" cy="231775"/>
            <a:chOff x="320975" y="2634669"/>
            <a:chExt cx="1043940" cy="231775"/>
          </a:xfrm>
        </p:grpSpPr>
        <p:sp>
          <p:nvSpPr>
            <p:cNvPr id="17" name="object 17"/>
            <p:cNvSpPr/>
            <p:nvPr/>
          </p:nvSpPr>
          <p:spPr>
            <a:xfrm>
              <a:off x="320975" y="2634669"/>
              <a:ext cx="1043940" cy="231775"/>
            </a:xfrm>
            <a:custGeom>
              <a:avLst/>
              <a:gdLst/>
              <a:ahLst/>
              <a:cxnLst/>
              <a:rect l="l" t="t" r="r" b="b"/>
              <a:pathLst>
                <a:path w="1043940" h="231775">
                  <a:moveTo>
                    <a:pt x="989877" y="0"/>
                  </a:moveTo>
                  <a:lnTo>
                    <a:pt x="652305" y="0"/>
                  </a:lnTo>
                  <a:lnTo>
                    <a:pt x="652305" y="48930"/>
                  </a:lnTo>
                  <a:lnTo>
                    <a:pt x="940956" y="48930"/>
                  </a:lnTo>
                  <a:lnTo>
                    <a:pt x="940956" y="78277"/>
                  </a:lnTo>
                  <a:lnTo>
                    <a:pt x="94233" y="78277"/>
                  </a:lnTo>
                  <a:lnTo>
                    <a:pt x="42052" y="130463"/>
                  </a:lnTo>
                  <a:lnTo>
                    <a:pt x="0" y="130463"/>
                  </a:lnTo>
                  <a:lnTo>
                    <a:pt x="0" y="179391"/>
                  </a:lnTo>
                  <a:lnTo>
                    <a:pt x="42052" y="179391"/>
                  </a:lnTo>
                  <a:lnTo>
                    <a:pt x="94233" y="231576"/>
                  </a:lnTo>
                  <a:lnTo>
                    <a:pt x="678394" y="231576"/>
                  </a:lnTo>
                  <a:lnTo>
                    <a:pt x="678394" y="182648"/>
                  </a:lnTo>
                  <a:lnTo>
                    <a:pt x="114505" y="182648"/>
                  </a:lnTo>
                  <a:lnTo>
                    <a:pt x="86770" y="154926"/>
                  </a:lnTo>
                  <a:lnTo>
                    <a:pt x="114505" y="127209"/>
                  </a:lnTo>
                  <a:lnTo>
                    <a:pt x="989877" y="127209"/>
                  </a:lnTo>
                  <a:lnTo>
                    <a:pt x="989877" y="0"/>
                  </a:lnTo>
                  <a:close/>
                </a:path>
                <a:path w="1043940" h="231775">
                  <a:moveTo>
                    <a:pt x="781138" y="127209"/>
                  </a:moveTo>
                  <a:lnTo>
                    <a:pt x="732210" y="127209"/>
                  </a:lnTo>
                  <a:lnTo>
                    <a:pt x="732210" y="231576"/>
                  </a:lnTo>
                  <a:lnTo>
                    <a:pt x="989877" y="231576"/>
                  </a:lnTo>
                  <a:lnTo>
                    <a:pt x="989877" y="182648"/>
                  </a:lnTo>
                  <a:lnTo>
                    <a:pt x="781138" y="182648"/>
                  </a:lnTo>
                  <a:lnTo>
                    <a:pt x="781138" y="127209"/>
                  </a:lnTo>
                  <a:close/>
                </a:path>
                <a:path w="1043940" h="231775">
                  <a:moveTo>
                    <a:pt x="259293" y="127209"/>
                  </a:moveTo>
                  <a:lnTo>
                    <a:pt x="210366" y="127209"/>
                  </a:lnTo>
                  <a:lnTo>
                    <a:pt x="210366" y="182648"/>
                  </a:lnTo>
                  <a:lnTo>
                    <a:pt x="259293" y="182648"/>
                  </a:lnTo>
                  <a:lnTo>
                    <a:pt x="259293" y="127209"/>
                  </a:lnTo>
                  <a:close/>
                </a:path>
                <a:path w="1043940" h="231775">
                  <a:moveTo>
                    <a:pt x="989877" y="127209"/>
                  </a:moveTo>
                  <a:lnTo>
                    <a:pt x="940956" y="127209"/>
                  </a:lnTo>
                  <a:lnTo>
                    <a:pt x="940956" y="182648"/>
                  </a:lnTo>
                  <a:lnTo>
                    <a:pt x="989877" y="182648"/>
                  </a:lnTo>
                  <a:lnTo>
                    <a:pt x="989877" y="179391"/>
                  </a:lnTo>
                  <a:lnTo>
                    <a:pt x="1043687" y="179391"/>
                  </a:lnTo>
                  <a:lnTo>
                    <a:pt x="1043687" y="130463"/>
                  </a:lnTo>
                  <a:lnTo>
                    <a:pt x="989877" y="130463"/>
                  </a:lnTo>
                  <a:lnTo>
                    <a:pt x="989877" y="127209"/>
                  </a:lnTo>
                  <a:close/>
                </a:path>
              </a:pathLst>
            </a:custGeom>
            <a:solidFill>
              <a:srgbClr val="58595B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sp>
          <p:nvSpPr>
            <p:cNvPr id="18" name="object 18"/>
            <p:cNvSpPr/>
            <p:nvPr/>
          </p:nvSpPr>
          <p:spPr>
            <a:xfrm>
              <a:off x="1053186" y="2712947"/>
              <a:ext cx="257810" cy="153670"/>
            </a:xfrm>
            <a:custGeom>
              <a:avLst/>
              <a:gdLst/>
              <a:ahLst/>
              <a:cxnLst/>
              <a:rect l="l" t="t" r="r" b="b"/>
              <a:pathLst>
                <a:path w="257809" h="153669">
                  <a:moveTo>
                    <a:pt x="257666" y="0"/>
                  </a:moveTo>
                  <a:lnTo>
                    <a:pt x="0" y="0"/>
                  </a:lnTo>
                  <a:lnTo>
                    <a:pt x="0" y="153299"/>
                  </a:lnTo>
                  <a:lnTo>
                    <a:pt x="257666" y="153299"/>
                  </a:lnTo>
                  <a:lnTo>
                    <a:pt x="257666" y="0"/>
                  </a:lnTo>
                  <a:close/>
                </a:path>
              </a:pathLst>
            </a:custGeom>
            <a:solidFill>
              <a:srgbClr val="0095DA"/>
            </a:solidFill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sp>
        <p:nvSpPr>
          <p:cNvPr id="19" name="Прямоугольник 18"/>
          <p:cNvSpPr/>
          <p:nvPr/>
        </p:nvSpPr>
        <p:spPr>
          <a:xfrm>
            <a:off x="1370732" y="542305"/>
            <a:ext cx="439506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endParaRPr lang="ru-RU" b="1" i="1" dirty="0" smtClean="0">
              <a:solidFill>
                <a:srgbClr val="0070C0"/>
              </a:solidFill>
            </a:endParaRPr>
          </a:p>
          <a:p>
            <a:r>
              <a:rPr lang="ru-RU" b="1" i="1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</a:t>
            </a:r>
            <a:endParaRPr lang="ru-RU" b="1" i="1" dirty="0">
              <a:solidFill>
                <a:srgbClr val="0070C0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036354" y="1437759"/>
            <a:ext cx="18473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739892" y="479417"/>
            <a:ext cx="307183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lvl="0" indent="266700">
              <a:defRPr/>
            </a:pPr>
            <a:r>
              <a:rPr lang="ru-RU" sz="24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Выполнить   упражнение </a:t>
            </a:r>
            <a:r>
              <a:rPr lang="ru-RU" sz="24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140 </a:t>
            </a:r>
            <a:endParaRPr lang="en-US" sz="2400" b="1" i="1" kern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defRPr/>
            </a:pPr>
            <a:r>
              <a:rPr lang="ru-RU" sz="2400" b="1" i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  </a:t>
            </a:r>
            <a:r>
              <a:rPr lang="ru-RU" sz="2400" b="1" i="1" kern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странице  </a:t>
            </a:r>
            <a:r>
              <a:rPr lang="ru-RU" sz="2400" b="1" i="1" kern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66</a:t>
            </a:r>
            <a:endParaRPr lang="ru-RU" sz="2400" b="1" i="1" kern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lvl="0" indent="-228600">
              <a:defRPr/>
            </a:pPr>
            <a:endParaRPr lang="ru-RU" b="1" i="1" kern="0" dirty="0" smtClean="0">
              <a:solidFill>
                <a:srgbClr val="0070C0"/>
              </a:solidFill>
              <a:latin typeface="Arial"/>
              <a:cs typeface="Arial"/>
            </a:endParaRPr>
          </a:p>
          <a:p>
            <a:pPr marL="228600" lvl="0" indent="-228600">
              <a:defRPr/>
            </a:pPr>
            <a:r>
              <a:rPr lang="ru-RU" b="1" i="1" kern="0" dirty="0" smtClean="0">
                <a:solidFill>
                  <a:srgbClr val="0070C0"/>
                </a:solidFill>
                <a:latin typeface="Arial"/>
                <a:cs typeface="Arial"/>
              </a:rPr>
              <a:t>   </a:t>
            </a:r>
            <a:endParaRPr lang="ru-RU" b="1" i="1" kern="0" dirty="0">
              <a:solidFill>
                <a:schemeClr val="accent2">
                  <a:lumMod val="7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454008" y="622293"/>
            <a:ext cx="7232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lvl="0" indent="-228600">
              <a:defRPr/>
            </a:pPr>
            <a:r>
              <a:rPr lang="ru-RU" sz="24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§</a:t>
            </a:r>
            <a:r>
              <a:rPr lang="en-US" sz="24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kern="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24</a:t>
            </a:r>
            <a:endParaRPr lang="en-US" sz="2400" b="1" i="1" kern="0" dirty="0" smtClean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193665"/>
            <a:ext cx="5304352" cy="3200876"/>
          </a:xfrm>
        </p:spPr>
        <p:txBody>
          <a:bodyPr/>
          <a:lstStyle/>
          <a:p>
            <a:pPr marL="457200" indent="-457200"/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Определите   тип  подчинения в СПП  по  линейным   схемам.</a:t>
            </a:r>
          </a:p>
          <a:p>
            <a:pPr marL="457200" indent="-457200"/>
            <a:endParaRPr lang="ru-RU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   [ …],   (что…),  (</a:t>
            </a:r>
            <a:r>
              <a:rPr lang="ru-RU" sz="16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…).                     </a:t>
            </a:r>
          </a:p>
          <a:p>
            <a:pPr marL="457200" indent="-457200">
              <a:lnSpc>
                <a:spcPct val="150000"/>
              </a:lnSpc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2.    [ …], (что…),  (который…).              </a:t>
            </a:r>
          </a:p>
          <a:p>
            <a:pPr marL="457200" indent="-457200">
              <a:lnSpc>
                <a:spcPct val="150000"/>
              </a:lnSpc>
            </a:pPr>
            <a:endParaRPr lang="ru-RU" sz="16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ru-RU" sz="1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3.    (если…), [ то …], (  потому что…). </a:t>
            </a:r>
            <a:endParaRPr lang="ru-RU" sz="1600" dirty="0" smtClean="0">
              <a:solidFill>
                <a:srgbClr val="0070C0"/>
              </a:solidFill>
            </a:endParaRPr>
          </a:p>
          <a:p>
            <a:pPr marL="457200" indent="-457200"/>
            <a:endParaRPr lang="ru-RU" sz="1600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lnSpc>
                <a:spcPct val="150000"/>
              </a:lnSpc>
            </a:pPr>
            <a:r>
              <a:rPr lang="ru-RU" sz="16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41450" y="-1886228"/>
            <a:ext cx="28829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457200"/>
            <a:r>
              <a:rPr lang="ru-RU" dirty="0" smtClean="0">
                <a:solidFill>
                  <a:srgbClr val="FF0000"/>
                </a:solidFill>
              </a:rPr>
              <a:t>.</a:t>
            </a:r>
          </a:p>
          <a:p>
            <a:pPr marL="457200" indent="-457200"/>
            <a:r>
              <a:rPr lang="ru-RU" dirty="0" smtClean="0">
                <a:solidFill>
                  <a:srgbClr val="00B050"/>
                </a:solidFill>
              </a:rPr>
              <a:t>                               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668718" y="979483"/>
            <a:ext cx="13347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однородное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597280" y="1693863"/>
            <a:ext cx="19509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последовательное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882768" y="2693995"/>
            <a:ext cx="3429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неоднородное   (параллельное)</a:t>
            </a:r>
          </a:p>
        </p:txBody>
      </p:sp>
      <p:sp>
        <p:nvSpPr>
          <p:cNvPr id="9" name="Левая круглая скобка 8"/>
          <p:cNvSpPr/>
          <p:nvPr/>
        </p:nvSpPr>
        <p:spPr>
          <a:xfrm rot="5400000">
            <a:off x="1727501" y="134616"/>
            <a:ext cx="167657" cy="1571638"/>
          </a:xfrm>
          <a:prstGeom prst="lef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2490785" y="943764"/>
            <a:ext cx="21352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5400000">
            <a:off x="1562091" y="942970"/>
            <a:ext cx="21352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Левая круглая скобка 18"/>
          <p:cNvSpPr/>
          <p:nvPr/>
        </p:nvSpPr>
        <p:spPr>
          <a:xfrm rot="5400000">
            <a:off x="1191716" y="1313347"/>
            <a:ext cx="167658" cy="642942"/>
          </a:xfrm>
          <a:prstGeom prst="lef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Левая круглая скобка 19"/>
          <p:cNvSpPr/>
          <p:nvPr/>
        </p:nvSpPr>
        <p:spPr>
          <a:xfrm rot="5400000">
            <a:off x="2120412" y="1170470"/>
            <a:ext cx="167656" cy="928693"/>
          </a:xfrm>
          <a:prstGeom prst="lef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1" name="Прямая со стрелкой 20"/>
          <p:cNvCxnSpPr/>
          <p:nvPr/>
        </p:nvCxnSpPr>
        <p:spPr>
          <a:xfrm rot="5400000">
            <a:off x="1490653" y="1657350"/>
            <a:ext cx="21352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2562223" y="1728788"/>
            <a:ext cx="21352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Левая круглая скобка 22"/>
          <p:cNvSpPr/>
          <p:nvPr/>
        </p:nvSpPr>
        <p:spPr>
          <a:xfrm rot="5400000">
            <a:off x="1334593" y="2027726"/>
            <a:ext cx="167656" cy="785818"/>
          </a:xfrm>
          <a:prstGeom prst="lef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4" name="Прямая со стрелкой 23"/>
          <p:cNvCxnSpPr/>
          <p:nvPr/>
        </p:nvCxnSpPr>
        <p:spPr>
          <a:xfrm rot="5400000">
            <a:off x="919149" y="2443168"/>
            <a:ext cx="21352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Левая круглая скобка 24"/>
          <p:cNvSpPr/>
          <p:nvPr/>
        </p:nvSpPr>
        <p:spPr>
          <a:xfrm rot="5400000">
            <a:off x="2406162" y="1813411"/>
            <a:ext cx="167656" cy="1214445"/>
          </a:xfrm>
          <a:prstGeom prst="leftBracke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6" name="Прямая со стрелкой 25"/>
          <p:cNvCxnSpPr/>
          <p:nvPr/>
        </p:nvCxnSpPr>
        <p:spPr>
          <a:xfrm rot="5400000">
            <a:off x="2990851" y="2443168"/>
            <a:ext cx="213520" cy="79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рямоугольник 27"/>
          <p:cNvSpPr/>
          <p:nvPr/>
        </p:nvSpPr>
        <p:spPr>
          <a:xfrm>
            <a:off x="239694" y="173016"/>
            <a:ext cx="5429288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Documents and Settings\Администратор\Рабочий стол\Рабочий стол 2019\человечки\i55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8256" y="30139"/>
            <a:ext cx="5429288" cy="3214711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9760" y="1622425"/>
            <a:ext cx="4500594" cy="2354491"/>
          </a:xfrm>
        </p:spPr>
        <p:txBody>
          <a:bodyPr/>
          <a:lstStyle/>
          <a:p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последовательном  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подчинении  придаточное, которое  относится  к  главному  предложению,  является   придаточным  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степени;  придаточное,  относящееся  к  придаточному 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степени, называется  придаточным  </a:t>
            </a:r>
            <a:r>
              <a:rPr lang="en-US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14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степени   и   т.д.    Например:</a:t>
            </a:r>
          </a:p>
          <a:p>
            <a:endParaRPr lang="ru-RU" sz="1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1050" dirty="0" smtClean="0">
              <a:solidFill>
                <a:srgbClr val="0070C0"/>
              </a:solidFill>
            </a:endParaRPr>
          </a:p>
          <a:p>
            <a:endParaRPr lang="ru-RU" sz="12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050" dirty="0" smtClean="0">
                <a:solidFill>
                  <a:schemeClr val="accent2">
                    <a:lumMod val="75000"/>
                  </a:schemeClr>
                </a:solidFill>
              </a:rPr>
              <a:t>                                           </a:t>
            </a:r>
          </a:p>
          <a:p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                  </a:t>
            </a:r>
            <a:endParaRPr lang="ru-RU" sz="105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2052" name="Picture 4" descr="C:\Documents and Settings\Администратор\Рабочий стол\Рабочий стол 2019\человечки\200w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1132" y="193665"/>
            <a:ext cx="928694" cy="107157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82636" y="2765433"/>
            <a:ext cx="64294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97082" y="2693995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168652" y="2693995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168784" y="2693995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III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/>
          <p:nvPr/>
        </p:nvCxnSpPr>
        <p:spPr>
          <a:xfrm>
            <a:off x="1525578" y="2908309"/>
            <a:ext cx="571504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6"/>
            <a:endCxn id="10" idx="2"/>
          </p:cNvCxnSpPr>
          <p:nvPr/>
        </p:nvCxnSpPr>
        <p:spPr>
          <a:xfrm>
            <a:off x="2668586" y="2872590"/>
            <a:ext cx="500066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740156" y="2836871"/>
            <a:ext cx="428628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67462" y="0"/>
            <a:ext cx="5429288" cy="3071834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811198" y="2408243"/>
            <a:ext cx="64294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025644" y="2408243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168652" y="2408243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4240222" y="2408243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III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7" idx="3"/>
          </p:cNvCxnSpPr>
          <p:nvPr/>
        </p:nvCxnSpPr>
        <p:spPr>
          <a:xfrm>
            <a:off x="1454140" y="2551119"/>
            <a:ext cx="571504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8" idx="6"/>
            <a:endCxn id="10" idx="2"/>
          </p:cNvCxnSpPr>
          <p:nvPr/>
        </p:nvCxnSpPr>
        <p:spPr>
          <a:xfrm>
            <a:off x="2597148" y="2586838"/>
            <a:ext cx="571504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10" idx="6"/>
            <a:endCxn id="11" idx="2"/>
          </p:cNvCxnSpPr>
          <p:nvPr/>
        </p:nvCxnSpPr>
        <p:spPr>
          <a:xfrm>
            <a:off x="3740156" y="2586838"/>
            <a:ext cx="500066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Текст 11"/>
          <p:cNvSpPr>
            <a:spLocks noGrp="1"/>
          </p:cNvSpPr>
          <p:nvPr>
            <p:ph type="body" idx="1"/>
          </p:nvPr>
        </p:nvSpPr>
        <p:spPr>
          <a:xfrm>
            <a:off x="454008" y="265103"/>
            <a:ext cx="4929222" cy="2277547"/>
          </a:xfrm>
        </p:spPr>
        <p:txBody>
          <a:bodyPr/>
          <a:lstStyle/>
          <a:p>
            <a:pPr algn="just"/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Молодые   казаки  ехали  смутно и  удерживали  слёзы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  как  боялись  отца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который,   со 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своей   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стороны,  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  тоже  несколько   смущён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хотя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старался  этого  не   показать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(Г.)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167462" y="122226"/>
            <a:ext cx="5429288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Администратор\Рабочий стол\Рабочий стол 2019\человечки\imag2es.jpeg"/>
          <p:cNvPicPr>
            <a:picLocks noChangeAspect="1" noChangeArrowheads="1"/>
          </p:cNvPicPr>
          <p:nvPr/>
        </p:nvPicPr>
        <p:blipFill>
          <a:blip r:embed="rId2"/>
          <a:srcRect l="7273" t="4186" r="6666" b="9999"/>
          <a:stretch>
            <a:fillRect/>
          </a:stretch>
        </p:blipFill>
        <p:spPr bwMode="auto">
          <a:xfrm>
            <a:off x="239694" y="122227"/>
            <a:ext cx="5429288" cy="3000396"/>
          </a:xfrm>
          <a:prstGeom prst="rect">
            <a:avLst/>
          </a:prstGeom>
          <a:noFill/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39826" y="1336673"/>
            <a:ext cx="3929090" cy="1143008"/>
          </a:xfrm>
        </p:spPr>
        <p:txBody>
          <a:bodyPr/>
          <a:lstStyle/>
          <a:p>
            <a:pPr algn="ctr"/>
            <a:r>
              <a:rPr lang="ru-RU" sz="1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Придаточное   предложение, 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 которому  относится   другое  придаточное,  становится  главным   по  отношению   к  нему.             </a:t>
            </a:r>
            <a:endParaRPr lang="ru-RU" sz="18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Текст 2"/>
          <p:cNvSpPr txBox="1">
            <a:spLocks/>
          </p:cNvSpPr>
          <p:nvPr/>
        </p:nvSpPr>
        <p:spPr>
          <a:xfrm>
            <a:off x="2454272" y="0"/>
            <a:ext cx="2925238" cy="110799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</a:t>
            </a:r>
            <a:r>
              <a:rPr kumimoji="0" lang="ru-RU" sz="4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Внимание!  </a:t>
            </a:r>
            <a:endParaRPr kumimoji="0" lang="ru-RU" sz="2000" b="1" i="1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      </a:t>
            </a:r>
            <a:endParaRPr kumimoji="0" lang="ru-RU" sz="1400" b="1" i="1" u="none" strike="noStrike" kern="0" cap="none" spc="0" normalizeH="0" baseline="0" noProof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67462" y="122226"/>
            <a:ext cx="5429288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0612" y="110257"/>
            <a:ext cx="5164295" cy="307777"/>
          </a:xfrm>
        </p:spPr>
        <p:txBody>
          <a:bodyPr/>
          <a:lstStyle/>
          <a:p>
            <a:pPr algn="ctr"/>
            <a:r>
              <a:rPr lang="ru-RU" sz="2000" dirty="0" smtClean="0"/>
              <a:t>    Работа    с   учебником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550855"/>
            <a:ext cx="5286412" cy="3054682"/>
          </a:xfrm>
        </p:spPr>
        <p:txBody>
          <a:bodyPr/>
          <a:lstStyle/>
          <a:p>
            <a:pPr marL="85725" indent="180975" algn="just"/>
            <a:r>
              <a:rPr lang="ru-RU" sz="12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135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страница </a:t>
            </a:r>
            <a:r>
              <a:rPr lang="ru-RU" sz="1200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64. Прочитайте. Объясните  расстановку  знаков  препинания. Укажите  предложения,  соответствующие   данным  схемам:</a:t>
            </a:r>
          </a:p>
          <a:p>
            <a:pPr marL="228600" indent="-228600" algn="l"/>
            <a:endParaRPr lang="ru-RU" sz="105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28600" indent="-228600" algn="l"/>
            <a:endParaRPr lang="en-US" sz="1100" dirty="0" smtClean="0">
              <a:solidFill>
                <a:schemeClr val="tx1"/>
              </a:solidFill>
            </a:endParaRPr>
          </a:p>
          <a:p>
            <a:pPr algn="just"/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Встреча  нескольких  друзей  получилась  такой  же  радостной, какой   бывала  и  прежде, когда  они   собирались   вместе   за  праздничным  столом.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Проснулись  мы  на  следующий   день  рано  и  в  такой  тишине,  что  было  слышно, как  со  слабым  звоном капала  с  крыши  на  перевернутое ведро ночная  роса.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  3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Когда  Грушницкий  открыл  рот, чтобы  поблагодарить  её,  она  была   уже   далеко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(Л.)   4.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Если   хочешь,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чтобы 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тебя  </a:t>
            </a:r>
            <a:r>
              <a:rPr lang="en-US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было  мало  времени, то  ничего   не  делай. 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(Ч.)   5.</a:t>
            </a:r>
            <a:r>
              <a:rPr lang="ru-RU" sz="12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Поступай  по отношению  к   другим  так,  как  ты   желал  бы, чтобы  поступали  по  отношению  к  тебе. </a:t>
            </a:r>
          </a:p>
          <a:p>
            <a:pPr marL="228600" indent="-228600" algn="l"/>
            <a:endParaRPr lang="ru-RU" sz="1000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228600" indent="-228600" algn="l"/>
            <a:r>
              <a:rPr lang="ru-RU" sz="10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 marL="228600" indent="-228600" algn="l"/>
            <a:endParaRPr lang="ru-RU" sz="1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25446" y="1122359"/>
            <a:ext cx="64294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382702" y="1050921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168520" y="1050921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025776" y="1050921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6818" y="1050921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54602" y="1122359"/>
            <a:ext cx="64294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382966" y="1050921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168784" y="1050921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endCxn id="6" idx="2"/>
          </p:cNvCxnSpPr>
          <p:nvPr/>
        </p:nvCxnSpPr>
        <p:spPr>
          <a:xfrm flipV="1">
            <a:off x="1168388" y="1229516"/>
            <a:ext cx="214314" cy="357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V="1">
            <a:off x="1954206" y="1265235"/>
            <a:ext cx="214314" cy="357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3954470" y="1193797"/>
            <a:ext cx="214314" cy="357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Арка 19"/>
          <p:cNvSpPr/>
          <p:nvPr/>
        </p:nvSpPr>
        <p:spPr>
          <a:xfrm>
            <a:off x="3668718" y="908045"/>
            <a:ext cx="1643074" cy="142876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21" name="Прямая со стрелкой 20"/>
          <p:cNvCxnSpPr/>
          <p:nvPr/>
        </p:nvCxnSpPr>
        <p:spPr>
          <a:xfrm rot="10800000" flipV="1">
            <a:off x="3525842" y="979483"/>
            <a:ext cx="142875" cy="7143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Проверим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6596" y="614313"/>
            <a:ext cx="5472608" cy="2554545"/>
          </a:xfrm>
        </p:spPr>
        <p:txBody>
          <a:bodyPr/>
          <a:lstStyle/>
          <a:p>
            <a:pPr marL="228600" indent="-228600" algn="l"/>
            <a:endParaRPr lang="en-US" sz="1400" dirty="0" smtClean="0">
              <a:solidFill>
                <a:srgbClr val="FF0000"/>
              </a:solidFill>
            </a:endParaRPr>
          </a:p>
          <a:p>
            <a:pPr marL="228600" indent="-228600" algn="l"/>
            <a:endParaRPr lang="en-US" sz="1400" dirty="0" smtClean="0">
              <a:solidFill>
                <a:srgbClr val="FF0000"/>
              </a:solidFill>
            </a:endParaRPr>
          </a:p>
          <a:p>
            <a:pPr marL="228600" indent="-228600" algn="l"/>
            <a:endParaRPr lang="ru-RU" sz="1400" dirty="0" smtClean="0">
              <a:solidFill>
                <a:srgbClr val="FF0000"/>
              </a:solidFill>
            </a:endParaRPr>
          </a:p>
          <a:p>
            <a:pPr marL="228600" indent="-228600" algn="l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Встреча  нескольких  друзей  получилась  такой  же  радостной, какой   бывала  и  прежде, когда  они   собирались   вместе   за  праздничным  столом.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Проснулись  мы  на  следующий   день  рано  и  в  такой  тишине,  что  было  слышно, как  со  слабым  звоном капала  с  крыши  на  перевернутое ведро ночная  роса. 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Пауст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marL="228600" indent="-228600" algn="l"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Поступай  по отношению   к  другим  так,  как  ты   желал  бы, чтобы  поступали  по  отношению  к  тебе. </a:t>
            </a:r>
          </a:p>
          <a:p>
            <a:pPr marL="228600" indent="-228600" algn="l"/>
            <a:endParaRPr lang="ru-RU" sz="12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570" y="693731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1198" y="765169"/>
            <a:ext cx="64294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097082" y="693731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3311528" y="693731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8" name="Прямая со стрелкой 7"/>
          <p:cNvCxnSpPr>
            <a:endCxn id="6" idx="2"/>
          </p:cNvCxnSpPr>
          <p:nvPr/>
        </p:nvCxnSpPr>
        <p:spPr>
          <a:xfrm flipV="1">
            <a:off x="1454140" y="872326"/>
            <a:ext cx="642942" cy="357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endCxn id="7" idx="2"/>
          </p:cNvCxnSpPr>
          <p:nvPr/>
        </p:nvCxnSpPr>
        <p:spPr>
          <a:xfrm>
            <a:off x="2668586" y="836607"/>
            <a:ext cx="642942" cy="35719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93192" y="693731"/>
            <a:ext cx="5472608" cy="1723549"/>
          </a:xfrm>
        </p:spPr>
        <p:txBody>
          <a:bodyPr/>
          <a:lstStyle/>
          <a:p>
            <a:r>
              <a:rPr lang="ru-RU" sz="1400" dirty="0" smtClean="0">
                <a:solidFill>
                  <a:srgbClr val="FF0000"/>
                </a:solidFill>
              </a:rPr>
              <a:t>     </a:t>
            </a: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Когда  Грушницкий  открыл  рот, чтобы  поблагодарить  её,  она  была   уже   далеко</a:t>
            </a:r>
            <a:r>
              <a:rPr lang="ru-RU" sz="1400" dirty="0" smtClean="0">
                <a:solidFill>
                  <a:schemeClr val="tx1"/>
                </a:solidFill>
              </a:rPr>
              <a:t>.(Л.)</a:t>
            </a:r>
          </a:p>
          <a:p>
            <a:pPr>
              <a:buFont typeface="Wingdings" pitchFamily="2" charset="2"/>
              <a:buChar char="q"/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Если   хочешь, чтобы  у  тебя   было  мало  времени, 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то  ничего   не  делай. </a:t>
            </a:r>
            <a:r>
              <a:rPr lang="ru-RU" sz="1400" dirty="0" smtClean="0">
                <a:solidFill>
                  <a:schemeClr val="tx1"/>
                </a:solidFill>
              </a:rPr>
              <a:t>(Ч.)</a:t>
            </a:r>
          </a:p>
          <a:p>
            <a:pPr>
              <a:buFont typeface="Wingdings" pitchFamily="2" charset="2"/>
              <a:buChar char="q"/>
            </a:pPr>
            <a:endParaRPr lang="ru-RU" sz="1400" dirty="0" smtClean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6596" y="254273"/>
            <a:ext cx="547260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rgbClr val="0070C0"/>
                </a:solidFill>
              </a:rPr>
              <a:t>     </a:t>
            </a:r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1400" b="1" i="1" dirty="0" smtClean="0">
              <a:solidFill>
                <a:srgbClr val="0070C0"/>
              </a:solidFill>
            </a:endParaRPr>
          </a:p>
          <a:p>
            <a:endParaRPr lang="ru-RU" sz="2000" b="1" i="1" dirty="0" smtClean="0">
              <a:solidFill>
                <a:srgbClr val="C00000"/>
              </a:solidFill>
            </a:endParaRPr>
          </a:p>
          <a:p>
            <a:endParaRPr lang="ru-RU" b="1" i="1" dirty="0"/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218604" y="542305"/>
            <a:ext cx="525658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          </a:t>
            </a:r>
          </a:p>
          <a:p>
            <a:r>
              <a:rPr lang="ru-RU" sz="2400" b="1" i="1" dirty="0" smtClean="0">
                <a:solidFill>
                  <a:srgbClr val="FF0000"/>
                </a:solidFill>
              </a:rPr>
              <a:t>             </a:t>
            </a: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1200" b="1" i="1" dirty="0" smtClean="0">
              <a:solidFill>
                <a:srgbClr val="FF0000"/>
              </a:solidFill>
            </a:endParaRPr>
          </a:p>
          <a:p>
            <a:endParaRPr lang="ru-RU" sz="2400" b="1" i="1" dirty="0" smtClean="0">
              <a:solidFill>
                <a:srgbClr val="FF0000"/>
              </a:solidFill>
            </a:endParaRPr>
          </a:p>
          <a:p>
            <a:endParaRPr lang="ru-RU" sz="2400" b="1" i="1" dirty="0"/>
          </a:p>
        </p:txBody>
      </p:sp>
      <p:sp>
        <p:nvSpPr>
          <p:cNvPr id="8" name="Овал 7"/>
          <p:cNvSpPr/>
          <p:nvPr/>
        </p:nvSpPr>
        <p:spPr>
          <a:xfrm>
            <a:off x="1025512" y="479417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025644" y="479417"/>
            <a:ext cx="571504" cy="35719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II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025776" y="479417"/>
            <a:ext cx="642942" cy="285752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1132" y="407979"/>
            <a:ext cx="39786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2)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 стрелкой 11"/>
          <p:cNvCxnSpPr>
            <a:stCxn id="8" idx="6"/>
          </p:cNvCxnSpPr>
          <p:nvPr/>
        </p:nvCxnSpPr>
        <p:spPr>
          <a:xfrm>
            <a:off x="1597016" y="658012"/>
            <a:ext cx="428628" cy="1593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Арка 17"/>
          <p:cNvSpPr/>
          <p:nvPr/>
        </p:nvSpPr>
        <p:spPr>
          <a:xfrm>
            <a:off x="1382702" y="193665"/>
            <a:ext cx="1928826" cy="285752"/>
          </a:xfrm>
          <a:prstGeom prst="blockArc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cxnSp>
        <p:nvCxnSpPr>
          <p:cNvPr id="19" name="Прямая со стрелкой 18"/>
          <p:cNvCxnSpPr>
            <a:stCxn id="18" idx="0"/>
          </p:cNvCxnSpPr>
          <p:nvPr/>
        </p:nvCxnSpPr>
        <p:spPr>
          <a:xfrm rot="5400000">
            <a:off x="1275545" y="300822"/>
            <a:ext cx="107159" cy="178595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Documents and Settings\Администратор\Рабочий стол\Рабочий стол 2019\человечки\l55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512" y="1979615"/>
            <a:ext cx="5118156" cy="1071570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167462" y="122226"/>
            <a:ext cx="5429288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C:\Documents and Settings\Администратор\Рабочий стол\Рабочий стол 2019\человечки\ima12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1132" y="122227"/>
            <a:ext cx="928694" cy="57150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          Работа   с   учебником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subTitle" idx="4"/>
          </p:nvPr>
        </p:nvSpPr>
        <p:spPr>
          <a:xfrm>
            <a:off x="311132" y="479417"/>
            <a:ext cx="5143536" cy="3016210"/>
          </a:xfrm>
        </p:spPr>
        <p:txBody>
          <a:bodyPr/>
          <a:lstStyle/>
          <a:p>
            <a:pPr algn="just"/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  последовательном   подчинении  одно   придаточное   может  оказаться  внутри    другого, </a:t>
            </a:r>
            <a:r>
              <a:rPr lang="en-US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например:</a:t>
            </a: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   заметил,  что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куда  ни  приедешь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найдёшь   что-нибудь   замечательное.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1400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Гонч</a:t>
            </a:r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1400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</a:t>
            </a:r>
            <a:endParaRPr lang="ru-RU" sz="1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  этом   часто  происходит   стыковка   двух   подчинительных союзов или   подчинительного  союза  и  союзного   слова.  Между  ними  ставится  запятая.</a:t>
            </a:r>
          </a:p>
          <a:p>
            <a:pPr algn="just"/>
            <a:r>
              <a:rPr lang="en-US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Я  спал  долго,  потому  </a:t>
            </a:r>
            <a:r>
              <a:rPr lang="ru-RU" sz="1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что,  когда  </a:t>
            </a:r>
            <a:r>
              <a:rPr lang="ru-RU" sz="1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проснулся,  была   уже   ночь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 (</a:t>
            </a:r>
            <a:r>
              <a:rPr lang="ru-RU" sz="1400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Гарш</a:t>
            </a:r>
            <a:r>
              <a:rPr lang="ru-RU" sz="14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.)</a:t>
            </a:r>
          </a:p>
          <a:p>
            <a:pPr algn="just"/>
            <a:endParaRPr lang="ru-RU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r>
              <a:rPr lang="ru-RU" sz="1400" dirty="0" smtClean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en-US" sz="14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14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1597016" y="1408111"/>
            <a:ext cx="785818" cy="50006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382834" y="1693863"/>
            <a:ext cx="500066" cy="1588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Овал 6"/>
          <p:cNvSpPr/>
          <p:nvPr/>
        </p:nvSpPr>
        <p:spPr>
          <a:xfrm>
            <a:off x="2882900" y="1336673"/>
            <a:ext cx="857256" cy="64294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67462" y="122226"/>
            <a:ext cx="5429288" cy="2949607"/>
          </a:xfrm>
          <a:prstGeom prst="rect">
            <a:avLst/>
          </a:prstGeom>
          <a:noFill/>
          <a:ln>
            <a:solidFill>
              <a:srgbClr val="00B050"/>
            </a:solidFill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240090" y="1408111"/>
            <a:ext cx="500066" cy="50006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7377</TotalTime>
  <Words>995</Words>
  <Application>Microsoft Office PowerPoint</Application>
  <PresentationFormat>Произвольный</PresentationFormat>
  <Paragraphs>141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 Русский   язык</vt:lpstr>
      <vt:lpstr>Слайд 2</vt:lpstr>
      <vt:lpstr>Слайд 3</vt:lpstr>
      <vt:lpstr>Слайд 4</vt:lpstr>
      <vt:lpstr>Слайд 5</vt:lpstr>
      <vt:lpstr>    Работа    с   учебником</vt:lpstr>
      <vt:lpstr> Проверим</vt:lpstr>
      <vt:lpstr>Слайд 8</vt:lpstr>
      <vt:lpstr>          Работа   с   учебником</vt:lpstr>
      <vt:lpstr>           </vt:lpstr>
      <vt:lpstr>Слайд 11</vt:lpstr>
      <vt:lpstr>                 </vt:lpstr>
      <vt:lpstr>Слайд 13</vt:lpstr>
      <vt:lpstr>Слайд 14</vt:lpstr>
      <vt:lpstr>  Задание для самостоятельного выполнения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</dc:title>
  <cp:lastModifiedBy>LAN_OS</cp:lastModifiedBy>
  <cp:revision>1068</cp:revision>
  <dcterms:created xsi:type="dcterms:W3CDTF">2020-04-13T08:05:42Z</dcterms:created>
  <dcterms:modified xsi:type="dcterms:W3CDTF">2020-12-20T06:26:59Z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