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483" r:id="rId3"/>
    <p:sldId id="456" r:id="rId4"/>
    <p:sldId id="487" r:id="rId5"/>
    <p:sldId id="465" r:id="rId6"/>
    <p:sldId id="471" r:id="rId7"/>
    <p:sldId id="472" r:id="rId8"/>
    <p:sldId id="473" r:id="rId9"/>
    <p:sldId id="475" r:id="rId10"/>
    <p:sldId id="474" r:id="rId11"/>
    <p:sldId id="478" r:id="rId12"/>
    <p:sldId id="484" r:id="rId13"/>
    <p:sldId id="485" r:id="rId14"/>
    <p:sldId id="486" r:id="rId15"/>
    <p:sldId id="262" r:id="rId16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39" autoAdjust="0"/>
    <p:restoredTop sz="91514" autoAdjust="0"/>
  </p:normalViewPr>
  <p:slideViewPr>
    <p:cSldViewPr>
      <p:cViewPr>
        <p:scale>
          <a:sx n="100" d="100"/>
          <a:sy n="100" d="100"/>
        </p:scale>
        <p:origin x="-582" y="-8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20.12.2020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864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spc="-2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Сложноподчиненные  </a:t>
            </a:r>
            <a:endParaRPr lang="en-US" sz="2000" b="1" spc="-2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предложения  </a:t>
            </a:r>
            <a:endParaRPr lang="en-US" sz="2000" b="1" spc="-2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последовательным   подчинением</a:t>
            </a:r>
            <a:r>
              <a:rPr lang="en-US" sz="2000" b="1" spc="-2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2"/>
            <a:ext cx="344170" cy="64294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100013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193665"/>
            <a:ext cx="523291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Страница 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65,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  упражнение 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137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. Перепишите,  расставляя  недостающие   знаки  препинания. Подчеркните придаточные,  внутри  которых  находятся  другие  придаточные  предложения.</a:t>
            </a:r>
          </a:p>
          <a:p>
            <a:pPr algn="just">
              <a:buAutoNum type="arabicPeriod"/>
            </a:pPr>
            <a:r>
              <a:rPr lang="ru-RU" sz="1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Медведь  так  полюбил  Никиту,  что,  когда он  уходил  куда-либо зверь  тревожно   нюхал  воздух. </a:t>
            </a:r>
            <a:r>
              <a:rPr lang="ru-RU" sz="1300" b="1" i="1" dirty="0" smtClean="0">
                <a:latin typeface="Times New Roman" pitchFamily="18" charset="0"/>
                <a:cs typeface="Times New Roman" pitchFamily="18" charset="0"/>
              </a:rPr>
              <a:t>(М.Г.)</a:t>
            </a:r>
          </a:p>
          <a:p>
            <a:pPr algn="just">
              <a:buAutoNum type="arabicPeriod"/>
            </a:pPr>
            <a:r>
              <a:rPr lang="ru-RU" sz="1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Горничная   была  сирота,  которая  чтобы  кормиться  должна   была  поступить в  услужение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3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i="1" dirty="0" smtClean="0">
                <a:latin typeface="Times New Roman" pitchFamily="18" charset="0"/>
                <a:cs typeface="Times New Roman" pitchFamily="18" charset="0"/>
              </a:rPr>
              <a:t>(Л.Н.Т.)</a:t>
            </a:r>
          </a:p>
          <a:p>
            <a:pPr algn="just">
              <a:buAutoNum type="arabicPeriod"/>
            </a:pPr>
            <a:r>
              <a:rPr lang="ru-RU" sz="1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Каждый  из  нас  понимает что  где  бы  человек  ни  сражался   за  свободу он   сражался   за  неё  и  для  на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en-US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b="1" i="1" dirty="0" err="1" smtClean="0"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300" b="1" i="1" dirty="0" smtClean="0"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algn="just">
              <a:buAutoNum type="arabicPeriod"/>
            </a:pPr>
            <a:r>
              <a:rPr lang="ru-RU" sz="1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Казалось дорога  вела  на  небо потому  что  сколько  глаз  мог  разглядеть  она  всё   поднималась</a:t>
            </a:r>
            <a:r>
              <a:rPr lang="ru-RU" sz="13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3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i="1" dirty="0" smtClean="0">
                <a:latin typeface="Times New Roman" pitchFamily="18" charset="0"/>
                <a:cs typeface="Times New Roman" pitchFamily="18" charset="0"/>
              </a:rPr>
              <a:t>(Л.)</a:t>
            </a:r>
          </a:p>
          <a:p>
            <a:pPr algn="just">
              <a:buAutoNum type="arabicPeriod"/>
            </a:pPr>
            <a:r>
              <a:rPr lang="ru-RU" sz="1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Оказалось  что   хотя  доктор  и  говорил  очень  складно  и  долго   никак  нельзя  было  передать  того  что  он   сказал. </a:t>
            </a:r>
            <a:r>
              <a:rPr lang="ru-RU" sz="1300" b="1" i="1" dirty="0" smtClean="0">
                <a:latin typeface="Times New Roman" pitchFamily="18" charset="0"/>
                <a:cs typeface="Times New Roman" pitchFamily="18" charset="0"/>
              </a:rPr>
              <a:t>(Л.Н.Т.) </a:t>
            </a:r>
          </a:p>
          <a:p>
            <a:pPr marL="228600" indent="-228600">
              <a:buAutoNum type="arabicPeriod"/>
            </a:pPr>
            <a:endParaRPr lang="ru-RU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7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286412" cy="2799292"/>
          </a:xfrm>
        </p:spPr>
        <p:txBody>
          <a:bodyPr/>
          <a:lstStyle/>
          <a:p>
            <a:pPr marL="228600" indent="-228600" algn="just">
              <a:lnSpc>
                <a:spcPts val="1800"/>
              </a:lnSpc>
              <a:buAutoNum type="arabicPeriod"/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Медведь  так  полюбил  Никиту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когда он  уходил  куда-либо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зверь  тревожно   нюхал  воздух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М.Г.)</a:t>
            </a:r>
          </a:p>
          <a:p>
            <a:pPr marL="228600" indent="-228600" algn="just">
              <a:lnSpc>
                <a:spcPts val="1800"/>
              </a:lnSpc>
              <a:buAutoNum type="arabicPeriod"/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Горничная   была  сирота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которая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чтобы  кормиться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должна   была  поступить в  услужение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Л.Н.Т.)</a:t>
            </a:r>
          </a:p>
          <a:p>
            <a:pPr marL="228600" indent="-228600" algn="just">
              <a:lnSpc>
                <a:spcPts val="1800"/>
              </a:lnSpc>
              <a:buAutoNum type="arabicPeriod"/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Каждый  из  нас  понимает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где  бы  человек  ни  сражался   за  свободу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  сражался   за  неё  и  для  нас.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pPr marL="228600" indent="-228600" algn="just">
              <a:lnSpc>
                <a:spcPts val="1800"/>
              </a:lnSpc>
              <a:buAutoNum type="arabicPeriod"/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Казалось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дорога  вела  на  небо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потому  что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сколько  глаз  мог  разглядеть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она  всё   поднималась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.(Л.)</a:t>
            </a:r>
          </a:p>
          <a:p>
            <a:pPr marL="228600" indent="-228600" algn="just">
              <a:lnSpc>
                <a:spcPts val="1800"/>
              </a:lnSpc>
              <a:buAutoNum type="arabicPeriod"/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Оказалось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что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хотя  доктор  и  говорил  очень  складно  и  долго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никак  нельзя  было  предать  того,  что  он   сказал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(Л.Н.Т.)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22227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Администратор\Рабочий стол\Рабочий стол 2019\человечки\человече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0"/>
            <a:ext cx="5597544" cy="24082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336541"/>
            <a:ext cx="3000396" cy="2431435"/>
          </a:xfrm>
        </p:spPr>
        <p:txBody>
          <a:bodyPr/>
          <a:lstStyle/>
          <a:p>
            <a:pPr algn="just">
              <a:lnSpc>
                <a:spcPts val="2600"/>
              </a:lnSpc>
            </a:pPr>
            <a:r>
              <a:rPr lang="en-US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Запятая   </a:t>
            </a:r>
            <a:r>
              <a:rPr lang="ru-RU" sz="1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 стыке  двух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подчинительных   союзов    </a:t>
            </a:r>
            <a:r>
              <a:rPr lang="ru-RU" sz="1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 ставится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если   дальше   следует  вторая   часть   союза  - 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или 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так,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algn="just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</a:t>
            </a:r>
            <a:endParaRPr lang="ru-RU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5446" y="2336805"/>
            <a:ext cx="5000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 порывай   грубо  нить дружбы, </a:t>
            </a:r>
            <a:r>
              <a:rPr lang="ru-RU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ибо если 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придётся  опять  её   связать,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останется   узел.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7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72608" cy="2462213"/>
          </a:xfrm>
        </p:spPr>
        <p:txBody>
          <a:bodyPr/>
          <a:lstStyle/>
          <a:p>
            <a:r>
              <a:rPr lang="ru-RU" sz="1300" dirty="0" smtClean="0">
                <a:solidFill>
                  <a:srgbClr val="FF0000"/>
                </a:solidFill>
              </a:rPr>
              <a:t>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Определите  СПП   с  последовательным   подчинением.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1.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 хочу,  чтобы    слышала  ты,  как   тоскует  мой 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голос  живой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Сурк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42900" indent="-342900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Человек   наделён  разумом  и   творческой   силой,  чтобы  приумножить  то,  что  ему     дано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(Ч.)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3.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Пишут  мне,  что  ты,  тая  тревогу, загрустила   шибко  обо  мне,  что ты  часто    ходишь  на   дорогу   в   старомодном  ветхом   шушуне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4.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то  и  ум, чтобы достичь того, что  хочешь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Ф.Дост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ru-RU" sz="1300" dirty="0" smtClean="0">
                <a:solidFill>
                  <a:schemeClr val="tx1"/>
                </a:solidFill>
              </a:rPr>
              <a:t>    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22227"/>
            <a:ext cx="5597544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286412" cy="2895664"/>
          </a:xfrm>
        </p:spPr>
        <p:txBody>
          <a:bodyPr/>
          <a:lstStyle/>
          <a:p>
            <a:pPr algn="just">
              <a:lnSpc>
                <a:spcPts val="1900"/>
              </a:lnSpc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хочу,  чтобы    слышала  ты,  как   тоскует  </a:t>
            </a:r>
            <a:r>
              <a:rPr lang="en-US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ts val="1900"/>
              </a:lnSpc>
            </a:pPr>
            <a:r>
              <a:rPr lang="en-US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мой  голос  живой.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Сурк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42900" indent="-342900" algn="just">
              <a:lnSpc>
                <a:spcPts val="1900"/>
              </a:lnSpc>
            </a:pP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Человек   наделён  разумом  и   творческой   силой,  чтобы  приумножить  то,  что  ему     дано.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(Ч.)</a:t>
            </a:r>
          </a:p>
          <a:p>
            <a:pPr marL="342900" indent="-342900" algn="just">
              <a:lnSpc>
                <a:spcPts val="19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3.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Пишут  мне,  что  ты,  тая  тревогу, загрустила   шибко  обо  мне,  что ты  часто    ходишь  на   дорогу   в   старомодном  ветхом   шушуне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(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342900" indent="-342900" algn="just">
              <a:lnSpc>
                <a:spcPts val="19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4.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 то  и  ум, чтобы достичь того, что  хочешь.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Ф.Дост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22227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739892" y="479417"/>
            <a:ext cx="30718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lvl="0" indent="266700">
              <a:defRPr/>
            </a:pPr>
            <a:r>
              <a:rPr lang="ru-RU" sz="24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Выполнить   упражнение </a:t>
            </a: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140 </a:t>
            </a:r>
            <a:endParaRPr lang="en-US" sz="2400" b="1" i="1" kern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ru-RU" sz="24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 </a:t>
            </a:r>
            <a:r>
              <a:rPr lang="ru-RU" sz="2400" b="1" i="1" kern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странице  </a:t>
            </a:r>
            <a:r>
              <a:rPr lang="ru-RU" sz="2400" b="1" i="1" kern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66</a:t>
            </a:r>
            <a:endParaRPr lang="ru-RU" sz="2400" b="1" i="1" kern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</a:t>
            </a:r>
            <a:endParaRPr lang="ru-RU" b="1" i="1" kern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54008" y="622293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lvl="0" indent="-228600">
              <a:defRPr/>
            </a:pP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en-US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2400" b="1" i="1" kern="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193665"/>
            <a:ext cx="5304352" cy="3200876"/>
          </a:xfrm>
        </p:spPr>
        <p:txBody>
          <a:bodyPr/>
          <a:lstStyle/>
          <a:p>
            <a:pPr marL="457200" indent="-457200"/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Определите   тип  подчинения в СПП  по  линейным   схемам.</a:t>
            </a:r>
          </a:p>
          <a:p>
            <a:pPr marL="457200" indent="-457200"/>
            <a:endParaRPr lang="ru-RU" sz="1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   [ …],   (что…),  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…).                     </a:t>
            </a:r>
          </a:p>
          <a:p>
            <a:pPr marL="457200" indent="-457200">
              <a:lnSpc>
                <a:spcPct val="150000"/>
              </a:lnSpc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2.    [ …], (что…),  (который…).              </a:t>
            </a:r>
          </a:p>
          <a:p>
            <a:pPr marL="457200" indent="-457200">
              <a:lnSpc>
                <a:spcPct val="150000"/>
              </a:lnSpc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3.    (если…), [ то …], (  потому что…). </a:t>
            </a:r>
            <a:endParaRPr lang="ru-RU" sz="1600" dirty="0" smtClean="0">
              <a:solidFill>
                <a:srgbClr val="0070C0"/>
              </a:solidFill>
            </a:endParaRPr>
          </a:p>
          <a:p>
            <a:pPr marL="457200" indent="-457200"/>
            <a:endParaRPr lang="ru-RU" sz="1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1450" y="-1886228"/>
            <a:ext cx="28829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/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/>
            <a:r>
              <a:rPr lang="ru-RU" dirty="0" smtClean="0">
                <a:solidFill>
                  <a:srgbClr val="00B050"/>
                </a:solidFill>
              </a:rPr>
              <a:t>                              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68718" y="979483"/>
            <a:ext cx="1334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однородное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97280" y="1693863"/>
            <a:ext cx="19509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последовательное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82768" y="2693995"/>
            <a:ext cx="3429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неоднородное   (параллельное)</a:t>
            </a:r>
          </a:p>
        </p:txBody>
      </p:sp>
      <p:sp>
        <p:nvSpPr>
          <p:cNvPr id="9" name="Левая круглая скобка 8"/>
          <p:cNvSpPr/>
          <p:nvPr/>
        </p:nvSpPr>
        <p:spPr>
          <a:xfrm rot="5400000">
            <a:off x="1727501" y="134616"/>
            <a:ext cx="167657" cy="1571638"/>
          </a:xfrm>
          <a:prstGeom prst="lef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2490785" y="943764"/>
            <a:ext cx="21352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1562091" y="942970"/>
            <a:ext cx="21352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Левая круглая скобка 18"/>
          <p:cNvSpPr/>
          <p:nvPr/>
        </p:nvSpPr>
        <p:spPr>
          <a:xfrm rot="5400000">
            <a:off x="1191716" y="1313347"/>
            <a:ext cx="167658" cy="642942"/>
          </a:xfrm>
          <a:prstGeom prst="lef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круглая скобка 19"/>
          <p:cNvSpPr/>
          <p:nvPr/>
        </p:nvSpPr>
        <p:spPr>
          <a:xfrm rot="5400000">
            <a:off x="2120412" y="1170470"/>
            <a:ext cx="167656" cy="928693"/>
          </a:xfrm>
          <a:prstGeom prst="lef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1490653" y="1657350"/>
            <a:ext cx="21352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2562223" y="1728788"/>
            <a:ext cx="21352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Левая круглая скобка 22"/>
          <p:cNvSpPr/>
          <p:nvPr/>
        </p:nvSpPr>
        <p:spPr>
          <a:xfrm rot="5400000">
            <a:off x="1334593" y="2027726"/>
            <a:ext cx="167656" cy="785818"/>
          </a:xfrm>
          <a:prstGeom prst="lef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919149" y="2443168"/>
            <a:ext cx="21352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Левая круглая скобка 24"/>
          <p:cNvSpPr/>
          <p:nvPr/>
        </p:nvSpPr>
        <p:spPr>
          <a:xfrm rot="5400000">
            <a:off x="2406162" y="1813411"/>
            <a:ext cx="167656" cy="1214445"/>
          </a:xfrm>
          <a:prstGeom prst="lef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 rot="5400000">
            <a:off x="2990851" y="2443168"/>
            <a:ext cx="21352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39694" y="17301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Администратор\Рабочий стол\Рабочий стол 2019\человечки\i55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30139"/>
            <a:ext cx="5429288" cy="3214711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9760" y="1622425"/>
            <a:ext cx="4500594" cy="2354491"/>
          </a:xfrm>
        </p:spPr>
        <p:txBody>
          <a:bodyPr/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последовательном  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подчинении  придаточное, которое  относится  к  главному  предложению,  является   придаточным  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степени;  придаточное,  относящееся  к  придаточному 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степени, называется  придаточным 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степени   и   т.д.    Например:</a:t>
            </a:r>
          </a:p>
          <a:p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05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05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</a:t>
            </a:r>
          </a:p>
          <a:p>
            <a:endParaRPr lang="ru-RU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                    </a:t>
            </a:r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2" name="Picture 4" descr="C:\Documents and Settings\Администратор\Рабочий стол\Рабочий стол 2019\человечки\200w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32" y="193665"/>
            <a:ext cx="928694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82636" y="2765433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097082" y="2693995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168652" y="2693995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168784" y="2693995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525578" y="2908309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6"/>
            <a:endCxn id="10" idx="2"/>
          </p:cNvCxnSpPr>
          <p:nvPr/>
        </p:nvCxnSpPr>
        <p:spPr>
          <a:xfrm>
            <a:off x="2668586" y="2872590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40156" y="2836871"/>
            <a:ext cx="428628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67462" y="0"/>
            <a:ext cx="5429288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11198" y="2408243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025644" y="2408243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168652" y="2408243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40222" y="2408243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stCxn id="7" idx="3"/>
          </p:cNvCxnSpPr>
          <p:nvPr/>
        </p:nvCxnSpPr>
        <p:spPr>
          <a:xfrm>
            <a:off x="1454140" y="2551119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6"/>
            <a:endCxn id="10" idx="2"/>
          </p:cNvCxnSpPr>
          <p:nvPr/>
        </p:nvCxnSpPr>
        <p:spPr>
          <a:xfrm>
            <a:off x="2597148" y="2586838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0" idx="6"/>
            <a:endCxn id="11" idx="2"/>
          </p:cNvCxnSpPr>
          <p:nvPr/>
        </p:nvCxnSpPr>
        <p:spPr>
          <a:xfrm>
            <a:off x="3740156" y="2586838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>
          <a:xfrm>
            <a:off x="454008" y="265103"/>
            <a:ext cx="4929222" cy="2277547"/>
          </a:xfrm>
        </p:spPr>
        <p:txBody>
          <a:bodyPr/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Молодые   казаки  ехали  смутно и  удерживали  слёзы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 как  боялись  отца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который,   со 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своей  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стороны,  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был  тоже  несколько   смущён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хотя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старался  этого  не   показать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(Г.)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67462" y="12222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Рабочий стол 2019\человечки\imag2es.jpeg"/>
          <p:cNvPicPr>
            <a:picLocks noChangeAspect="1" noChangeArrowheads="1"/>
          </p:cNvPicPr>
          <p:nvPr/>
        </p:nvPicPr>
        <p:blipFill>
          <a:blip r:embed="rId2"/>
          <a:srcRect l="7273" t="4186" r="6666" b="9999"/>
          <a:stretch>
            <a:fillRect/>
          </a:stretch>
        </p:blipFill>
        <p:spPr bwMode="auto">
          <a:xfrm>
            <a:off x="239694" y="122227"/>
            <a:ext cx="5429288" cy="3000396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9826" y="1336673"/>
            <a:ext cx="3929090" cy="1143008"/>
          </a:xfrm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Придаточное   предложение, 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  которому  относится   другое  придаточное,  становится  главным   по  отношению   к  нему.             </a:t>
            </a:r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454272" y="0"/>
            <a:ext cx="2925238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</a:t>
            </a:r>
            <a:r>
              <a:rPr kumimoji="0" lang="ru-RU" sz="4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Внимание!  </a:t>
            </a:r>
            <a:endParaRPr kumimoji="0" lang="ru-RU" sz="2000" b="1" i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</a:t>
            </a:r>
            <a:endParaRPr kumimoji="0" lang="ru-RU" sz="1400" b="1" i="1" u="none" strike="noStrike" kern="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462" y="12222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307777"/>
          </a:xfrm>
        </p:spPr>
        <p:txBody>
          <a:bodyPr/>
          <a:lstStyle/>
          <a:p>
            <a:pPr algn="ctr"/>
            <a:r>
              <a:rPr lang="ru-RU" sz="2000" dirty="0" smtClean="0"/>
              <a:t>    Работа    с   учебником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286412" cy="3054682"/>
          </a:xfrm>
        </p:spPr>
        <p:txBody>
          <a:bodyPr/>
          <a:lstStyle/>
          <a:p>
            <a:pPr marL="85725" indent="180975" algn="just"/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135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страница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64. Прочитайте. Объясните  расстановку  знаков  препинания. Укажите  предложения,  соответствующие   данным  схемам:</a:t>
            </a:r>
          </a:p>
          <a:p>
            <a:pPr marL="228600" indent="-228600" algn="l"/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 algn="l"/>
            <a:endParaRPr lang="en-US" sz="1100" dirty="0" smtClean="0">
              <a:solidFill>
                <a:schemeClr val="tx1"/>
              </a:solidFill>
            </a:endParaRPr>
          </a:p>
          <a:p>
            <a:pPr algn="just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Встреча  нескольких  друзей  получилась  такой  же  радостной, какой   бывала  и  прежде, когда  они   собирались   вместе   за  праздничным  столом.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Проснулись  мы  на  следующий   день  рано  и  в  такой  тишине,  что  было  слышно, как  со  слабым  звоном капала  с  крыши  на  перевернутое ведро ночная  роса.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3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Когда  Грушницкий  открыл  рот, чтобы  поблагодарить  её,  она  была   уже   далеко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(Л.)   4.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Если   хочешь,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тебя 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было  мало  времени, то  ничего   не  делай.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(Ч.)   5.</a:t>
            </a: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Поступай  по отношению  к   другим  так,  как  ты   желал  бы, чтобы  поступали  по  отношению  к  тебе. </a:t>
            </a:r>
          </a:p>
          <a:p>
            <a:pPr marL="228600" indent="-228600" algn="l"/>
            <a:endParaRPr lang="ru-RU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 algn="l"/>
            <a:r>
              <a:rPr lang="ru-RU" sz="1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228600" indent="-228600" algn="l"/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5446" y="1122359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382702" y="1050921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168520" y="1050921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25776" y="1050921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1050921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54602" y="1122359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382966" y="1050921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168784" y="1050921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endCxn id="6" idx="2"/>
          </p:cNvCxnSpPr>
          <p:nvPr/>
        </p:nvCxnSpPr>
        <p:spPr>
          <a:xfrm flipV="1">
            <a:off x="1168388" y="1229516"/>
            <a:ext cx="214314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1954206" y="1265235"/>
            <a:ext cx="214314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954470" y="1193797"/>
            <a:ext cx="214314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Арка 19"/>
          <p:cNvSpPr/>
          <p:nvPr/>
        </p:nvSpPr>
        <p:spPr>
          <a:xfrm>
            <a:off x="3668718" y="908045"/>
            <a:ext cx="164307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rot="10800000" flipV="1">
            <a:off x="3525842" y="979483"/>
            <a:ext cx="142875" cy="7143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554545"/>
          </a:xfrm>
        </p:spPr>
        <p:txBody>
          <a:bodyPr/>
          <a:lstStyle/>
          <a:p>
            <a:pPr marL="228600" indent="-228600" algn="l"/>
            <a:endParaRPr lang="en-US" sz="1400" dirty="0" smtClean="0">
              <a:solidFill>
                <a:srgbClr val="FF0000"/>
              </a:solidFill>
            </a:endParaRPr>
          </a:p>
          <a:p>
            <a:pPr marL="228600" indent="-228600" algn="l"/>
            <a:endParaRPr lang="en-US" sz="1400" dirty="0" smtClean="0">
              <a:solidFill>
                <a:srgbClr val="FF0000"/>
              </a:solidFill>
            </a:endParaRPr>
          </a:p>
          <a:p>
            <a:pPr marL="228600" indent="-228600" algn="l"/>
            <a:endParaRPr lang="ru-RU" sz="1400" dirty="0" smtClean="0">
              <a:solidFill>
                <a:srgbClr val="FF0000"/>
              </a:solidFill>
            </a:endParaRPr>
          </a:p>
          <a:p>
            <a:pPr marL="228600" indent="-228600" algn="l">
              <a:buFont typeface="Wingdings" pitchFamily="2" charset="2"/>
              <a:buChar char="q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Встреча  нескольких  друзей  получилась  такой  же  радостной, какой   бывала  и  прежде, когда  они   собирались   вместе   за  праздничным  столом.</a:t>
            </a:r>
          </a:p>
          <a:p>
            <a:pPr marL="228600" indent="-228600" algn="l">
              <a:buFont typeface="Wingdings" pitchFamily="2" charset="2"/>
              <a:buChar char="q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Проснулись  мы  на  следующий   день  рано  и  в  такой  тишине,  что  было  слышно, как  со  слабым  звоном капала  с  крыши  на  перевернутое ведро ночная  роса.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 algn="l">
              <a:buFont typeface="Wingdings" pitchFamily="2" charset="2"/>
              <a:buChar char="q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Поступай  по отношению   к  другим  так,  как  ты   желал  бы, чтобы  поступали  по  отношению  к  тебе. </a:t>
            </a:r>
          </a:p>
          <a:p>
            <a:pPr marL="228600" indent="-228600" algn="l"/>
            <a:endParaRPr lang="ru-RU" sz="1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570" y="693731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1198" y="765169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097082" y="693731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311528" y="693731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>
            <a:endCxn id="6" idx="2"/>
          </p:cNvCxnSpPr>
          <p:nvPr/>
        </p:nvCxnSpPr>
        <p:spPr>
          <a:xfrm flipV="1">
            <a:off x="1454140" y="872326"/>
            <a:ext cx="642942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7" idx="2"/>
          </p:cNvCxnSpPr>
          <p:nvPr/>
        </p:nvCxnSpPr>
        <p:spPr>
          <a:xfrm>
            <a:off x="2668586" y="836607"/>
            <a:ext cx="642942" cy="3571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693731"/>
            <a:ext cx="5472608" cy="1723549"/>
          </a:xfrm>
        </p:spPr>
        <p:txBody>
          <a:bodyPr/>
          <a:lstStyle/>
          <a:p>
            <a:r>
              <a:rPr lang="ru-RU" sz="1400" dirty="0" smtClean="0">
                <a:solidFill>
                  <a:srgbClr val="FF0000"/>
                </a:solidFill>
              </a:rPr>
              <a:t>     </a:t>
            </a:r>
          </a:p>
          <a:p>
            <a:pPr>
              <a:buFont typeface="Wingdings" pitchFamily="2" charset="2"/>
              <a:buChar char="q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 Когда  Грушницкий  открыл  рот, чтобы  поблагодарить  её,  она  была   уже   далеко</a:t>
            </a:r>
            <a:r>
              <a:rPr lang="ru-RU" sz="1400" dirty="0" smtClean="0">
                <a:solidFill>
                  <a:schemeClr val="tx1"/>
                </a:solidFill>
              </a:rPr>
              <a:t>.(Л.)</a:t>
            </a:r>
          </a:p>
          <a:p>
            <a:pPr>
              <a:buFont typeface="Wingdings" pitchFamily="2" charset="2"/>
              <a:buChar char="q"/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 Если   хочешь, чтобы  у  тебя   было  мало  времени, 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то  ничего   не  делай. </a:t>
            </a:r>
            <a:r>
              <a:rPr lang="ru-RU" sz="1400" dirty="0" smtClean="0">
                <a:solidFill>
                  <a:schemeClr val="tx1"/>
                </a:solidFill>
              </a:rPr>
              <a:t>(Ч.)</a:t>
            </a:r>
          </a:p>
          <a:p>
            <a:pPr>
              <a:buFont typeface="Wingdings" pitchFamily="2" charset="2"/>
              <a:buChar char="q"/>
            </a:pPr>
            <a:endParaRPr lang="ru-RU" sz="1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18604" y="542305"/>
            <a:ext cx="52565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8" name="Овал 7"/>
          <p:cNvSpPr/>
          <p:nvPr/>
        </p:nvSpPr>
        <p:spPr>
          <a:xfrm>
            <a:off x="1025512" y="479417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025644" y="479417"/>
            <a:ext cx="571504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25776" y="479417"/>
            <a:ext cx="642942" cy="285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11132" y="407979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8" idx="6"/>
          </p:cNvCxnSpPr>
          <p:nvPr/>
        </p:nvCxnSpPr>
        <p:spPr>
          <a:xfrm>
            <a:off x="1597016" y="658012"/>
            <a:ext cx="428628" cy="159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Арка 17"/>
          <p:cNvSpPr/>
          <p:nvPr/>
        </p:nvSpPr>
        <p:spPr>
          <a:xfrm>
            <a:off x="1382702" y="193665"/>
            <a:ext cx="1928826" cy="28575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>
            <a:stCxn id="18" idx="0"/>
          </p:cNvCxnSpPr>
          <p:nvPr/>
        </p:nvCxnSpPr>
        <p:spPr>
          <a:xfrm rot="5400000">
            <a:off x="1275545" y="300822"/>
            <a:ext cx="107159" cy="17859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Documents and Settings\Администратор\Рабочий стол\Рабочий стол 2019\человечки\l5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512" y="1979615"/>
            <a:ext cx="5118156" cy="1071570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167462" y="12222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Documents and Settings\Администратор\Рабочий стол\Рабочий стол 2019\человечки\ima12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132" y="122227"/>
            <a:ext cx="928694" cy="57150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 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subTitle" idx="4"/>
          </p:nvPr>
        </p:nvSpPr>
        <p:spPr>
          <a:xfrm>
            <a:off x="311132" y="479417"/>
            <a:ext cx="5143536" cy="3016210"/>
          </a:xfrm>
        </p:spPr>
        <p:txBody>
          <a:bodyPr/>
          <a:lstStyle/>
          <a:p>
            <a:pPr algn="just"/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  последовательном   подчинении  одно   придаточное   может  оказаться  внутри    другого,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algn="just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  заметил,  что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куда  ни  приедешь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найдёшь   что-нибудь   замечательное.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Гонч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  этом   часто  происходит   стыковка   двух   подчинительных союзов или   подчинительного  союза  и  союзного   слова.  Между  ними  ставится  запятая.</a:t>
            </a:r>
          </a:p>
          <a:p>
            <a:pPr algn="just"/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спал  долго,  потому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что,  когда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проснулся,  была   уже   ночь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4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Гарш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/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14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597016" y="1408111"/>
            <a:ext cx="78581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382834" y="1693863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2882900" y="1336673"/>
            <a:ext cx="857256" cy="64294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7462" y="122226"/>
            <a:ext cx="5429288" cy="2949607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240090" y="1408111"/>
            <a:ext cx="500066" cy="5000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7377</TotalTime>
  <Words>995</Words>
  <Application>Microsoft Office PowerPoint</Application>
  <PresentationFormat>Произвольный</PresentationFormat>
  <Paragraphs>141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Русский   язык</vt:lpstr>
      <vt:lpstr>Слайд 2</vt:lpstr>
      <vt:lpstr>Слайд 3</vt:lpstr>
      <vt:lpstr>Слайд 4</vt:lpstr>
      <vt:lpstr>Слайд 5</vt:lpstr>
      <vt:lpstr>    Работа    с   учебником</vt:lpstr>
      <vt:lpstr> Проверим</vt:lpstr>
      <vt:lpstr>Слайд 8</vt:lpstr>
      <vt:lpstr>          Работа   с   учебником</vt:lpstr>
      <vt:lpstr>           </vt:lpstr>
      <vt:lpstr>Слайд 11</vt:lpstr>
      <vt:lpstr>                 </vt:lpstr>
      <vt:lpstr>Слайд 13</vt:lpstr>
      <vt:lpstr>Слайд 14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1068</cp:revision>
  <dcterms:created xsi:type="dcterms:W3CDTF">2020-04-13T08:05:42Z</dcterms:created>
  <dcterms:modified xsi:type="dcterms:W3CDTF">2020-12-20T06:26:59Z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