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486" r:id="rId3"/>
    <p:sldId id="483" r:id="rId4"/>
    <p:sldId id="456" r:id="rId5"/>
    <p:sldId id="461" r:id="rId6"/>
    <p:sldId id="465" r:id="rId7"/>
    <p:sldId id="471" r:id="rId8"/>
    <p:sldId id="472" r:id="rId9"/>
    <p:sldId id="473" r:id="rId10"/>
    <p:sldId id="475" r:id="rId11"/>
    <p:sldId id="474" r:id="rId12"/>
    <p:sldId id="478" r:id="rId13"/>
    <p:sldId id="484" r:id="rId14"/>
    <p:sldId id="485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439" autoAdjust="0"/>
    <p:restoredTop sz="91514" autoAdjust="0"/>
  </p:normalViewPr>
  <p:slideViewPr>
    <p:cSldViewPr>
      <p:cViewPr>
        <p:scale>
          <a:sx n="100" d="100"/>
          <a:sy n="100" d="100"/>
        </p:scale>
        <p:origin x="-462" y="-8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13.12.2020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12/13/2020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smtClean="0"/>
              <a:t> Русский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735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 с  несколькими   придаточными.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184" y="193665"/>
            <a:ext cx="5376360" cy="4201150"/>
          </a:xfrm>
        </p:spPr>
        <p:txBody>
          <a:bodyPr/>
          <a:lstStyle/>
          <a:p>
            <a:r>
              <a:rPr lang="ru-RU" sz="1200" dirty="0" smtClean="0"/>
              <a:t>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Упражнение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132.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Прочитайте,   установите количество и  значение  придаточных.  Определите  тип  подчинения.  Перепишите,  расставляя   знаки  препинания.</a:t>
            </a:r>
          </a:p>
          <a:p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1. Но  грустно   думать что  напрасно была  нам  молодость  дана что  изменяли  ей   всечасно  что  обманула  нас  она. </a:t>
            </a:r>
            <a:r>
              <a:rPr lang="ru-RU" sz="1200" dirty="0" smtClean="0">
                <a:solidFill>
                  <a:schemeClr val="tx1"/>
                </a:solidFill>
              </a:rPr>
              <a:t>(П.)</a:t>
            </a:r>
          </a:p>
          <a:p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      2. Как  сошёл с  лестницы,  как  вышел  на  улицу ничего  уж  этого  не  помнил Акакий Акакиевич.</a:t>
            </a:r>
            <a:r>
              <a:rPr lang="ru-RU" sz="1200" dirty="0" smtClean="0">
                <a:solidFill>
                  <a:schemeClr val="tx1"/>
                </a:solidFill>
              </a:rPr>
              <a:t>(Г.)</a:t>
            </a:r>
          </a:p>
          <a:p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      3. Пока  свободою  горим  пока  сердца для   чести   живы мой друг  отчизне   посвятим  души  прекрасные   порывы. </a:t>
            </a:r>
            <a:r>
              <a:rPr lang="ru-RU" sz="1200" dirty="0" smtClean="0">
                <a:solidFill>
                  <a:schemeClr val="tx1"/>
                </a:solidFill>
              </a:rPr>
              <a:t>(П.)</a:t>
            </a:r>
          </a:p>
          <a:p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      4. Всё  смотрит  и слушает не дрожат  ли рельсы не  шумит  ли  поезд.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Гарш</a:t>
            </a:r>
            <a:r>
              <a:rPr lang="ru-RU" sz="1200" dirty="0" smtClean="0">
                <a:solidFill>
                  <a:schemeClr val="tx1"/>
                </a:solidFill>
              </a:rPr>
              <a:t>.)</a:t>
            </a:r>
          </a:p>
          <a:p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      5. Видел Егорушка  как  мало-помалу  темнело  небо как  опускалась  на  землю  мгла  как  зажигались  одна  за  другой   звёздочки. </a:t>
            </a:r>
            <a:r>
              <a:rPr lang="ru-RU" sz="1200" dirty="0" smtClean="0">
                <a:solidFill>
                  <a:schemeClr val="tx1"/>
                </a:solidFill>
              </a:rPr>
              <a:t>(Ч.)</a:t>
            </a:r>
            <a:endParaRPr lang="ru-RU" sz="1200" dirty="0" smtClean="0">
              <a:solidFill>
                <a:srgbClr val="FF0000"/>
              </a:solidFill>
            </a:endParaRPr>
          </a:p>
          <a:p>
            <a:endParaRPr lang="ru-RU" sz="18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379510" cy="2985433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1.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  грустно   думать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напрасно </a:t>
            </a:r>
          </a:p>
          <a:p>
            <a:pPr algn="just"/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Была  нам  молодость  дана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ru-RU" sz="14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изменяли  ей   всечасно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ru-RU" sz="14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обманула  нас  она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(П.)</a:t>
            </a:r>
          </a:p>
          <a:p>
            <a:pPr algn="just"/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сошёл с  лестницы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вышел  на  улицу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ничего  уж этого не помнил Акакий Акакиевич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.(Г.)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придаточные времени</a:t>
            </a:r>
            <a:endParaRPr lang="ru-RU" sz="1200" i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3.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Пока  свободою  горим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пока  сердца для   чести   живы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мой друг,  отчизне   посвятим  души  прекрасные   порывы!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(П.)</a:t>
            </a:r>
          </a:p>
          <a:p>
            <a:pPr algn="just"/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4.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Всё   смотрит  и   слушает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 дрожат  ли    рельсы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шумит  ли  поезд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400" i="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Гарш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/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5.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Видел Егорушка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мало-помалу  темнело  небо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опускалась  на  землю  мгла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зажигались  одна  за  другой   звёздочки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(Ч.)    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                    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36908" y="479417"/>
            <a:ext cx="24288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придаточные  изъяснительные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однородное  подчинение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089" y="122227"/>
            <a:ext cx="5476100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265104"/>
            <a:ext cx="5619204" cy="857256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При  </a:t>
            </a:r>
            <a:r>
              <a:rPr lang="ru-RU" sz="1400" dirty="0" smtClean="0">
                <a:solidFill>
                  <a:srgbClr val="FF0000"/>
                </a:solidFill>
              </a:rPr>
              <a:t>неоднородном </a:t>
            </a:r>
            <a:r>
              <a:rPr lang="ru-RU" sz="1400" dirty="0" smtClean="0">
                <a:solidFill>
                  <a:srgbClr val="0070C0"/>
                </a:solidFill>
              </a:rPr>
              <a:t> подчинении  к  главному  предложению  относятся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разные   по    значению  </a:t>
            </a:r>
            <a:r>
              <a:rPr lang="ru-RU" sz="1400" dirty="0" smtClean="0">
                <a:solidFill>
                  <a:srgbClr val="0070C0"/>
                </a:solidFill>
              </a:rPr>
              <a:t>(неоднородные) придаточные.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5" name="Picture 4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050921"/>
            <a:ext cx="2127268" cy="205105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68454" y="1050921"/>
            <a:ext cx="3786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 [Варламов] подъезжал  к   заднему   возу,  Егорушка  напряг  своё  зрение,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получше  рассмотреть  его.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 со стрелками влево/вправо 6"/>
          <p:cNvSpPr/>
          <p:nvPr/>
        </p:nvSpPr>
        <p:spPr>
          <a:xfrm>
            <a:off x="2668586" y="2336805"/>
            <a:ext cx="1714512" cy="571504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383098" y="2265367"/>
            <a:ext cx="928694" cy="71438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39892" y="2265367"/>
            <a:ext cx="928694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2089" y="122227"/>
            <a:ext cx="5476100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Работа 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28592" cy="2215991"/>
          </a:xfrm>
        </p:spPr>
        <p:txBody>
          <a:bodyPr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133</a:t>
            </a: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Прочитайте.  Укажите количество и  значение  придаточных  предложений. Определите  тип  подчинения. Перепишите,  расставляя   знаки препинания  и  пропущенные    буквы.</a:t>
            </a:r>
          </a:p>
          <a:p>
            <a:pPr algn="just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1. Когда  наша   шлюпка  направилась  от  фрегата   к   берегу мы 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увид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…ли  что  из  деревни  бросилось   б…жать  множество   женщин  и  детей.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Гонч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Пока   живёт  человек   будет   жить  и 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потому  что 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наше лучшее  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жение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надежд   народа  на  счастье  и  справедливость.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Хотя  он [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Ларра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  был  красив  она  оттолкнула  его потому  что   боялась   отца.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(М.Г.)   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4.Он [Л.Толстой] не   </a:t>
            </a:r>
            <a:r>
              <a:rPr lang="ru-RU" sz="12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слуша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…т  и  не  верит  когда  говорят  не  то  что   нужно.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(М.Г.)    </a:t>
            </a: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Макар  знал  что лютый  мороз не  шутит с  людьми, которые   уходят  в  тайгу  без  рукавиц  и   без шапки.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357850" cy="2789803"/>
          </a:xfrm>
        </p:spPr>
        <p:txBody>
          <a:bodyPr/>
          <a:lstStyle/>
          <a:p>
            <a:pPr algn="just">
              <a:lnSpc>
                <a:spcPts val="2200"/>
              </a:lnSpc>
            </a:pP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наша шлюпка направилась от  фрегата к  берегу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 увид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из  деревни  бросилось   б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жать  множество   женщин  и  детей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Гонч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 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   живёт  человек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[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будет   жить  и  ска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  что  ска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наше лучшее   выр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жение  надежд   народа  на  счастье  и  справедливость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Хотя  он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Ларра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был  красив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она  оттолкнула  его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  что   боялась   отца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(М.Г.)    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Л.Толстой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  слуша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  и  не  верит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 говорят  не  то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 нужно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(М.Г.)   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Макар  знал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лютый  мороз не  шутит с  людьми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которые   уходят  в  тайгу  без  рукавиц  и   без шапки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 rot="5400000">
            <a:off x="3240090" y="-1806599"/>
            <a:ext cx="142876" cy="414340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1239826" y="193665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597148" y="0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Левая круглая скобка 7"/>
          <p:cNvSpPr/>
          <p:nvPr/>
        </p:nvSpPr>
        <p:spPr>
          <a:xfrm rot="5400000">
            <a:off x="1096950" y="-163525"/>
            <a:ext cx="71438" cy="1500198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1882768" y="550855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811198" y="336541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Левая круглая скобка 10"/>
          <p:cNvSpPr/>
          <p:nvPr/>
        </p:nvSpPr>
        <p:spPr>
          <a:xfrm rot="5400000">
            <a:off x="3990189" y="372260"/>
            <a:ext cx="71438" cy="1000132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525842" y="622293"/>
            <a:ext cx="928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 долго?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3455198" y="907251"/>
            <a:ext cx="14287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4991115" y="871532"/>
            <a:ext cx="7143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026040" y="836607"/>
            <a:ext cx="57150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68256" y="1122359"/>
            <a:ext cx="107157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 flipV="1">
            <a:off x="1239826" y="1122359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11132" y="908045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16200000" flipH="1">
            <a:off x="1919281" y="1728788"/>
            <a:ext cx="71438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11132" y="1693863"/>
            <a:ext cx="164307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 flipV="1">
            <a:off x="311132" y="1693863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382570" y="1479549"/>
            <a:ext cx="14192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несмотря на что?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Левая круглая скобка 37"/>
          <p:cNvSpPr/>
          <p:nvPr/>
        </p:nvSpPr>
        <p:spPr>
          <a:xfrm rot="5400000">
            <a:off x="2882900" y="1122359"/>
            <a:ext cx="71438" cy="1214446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 rot="10800000" flipV="1">
            <a:off x="3525842" y="1693863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2454272" y="1479549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Левая круглая скобка 40"/>
          <p:cNvSpPr/>
          <p:nvPr/>
        </p:nvSpPr>
        <p:spPr>
          <a:xfrm rot="5400000">
            <a:off x="4240222" y="1693863"/>
            <a:ext cx="71438" cy="642942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 стрелкой 41"/>
          <p:cNvCxnSpPr/>
          <p:nvPr/>
        </p:nvCxnSpPr>
        <p:spPr>
          <a:xfrm rot="10800000" flipV="1">
            <a:off x="4597412" y="1979615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Левая круглая скобка 42"/>
          <p:cNvSpPr/>
          <p:nvPr/>
        </p:nvSpPr>
        <p:spPr>
          <a:xfrm rot="5400000">
            <a:off x="846917" y="1729582"/>
            <a:ext cx="71438" cy="1143008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525446" y="2051053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rot="10800000" flipV="1">
            <a:off x="1454140" y="2265367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Левая круглая скобка 45"/>
          <p:cNvSpPr/>
          <p:nvPr/>
        </p:nvSpPr>
        <p:spPr>
          <a:xfrm rot="5400000">
            <a:off x="3883032" y="1979615"/>
            <a:ext cx="71438" cy="642942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 стрелкой 46"/>
          <p:cNvCxnSpPr/>
          <p:nvPr/>
        </p:nvCxnSpPr>
        <p:spPr>
          <a:xfrm rot="10800000" flipV="1">
            <a:off x="4240222" y="2265367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3597280" y="2051053"/>
            <a:ext cx="7858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Левая круглая скобка 48"/>
          <p:cNvSpPr/>
          <p:nvPr/>
        </p:nvSpPr>
        <p:spPr>
          <a:xfrm rot="5400000">
            <a:off x="2061363" y="1943896"/>
            <a:ext cx="71438" cy="128588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 стрелкой 49"/>
          <p:cNvCxnSpPr/>
          <p:nvPr/>
        </p:nvCxnSpPr>
        <p:spPr>
          <a:xfrm rot="10800000" flipV="1">
            <a:off x="2740024" y="2551119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1668454" y="2336805"/>
            <a:ext cx="107157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какими?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96818" y="1"/>
            <a:ext cx="5571371" cy="312260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694098" y="1765301"/>
            <a:ext cx="20717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41450" y="468263"/>
            <a:ext cx="40337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   </a:t>
            </a:r>
            <a:r>
              <a:rPr lang="ru-RU" sz="24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§  </a:t>
            </a: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23.</a:t>
            </a:r>
          </a:p>
          <a:p>
            <a:pPr marL="228600" lvl="0" indent="-228600">
              <a:defRPr/>
            </a:pPr>
            <a:r>
              <a:rPr lang="ru-RU" sz="24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Выполнить   упражнение   </a:t>
            </a: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134   </a:t>
            </a:r>
            <a:r>
              <a:rPr lang="ru-RU" sz="24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 странице  </a:t>
            </a: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63.</a:t>
            </a: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4"/>
            <a:ext cx="4929222" cy="357190"/>
          </a:xfrm>
        </p:spPr>
        <p:txBody>
          <a:bodyPr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Верное утверждение отмечается «1»,  неверное – «0»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311132" y="622293"/>
            <a:ext cx="4929222" cy="357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Верное утверждение отмечается «1»,  неверное – «0»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311132" y="908045"/>
            <a:ext cx="4929222" cy="29238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2563" marR="0" lvl="0" indent="-18256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Союзы </a:t>
            </a:r>
            <a:r>
              <a:rPr kumimoji="0" lang="ru-RU" sz="1200" b="1" i="1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что</a:t>
            </a:r>
            <a:r>
              <a:rPr kumimoji="0" lang="ru-RU" sz="1200" b="1" i="1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1200" b="1" i="1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если</a:t>
            </a:r>
            <a:r>
              <a:rPr kumimoji="0" lang="ru-RU" sz="1200" b="1" i="1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1200" b="1" i="1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</a:t>
            </a:r>
            <a:r>
              <a:rPr kumimoji="0" lang="ru-RU" sz="1200" b="1" i="1" u="sng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подчинительные.</a:t>
            </a:r>
          </a:p>
          <a:p>
            <a:pPr marL="182563" marR="0" lvl="0" indent="-18256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БСП между частями пишется союз </a:t>
            </a:r>
            <a:r>
              <a:rPr lang="ru-RU" sz="1200" b="1" i="1" u="sng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чтобы.</a:t>
            </a:r>
          </a:p>
          <a:p>
            <a:pPr marL="182563" marR="0" lvl="0" indent="-18256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200" b="1" i="1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Предложение – это синтаксическая единица.</a:t>
            </a:r>
          </a:p>
          <a:p>
            <a:pPr marL="182563" marR="0" lvl="0" indent="-18256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200" b="1" i="1" kern="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 </a:t>
            </a:r>
            <a:r>
              <a:rPr lang="ru-RU" sz="1200" b="1" i="1" u="sng" kern="0" noProof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="1" i="1" kern="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i="1" u="sng" kern="0" noProof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1200" b="1" i="1" kern="0" noProof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сочинительные.</a:t>
            </a:r>
          </a:p>
          <a:p>
            <a:pPr marL="182563" lvl="0" indent="-182563">
              <a:buFontTx/>
              <a:buAutoNum type="arabicPeriod"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 </a:t>
            </a:r>
            <a:r>
              <a:rPr lang="ru-RU" sz="1200" b="1" i="1" u="sng" kern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однако</a:t>
            </a: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подчинительный.</a:t>
            </a:r>
          </a:p>
          <a:p>
            <a:pPr marL="182563" lvl="0" indent="-182563">
              <a:buFontTx/>
              <a:buAutoNum type="arabicPeriod"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ССП одно предложение может указывать на условие того, о чём говорится в другом.</a:t>
            </a:r>
          </a:p>
          <a:p>
            <a:pPr marL="182563" lvl="0" indent="-182563">
              <a:buFontTx/>
              <a:buAutoNum type="arabicPeriod"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Придаточные изъяснительные предложения отвечают на вопросы косвенных падежей.</a:t>
            </a:r>
          </a:p>
          <a:p>
            <a:pPr marL="182563" lvl="0" indent="-182563">
              <a:buFontTx/>
              <a:buAutoNum type="arabicPeriod"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СПП «Сделано всё, чтобы я мог учиться»  первая часть – придаточное предложение.</a:t>
            </a:r>
          </a:p>
          <a:p>
            <a:pPr marL="182563" lvl="0" indent="-182563">
              <a:buFontTx/>
              <a:buAutoNum type="arabicPeriod"/>
              <a:defRPr/>
            </a:pPr>
            <a:r>
              <a:rPr lang="ru-RU" sz="1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, (который…) – схема СПП.</a:t>
            </a:r>
          </a:p>
          <a:p>
            <a:pPr marL="182563" lvl="0" indent="-182563">
              <a:buFontTx/>
              <a:buAutoNum type="arabicPeriod"/>
              <a:defRPr/>
            </a:pPr>
            <a:endParaRPr lang="ru-RU" sz="1400" b="1" i="1" kern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Tx/>
              <a:buAutoNum type="arabicPeriod"/>
              <a:defRPr/>
            </a:pPr>
            <a:endParaRPr kumimoji="0" lang="ru-RU" sz="1600" b="1" i="1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1600" b="1" i="1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4008" y="2979747"/>
            <a:ext cx="500066" cy="1428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168652" y="2765433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Ответ: 101    100   101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0"/>
            <a:ext cx="5286412" cy="1938992"/>
          </a:xfrm>
        </p:spPr>
        <p:txBody>
          <a:bodyPr/>
          <a:lstStyle/>
          <a:p>
            <a:pPr marL="457200" indent="-457200"/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5725" indent="-85725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Сложноподчиненные  предложения  </a:t>
            </a:r>
          </a:p>
          <a:p>
            <a:pPr marL="85725" indent="-85725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с  несколькими  придаточными  можно            </a:t>
            </a:r>
          </a:p>
          <a:p>
            <a:pPr marL="85725" indent="-85725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разделить  на  три  группы: </a:t>
            </a:r>
          </a:p>
          <a:p>
            <a:pPr marL="85725" indent="-85725"/>
            <a:r>
              <a:rPr lang="ru-RU" sz="1400" dirty="0" smtClean="0">
                <a:solidFill>
                  <a:srgbClr val="00B050"/>
                </a:solidFill>
              </a:rPr>
              <a:t>                </a:t>
            </a:r>
            <a:r>
              <a:rPr lang="ru-RU" sz="1400" dirty="0" smtClean="0">
                <a:solidFill>
                  <a:srgbClr val="FF0000"/>
                </a:solidFill>
              </a:rPr>
              <a:t>с  последовательным,  однородным  и     </a:t>
            </a:r>
          </a:p>
          <a:p>
            <a:pPr marL="85725" indent="-85725"/>
            <a:r>
              <a:rPr lang="ru-RU" sz="1400" dirty="0" smtClean="0">
                <a:solidFill>
                  <a:srgbClr val="FF0000"/>
                </a:solidFill>
              </a:rPr>
              <a:t>                 неоднородным (параллельным)  подчинением.</a:t>
            </a:r>
          </a:p>
          <a:p>
            <a:pPr marL="85725" indent="-85725"/>
            <a:r>
              <a:rPr lang="ru-RU" sz="1400" dirty="0" smtClean="0">
                <a:solidFill>
                  <a:srgbClr val="00B050"/>
                </a:solidFill>
              </a:rPr>
              <a:t>                  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457200" indent="-457200"/>
            <a:r>
              <a:rPr lang="ru-RU" sz="1400" dirty="0" smtClean="0">
                <a:solidFill>
                  <a:srgbClr val="00B050"/>
                </a:solidFill>
              </a:rPr>
              <a:t>                                           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457200" indent="-457200"/>
            <a:r>
              <a:rPr lang="ru-RU" sz="1400" dirty="0" smtClean="0">
                <a:solidFill>
                  <a:srgbClr val="00B050"/>
                </a:solidFill>
              </a:rPr>
              <a:t> 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Администратор\Рабочий стол\Рабочий стол 2019\человечки\200w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265103"/>
            <a:ext cx="500066" cy="107157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Рабочий стол 2019\человечки\скачанные файл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2966" y="1336673"/>
            <a:ext cx="2143140" cy="16906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39694" y="1550987"/>
            <a:ext cx="32861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Названные   типы   подчинения  могут   сочетаться  друг с  другом  в  одном  сложноподчиненном  предложении (комбинированное  подчинение).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089" y="122227"/>
            <a:ext cx="5476100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0"/>
            <a:ext cx="5400600" cy="369332"/>
          </a:xfrm>
        </p:spPr>
        <p:txBody>
          <a:bodyPr/>
          <a:lstStyle/>
          <a:p>
            <a:r>
              <a:rPr lang="ru-RU" sz="2400" dirty="0" smtClean="0"/>
              <a:t>           Работа   с  учебником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472608" cy="2492990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Выполним   упражнение  </a:t>
            </a:r>
            <a:r>
              <a:rPr lang="ru-RU" sz="1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130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 странице </a:t>
            </a:r>
            <a:r>
              <a:rPr lang="ru-RU" sz="12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61.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Прочитайте. Укажите  количество  придаточных в  данных  СПП. Объясните  постановку   знаков  препинания.  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1. Боброву  вспомнились  читанные  в  каком-то   журнале   стихи, в  которых  поэт  говорит своей  милой, что  они   не   будут  клясться друг  другу,  потому  что  клятвы  оскорбили  бы  их   доверчивую и горячую  любовь. (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2.  Он видит,  как  поле  отец  удобряет,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Как   в  рыхлую   землю   бросает    зерно.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Как   поле  потом  зеленеть   начинает,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Как  колос  растёт,  наливает    зерно (Н.) 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3. Когда  вся  долина   залилась  золотыми   лучами   заходящего  солнца ,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  понял,  что     день  кончился. (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                </a:t>
            </a:r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369332"/>
          </a:xfrm>
        </p:spPr>
        <p:txBody>
          <a:bodyPr/>
          <a:lstStyle/>
          <a:p>
            <a:r>
              <a:rPr lang="ru-RU" sz="2400" dirty="0" smtClean="0"/>
              <a:t>           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3665"/>
            <a:ext cx="5544615" cy="2785378"/>
          </a:xfrm>
        </p:spPr>
        <p:txBody>
          <a:bodyPr/>
          <a:lstStyle/>
          <a:p>
            <a:r>
              <a:rPr lang="ru-RU" sz="1100" dirty="0" smtClean="0">
                <a:solidFill>
                  <a:schemeClr val="tx1"/>
                </a:solidFill>
              </a:rPr>
              <a:t>   </a:t>
            </a:r>
            <a:r>
              <a:rPr lang="ru-RU" sz="1200" dirty="0" smtClean="0">
                <a:solidFill>
                  <a:srgbClr val="0070C0"/>
                </a:solidFill>
              </a:rPr>
              <a:t>1. </a:t>
            </a:r>
            <a:r>
              <a:rPr lang="ru-RU" sz="1200" dirty="0" smtClean="0">
                <a:solidFill>
                  <a:srgbClr val="FF0000"/>
                </a:solidFill>
              </a:rPr>
              <a:t>[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</a:rPr>
              <a:t>Боброву  вспомнились  читанные  в  каком-то   журнале   стихи</a:t>
            </a:r>
            <a:r>
              <a:rPr lang="ru-RU" sz="1200" dirty="0" smtClean="0">
                <a:solidFill>
                  <a:srgbClr val="FF0000"/>
                </a:solidFill>
              </a:rPr>
              <a:t>]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0070C0"/>
                </a:solidFill>
              </a:rPr>
              <a:t>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в которых  поэт  говорит своей  милой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800" dirty="0" smtClean="0">
                <a:solidFill>
                  <a:srgbClr val="FF0000"/>
                </a:solidFill>
              </a:rPr>
              <a:t>, </a:t>
            </a:r>
            <a:r>
              <a:rPr lang="ru-RU" sz="14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что  они   не   будут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клясться друг  другу 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0070C0"/>
                </a:solidFill>
              </a:rPr>
              <a:t>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потому  что  клятвы  оскорбили  бы  их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доверчивую и горячую  любовь 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200" dirty="0" smtClean="0">
                <a:solidFill>
                  <a:srgbClr val="0070C0"/>
                </a:solidFill>
              </a:rPr>
              <a:t>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Купр</a:t>
            </a:r>
            <a:r>
              <a:rPr lang="ru-RU" sz="1200" dirty="0" smtClean="0">
                <a:solidFill>
                  <a:schemeClr val="tx1"/>
                </a:solidFill>
              </a:rPr>
              <a:t>.)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2. </a:t>
            </a:r>
            <a:r>
              <a:rPr lang="ru-RU" sz="1200" dirty="0" smtClean="0">
                <a:solidFill>
                  <a:srgbClr val="FF0000"/>
                </a:solidFill>
              </a:rPr>
              <a:t>[</a:t>
            </a:r>
            <a:r>
              <a:rPr lang="ru-RU" sz="1200" dirty="0" smtClean="0">
                <a:solidFill>
                  <a:srgbClr val="0070C0"/>
                </a:solidFill>
              </a:rPr>
              <a:t>Он видит</a:t>
            </a:r>
            <a:r>
              <a:rPr lang="ru-RU" sz="1200" dirty="0" smtClean="0">
                <a:solidFill>
                  <a:srgbClr val="FF0000"/>
                </a:solidFill>
              </a:rPr>
              <a:t>]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0070C0"/>
                </a:solidFill>
              </a:rPr>
              <a:t>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как  поле  отец  удобряет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endParaRPr lang="ru-RU" sz="12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 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Как   в  рыхлую   землю   бросает    зерно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endParaRPr lang="ru-RU" sz="12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 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Как   поле  потом  зеленеть   начинает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endParaRPr lang="ru-RU" sz="12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  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Как  колос  растёт)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0070C0"/>
                </a:solidFill>
              </a:rPr>
              <a:t>  наливает    зерно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200" dirty="0" smtClean="0">
                <a:solidFill>
                  <a:srgbClr val="0070C0"/>
                </a:solidFill>
              </a:rPr>
              <a:t>. </a:t>
            </a:r>
            <a:r>
              <a:rPr lang="ru-RU" sz="1200" dirty="0" smtClean="0">
                <a:solidFill>
                  <a:schemeClr val="tx1"/>
                </a:solidFill>
              </a:rPr>
              <a:t>(Н.)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3. </a:t>
            </a:r>
            <a:r>
              <a:rPr lang="ru-RU" sz="1200" dirty="0" smtClean="0">
                <a:solidFill>
                  <a:srgbClr val="FF0000"/>
                </a:solidFill>
              </a:rPr>
              <a:t>(</a:t>
            </a:r>
            <a:r>
              <a:rPr lang="ru-RU" sz="1200" dirty="0" smtClean="0">
                <a:solidFill>
                  <a:srgbClr val="0070C0"/>
                </a:solidFill>
              </a:rPr>
              <a:t>Когда  вся  долина   залилась  золотыми   лучами   заходящего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солнца</a:t>
            </a:r>
            <a:r>
              <a:rPr lang="ru-RU" sz="1200" dirty="0" smtClean="0">
                <a:solidFill>
                  <a:srgbClr val="FF0000"/>
                </a:solidFill>
              </a:rPr>
              <a:t>) 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[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</a:rPr>
              <a:t>я   понял</a:t>
            </a:r>
            <a:r>
              <a:rPr lang="ru-RU" sz="1200" dirty="0" smtClean="0">
                <a:solidFill>
                  <a:srgbClr val="FF0000"/>
                </a:solidFill>
              </a:rPr>
              <a:t>] </a:t>
            </a:r>
            <a:r>
              <a:rPr lang="ru-RU" sz="1800" dirty="0" smtClean="0">
                <a:solidFill>
                  <a:srgbClr val="FF0000"/>
                </a:solidFill>
              </a:rPr>
              <a:t>,</a:t>
            </a:r>
            <a:r>
              <a:rPr lang="ru-RU" sz="1200" dirty="0" smtClean="0">
                <a:solidFill>
                  <a:srgbClr val="FF0000"/>
                </a:solidFill>
              </a:rPr>
              <a:t> (</a:t>
            </a:r>
            <a:r>
              <a:rPr lang="ru-RU" sz="1200" dirty="0" smtClean="0">
                <a:solidFill>
                  <a:srgbClr val="0070C0"/>
                </a:solidFill>
              </a:rPr>
              <a:t>что     день  кончился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200" dirty="0" smtClean="0">
                <a:solidFill>
                  <a:srgbClr val="0070C0"/>
                </a:solidFill>
              </a:rPr>
              <a:t>. </a:t>
            </a:r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</a:rPr>
              <a:t>Арс</a:t>
            </a:r>
            <a:r>
              <a:rPr lang="ru-RU" sz="1400" dirty="0" smtClean="0">
                <a:solidFill>
                  <a:schemeClr val="tx1"/>
                </a:solidFill>
              </a:rPr>
              <a:t>.)</a:t>
            </a:r>
          </a:p>
          <a:p>
            <a:pPr>
              <a:tabLst>
                <a:tab pos="0" algn="l"/>
              </a:tabLst>
            </a:pPr>
            <a:endParaRPr lang="ru-RU" sz="1100" dirty="0" smtClean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1371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00600" cy="1071570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  подчинения,  при котором первое  придаточное относится   к   главному  предложению, второе  придаточное   -  к первому и т.д.,  называется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последовательным.   </a:t>
            </a:r>
          </a:p>
          <a:p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25644" y="1193797"/>
            <a:ext cx="3240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Света   луны   оказалось   вполне   достаточно, чтобы   части   шли  туда,  куда  им   было   указано.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68520" y="2479681"/>
            <a:ext cx="928694" cy="5715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382966" y="2408243"/>
            <a:ext cx="928694" cy="64294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597412" y="2408243"/>
            <a:ext cx="928694" cy="64294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097214" y="2693995"/>
            <a:ext cx="285752" cy="14287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311660" y="2693995"/>
            <a:ext cx="285752" cy="142876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Documents and Settings\Администратор\Рабочий стол\Рабочий стол 2019\человечки\ima12ges.jpeg"/>
          <p:cNvPicPr>
            <a:picLocks noChangeAspect="1" noChangeArrowheads="1"/>
          </p:cNvPicPr>
          <p:nvPr/>
        </p:nvPicPr>
        <p:blipFill>
          <a:blip r:embed="rId2"/>
          <a:srcRect r="8333"/>
          <a:stretch>
            <a:fillRect/>
          </a:stretch>
        </p:blipFill>
        <p:spPr bwMode="auto">
          <a:xfrm>
            <a:off x="239694" y="1193797"/>
            <a:ext cx="1714512" cy="192882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96818" y="122227"/>
            <a:ext cx="5571371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07777"/>
          </a:xfrm>
        </p:spPr>
        <p:txBody>
          <a:bodyPr/>
          <a:lstStyle/>
          <a:p>
            <a:pPr algn="ctr"/>
            <a:r>
              <a:rPr lang="ru-RU" sz="2000" dirty="0" smtClean="0"/>
              <a:t>    Работа    с   учебником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622293"/>
            <a:ext cx="5619204" cy="3231654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C00000"/>
                </a:solidFill>
              </a:rPr>
              <a:t> 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Упражнение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131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Страница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62. </a:t>
            </a:r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Прочитайте, укажите количество придаточных в  данных сложноподчиненных предложениях. Определите, к  чему  относится   каждое  придаточное:  к  главному  предложению  или  к  другому  придаточному. Перепишите,  расставляя   недостающие   знаки  препинания.</a:t>
            </a:r>
            <a:endParaRPr lang="ru-RU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 algn="just"/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100" dirty="0" smtClean="0">
                <a:solidFill>
                  <a:schemeClr val="tx1"/>
                </a:solidFill>
              </a:rPr>
              <a:t>1.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Наша  публика    так  ещё  молода  и  простодушна  что  не  понимает   басни  если  в  конце  её  не  находит  нравоучения. </a:t>
            </a:r>
            <a:r>
              <a:rPr lang="ru-RU" sz="1100" dirty="0" smtClean="0">
                <a:solidFill>
                  <a:schemeClr val="tx1"/>
                </a:solidFill>
              </a:rPr>
              <a:t>(Л.)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sz="1100" dirty="0" smtClean="0">
                <a:solidFill>
                  <a:schemeClr val="tx1"/>
                </a:solidFill>
              </a:rPr>
              <a:t>2.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Я  понял  что   машина  остановилась когда  начало  там  мелькать   белое   пятно  света   от   электрического фонарика. </a:t>
            </a:r>
            <a:r>
              <a:rPr lang="ru-RU" sz="1100" dirty="0" smtClean="0">
                <a:solidFill>
                  <a:schemeClr val="tx1"/>
                </a:solidFill>
              </a:rPr>
              <a:t>(</a:t>
            </a:r>
            <a:r>
              <a:rPr lang="ru-RU" sz="1100" dirty="0" err="1" smtClean="0">
                <a:solidFill>
                  <a:schemeClr val="tx1"/>
                </a:solidFill>
              </a:rPr>
              <a:t>Сол</a:t>
            </a:r>
            <a:r>
              <a:rPr lang="ru-RU" sz="1100" dirty="0" smtClean="0">
                <a:solidFill>
                  <a:schemeClr val="tx1"/>
                </a:solidFill>
              </a:rPr>
              <a:t>.)    3.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Уважай  себя  если   хочешь  чтобы   тебя   уважали. </a:t>
            </a:r>
            <a:r>
              <a:rPr lang="ru-RU" sz="1100" dirty="0" smtClean="0">
                <a:solidFill>
                  <a:schemeClr val="tx1"/>
                </a:solidFill>
              </a:rPr>
              <a:t>(Посл.)     4.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Остерегайтесь  мысли  что  у  вас  есть   такие   добродетели каких  нет  у других. </a:t>
            </a:r>
            <a:r>
              <a:rPr lang="ru-RU" sz="1100" dirty="0" smtClean="0">
                <a:solidFill>
                  <a:schemeClr val="tx1"/>
                </a:solidFill>
              </a:rPr>
              <a:t>(Л.Н.Т.)   5.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Ходжа  Насреддин как всегда  исчез 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бесследно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чтобы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объявиться   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там  где   его   совсем   не  ожидают. </a:t>
            </a:r>
            <a:r>
              <a:rPr lang="ru-RU" sz="1100" dirty="0" smtClean="0">
                <a:solidFill>
                  <a:schemeClr val="tx1"/>
                </a:solidFill>
              </a:rPr>
              <a:t>(Л.Солов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sz="1100" dirty="0" smtClean="0">
                <a:solidFill>
                  <a:schemeClr val="tx1"/>
                </a:solidFill>
              </a:rPr>
              <a:t>)</a:t>
            </a:r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228600" indent="-228600" algn="just"/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228600" indent="-228600" algn="l"/>
            <a:r>
              <a:rPr lang="ru-RU" sz="1100" dirty="0" smtClean="0">
                <a:solidFill>
                  <a:srgbClr val="FF0000"/>
                </a:solidFill>
              </a:rPr>
              <a:t>            </a:t>
            </a:r>
            <a:endParaRPr lang="ru-RU" sz="11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-228600" algn="l"/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</a:p>
          <a:p>
            <a:pPr marL="228600" indent="-228600" algn="l"/>
            <a:endParaRPr lang="ru-RU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 algn="l"/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228600" indent="-228600" algn="l"/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286412" cy="3277820"/>
          </a:xfrm>
        </p:spPr>
        <p:txBody>
          <a:bodyPr/>
          <a:lstStyle/>
          <a:p>
            <a:pPr marL="228600" indent="-228600" algn="just">
              <a:lnSpc>
                <a:spcPts val="2400"/>
              </a:lnSpc>
            </a:pPr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Наша  публика    так  ещё  молода  и  простодушна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 не  понимает  басни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 в  конце  её  не  находит  нравоучения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(Л.)  </a:t>
            </a:r>
          </a:p>
          <a:p>
            <a:pPr marL="228600" indent="-228600" algn="just">
              <a:lnSpc>
                <a:spcPts val="2400"/>
              </a:lnSpc>
            </a:pP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понял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  машина  остановилась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 начало  там  мелькать белое пятно  света от   электрического фонарика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  </a:t>
            </a:r>
          </a:p>
          <a:p>
            <a:pPr marL="228600" indent="-228600" algn="just">
              <a:lnSpc>
                <a:spcPts val="24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Уважай себя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хочешь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другие тебя уважали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(Посл.)   </a:t>
            </a:r>
          </a:p>
          <a:p>
            <a:pPr marL="228600" indent="-228600" algn="just">
              <a:lnSpc>
                <a:spcPts val="24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Остерегайтесь  мысли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  у  вас  есть   такие   добродетели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каких  нет  у других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(Л.Н.Т.)  </a:t>
            </a:r>
          </a:p>
          <a:p>
            <a:pPr marL="228600" indent="-228600" algn="just">
              <a:lnSpc>
                <a:spcPts val="24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Ходжа  Насреддин, как всегда,  исчез   бесследно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объявиться  там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где его совсем  не  ожидают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(Л.Солов.) </a:t>
            </a:r>
          </a:p>
          <a:p>
            <a:pPr marL="228600" indent="-228600" algn="just">
              <a:lnSpc>
                <a:spcPts val="2400"/>
              </a:lnSpc>
            </a:pPr>
            <a:r>
              <a:rPr lang="ru-RU" sz="1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300" dirty="0" smtClean="0">
              <a:solidFill>
                <a:srgbClr val="0070C0"/>
              </a:solidFill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 rot="5400000">
            <a:off x="3773976" y="-1483022"/>
            <a:ext cx="146882" cy="3357382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5454669" y="265102"/>
            <a:ext cx="142876" cy="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Левая круглая скобка 16"/>
          <p:cNvSpPr/>
          <p:nvPr/>
        </p:nvSpPr>
        <p:spPr>
          <a:xfrm rot="5400000">
            <a:off x="1739892" y="-377839"/>
            <a:ext cx="142876" cy="1857388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10800000" flipV="1">
            <a:off x="2740024" y="479417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Левая круглая скобка 22"/>
          <p:cNvSpPr/>
          <p:nvPr/>
        </p:nvSpPr>
        <p:spPr>
          <a:xfrm rot="5400000">
            <a:off x="1454140" y="193665"/>
            <a:ext cx="142876" cy="128588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2097083" y="836606"/>
            <a:ext cx="142876" cy="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Левая круглая скобка 24"/>
          <p:cNvSpPr/>
          <p:nvPr/>
        </p:nvSpPr>
        <p:spPr>
          <a:xfrm rot="5400000">
            <a:off x="4097346" y="193665"/>
            <a:ext cx="142876" cy="128588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 flipV="1">
            <a:off x="4811726" y="765169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Левая круглая скобка 26"/>
          <p:cNvSpPr/>
          <p:nvPr/>
        </p:nvSpPr>
        <p:spPr>
          <a:xfrm rot="5400000">
            <a:off x="1525578" y="1122359"/>
            <a:ext cx="142876" cy="57150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 rot="10800000" flipV="1">
            <a:off x="1882768" y="1336673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Левая круглая скобка 29"/>
          <p:cNvSpPr/>
          <p:nvPr/>
        </p:nvSpPr>
        <p:spPr>
          <a:xfrm rot="5400000">
            <a:off x="2740024" y="765169"/>
            <a:ext cx="142876" cy="1285884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 стрелкой 30"/>
          <p:cNvCxnSpPr/>
          <p:nvPr/>
        </p:nvCxnSpPr>
        <p:spPr>
          <a:xfrm rot="10800000" flipV="1">
            <a:off x="3454404" y="1336673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Левая круглая скобка 31"/>
          <p:cNvSpPr/>
          <p:nvPr/>
        </p:nvSpPr>
        <p:spPr>
          <a:xfrm rot="5400000">
            <a:off x="2668586" y="908045"/>
            <a:ext cx="142876" cy="1571636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 стрелкой 32"/>
          <p:cNvCxnSpPr/>
          <p:nvPr/>
        </p:nvCxnSpPr>
        <p:spPr>
          <a:xfrm rot="10800000" flipV="1">
            <a:off x="3525842" y="1622425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4810932" y="1693863"/>
            <a:ext cx="143670" cy="79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883164" y="1622425"/>
            <a:ext cx="64294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454008" y="1979615"/>
            <a:ext cx="35719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0800000" flipV="1">
            <a:off x="811198" y="1979615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Левая круглая скобка 51"/>
          <p:cNvSpPr/>
          <p:nvPr/>
        </p:nvSpPr>
        <p:spPr>
          <a:xfrm rot="5400000">
            <a:off x="4740288" y="1765301"/>
            <a:ext cx="142876" cy="1000132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 стрелкой 52"/>
          <p:cNvCxnSpPr/>
          <p:nvPr/>
        </p:nvCxnSpPr>
        <p:spPr>
          <a:xfrm rot="10800000" flipV="1">
            <a:off x="5311792" y="2265367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Левая круглая скобка 53"/>
          <p:cNvSpPr/>
          <p:nvPr/>
        </p:nvSpPr>
        <p:spPr>
          <a:xfrm rot="5400000">
            <a:off x="2061363" y="2015334"/>
            <a:ext cx="142876" cy="1214446"/>
          </a:xfrm>
          <a:prstGeom prst="lef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 стрелкой 54"/>
          <p:cNvCxnSpPr/>
          <p:nvPr/>
        </p:nvCxnSpPr>
        <p:spPr>
          <a:xfrm rot="10800000" flipV="1">
            <a:off x="2740024" y="2551119"/>
            <a:ext cx="1588" cy="1428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96818" y="1"/>
            <a:ext cx="5571371" cy="312260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1193797"/>
            <a:ext cx="2127268" cy="205105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193665"/>
            <a:ext cx="5472608" cy="1079550"/>
          </a:xfrm>
        </p:spPr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</a:rPr>
              <a:t>         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Тип   подчинения,  при  котором  одинаковые   по   значению (однородные)  придаточные  относятся   к   главному   предложению,  называется  </a:t>
            </a:r>
            <a:r>
              <a:rPr lang="ru-RU" sz="1600" dirty="0" smtClean="0">
                <a:solidFill>
                  <a:srgbClr val="FF0000"/>
                </a:solidFill>
              </a:rPr>
              <a:t>однородным.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</a:rPr>
              <a:t>                 </a:t>
            </a:r>
            <a:endParaRPr lang="ru-RU" sz="1600" dirty="0" smtClean="0">
              <a:solidFill>
                <a:srgbClr val="FF0000"/>
              </a:solidFill>
            </a:endParaRP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FF0000"/>
                </a:solidFill>
              </a:rPr>
              <a:t>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68256" y="1352024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25578" y="1193797"/>
            <a:ext cx="37862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Оленин    знал,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  лесу  опасно,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абреки  всегда  скрываются в этих   лесах.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996" y="4066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39892" y="2265367"/>
            <a:ext cx="1143008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883032" y="1836739"/>
            <a:ext cx="92869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883032" y="2479681"/>
            <a:ext cx="928694" cy="5715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>
            <a:stCxn id="12" idx="3"/>
            <a:endCxn id="13" idx="2"/>
          </p:cNvCxnSpPr>
          <p:nvPr/>
        </p:nvCxnSpPr>
        <p:spPr>
          <a:xfrm flipV="1">
            <a:off x="2882900" y="2122491"/>
            <a:ext cx="1000132" cy="5000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2" idx="3"/>
            <a:endCxn id="14" idx="2"/>
          </p:cNvCxnSpPr>
          <p:nvPr/>
        </p:nvCxnSpPr>
        <p:spPr>
          <a:xfrm>
            <a:off x="2882900" y="2622557"/>
            <a:ext cx="1000132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089" y="122227"/>
            <a:ext cx="5476100" cy="300037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7213</TotalTime>
  <Words>1451</Words>
  <Application>Microsoft Office PowerPoint</Application>
  <PresentationFormat>Произвольный</PresentationFormat>
  <Paragraphs>156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Русский язык</vt:lpstr>
      <vt:lpstr>                 Цифровой диктант</vt:lpstr>
      <vt:lpstr>Слайд 3</vt:lpstr>
      <vt:lpstr>           Работа   с  учебником</vt:lpstr>
      <vt:lpstr>            </vt:lpstr>
      <vt:lpstr>                     </vt:lpstr>
      <vt:lpstr>    Работа    с   учебником</vt:lpstr>
      <vt:lpstr>           </vt:lpstr>
      <vt:lpstr> </vt:lpstr>
      <vt:lpstr>          Работа   с   учебником</vt:lpstr>
      <vt:lpstr>           </vt:lpstr>
      <vt:lpstr>Слайд 12</vt:lpstr>
      <vt:lpstr>                 Работа    с   учебником</vt:lpstr>
      <vt:lpstr>Слайд 14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1044</cp:revision>
  <dcterms:created xsi:type="dcterms:W3CDTF">2020-04-13T08:05:42Z</dcterms:created>
  <dcterms:modified xsi:type="dcterms:W3CDTF">2020-12-13T17:52:02Z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