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482" r:id="rId3"/>
    <p:sldId id="483" r:id="rId4"/>
    <p:sldId id="456" r:id="rId5"/>
    <p:sldId id="461" r:id="rId6"/>
    <p:sldId id="465" r:id="rId7"/>
    <p:sldId id="471" r:id="rId8"/>
    <p:sldId id="472" r:id="rId9"/>
    <p:sldId id="473" r:id="rId10"/>
    <p:sldId id="475" r:id="rId11"/>
    <p:sldId id="474" r:id="rId12"/>
    <p:sldId id="478" r:id="rId13"/>
    <p:sldId id="262" r:id="rId14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6195" autoAdjust="0"/>
    <p:restoredTop sz="91514" autoAdjust="0"/>
  </p:normalViewPr>
  <p:slideViewPr>
    <p:cSldViewPr>
      <p:cViewPr>
        <p:scale>
          <a:sx n="125" d="100"/>
          <a:sy n="125" d="100"/>
        </p:scale>
        <p:origin x="-810" y="2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29.11.2020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13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 Русский   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87359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0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spc="-20" dirty="0" smtClean="0">
                <a:solidFill>
                  <a:srgbClr val="0070C0"/>
                </a:solidFill>
                <a:latin typeface="Arial"/>
                <a:cs typeface="Arial"/>
              </a:rPr>
              <a:t>Сложноподчиненные  предложения  с  придаточным  цели</a:t>
            </a:r>
            <a:endParaRPr lang="ru-RU" sz="22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        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008" y="1979615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Выполним     задание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5"/>
            <a:ext cx="5376360" cy="3477875"/>
          </a:xfrm>
        </p:spPr>
        <p:txBody>
          <a:bodyPr/>
          <a:lstStyle/>
          <a:p>
            <a:r>
              <a:rPr lang="ru-RU" sz="1200" dirty="0" smtClean="0"/>
              <a:t>    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    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 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соответствии  с   данной  схемой преобразуйте 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СПП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  придаточными  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цели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СПП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  придаточными  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условия.</a:t>
            </a:r>
            <a:endParaRPr lang="ru-RU" sz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    (</a:t>
            </a:r>
            <a:r>
              <a:rPr lang="ru-RU" sz="1800" dirty="0" smtClean="0">
                <a:solidFill>
                  <a:srgbClr val="FF0000"/>
                </a:solidFill>
              </a:rPr>
              <a:t>чтобы), [     ].                 (  если  ),  [      ].</a:t>
            </a:r>
          </a:p>
          <a:p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</a:p>
          <a:p>
            <a:endParaRPr lang="ru-RU" sz="1800" dirty="0" smtClean="0">
              <a:solidFill>
                <a:srgbClr val="0070C0"/>
              </a:solidFill>
            </a:endParaRPr>
          </a:p>
          <a:p>
            <a:endParaRPr lang="ru-RU" sz="1600" dirty="0" smtClean="0">
              <a:solidFill>
                <a:srgbClr val="FF0000"/>
              </a:solidFill>
            </a:endParaRPr>
          </a:p>
          <a:p>
            <a:r>
              <a:rPr lang="ru-RU" sz="1200" dirty="0" smtClean="0">
                <a:solidFill>
                  <a:srgbClr val="0070C0"/>
                </a:solidFill>
              </a:rPr>
              <a:t>  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   </a:t>
            </a:r>
          </a:p>
          <a:p>
            <a:endParaRPr lang="ru-RU" sz="1200" dirty="0" smtClean="0">
              <a:solidFill>
                <a:srgbClr val="0070C0"/>
              </a:solidFill>
            </a:endParaRPr>
          </a:p>
          <a:p>
            <a:endParaRPr lang="ru-RU" sz="1200" dirty="0" smtClean="0">
              <a:solidFill>
                <a:srgbClr val="0070C0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2454272" y="1765301"/>
            <a:ext cx="61836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256" y="2051053"/>
            <a:ext cx="5143536" cy="1193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400657"/>
          </a:xfrm>
        </p:spPr>
        <p:txBody>
          <a:bodyPr/>
          <a:lstStyle/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1.Чтобы   жареная   рыба  приобрела приятный  вкус, следует  перед   жарением подержать  её   в  молоке, а   затем   обвалять   в  муке.</a:t>
            </a:r>
            <a:b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2. Посолите   рыбу за 10 – 15  минут  до   жарки,  чтобы  она   не   развалилась.</a:t>
            </a:r>
            <a:b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3. Для  того,  чтобы  лук  при   жарке  приобрёл золотисто-жёлтый  цвет,  предварительно обваляйте его в муке.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2551119"/>
            <a:ext cx="5211254" cy="553998"/>
          </a:xfrm>
        </p:spPr>
        <p:txBody>
          <a:bodyPr/>
          <a:lstStyle/>
          <a:p>
            <a:pPr algn="just"/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лук  предварительно  обвалять в муке), [он   при </a:t>
            </a:r>
          </a:p>
          <a:p>
            <a:pPr algn="just"/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жарке  приобретёт  золотисто-жёлтый  цвет].</a:t>
            </a:r>
          </a:p>
          <a:p>
            <a:pPr marL="228600" indent="-228600" algn="just"/>
            <a:endParaRPr lang="ru-RU" sz="12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4008" y="693731"/>
            <a:ext cx="46434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(</a:t>
            </a:r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перед   жарением подержать рыбу  в молоке, а   затем обвалять   в  муке), [ она приобретёт приятный  вкус].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5446" y="1622425"/>
            <a:ext cx="46434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посолить   рыбу  за 10 – 15  минут  до  жарки</a:t>
            </a: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[ она   не   развалится].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Словарная   работа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659527"/>
            <a:ext cx="5619204" cy="2369880"/>
          </a:xfrm>
        </p:spPr>
        <p:txBody>
          <a:bodyPr/>
          <a:lstStyle/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          </a:t>
            </a:r>
            <a:r>
              <a:rPr lang="en-US" sz="1400" dirty="0" smtClean="0">
                <a:solidFill>
                  <a:srgbClr val="0070C0"/>
                </a:solidFill>
              </a:rPr>
              <a:t> </a:t>
            </a:r>
            <a:r>
              <a:rPr lang="ru-RU" sz="1400" dirty="0" smtClean="0">
                <a:solidFill>
                  <a:srgbClr val="0070C0"/>
                </a:solidFill>
              </a:rPr>
              <a:t>                                </a:t>
            </a:r>
            <a:r>
              <a:rPr lang="ru-RU" sz="1400" dirty="0" err="1" smtClean="0">
                <a:solidFill>
                  <a:srgbClr val="FF0000"/>
                </a:solidFill>
              </a:rPr>
              <a:t>Привиле́гия</a:t>
            </a:r>
            <a:endParaRPr lang="ru-RU" sz="1400" dirty="0" smtClean="0">
              <a:solidFill>
                <a:srgbClr val="FF0000"/>
              </a:solidFill>
            </a:endParaRPr>
          </a:p>
          <a:p>
            <a:pPr marL="228600" indent="-228600" algn="l"/>
            <a:r>
              <a:rPr lang="ru-RU" sz="1400" dirty="0" smtClean="0">
                <a:solidFill>
                  <a:srgbClr val="FF0000"/>
                </a:solidFill>
              </a:rPr>
              <a:t>                                           </a:t>
            </a:r>
            <a:r>
              <a:rPr lang="ru-RU" sz="1400" dirty="0" err="1" smtClean="0">
                <a:solidFill>
                  <a:srgbClr val="FF0000"/>
                </a:solidFill>
              </a:rPr>
              <a:t>Фавори́т</a:t>
            </a:r>
            <a:endParaRPr lang="ru-RU" sz="1400" dirty="0" smtClean="0">
              <a:solidFill>
                <a:srgbClr val="FF0000"/>
              </a:solidFill>
            </a:endParaRPr>
          </a:p>
          <a:p>
            <a:pPr marL="228600" indent="-228600" algn="l"/>
            <a:r>
              <a:rPr lang="ru-RU" sz="1400" dirty="0" smtClean="0">
                <a:solidFill>
                  <a:srgbClr val="FF0000"/>
                </a:solidFill>
              </a:rPr>
              <a:t>     </a:t>
            </a:r>
            <a:r>
              <a:rPr lang="ru-RU" sz="1400" dirty="0" err="1" smtClean="0">
                <a:solidFill>
                  <a:srgbClr val="FF0000"/>
                </a:solidFill>
              </a:rPr>
              <a:t>Привиле́гия</a:t>
            </a:r>
            <a:r>
              <a:rPr lang="ru-RU" sz="1400" dirty="0" smtClean="0">
                <a:solidFill>
                  <a:srgbClr val="0070C0"/>
                </a:solidFill>
              </a:rPr>
              <a:t> ( от  латинского   </a:t>
            </a:r>
            <a:r>
              <a:rPr lang="en-US" sz="1400" dirty="0" err="1" smtClean="0">
                <a:solidFill>
                  <a:schemeClr val="accent2">
                    <a:lumMod val="75000"/>
                  </a:schemeClr>
                </a:solidFill>
              </a:rPr>
              <a:t>privus</a:t>
            </a:r>
            <a:r>
              <a:rPr lang="ru-RU" sz="1400" dirty="0" smtClean="0">
                <a:solidFill>
                  <a:srgbClr val="0070C0"/>
                </a:solidFill>
              </a:rPr>
              <a:t> - «особый», </a:t>
            </a:r>
            <a:r>
              <a:rPr lang="en-US" sz="1400" dirty="0" err="1" smtClean="0">
                <a:solidFill>
                  <a:schemeClr val="accent6">
                    <a:lumMod val="50000"/>
                  </a:schemeClr>
                </a:solidFill>
              </a:rPr>
              <a:t>l</a:t>
            </a:r>
            <a:r>
              <a:rPr lang="en-US" sz="1400" dirty="0" err="1" smtClean="0">
                <a:solidFill>
                  <a:schemeClr val="accent2">
                    <a:lumMod val="75000"/>
                  </a:schemeClr>
                </a:solidFill>
              </a:rPr>
              <a:t>ex</a:t>
            </a:r>
            <a:r>
              <a:rPr lang="ru-RU" sz="1400" dirty="0" smtClean="0">
                <a:solidFill>
                  <a:srgbClr val="0070C0"/>
                </a:solidFill>
              </a:rPr>
              <a:t> -   </a:t>
            </a:r>
          </a:p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                «закон») – это  исключительное  право , </a:t>
            </a:r>
            <a:r>
              <a:rPr lang="ru-RU" sz="1400" dirty="0" err="1" smtClean="0">
                <a:solidFill>
                  <a:srgbClr val="0070C0"/>
                </a:solidFill>
              </a:rPr>
              <a:t>предос</a:t>
            </a:r>
            <a:r>
              <a:rPr lang="ru-RU" sz="1400" dirty="0" smtClean="0">
                <a:solidFill>
                  <a:srgbClr val="0070C0"/>
                </a:solidFill>
              </a:rPr>
              <a:t>-</a:t>
            </a:r>
          </a:p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                </a:t>
            </a:r>
            <a:r>
              <a:rPr lang="ru-RU" sz="1400" dirty="0" err="1" smtClean="0">
                <a:solidFill>
                  <a:srgbClr val="0070C0"/>
                </a:solidFill>
              </a:rPr>
              <a:t>тавленное</a:t>
            </a:r>
            <a:r>
              <a:rPr lang="ru-RU" sz="1400" dirty="0" smtClean="0">
                <a:solidFill>
                  <a:srgbClr val="0070C0"/>
                </a:solidFill>
              </a:rPr>
              <a:t>   кому-либо,  в  отличие  от  других. </a:t>
            </a:r>
            <a:r>
              <a:rPr lang="en-US" sz="1400" dirty="0" smtClean="0">
                <a:solidFill>
                  <a:srgbClr val="0070C0"/>
                </a:solidFill>
              </a:rPr>
              <a:t>   </a:t>
            </a:r>
          </a:p>
          <a:p>
            <a:pPr marL="228600" indent="-228600" algn="l"/>
            <a:r>
              <a:rPr lang="ru-RU" sz="1400" dirty="0" smtClean="0">
                <a:solidFill>
                  <a:srgbClr val="FF0000"/>
                </a:solidFill>
              </a:rPr>
              <a:t>     </a:t>
            </a:r>
            <a:r>
              <a:rPr lang="ru-RU" sz="1400" dirty="0" err="1" smtClean="0">
                <a:solidFill>
                  <a:srgbClr val="FF0000"/>
                </a:solidFill>
              </a:rPr>
              <a:t>Фавори́т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smtClean="0">
                <a:solidFill>
                  <a:srgbClr val="0070C0"/>
                </a:solidFill>
              </a:rPr>
              <a:t> ( от  латинского   </a:t>
            </a:r>
            <a:r>
              <a:rPr lang="en-US" sz="1400" dirty="0" smtClean="0">
                <a:solidFill>
                  <a:schemeClr val="accent2">
                    <a:lumMod val="75000"/>
                  </a:schemeClr>
                </a:solidFill>
              </a:rPr>
              <a:t>favor</a:t>
            </a:r>
            <a:r>
              <a:rPr lang="ru-RU" sz="1400" dirty="0" smtClean="0">
                <a:solidFill>
                  <a:srgbClr val="0070C0"/>
                </a:solidFill>
              </a:rPr>
              <a:t>  - «благосклонность»)  -      </a:t>
            </a:r>
          </a:p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            </a:t>
            </a:r>
            <a:r>
              <a:rPr lang="en-US" sz="1400" dirty="0" smtClean="0">
                <a:solidFill>
                  <a:srgbClr val="0070C0"/>
                </a:solidFill>
              </a:rPr>
              <a:t>   </a:t>
            </a:r>
            <a:r>
              <a:rPr lang="ru-RU" sz="1400" dirty="0" smtClean="0">
                <a:solidFill>
                  <a:srgbClr val="0070C0"/>
                </a:solidFill>
              </a:rPr>
              <a:t> </a:t>
            </a:r>
            <a:r>
              <a:rPr lang="en-US" sz="1400" dirty="0" smtClean="0">
                <a:solidFill>
                  <a:srgbClr val="0070C0"/>
                </a:solidFill>
              </a:rPr>
              <a:t> </a:t>
            </a:r>
            <a:r>
              <a:rPr lang="ru-RU" sz="1400" dirty="0" smtClean="0">
                <a:solidFill>
                  <a:srgbClr val="0070C0"/>
                </a:solidFill>
              </a:rPr>
              <a:t> это  любимец  высокопоставленного   лица, </a:t>
            </a:r>
          </a:p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             </a:t>
            </a:r>
            <a:r>
              <a:rPr lang="en-US" sz="1400" dirty="0" smtClean="0">
                <a:solidFill>
                  <a:srgbClr val="0070C0"/>
                </a:solidFill>
              </a:rPr>
              <a:t>    </a:t>
            </a:r>
            <a:r>
              <a:rPr lang="ru-RU" sz="1400" dirty="0" smtClean="0">
                <a:solidFill>
                  <a:srgbClr val="0070C0"/>
                </a:solidFill>
              </a:rPr>
              <a:t> получающий  от  него   выгоду,  преимущества,     </a:t>
            </a:r>
          </a:p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            </a:t>
            </a:r>
            <a:r>
              <a:rPr lang="en-US" sz="1400" dirty="0" smtClean="0">
                <a:solidFill>
                  <a:srgbClr val="0070C0"/>
                </a:solidFill>
              </a:rPr>
              <a:t>   </a:t>
            </a:r>
            <a:r>
              <a:rPr lang="ru-RU" sz="1400" dirty="0" smtClean="0">
                <a:solidFill>
                  <a:srgbClr val="0070C0"/>
                </a:solidFill>
              </a:rPr>
              <a:t> </a:t>
            </a:r>
            <a:r>
              <a:rPr lang="en-US" sz="1400" dirty="0" smtClean="0">
                <a:solidFill>
                  <a:srgbClr val="0070C0"/>
                </a:solidFill>
              </a:rPr>
              <a:t> </a:t>
            </a:r>
            <a:r>
              <a:rPr lang="ru-RU" sz="1400" dirty="0" smtClean="0">
                <a:solidFill>
                  <a:srgbClr val="0070C0"/>
                </a:solidFill>
              </a:rPr>
              <a:t> привилегии, а  также   любимец вообще, баловень.</a:t>
            </a:r>
            <a:endParaRPr lang="en-US" sz="1400" dirty="0" smtClean="0">
              <a:solidFill>
                <a:srgbClr val="0070C0"/>
              </a:solidFill>
            </a:endParaRPr>
          </a:p>
          <a:p>
            <a:pPr marL="228600" indent="-228600" algn="l"/>
            <a:r>
              <a:rPr lang="en-US" sz="1400" dirty="0" smtClean="0">
                <a:solidFill>
                  <a:srgbClr val="0070C0"/>
                </a:solidFill>
              </a:rPr>
              <a:t>     </a:t>
            </a:r>
            <a:r>
              <a:rPr lang="ru-RU" sz="1400" dirty="0" smtClean="0">
                <a:solidFill>
                  <a:srgbClr val="0070C0"/>
                </a:solidFill>
              </a:rPr>
              <a:t>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Составьте   предложения    со словами     </a:t>
            </a:r>
            <a:r>
              <a:rPr lang="ru-RU" sz="1400" dirty="0" err="1" smtClean="0">
                <a:solidFill>
                  <a:srgbClr val="FF0000"/>
                </a:solidFill>
              </a:rPr>
              <a:t>привиле́гия</a:t>
            </a:r>
            <a:r>
              <a:rPr lang="ru-RU" sz="1400" dirty="0" smtClean="0">
                <a:solidFill>
                  <a:srgbClr val="FF0000"/>
                </a:solidFill>
              </a:rPr>
              <a:t> и  </a:t>
            </a:r>
            <a:r>
              <a:rPr lang="ru-RU" sz="1400" dirty="0" err="1" smtClean="0">
                <a:solidFill>
                  <a:srgbClr val="FF0000"/>
                </a:solidFill>
              </a:rPr>
              <a:t>фавори́т</a:t>
            </a:r>
            <a:r>
              <a:rPr lang="ru-RU" sz="1400" smtClean="0">
                <a:solidFill>
                  <a:srgbClr val="FF0000"/>
                </a:solidFill>
              </a:rPr>
              <a:t>.</a:t>
            </a:r>
            <a:endParaRPr lang="ru-RU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857256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r>
              <a:rPr lang="ru-RU" dirty="0" smtClean="0"/>
              <a:t> </a:t>
            </a:r>
            <a:endParaRPr lang="ru-RU" sz="2800" b="1" dirty="0" smtClean="0"/>
          </a:p>
          <a:p>
            <a:endParaRPr sz="2800" b="1" dirty="0"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70732" y="542305"/>
            <a:ext cx="43950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endParaRPr lang="ru-RU" b="1" i="1" dirty="0" smtClean="0">
              <a:solidFill>
                <a:srgbClr val="0070C0"/>
              </a:solidFill>
            </a:endParaRP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36354" y="1437759"/>
            <a:ext cx="1847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441450" y="468263"/>
            <a:ext cx="403373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defRPr/>
            </a:pPr>
            <a:endParaRPr lang="ru-RU" b="1" i="1" kern="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228600" lvl="0" indent="-228600">
              <a:defRPr/>
            </a:pPr>
            <a:r>
              <a:rPr lang="ru-RU" sz="20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Изучить   теоретический   материал  учебника на  странице  </a:t>
            </a:r>
            <a:r>
              <a:rPr lang="ru-RU" sz="2000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58;</a:t>
            </a:r>
          </a:p>
          <a:p>
            <a:pPr marL="228600" lvl="0" indent="-228600">
              <a:defRPr/>
            </a:pPr>
            <a:r>
              <a:rPr lang="ru-RU" sz="20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письменно выполнить           </a:t>
            </a:r>
          </a:p>
          <a:p>
            <a:pPr marL="228600" lvl="0" indent="-228600">
              <a:defRPr/>
            </a:pPr>
            <a:r>
              <a:rPr lang="ru-RU" sz="20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упражнение </a:t>
            </a:r>
            <a:r>
              <a:rPr lang="ru-RU" sz="2000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127.</a:t>
            </a:r>
            <a:endParaRPr lang="ru-RU" sz="2000" b="1" i="1" kern="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Соберите   предложения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14313"/>
            <a:ext cx="5328592" cy="1938992"/>
          </a:xfrm>
        </p:spPr>
        <p:txBody>
          <a:bodyPr/>
          <a:lstStyle/>
          <a:p>
            <a:pPr marL="457200" indent="-457200"/>
            <a:r>
              <a:rPr lang="ru-RU" sz="1200" dirty="0" smtClean="0"/>
              <a:t>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школе,  чтобы, мы,  получать,  учимся,  знания</a:t>
            </a:r>
          </a:p>
          <a:p>
            <a:pPr marL="457200" indent="-457200">
              <a:buFont typeface="Wingdings" pitchFamily="2" charset="2"/>
              <a:buChar char="q"/>
            </a:pPr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Общаться, языки,  изучать, чтобы,  с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другими,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нужно,  народами</a:t>
            </a:r>
          </a:p>
          <a:p>
            <a:pPr marL="457200" indent="-457200">
              <a:buFont typeface="Wingdings" pitchFamily="2" charset="2"/>
              <a:buChar char="q"/>
            </a:pPr>
            <a:endParaRPr lang="ru-RU" sz="1200" dirty="0" smtClean="0">
              <a:solidFill>
                <a:srgbClr val="0070C0"/>
              </a:solidFill>
            </a:endParaRPr>
          </a:p>
          <a:p>
            <a:pPr marL="457200" indent="-457200">
              <a:buFont typeface="Wingdings" pitchFamily="2" charset="2"/>
              <a:buChar char="q"/>
            </a:pPr>
            <a:endParaRPr lang="ru-RU" sz="1200" dirty="0" smtClean="0">
              <a:solidFill>
                <a:srgbClr val="FF0000"/>
              </a:solidFill>
            </a:endParaRPr>
          </a:p>
          <a:p>
            <a:pPr marL="457200" indent="-457200"/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979483"/>
            <a:ext cx="56689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Мы   учимся   в   школе,  чтобы   получать  знания.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39694" y="2122491"/>
            <a:ext cx="53578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7800"/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Нужно   изучать   языки, чтобы  общаться   с  другими   народами.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Новая   тема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14313"/>
            <a:ext cx="5450948" cy="3108543"/>
          </a:xfrm>
        </p:spPr>
        <p:txBody>
          <a:bodyPr/>
          <a:lstStyle/>
          <a:p>
            <a:r>
              <a:rPr lang="ru-RU" sz="1400" dirty="0" smtClean="0"/>
              <a:t>              </a:t>
            </a:r>
            <a:r>
              <a:rPr lang="ru-RU" sz="20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Придаточные    цели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содержат   указание  на   цель  или   назначение   того,   о   чём   говорится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 главной  части предложения.</a:t>
            </a:r>
          </a:p>
          <a:p>
            <a:pPr marL="457200" indent="-457200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Пришлось  остановиться, 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чтобы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навести  порядок.                                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(К.Симонов.)</a:t>
            </a:r>
            <a:endParaRPr lang="ru-RU" sz="20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ru-RU" sz="1400" dirty="0" smtClean="0"/>
          </a:p>
          <a:p>
            <a:pPr marL="457200" indent="-457200"/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           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[          ],     (чтобы…  ).</a:t>
            </a:r>
          </a:p>
          <a:p>
            <a:pPr marL="457200" indent="-457200"/>
            <a:endParaRPr lang="ru-RU" sz="1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/>
            <a:r>
              <a:rPr lang="ru-RU" sz="2800" dirty="0" smtClean="0">
                <a:solidFill>
                  <a:srgbClr val="FF0000"/>
                </a:solidFill>
              </a:rPr>
              <a:t>        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2454272" y="1693863"/>
            <a:ext cx="1643074" cy="142876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верх стрелка 4"/>
          <p:cNvSpPr/>
          <p:nvPr/>
        </p:nvSpPr>
        <p:spPr>
          <a:xfrm>
            <a:off x="1597016" y="2479681"/>
            <a:ext cx="2071702" cy="142876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8586" y="1479549"/>
            <a:ext cx="1785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какой целью?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25644" y="2265367"/>
            <a:ext cx="1785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какой целью?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-1474818" y="2051053"/>
            <a:ext cx="5400600" cy="1577355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       </a:t>
            </a: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  </a:t>
            </a: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  </a:t>
            </a:r>
          </a:p>
          <a:p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(чтоб…  ),    [          ].</a:t>
            </a:r>
          </a:p>
          <a:p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                        </a:t>
            </a:r>
          </a:p>
          <a:p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        </a:t>
            </a:r>
          </a:p>
          <a:p>
            <a:endParaRPr lang="ru-RU" sz="105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7" name="Picture 3" descr="C:\Documents and Settings\Администратор\Рабочий стол\Рабочий стол 2019\человечки\30330880.jpg"/>
          <p:cNvPicPr>
            <a:picLocks noChangeAspect="1" noChangeArrowheads="1"/>
          </p:cNvPicPr>
          <p:nvPr/>
        </p:nvPicPr>
        <p:blipFill>
          <a:blip r:embed="rId2"/>
          <a:srcRect l="6923" t="22587" r="5171" b="13463"/>
          <a:stretch>
            <a:fillRect/>
          </a:stretch>
        </p:blipFill>
        <p:spPr bwMode="auto">
          <a:xfrm>
            <a:off x="0" y="1"/>
            <a:ext cx="5526106" cy="1836738"/>
          </a:xfrm>
          <a:prstGeom prst="rect">
            <a:avLst/>
          </a:prstGeom>
          <a:noFill/>
        </p:spPr>
      </p:pic>
      <p:sp>
        <p:nvSpPr>
          <p:cNvPr id="6" name="Текст 2"/>
          <p:cNvSpPr txBox="1">
            <a:spLocks/>
          </p:cNvSpPr>
          <p:nvPr/>
        </p:nvSpPr>
        <p:spPr>
          <a:xfrm>
            <a:off x="239694" y="193665"/>
            <a:ext cx="3643338" cy="22852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    </a:t>
            </a:r>
            <a:r>
              <a:rPr kumimoji="0" lang="ru-RU" sz="1400" b="1" i="1" u="sng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Придаточное   цели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обычно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относится  ко  всей  главной  части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и присоединяется посредством  союзов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чтобы (чтоб), для  того  чтобы,  с  тем  чтобы,   затем  чтобы,  дабы,  лишь  бы,  только   бы: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1" u="none" strike="noStrike" kern="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                                       </a:t>
            </a:r>
            <a:r>
              <a:rPr kumimoji="0" lang="ru-RU" sz="18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50" b="1" i="1" u="none" strike="noStrike" kern="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1765301"/>
            <a:ext cx="52864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b="1" i="1" kern="0" dirty="0" smtClean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( </a:t>
            </a:r>
            <a:r>
              <a:rPr lang="ru-RU" b="1" i="1" kern="0" dirty="0" smtClean="0">
                <a:solidFill>
                  <a:srgbClr val="FF0000"/>
                </a:solidFill>
                <a:latin typeface="Arial"/>
                <a:cs typeface="Arial"/>
              </a:rPr>
              <a:t>Чтоб</a:t>
            </a:r>
            <a:r>
              <a:rPr lang="ru-RU" b="1" i="1" kern="0" dirty="0" smtClean="0">
                <a:solidFill>
                  <a:srgbClr val="00B050"/>
                </a:solidFill>
                <a:latin typeface="Arial"/>
                <a:cs typeface="Arial"/>
              </a:rPr>
              <a:t>  чем-нибудь  играть  от  скуки</a:t>
            </a:r>
            <a:r>
              <a:rPr lang="ru-RU" b="1" i="1" kern="0" dirty="0" smtClean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 ), </a:t>
            </a:r>
            <a:r>
              <a:rPr lang="ru-RU" b="1" i="1" kern="0" dirty="0" smtClean="0">
                <a:solidFill>
                  <a:srgbClr val="00B050"/>
                </a:solidFill>
                <a:latin typeface="Arial"/>
                <a:cs typeface="Arial"/>
              </a:rPr>
              <a:t> </a:t>
            </a:r>
          </a:p>
          <a:p>
            <a:pPr lvl="0">
              <a:defRPr/>
            </a:pPr>
            <a:r>
              <a:rPr lang="ru-RU" b="1" i="1" kern="0" dirty="0" smtClean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[ </a:t>
            </a:r>
            <a:r>
              <a:rPr lang="ru-RU" b="1" i="1" kern="0" dirty="0" smtClean="0">
                <a:solidFill>
                  <a:srgbClr val="00B050"/>
                </a:solidFill>
                <a:latin typeface="Arial"/>
                <a:cs typeface="Arial"/>
              </a:rPr>
              <a:t>копьё       стальное   взял  он   в  руки</a:t>
            </a:r>
            <a:r>
              <a:rPr lang="ru-RU" b="1" i="1" kern="0" dirty="0" smtClean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].  </a:t>
            </a:r>
          </a:p>
          <a:p>
            <a:pPr lvl="0">
              <a:defRPr/>
            </a:pPr>
            <a:r>
              <a:rPr lang="ru-RU" b="1" i="1" kern="0" dirty="0" smtClean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                                                      </a:t>
            </a:r>
            <a:r>
              <a:rPr lang="ru-RU" b="1" i="1" kern="0" dirty="0" smtClean="0">
                <a:latin typeface="Arial"/>
                <a:cs typeface="Arial"/>
              </a:rPr>
              <a:t>( А.Пушкин.)</a:t>
            </a:r>
            <a:endParaRPr lang="ru-RU" sz="1600" b="1" i="1" kern="0" dirty="0" smtClean="0">
              <a:latin typeface="Arial"/>
              <a:cs typeface="Arial"/>
            </a:endParaRPr>
          </a:p>
        </p:txBody>
      </p:sp>
      <p:sp>
        <p:nvSpPr>
          <p:cNvPr id="8" name="Выгнутая вниз стрелка 7"/>
          <p:cNvSpPr/>
          <p:nvPr/>
        </p:nvSpPr>
        <p:spPr>
          <a:xfrm rot="10800000">
            <a:off x="1308236" y="2551117"/>
            <a:ext cx="1431788" cy="142877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97016" y="2336805"/>
            <a:ext cx="12144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  чего?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472608" cy="369332"/>
          </a:xfrm>
        </p:spPr>
        <p:txBody>
          <a:bodyPr/>
          <a:lstStyle/>
          <a:p>
            <a:r>
              <a:rPr lang="ru-RU" sz="2400" dirty="0" smtClean="0"/>
              <a:t>            Работа   с  учебником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588" y="614313"/>
            <a:ext cx="5544615" cy="2392963"/>
          </a:xfrm>
        </p:spPr>
        <p:txBody>
          <a:bodyPr/>
          <a:lstStyle/>
          <a:p>
            <a:pPr>
              <a:tabLst>
                <a:tab pos="0" algn="l"/>
              </a:tabLst>
            </a:pPr>
            <a:r>
              <a:rPr lang="ru-RU" sz="1400" dirty="0" smtClean="0">
                <a:solidFill>
                  <a:srgbClr val="0070C0"/>
                </a:solidFill>
              </a:rPr>
              <a:t>         </a:t>
            </a:r>
            <a:r>
              <a:rPr lang="ru-RU" sz="1200" dirty="0" smtClean="0">
                <a:solidFill>
                  <a:srgbClr val="0070C0"/>
                </a:solidFill>
              </a:rPr>
              <a:t>Страница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59</a:t>
            </a:r>
            <a:r>
              <a:rPr lang="ru-RU" sz="1200" dirty="0" smtClean="0">
                <a:solidFill>
                  <a:srgbClr val="0070C0"/>
                </a:solidFill>
              </a:rPr>
              <a:t>,   упражнение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125       </a:t>
            </a:r>
            <a:r>
              <a:rPr lang="ru-RU" sz="1050" dirty="0" smtClean="0">
                <a:solidFill>
                  <a:schemeClr val="accent2">
                    <a:lumMod val="75000"/>
                  </a:schemeClr>
                </a:solidFill>
              </a:rPr>
              <a:t>Выпишите  по  порядку: </a:t>
            </a:r>
          </a:p>
          <a:p>
            <a:pPr>
              <a:tabLst>
                <a:tab pos="0" algn="l"/>
              </a:tabLst>
            </a:pPr>
            <a:r>
              <a:rPr lang="ru-RU" sz="1050" dirty="0" smtClean="0">
                <a:solidFill>
                  <a:schemeClr val="accent2">
                    <a:lumMod val="75000"/>
                  </a:schemeClr>
                </a:solidFill>
              </a:rPr>
              <a:t>а) предложения  с  подчинительными  союзами,  характерными  для   книжной   речи;  б) предложения  с  подчинительными союзами, характерными   для  разговорной  речи.  Расставьте    знаки  препинания.</a:t>
            </a:r>
          </a:p>
          <a:p>
            <a:pPr algn="just">
              <a:tabLst>
                <a:tab pos="0" algn="l"/>
              </a:tabLst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  <a:r>
              <a:rPr lang="ru-RU" sz="1200" dirty="0" smtClean="0">
                <a:solidFill>
                  <a:schemeClr val="tx1"/>
                </a:solidFill>
              </a:rPr>
              <a:t>1.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Дерсу</a:t>
            </a:r>
            <a:r>
              <a:rPr lang="ru-RU" sz="1200" dirty="0" smtClean="0">
                <a:solidFill>
                  <a:srgbClr val="0070C0"/>
                </a:solidFill>
              </a:rPr>
              <a:t> и  Чан </a:t>
            </a:r>
            <a:r>
              <a:rPr lang="ru-RU" sz="1200" dirty="0" err="1" smtClean="0">
                <a:solidFill>
                  <a:srgbClr val="0070C0"/>
                </a:solidFill>
              </a:rPr>
              <a:t>Лин</a:t>
            </a:r>
            <a:r>
              <a:rPr lang="ru-RU" sz="1200" dirty="0" smtClean="0">
                <a:solidFill>
                  <a:srgbClr val="0070C0"/>
                </a:solidFill>
              </a:rPr>
              <a:t> употребляли  все   усилия подвести  плот  возможно ближе   к    берегу дабы   дать  мне  возможность   высадиться. </a:t>
            </a:r>
            <a:r>
              <a:rPr lang="ru-RU" sz="1200" dirty="0" smtClean="0">
                <a:solidFill>
                  <a:schemeClr val="tx1"/>
                </a:solidFill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</a:rPr>
              <a:t>Арс</a:t>
            </a:r>
            <a:r>
              <a:rPr lang="ru-RU" sz="1200" dirty="0" smtClean="0">
                <a:solidFill>
                  <a:schemeClr val="tx1"/>
                </a:solidFill>
              </a:rPr>
              <a:t>.) 2. </a:t>
            </a:r>
            <a:r>
              <a:rPr lang="ru-RU" sz="1200" dirty="0" smtClean="0">
                <a:solidFill>
                  <a:srgbClr val="0070C0"/>
                </a:solidFill>
              </a:rPr>
              <a:t>Я  на всё  готова  только  б  мама  выздоровела. </a:t>
            </a:r>
            <a:r>
              <a:rPr lang="ru-RU" sz="1200" dirty="0" smtClean="0">
                <a:solidFill>
                  <a:schemeClr val="tx1"/>
                </a:solidFill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</a:rPr>
              <a:t>Пауст</a:t>
            </a:r>
            <a:r>
              <a:rPr lang="ru-RU" sz="1200" dirty="0" smtClean="0">
                <a:solidFill>
                  <a:schemeClr val="tx1"/>
                </a:solidFill>
              </a:rPr>
              <a:t>.)  3.</a:t>
            </a:r>
            <a:r>
              <a:rPr lang="ru-RU" sz="1200" dirty="0" smtClean="0">
                <a:solidFill>
                  <a:srgbClr val="0070C0"/>
                </a:solidFill>
              </a:rPr>
              <a:t>Чтоб   музыкантом   быть  так  надобно   уменье… </a:t>
            </a:r>
            <a:r>
              <a:rPr lang="ru-RU" sz="1200" dirty="0" smtClean="0">
                <a:solidFill>
                  <a:schemeClr val="tx1"/>
                </a:solidFill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</a:rPr>
              <a:t>Кр</a:t>
            </a:r>
            <a:r>
              <a:rPr lang="ru-RU" sz="1200" dirty="0" smtClean="0">
                <a:solidFill>
                  <a:schemeClr val="tx1"/>
                </a:solidFill>
              </a:rPr>
              <a:t>.) 4.</a:t>
            </a:r>
            <a:r>
              <a:rPr lang="ru-RU" sz="1200" dirty="0" smtClean="0">
                <a:solidFill>
                  <a:srgbClr val="0070C0"/>
                </a:solidFill>
              </a:rPr>
              <a:t>Для  того  чтобы   давать  счастье  людям   мало   таланта. </a:t>
            </a:r>
            <a:r>
              <a:rPr lang="ru-RU" sz="1200" dirty="0" smtClean="0">
                <a:solidFill>
                  <a:schemeClr val="tx1"/>
                </a:solidFill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</a:rPr>
              <a:t>Пауст</a:t>
            </a:r>
            <a:r>
              <a:rPr lang="ru-RU" sz="1200" dirty="0" smtClean="0">
                <a:solidFill>
                  <a:schemeClr val="tx1"/>
                </a:solidFill>
              </a:rPr>
              <a:t>.)  5.</a:t>
            </a:r>
            <a:r>
              <a:rPr lang="ru-RU" sz="1200" dirty="0" smtClean="0">
                <a:solidFill>
                  <a:srgbClr val="0070C0"/>
                </a:solidFill>
              </a:rPr>
              <a:t> Мне   хоть  Федот  от  проходных   ворот  лишь   бы   денежка   водилась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smtClean="0">
                <a:solidFill>
                  <a:schemeClr val="tx1"/>
                </a:solidFill>
              </a:rPr>
              <a:t>(А.О.)   6. </a:t>
            </a:r>
            <a:r>
              <a:rPr lang="ru-RU" sz="1200" dirty="0" smtClean="0">
                <a:solidFill>
                  <a:srgbClr val="0070C0"/>
                </a:solidFill>
              </a:rPr>
              <a:t>Через  пять минут  Калугин рысцой   ехал  на   бастион с  тем чтобы  по  приказанию   генерала   передать  туда  некоторые  приказания. </a:t>
            </a:r>
            <a:r>
              <a:rPr lang="ru-RU" sz="1200" dirty="0" smtClean="0">
                <a:solidFill>
                  <a:schemeClr val="tx1"/>
                </a:solidFill>
              </a:rPr>
              <a:t>(Л.Н.Т.) </a:t>
            </a:r>
            <a:endParaRPr lang="ru-RU" sz="11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65103"/>
            <a:ext cx="5472608" cy="2646878"/>
          </a:xfrm>
        </p:spPr>
        <p:txBody>
          <a:bodyPr/>
          <a:lstStyle/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а) Предложения  с  подчинительными  союзами, характерными   для   книжной  речи: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Дерсу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 Чан 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Лин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употребляли  все   усилия подвести  плот  возможно ближе   к    берегу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дабы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дать  мне  возможность   высадиться.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Арс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Для  того  чтобы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давать  счастье  людям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мало   таланта.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Пауст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Через  пять минут  Калугин рысцой   ехал  на   бастион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 тем чтобы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 приказанию   генерала   передать  туда  некоторые  приказания.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(Л.Н.Т.)</a:t>
            </a:r>
            <a:endParaRPr lang="ru-RU" sz="16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22227"/>
            <a:ext cx="5571370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192" y="407979"/>
            <a:ext cx="5472608" cy="2215991"/>
          </a:xfrm>
        </p:spPr>
        <p:txBody>
          <a:bodyPr/>
          <a:lstStyle/>
          <a:p>
            <a:pPr marL="228600" indent="-228600" algn="l"/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б) Предложения  с  подчинительными  союзами, характерными   для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разговорной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речи: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228600" indent="-228600" algn="l"/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 на всё  готова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только  б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мама  выздоровела. 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Пауст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 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Чтоб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музыкантом   быть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так  надобно   уменье…  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Мне   хоть  Федот  от  проходных   ворот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лишь   бы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денежка   водилась.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(А.О.)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5"/>
            <a:ext cx="5357850" cy="2754600"/>
          </a:xfrm>
        </p:spPr>
        <p:txBody>
          <a:bodyPr/>
          <a:lstStyle/>
          <a:p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Упражнение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126. 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Преобразуйте  простые   предложения    </a:t>
            </a:r>
          </a:p>
          <a:p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 с   обстоятельствами   цели   в  сложноподчиненные.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Металлурги    закаляют  сталь  для  придания  ей  высокой  прочности. 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Электрический    двигатель   предназначается  для   преобразования   электрической    энергии  в  механическую.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Для  измерения  силы  тока  следует использовать  амперметр.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Для проверки своих предположений исследователь  провёл  ряд  экспериментов.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Учёные-зоологи устанавливают  контакты с  животными  для  изучения  их  повадок.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Во избежание   дорожно-транспортных  происшествий на  опасных участках дорог устанавливаются  предупреждающие  знаки.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Очистные сооружения необходимы  для  защиты  окружающей   среды  от   загрязнения.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50789"/>
            <a:ext cx="5571370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265103"/>
            <a:ext cx="5214974" cy="2800767"/>
          </a:xfrm>
        </p:spPr>
        <p:txBody>
          <a:bodyPr/>
          <a:lstStyle/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1. Металлурги закаляют  сталь,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придать  ей  высокую  прочность.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Электрический  двигатель  предназначен,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   того    чтобы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преобразовать    электрическую      энергию  </a:t>
            </a:r>
          </a:p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 механическую.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того чтобы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измерить силу тока,  следует использовать  амперметр.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Исследователь  провёл  ряд  экспериментов,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 тем  чтобы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проверить  свои  предположения.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Учёные-зоологи устанавливают  контакты с  животными,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затем чтобы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изучить их  повадки.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Чтобы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избежать   дорожно-транспортных  происшествий, на  опасных участках дорог устанавливаются  предупреждающие  знаки.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Очистные сооружения необходимы,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чтобы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защитить окружающую   среду  от   загрязнения.</a:t>
            </a:r>
          </a:p>
          <a:p>
            <a:pPr algn="just"/>
            <a:endParaRPr lang="ru-RU" sz="1400" dirty="0" smtClean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6596" y="254273"/>
            <a:ext cx="547260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     </a:t>
            </a:r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2000" b="1" i="1" dirty="0" smtClean="0">
              <a:solidFill>
                <a:srgbClr val="C00000"/>
              </a:solidFill>
            </a:endParaRPr>
          </a:p>
          <a:p>
            <a:endParaRPr lang="ru-RU" b="1" i="1" dirty="0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239694" y="693731"/>
            <a:ext cx="525658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         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             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6892</TotalTime>
  <Words>883</Words>
  <Application>Microsoft Office PowerPoint</Application>
  <PresentationFormat>Произвольный</PresentationFormat>
  <Paragraphs>120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 Русский   язык</vt:lpstr>
      <vt:lpstr>           Соберите   предложения</vt:lpstr>
      <vt:lpstr>                       Новая   тема   </vt:lpstr>
      <vt:lpstr>Слайд 4</vt:lpstr>
      <vt:lpstr>            Работа   с  учебником</vt:lpstr>
      <vt:lpstr>Слайд 6</vt:lpstr>
      <vt:lpstr>Слайд 7</vt:lpstr>
      <vt:lpstr>Слайд 8</vt:lpstr>
      <vt:lpstr>Слайд 9</vt:lpstr>
      <vt:lpstr>          Выполним     задание</vt:lpstr>
      <vt:lpstr>  1.Чтобы   жареная   рыба  приобрела приятный  вкус, следует  перед   жарением подержать  её   в  молоке, а   затем   обвалять   в  муке.         2. Посолите   рыбу за 10 – 15  минут  до   жарки,  чтобы  она   не   развалилась.         3. Для  того,  чтобы  лук  при   жарке  приобрёл золотисто-жёлтый  цвет,  предварительно обваляйте его в муке.</vt:lpstr>
      <vt:lpstr>                Словарная   работа     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996</cp:revision>
  <dcterms:created xsi:type="dcterms:W3CDTF">2020-04-13T08:05:42Z</dcterms:created>
  <dcterms:modified xsi:type="dcterms:W3CDTF">2020-11-29T18:45:52Z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