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82" r:id="rId3"/>
    <p:sldId id="483" r:id="rId4"/>
    <p:sldId id="456" r:id="rId5"/>
    <p:sldId id="461" r:id="rId6"/>
    <p:sldId id="465" r:id="rId7"/>
    <p:sldId id="471" r:id="rId8"/>
    <p:sldId id="472" r:id="rId9"/>
    <p:sldId id="473" r:id="rId10"/>
    <p:sldId id="475" r:id="rId11"/>
    <p:sldId id="474" r:id="rId12"/>
    <p:sldId id="478" r:id="rId13"/>
    <p:sldId id="262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195" autoAdjust="0"/>
    <p:restoredTop sz="91514" autoAdjust="0"/>
  </p:normalViewPr>
  <p:slideViewPr>
    <p:cSldViewPr>
      <p:cViewPr>
        <p:scale>
          <a:sx n="125" d="100"/>
          <a:sy n="125" d="100"/>
        </p:scale>
        <p:origin x="-810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29.11.2020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73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0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 с  придаточным  цели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Выполним 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376360" cy="3477875"/>
          </a:xfrm>
        </p:spPr>
        <p:txBody>
          <a:bodyPr/>
          <a:lstStyle/>
          <a:p>
            <a:r>
              <a:rPr lang="ru-RU" sz="1200" dirty="0" smtClean="0"/>
              <a:t>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соответствии  с   данной  схемой преобразуйте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СПП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 придаточными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СПП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 придаточными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условия.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   (</a:t>
            </a:r>
            <a:r>
              <a:rPr lang="ru-RU" sz="1800" dirty="0" smtClean="0">
                <a:solidFill>
                  <a:srgbClr val="FF0000"/>
                </a:solidFill>
              </a:rPr>
              <a:t>чтобы), [     ].                 (  если  ),  [      ].</a:t>
            </a: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454272" y="1765301"/>
            <a:ext cx="6183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2051053"/>
            <a:ext cx="5143536" cy="119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00657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1.Чтобы   жареная   рыба  приобрела приятный  вкус, следует  перед   жарением подержать  её   в  молоке, а   затем   обвалять   в  муке.</a:t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2. Посолите   рыбу за 10 – 15  минут  до   жарки,  чтобы  она   не   развалилась.</a:t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3. Для  того,  чтобы  лук  при   жарке  приобрёл золотисто-жёлтый  цвет,  предварительно обваляйте его в муке.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551119"/>
            <a:ext cx="5211254" cy="553998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лук  предварительно  обвалять в муке), [он   при 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жарке  приобретёт  золотисто-жёлтый  цвет].</a:t>
            </a:r>
          </a:p>
          <a:p>
            <a:pPr marL="228600" indent="-228600" algn="just"/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008" y="693731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перед   жарением подержать рыбу  в молоке, а   затем обвалять   в  муке), [ она приобретёт приятный  вкус].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5446" y="1622425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посолить   рыбу  за 10 – 15  минут  до  жарки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[ она   не   развалится].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Словарная   работа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59527"/>
            <a:ext cx="5619204" cy="2369880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                               </a:t>
            </a:r>
            <a:r>
              <a:rPr lang="ru-RU" sz="1400" dirty="0" err="1" smtClean="0">
                <a:solidFill>
                  <a:srgbClr val="FF0000"/>
                </a:solidFill>
              </a:rPr>
              <a:t>Привиле́гия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ru-RU" sz="1400" dirty="0" err="1" smtClean="0">
                <a:solidFill>
                  <a:srgbClr val="FF0000"/>
                </a:solidFill>
              </a:rPr>
              <a:t>Фавори́т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</a:t>
            </a:r>
            <a:r>
              <a:rPr lang="ru-RU" sz="1400" dirty="0" err="1" smtClean="0">
                <a:solidFill>
                  <a:srgbClr val="FF0000"/>
                </a:solidFill>
              </a:rPr>
              <a:t>Привиле́гия</a:t>
            </a:r>
            <a:r>
              <a:rPr lang="ru-RU" sz="1400" dirty="0" smtClean="0">
                <a:solidFill>
                  <a:srgbClr val="0070C0"/>
                </a:solidFill>
              </a:rPr>
              <a:t> ( от  латинского  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privus</a:t>
            </a:r>
            <a:r>
              <a:rPr lang="ru-RU" sz="1400" dirty="0" smtClean="0">
                <a:solidFill>
                  <a:srgbClr val="0070C0"/>
                </a:solidFill>
              </a:rPr>
              <a:t> - «особый»,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ex</a:t>
            </a:r>
            <a:r>
              <a:rPr lang="ru-RU" sz="1400" dirty="0" smtClean="0">
                <a:solidFill>
                  <a:srgbClr val="0070C0"/>
                </a:solidFill>
              </a:rPr>
              <a:t> -  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    «закон») – это  исключительное  право , </a:t>
            </a:r>
            <a:r>
              <a:rPr lang="ru-RU" sz="1400" dirty="0" err="1" smtClean="0">
                <a:solidFill>
                  <a:srgbClr val="0070C0"/>
                </a:solidFill>
              </a:rPr>
              <a:t>предос</a:t>
            </a:r>
            <a:r>
              <a:rPr lang="ru-RU" sz="1400" dirty="0" smtClean="0">
                <a:solidFill>
                  <a:srgbClr val="0070C0"/>
                </a:solidFill>
              </a:rPr>
              <a:t>-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    </a:t>
            </a:r>
            <a:r>
              <a:rPr lang="ru-RU" sz="1400" dirty="0" err="1" smtClean="0">
                <a:solidFill>
                  <a:srgbClr val="0070C0"/>
                </a:solidFill>
              </a:rPr>
              <a:t>тавленное</a:t>
            </a:r>
            <a:r>
              <a:rPr lang="ru-RU" sz="1400" dirty="0" smtClean="0">
                <a:solidFill>
                  <a:srgbClr val="0070C0"/>
                </a:solidFill>
              </a:rPr>
              <a:t>   кому-либо,  в  отличие  от  других. </a:t>
            </a:r>
            <a:r>
              <a:rPr lang="en-US" sz="1400" dirty="0" smtClean="0">
                <a:solidFill>
                  <a:srgbClr val="0070C0"/>
                </a:solidFill>
              </a:rPr>
              <a:t>   </a:t>
            </a: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</a:t>
            </a:r>
            <a:r>
              <a:rPr lang="ru-RU" sz="1400" dirty="0" err="1" smtClean="0">
                <a:solidFill>
                  <a:srgbClr val="FF0000"/>
                </a:solidFill>
              </a:rPr>
              <a:t>Фавори́т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( от  латинского  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favor</a:t>
            </a:r>
            <a:r>
              <a:rPr lang="ru-RU" sz="1400" dirty="0" smtClean="0">
                <a:solidFill>
                  <a:srgbClr val="0070C0"/>
                </a:solidFill>
              </a:rPr>
              <a:t>  - «благосклонность»)  -     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   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это  любимец  высокопоставленного   лица,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 </a:t>
            </a:r>
            <a:r>
              <a:rPr lang="en-US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rgbClr val="0070C0"/>
                </a:solidFill>
              </a:rPr>
              <a:t> получающий  от  него   выгоду,  преимущества,    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   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привилегии, а  также   любимец вообще, баловень.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en-US" sz="1400" dirty="0" smtClean="0">
                <a:solidFill>
                  <a:srgbClr val="0070C0"/>
                </a:solidFill>
              </a:rPr>
              <a:t>     </a:t>
            </a:r>
            <a:r>
              <a:rPr lang="ru-RU" sz="1400" dirty="0" smtClean="0">
                <a:solidFill>
                  <a:srgbClr val="0070C0"/>
                </a:solidFill>
              </a:rPr>
              <a:t>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Составьте   предложения    со словами     </a:t>
            </a:r>
            <a:r>
              <a:rPr lang="ru-RU" sz="1400" dirty="0" err="1" smtClean="0">
                <a:solidFill>
                  <a:srgbClr val="FF0000"/>
                </a:solidFill>
              </a:rPr>
              <a:t>привиле́гия</a:t>
            </a:r>
            <a:r>
              <a:rPr lang="ru-RU" sz="1400" dirty="0" smtClean="0">
                <a:solidFill>
                  <a:srgbClr val="FF0000"/>
                </a:solidFill>
              </a:rPr>
              <a:t> и  </a:t>
            </a:r>
            <a:r>
              <a:rPr lang="ru-RU" sz="1400" dirty="0" err="1" smtClean="0">
                <a:solidFill>
                  <a:srgbClr val="FF0000"/>
                </a:solidFill>
              </a:rPr>
              <a:t>фавори́т</a:t>
            </a:r>
            <a:r>
              <a:rPr lang="ru-RU" sz="1400" smtClean="0">
                <a:solidFill>
                  <a:srgbClr val="FF0000"/>
                </a:solidFill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41450" y="468263"/>
            <a:ext cx="403373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sz="20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Изучить   теоретический   материал  учебника на  странице  </a:t>
            </a:r>
            <a:r>
              <a:rPr lang="ru-RU" sz="20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58;</a:t>
            </a:r>
          </a:p>
          <a:p>
            <a:pPr marL="228600" lvl="0" indent="-228600">
              <a:defRPr/>
            </a:pPr>
            <a:r>
              <a:rPr lang="ru-RU" sz="20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письменно выполнить           </a:t>
            </a:r>
          </a:p>
          <a:p>
            <a:pPr marL="228600" lvl="0" indent="-228600">
              <a:defRPr/>
            </a:pPr>
            <a:r>
              <a:rPr lang="ru-RU" sz="20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упражнение </a:t>
            </a:r>
            <a:r>
              <a:rPr lang="ru-RU" sz="20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127.</a:t>
            </a:r>
            <a:endParaRPr lang="ru-RU" sz="2000" b="1" i="1" kern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Соберите 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28592" cy="1938992"/>
          </a:xfrm>
        </p:spPr>
        <p:txBody>
          <a:bodyPr/>
          <a:lstStyle/>
          <a:p>
            <a:pPr marL="457200" indent="-457200"/>
            <a:r>
              <a:rPr lang="ru-RU" sz="1200" dirty="0" smtClean="0"/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школе,  чтобы, мы,  получать,  учимся,  знания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Общаться, языки,  изучать, чтобы,  с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другими,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нужно,  народами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1200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ru-RU" sz="1200" dirty="0" smtClean="0">
              <a:solidFill>
                <a:srgbClr val="FF0000"/>
              </a:solidFill>
            </a:endParaRPr>
          </a:p>
          <a:p>
            <a:pPr marL="457200" indent="-457200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979483"/>
            <a:ext cx="5668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Мы   учимся   в   школе,  чтобы   получать  знания.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2122491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   изучать   языки, чтобы  общаться   с  другими   народами.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Новая   тема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14313"/>
            <a:ext cx="5450948" cy="3108543"/>
          </a:xfrm>
        </p:spPr>
        <p:txBody>
          <a:bodyPr/>
          <a:lstStyle/>
          <a:p>
            <a:r>
              <a:rPr lang="ru-RU" sz="1400" dirty="0" smtClean="0"/>
              <a:t>             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Придаточные    цели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   указание  на   цель  или   назначение   того,   о   чём   говорится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 главной  части предложения.</a:t>
            </a:r>
          </a:p>
          <a:p>
            <a:pPr marL="457200" indent="-45720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Пришлось  остановиться,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навести  порядок.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(К.Симонов.)</a:t>
            </a:r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1400" dirty="0" smtClean="0"/>
          </a:p>
          <a:p>
            <a:pPr marL="457200" indent="-457200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[          ],     (чтобы…  ).</a:t>
            </a:r>
          </a:p>
          <a:p>
            <a:pPr marL="457200" indent="-457200"/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r>
              <a:rPr lang="ru-RU" sz="2800" dirty="0" smtClean="0">
                <a:solidFill>
                  <a:srgbClr val="FF0000"/>
                </a:solidFill>
              </a:rPr>
              <a:t>       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454272" y="1693863"/>
            <a:ext cx="1643074" cy="14287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597016" y="2479681"/>
            <a:ext cx="2071702" cy="14287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8586" y="1479549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какой целью?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5644" y="2265367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какой целью?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474818" y="2051053"/>
            <a:ext cx="5400600" cy="1577355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(чтоб…  ),    [          ].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 descr="C:\Documents and Settings\Администратор\Рабочий стол\Рабочий стол 2019\человечки\30330880.jpg"/>
          <p:cNvPicPr>
            <a:picLocks noChangeAspect="1" noChangeArrowheads="1"/>
          </p:cNvPicPr>
          <p:nvPr/>
        </p:nvPicPr>
        <p:blipFill>
          <a:blip r:embed="rId2"/>
          <a:srcRect l="6923" t="22587" r="5171" b="13463"/>
          <a:stretch>
            <a:fillRect/>
          </a:stretch>
        </p:blipFill>
        <p:spPr bwMode="auto">
          <a:xfrm>
            <a:off x="0" y="1"/>
            <a:ext cx="5526106" cy="1836738"/>
          </a:xfrm>
          <a:prstGeom prst="rect">
            <a:avLst/>
          </a:prstGeom>
          <a:noFill/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39694" y="193665"/>
            <a:ext cx="3643338" cy="22852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</a:t>
            </a:r>
            <a:r>
              <a:rPr kumimoji="0" lang="ru-RU" sz="14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Придаточное   цели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обычно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относится  ко  всей  главной  части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присоединяется посредством  союзов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чтобы (чтоб), для  того  чтобы,  с  тем  чтобы,   затем  чтобы,  дабы,  лишь  бы,  только   бы: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          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1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1765301"/>
            <a:ext cx="528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( </a:t>
            </a:r>
            <a:r>
              <a:rPr lang="ru-RU" b="1" i="1" kern="0" dirty="0" smtClean="0">
                <a:solidFill>
                  <a:srgbClr val="FF0000"/>
                </a:solidFill>
                <a:latin typeface="Arial"/>
                <a:cs typeface="Arial"/>
              </a:rPr>
              <a:t>Чтоб</a:t>
            </a:r>
            <a:r>
              <a:rPr lang="ru-RU" b="1" i="1" kern="0" dirty="0" smtClean="0">
                <a:solidFill>
                  <a:srgbClr val="00B050"/>
                </a:solidFill>
                <a:latin typeface="Arial"/>
                <a:cs typeface="Arial"/>
              </a:rPr>
              <a:t>  чем-нибудь  играть  от  скуки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), </a:t>
            </a:r>
            <a:r>
              <a:rPr lang="ru-RU" b="1" i="1" kern="0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</a:p>
          <a:p>
            <a:pPr lvl="0">
              <a:defRPr/>
            </a:pP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[ </a:t>
            </a:r>
            <a:r>
              <a:rPr lang="ru-RU" b="1" i="1" kern="0" dirty="0" smtClean="0">
                <a:solidFill>
                  <a:srgbClr val="00B050"/>
                </a:solidFill>
                <a:latin typeface="Arial"/>
                <a:cs typeface="Arial"/>
              </a:rPr>
              <a:t>копьё       стальное   взял  он   в  руки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].  </a:t>
            </a:r>
          </a:p>
          <a:p>
            <a:pPr lvl="0">
              <a:defRPr/>
            </a:pP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                                                     </a:t>
            </a:r>
            <a:r>
              <a:rPr lang="ru-RU" b="1" i="1" kern="0" dirty="0" smtClean="0">
                <a:latin typeface="Arial"/>
                <a:cs typeface="Arial"/>
              </a:rPr>
              <a:t>( А.Пушкин.)</a:t>
            </a:r>
            <a:endParaRPr lang="ru-RU" sz="1600" b="1" i="1" kern="0" dirty="0" smtClean="0">
              <a:latin typeface="Arial"/>
              <a:cs typeface="Arial"/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rot="10800000">
            <a:off x="1308236" y="2551117"/>
            <a:ext cx="1431788" cy="142877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7016" y="2336805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  чего?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369332"/>
          </a:xfrm>
        </p:spPr>
        <p:txBody>
          <a:bodyPr/>
          <a:lstStyle/>
          <a:p>
            <a:r>
              <a:rPr lang="ru-RU" sz="2400" dirty="0" smtClean="0"/>
              <a:t>            Работа   с  учебником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614313"/>
            <a:ext cx="5544615" cy="2392963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ru-RU" sz="1400" dirty="0" smtClean="0">
                <a:solidFill>
                  <a:srgbClr val="0070C0"/>
                </a:solidFill>
              </a:rPr>
              <a:t>         </a:t>
            </a:r>
            <a:r>
              <a:rPr lang="ru-RU" sz="1200" dirty="0" smtClean="0">
                <a:solidFill>
                  <a:srgbClr val="0070C0"/>
                </a:solidFill>
              </a:rPr>
              <a:t>Страница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59</a:t>
            </a:r>
            <a:r>
              <a:rPr lang="ru-RU" sz="1200" dirty="0" smtClean="0">
                <a:solidFill>
                  <a:srgbClr val="0070C0"/>
                </a:solidFill>
              </a:rPr>
              <a:t>,   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125       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Выпишите  по  порядку: </a:t>
            </a:r>
          </a:p>
          <a:p>
            <a:pPr>
              <a:tabLst>
                <a:tab pos="0" algn="l"/>
              </a:tabLst>
            </a:pP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а) предложения  с  подчинительными  союзами,  характерными  для   книжной   речи;  б) предложения  с  подчинительными союзами, характерными   для  разговорной  речи.  Расставьте    знаки  препинания.</a:t>
            </a:r>
          </a:p>
          <a:p>
            <a:pPr algn="just">
              <a:tabLst>
                <a:tab pos="0" algn="l"/>
              </a:tabLst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1200" dirty="0" smtClean="0">
                <a:solidFill>
                  <a:schemeClr val="tx1"/>
                </a:solidFill>
              </a:rPr>
              <a:t>1.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Дерсу</a:t>
            </a:r>
            <a:r>
              <a:rPr lang="ru-RU" sz="1200" dirty="0" smtClean="0">
                <a:solidFill>
                  <a:srgbClr val="0070C0"/>
                </a:solidFill>
              </a:rPr>
              <a:t> и  Чан </a:t>
            </a:r>
            <a:r>
              <a:rPr lang="ru-RU" sz="1200" dirty="0" err="1" smtClean="0">
                <a:solidFill>
                  <a:srgbClr val="0070C0"/>
                </a:solidFill>
              </a:rPr>
              <a:t>Лин</a:t>
            </a:r>
            <a:r>
              <a:rPr lang="ru-RU" sz="1200" dirty="0" smtClean="0">
                <a:solidFill>
                  <a:srgbClr val="0070C0"/>
                </a:solidFill>
              </a:rPr>
              <a:t> употребляли  все   усилия подвести  плот  возможно ближе   к    берегу дабы   дать  мне  возможность   высадиться.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Арс</a:t>
            </a:r>
            <a:r>
              <a:rPr lang="ru-RU" sz="1200" dirty="0" smtClean="0">
                <a:solidFill>
                  <a:schemeClr val="tx1"/>
                </a:solidFill>
              </a:rPr>
              <a:t>.) 2. </a:t>
            </a:r>
            <a:r>
              <a:rPr lang="ru-RU" sz="1200" dirty="0" smtClean="0">
                <a:solidFill>
                  <a:srgbClr val="0070C0"/>
                </a:solidFill>
              </a:rPr>
              <a:t>Я  на всё  готова  только  б  мама  выздоровела.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Пауст</a:t>
            </a:r>
            <a:r>
              <a:rPr lang="ru-RU" sz="1200" dirty="0" smtClean="0">
                <a:solidFill>
                  <a:schemeClr val="tx1"/>
                </a:solidFill>
              </a:rPr>
              <a:t>.)  3.</a:t>
            </a:r>
            <a:r>
              <a:rPr lang="ru-RU" sz="1200" dirty="0" smtClean="0">
                <a:solidFill>
                  <a:srgbClr val="0070C0"/>
                </a:solidFill>
              </a:rPr>
              <a:t>Чтоб   музыкантом   быть  так  надобно   уменье…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Кр</a:t>
            </a:r>
            <a:r>
              <a:rPr lang="ru-RU" sz="1200" dirty="0" smtClean="0">
                <a:solidFill>
                  <a:schemeClr val="tx1"/>
                </a:solidFill>
              </a:rPr>
              <a:t>.) 4.</a:t>
            </a:r>
            <a:r>
              <a:rPr lang="ru-RU" sz="1200" dirty="0" smtClean="0">
                <a:solidFill>
                  <a:srgbClr val="0070C0"/>
                </a:solidFill>
              </a:rPr>
              <a:t>Для  того  чтобы   давать  счастье  людям   мало   таланта.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Пауст</a:t>
            </a:r>
            <a:r>
              <a:rPr lang="ru-RU" sz="1200" dirty="0" smtClean="0">
                <a:solidFill>
                  <a:schemeClr val="tx1"/>
                </a:solidFill>
              </a:rPr>
              <a:t>.)  5.</a:t>
            </a:r>
            <a:r>
              <a:rPr lang="ru-RU" sz="1200" dirty="0" smtClean="0">
                <a:solidFill>
                  <a:srgbClr val="0070C0"/>
                </a:solidFill>
              </a:rPr>
              <a:t> Мне   хоть  Федот  от  проходных   ворот  лишь   бы   денежка   водилась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(А.О.)   6. </a:t>
            </a:r>
            <a:r>
              <a:rPr lang="ru-RU" sz="1200" dirty="0" smtClean="0">
                <a:solidFill>
                  <a:srgbClr val="0070C0"/>
                </a:solidFill>
              </a:rPr>
              <a:t>Через  пять минут  Калугин рысцой   ехал  на   бастион с  тем чтобы  по  приказанию   генерала   передать  туда  некоторые  приказания. </a:t>
            </a:r>
            <a:r>
              <a:rPr lang="ru-RU" sz="1200" dirty="0" smtClean="0">
                <a:solidFill>
                  <a:schemeClr val="tx1"/>
                </a:solidFill>
              </a:rPr>
              <a:t>(Л.Н.Т.) </a:t>
            </a:r>
            <a:endParaRPr lang="ru-RU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72608" cy="2646878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Предложения  с  подчинительными  союзами, характерными   для   книжной  речи: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Дерсу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 Чан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употребляли  все   усилия подвести  плот  возможно ближе   к    берегу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дабы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дать  мне  возможность   высадиться.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 того  чтобы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давать  счастье  людям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мало   таланта.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 пять минут  Калугин рысцой   ехал  на   бастион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тем чтобы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 приказанию   генерала   передать  туда  некоторые  приказания.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(Л.Н.Т.)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1370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407979"/>
            <a:ext cx="5472608" cy="2215991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Предложения  с  подчинительными  союзами, характерными   для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разговорной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речи: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28600" indent="-228600" algn="l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 на всё  готова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 б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мама  выздоровела.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музыкантом   быть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так  надобно   уменье… 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Мне   хоть  Федот  от  проходных   ворот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лишь   бы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денежка   водилась.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(А.О.)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357850" cy="2754600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Упражнение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126.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Преобразуйте  простые   предложения    </a:t>
            </a:r>
          </a:p>
          <a:p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с   обстоятельствами   цели   в  сложноподчиненные.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Металлурги    закаляют  сталь  для  придания  ей  высокой  прочности.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Электрический    двигатель   предназначается  для   преобразования   электрической    энергии  в  механическую.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Для  измерения  силы  тока  следует использовать  амперметр.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Для проверки своих предположений исследователь  провёл  ряд  экспериментов.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Учёные-зоологи устанавливают  контакты с  животными  для  изучения  их  повадок.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 избежание   дорожно-транспортных  происшествий на  опасных участках дорог устанавливаются  предупреждающие  знаки.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Очистные сооружения необходимы  для  защиты  окружающей   среды  от   загрязнения.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50789"/>
            <a:ext cx="5571370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65103"/>
            <a:ext cx="5214974" cy="2800767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1. Металлурги закаляют  сталь,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придать  ей  высокую  прочность.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Электрический  двигатель  предназначен,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   того    чтобы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преобразовать    электрическую      энергию 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механическую.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того чтобы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измерить силу тока,  следует использовать  амперметр.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Исследователь  провёл  ряд  экспериментов,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тем  чтобы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проверить  свои  предположения.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Учёные-зоологи устанавливают  контакты с  животными,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затем чтобы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изучить их  повадки.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избежать   дорожно-транспортных  происшествий, на  опасных участках дорог устанавливаются  предупреждающие  знаки.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Очистные сооружения необходимы,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защитить окружающую   среду  от   загрязнения.</a:t>
            </a:r>
          </a:p>
          <a:p>
            <a:pPr algn="just"/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39694" y="693731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6892</TotalTime>
  <Words>883</Words>
  <Application>Microsoft Office PowerPoint</Application>
  <PresentationFormat>Произвольный</PresentationFormat>
  <Paragraphs>120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Русский   язык</vt:lpstr>
      <vt:lpstr>           Соберите   предложения</vt:lpstr>
      <vt:lpstr>                       Новая   тема   </vt:lpstr>
      <vt:lpstr>Слайд 4</vt:lpstr>
      <vt:lpstr>            Работа   с  учебником</vt:lpstr>
      <vt:lpstr>Слайд 6</vt:lpstr>
      <vt:lpstr>Слайд 7</vt:lpstr>
      <vt:lpstr>Слайд 8</vt:lpstr>
      <vt:lpstr>Слайд 9</vt:lpstr>
      <vt:lpstr>          Выполним     задание</vt:lpstr>
      <vt:lpstr>  1.Чтобы   жареная   рыба  приобрела приятный  вкус, следует  перед   жарением подержать  её   в  молоке, а   затем   обвалять   в  муке.         2. Посолите   рыбу за 10 – 15  минут  до   жарки,  чтобы  она   не   развалилась.         3. Для  того,  чтобы  лук  при   жарке  приобрёл золотисто-жёлтый  цвет,  предварительно обваляйте его в муке.</vt:lpstr>
      <vt:lpstr>                Словарная   работа    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996</cp:revision>
  <dcterms:created xsi:type="dcterms:W3CDTF">2020-04-13T08:05:42Z</dcterms:created>
  <dcterms:modified xsi:type="dcterms:W3CDTF">2020-11-29T18:45:52Z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