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482" r:id="rId3"/>
    <p:sldId id="483" r:id="rId4"/>
    <p:sldId id="456" r:id="rId5"/>
    <p:sldId id="461" r:id="rId6"/>
    <p:sldId id="465" r:id="rId7"/>
    <p:sldId id="471" r:id="rId8"/>
    <p:sldId id="472" r:id="rId9"/>
    <p:sldId id="473" r:id="rId10"/>
    <p:sldId id="475" r:id="rId11"/>
    <p:sldId id="474" r:id="rId12"/>
    <p:sldId id="478" r:id="rId13"/>
    <p:sldId id="477" r:id="rId14"/>
    <p:sldId id="262" r:id="rId15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8B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9419" autoAdjust="0"/>
    <p:restoredTop sz="91523" autoAdjust="0"/>
  </p:normalViewPr>
  <p:slideViewPr>
    <p:cSldViewPr>
      <p:cViewPr>
        <p:scale>
          <a:sx n="190" d="100"/>
          <a:sy n="190" d="100"/>
        </p:scale>
        <p:origin x="-246" y="-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29.11.2020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5868-CFE5-41D1-9E80-29970BD529B5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6950" y="122227"/>
            <a:ext cx="396044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/>
              <a:t> Русский   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54074" y="979483"/>
            <a:ext cx="4679371" cy="187359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0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000" b="1" spc="-20" dirty="0" smtClean="0">
                <a:solidFill>
                  <a:srgbClr val="0070C0"/>
                </a:solidFill>
                <a:latin typeface="Arial"/>
                <a:cs typeface="Arial"/>
              </a:rPr>
              <a:t>Сложноподчиненные  предложения  с  придаточным  условия</a:t>
            </a:r>
            <a:endParaRPr lang="ru-RU" sz="2200" b="1" spc="-1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200" b="1" spc="-10" dirty="0" smtClean="0">
                <a:solidFill>
                  <a:srgbClr val="0070C0"/>
                </a:solidFill>
                <a:latin typeface="Arial"/>
                <a:cs typeface="Arial"/>
              </a:rPr>
              <a:t>        </a:t>
            </a:r>
            <a:endParaRPr lang="ru-RU" sz="2300" spc="-1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008" y="1050921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4008" y="1979615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Работа   с  учебником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54273"/>
            <a:ext cx="5450948" cy="2885405"/>
          </a:xfrm>
        </p:spPr>
        <p:txBody>
          <a:bodyPr/>
          <a:lstStyle/>
          <a:p>
            <a:r>
              <a:rPr lang="ru-RU" sz="1200" dirty="0" smtClean="0"/>
              <a:t>    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      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   Упражнение 121, страница  57.  </a:t>
            </a:r>
            <a:r>
              <a:rPr lang="ru-RU" sz="1050" dirty="0" smtClean="0">
                <a:solidFill>
                  <a:srgbClr val="0070C0"/>
                </a:solidFill>
              </a:rPr>
              <a:t>Перепишите, расставляя  знаки   препинания. Определите  вид каждого  придаточного  предложения. Составьте   схемы  сложноподчиненных   предложений  с  придаточными   условными.</a:t>
            </a:r>
          </a:p>
          <a:p>
            <a:endParaRPr lang="ru-RU" sz="1200" dirty="0" smtClean="0">
              <a:solidFill>
                <a:srgbClr val="0070C0"/>
              </a:solidFill>
            </a:endParaRPr>
          </a:p>
          <a:p>
            <a:pPr algn="l"/>
            <a:r>
              <a:rPr lang="ru-RU" sz="1200" dirty="0" smtClean="0">
                <a:solidFill>
                  <a:srgbClr val="0070C0"/>
                </a:solidFill>
              </a:rPr>
              <a:t>  </a:t>
            </a:r>
            <a:r>
              <a:rPr lang="ru-RU" sz="1200" dirty="0" smtClean="0">
                <a:solidFill>
                  <a:schemeClr val="tx1"/>
                </a:solidFill>
              </a:rPr>
              <a:t>1</a:t>
            </a:r>
            <a:r>
              <a:rPr lang="ru-RU" sz="1200" dirty="0" smtClean="0">
                <a:solidFill>
                  <a:srgbClr val="0070C0"/>
                </a:solidFill>
              </a:rPr>
              <a:t>. Когда Борис  хитрить  не   перестанет  давай   народ   искусно  волновать.  </a:t>
            </a:r>
            <a:r>
              <a:rPr lang="ru-RU" sz="1200" dirty="0" smtClean="0">
                <a:solidFill>
                  <a:schemeClr val="tx1"/>
                </a:solidFill>
              </a:rPr>
              <a:t>(П.) 2. </a:t>
            </a:r>
            <a:r>
              <a:rPr lang="ru-RU" sz="1200" dirty="0" smtClean="0">
                <a:solidFill>
                  <a:srgbClr val="0070C0"/>
                </a:solidFill>
              </a:rPr>
              <a:t>Когда  доктор  усаживался  перед койкой халат   сполз   у  него   с  плеч. </a:t>
            </a:r>
            <a:r>
              <a:rPr lang="ru-RU" sz="1200" dirty="0" smtClean="0">
                <a:solidFill>
                  <a:schemeClr val="tx1"/>
                </a:solidFill>
              </a:rPr>
              <a:t>(</a:t>
            </a:r>
            <a:r>
              <a:rPr lang="ru-RU" sz="1200" dirty="0" err="1" smtClean="0">
                <a:solidFill>
                  <a:schemeClr val="tx1"/>
                </a:solidFill>
              </a:rPr>
              <a:t>Фед</a:t>
            </a:r>
            <a:r>
              <a:rPr lang="ru-RU" sz="1200" dirty="0" smtClean="0">
                <a:solidFill>
                  <a:schemeClr val="tx1"/>
                </a:solidFill>
              </a:rPr>
              <a:t>.)   3</a:t>
            </a:r>
            <a:r>
              <a:rPr lang="ru-RU" sz="1200" dirty="0" smtClean="0">
                <a:solidFill>
                  <a:srgbClr val="0070C0"/>
                </a:solidFill>
              </a:rPr>
              <a:t>. Как  же вас  мне   будить  когда  вы   дерётесь? </a:t>
            </a:r>
            <a:r>
              <a:rPr lang="ru-RU" sz="1200" dirty="0" smtClean="0">
                <a:solidFill>
                  <a:schemeClr val="tx1"/>
                </a:solidFill>
              </a:rPr>
              <a:t>(Л.Н.Т.)  4.  </a:t>
            </a:r>
            <a:r>
              <a:rPr lang="ru-RU" sz="1200" dirty="0" smtClean="0">
                <a:solidFill>
                  <a:srgbClr val="0070C0"/>
                </a:solidFill>
              </a:rPr>
              <a:t>Забыл   бык  когда  телёнком  был. (</a:t>
            </a:r>
            <a:r>
              <a:rPr lang="ru-RU" sz="1200" dirty="0" smtClean="0">
                <a:solidFill>
                  <a:schemeClr val="tx1"/>
                </a:solidFill>
              </a:rPr>
              <a:t>Посл.)       </a:t>
            </a:r>
          </a:p>
          <a:p>
            <a:pPr algn="l"/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5</a:t>
            </a:r>
            <a:r>
              <a:rPr lang="ru-RU" sz="1200" dirty="0" smtClean="0">
                <a:solidFill>
                  <a:srgbClr val="0070C0"/>
                </a:solidFill>
              </a:rPr>
              <a:t>. Жизнь   умирает когда   оканчивается   борьба. </a:t>
            </a:r>
            <a:r>
              <a:rPr lang="ru-RU" sz="1200" dirty="0" smtClean="0">
                <a:solidFill>
                  <a:schemeClr val="tx1"/>
                </a:solidFill>
              </a:rPr>
              <a:t>( Бел.) 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6</a:t>
            </a:r>
            <a:r>
              <a:rPr lang="ru-RU" sz="1200" dirty="0" smtClean="0">
                <a:solidFill>
                  <a:srgbClr val="0070C0"/>
                </a:solidFill>
              </a:rPr>
              <a:t>.Любовь  благородна  только  тогда   когда  она   стыдлива. </a:t>
            </a:r>
            <a:r>
              <a:rPr lang="ru-RU" sz="1200" dirty="0" smtClean="0">
                <a:solidFill>
                  <a:schemeClr val="tx1"/>
                </a:solidFill>
              </a:rPr>
              <a:t>(</a:t>
            </a:r>
            <a:r>
              <a:rPr lang="ru-RU" sz="1200" dirty="0" err="1" smtClean="0">
                <a:solidFill>
                  <a:schemeClr val="tx1"/>
                </a:solidFill>
              </a:rPr>
              <a:t>Сухомл</a:t>
            </a:r>
            <a:r>
              <a:rPr lang="ru-RU" sz="1200" dirty="0" smtClean="0">
                <a:solidFill>
                  <a:schemeClr val="tx1"/>
                </a:solidFill>
              </a:rPr>
              <a:t>.) </a:t>
            </a:r>
          </a:p>
          <a:p>
            <a:pPr algn="l"/>
            <a:r>
              <a:rPr lang="ru-RU" sz="1200" dirty="0" smtClean="0">
                <a:solidFill>
                  <a:schemeClr val="tx1"/>
                </a:solidFill>
              </a:rPr>
              <a:t>7. </a:t>
            </a:r>
            <a:r>
              <a:rPr lang="ru-RU" sz="1200" dirty="0" smtClean="0">
                <a:solidFill>
                  <a:srgbClr val="0070C0"/>
                </a:solidFill>
              </a:rPr>
              <a:t>Когда   в товарищах  согласья   нет на   лад  их   дело  не  пойдёт. </a:t>
            </a:r>
            <a:r>
              <a:rPr lang="ru-RU" sz="1200" dirty="0" smtClean="0">
                <a:solidFill>
                  <a:schemeClr val="tx1"/>
                </a:solidFill>
              </a:rPr>
              <a:t>(</a:t>
            </a:r>
            <a:r>
              <a:rPr lang="ru-RU" sz="1200" dirty="0" err="1" smtClean="0">
                <a:solidFill>
                  <a:schemeClr val="tx1"/>
                </a:solidFill>
              </a:rPr>
              <a:t>Кр</a:t>
            </a:r>
            <a:r>
              <a:rPr lang="ru-RU" sz="1200" dirty="0" smtClean="0">
                <a:solidFill>
                  <a:schemeClr val="tx1"/>
                </a:solidFill>
              </a:rPr>
              <a:t>.) 8 </a:t>
            </a:r>
            <a:r>
              <a:rPr lang="ru-RU" sz="1200" dirty="0" smtClean="0">
                <a:solidFill>
                  <a:srgbClr val="0070C0"/>
                </a:solidFill>
              </a:rPr>
              <a:t>. Не  мил  свет  когда   друга  нет. </a:t>
            </a:r>
            <a:r>
              <a:rPr lang="ru-RU" sz="1200" dirty="0" smtClean="0">
                <a:solidFill>
                  <a:schemeClr val="tx1"/>
                </a:solidFill>
              </a:rPr>
              <a:t>(Посл.)    9</a:t>
            </a:r>
            <a:r>
              <a:rPr lang="ru-RU" sz="1200" dirty="0" smtClean="0">
                <a:solidFill>
                  <a:srgbClr val="0070C0"/>
                </a:solidFill>
              </a:rPr>
              <a:t>. Как  на  неё  обидишься  когда  у  неё   золотое   сердце?  </a:t>
            </a:r>
            <a:r>
              <a:rPr lang="ru-RU" sz="1200" dirty="0" smtClean="0">
                <a:solidFill>
                  <a:schemeClr val="tx1"/>
                </a:solidFill>
              </a:rPr>
              <a:t>(Ант.)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193665"/>
            <a:ext cx="5286412" cy="3524042"/>
          </a:xfrm>
          <a:ln>
            <a:noFill/>
          </a:ln>
        </p:spPr>
        <p:txBody>
          <a:bodyPr/>
          <a:lstStyle/>
          <a:p>
            <a:pPr algn="just">
              <a:lnSpc>
                <a:spcPts val="2600"/>
              </a:lnSpc>
            </a:pP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Когда Борис  хитрить  не  перестанет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давай  народ  искусно  волновать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(П.) 2.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Когда доктор усаживался перед койкой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халат   сполз   у  него   с  плеч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  3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 же вас  мне   будить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],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когда  вы   дерётесь?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(Л.Н.Т.)   4.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Забыл   бык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], (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когда 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телёнком 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был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(Посл.) </a:t>
            </a:r>
          </a:p>
          <a:p>
            <a:pPr algn="just">
              <a:lnSpc>
                <a:spcPts val="2600"/>
              </a:lnSpc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Жизнь     умирает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], (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когда   оканчивается     борьба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Бел.)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ts val="2600"/>
              </a:lnSpc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Любовь  благородна  только  тогда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],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когда  она   стыдлива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Сухомл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7.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Когда в товарищах  согласья   нет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  лад  их   дело  не  пойдёт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 8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 мил  свет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], (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когда   друга  нет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(Посл.)  </a:t>
            </a:r>
          </a:p>
          <a:p>
            <a:pPr algn="just">
              <a:lnSpc>
                <a:spcPts val="2600"/>
              </a:lnSpc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9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 на  неё  обидишься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], (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когда  у  неё   золотое   сердце?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(Ант.)</a:t>
            </a:r>
            <a:endParaRPr lang="ru-RU" sz="1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lnSpc>
                <a:spcPts val="2400"/>
              </a:lnSpc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228600" indent="-228600" algn="just"/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4" name="Левая круглая скобка 3"/>
          <p:cNvSpPr/>
          <p:nvPr/>
        </p:nvSpPr>
        <p:spPr>
          <a:xfrm rot="5400000" flipV="1">
            <a:off x="3704437" y="-484996"/>
            <a:ext cx="142876" cy="1500198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955132" y="335747"/>
            <a:ext cx="142082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40024" y="1050921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381776" y="908045"/>
            <a:ext cx="143670" cy="7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239694" y="836607"/>
            <a:ext cx="214314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>
            <a:off x="4025908" y="550855"/>
            <a:ext cx="150019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3955264" y="621499"/>
            <a:ext cx="142082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383098" y="336541"/>
            <a:ext cx="2071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когда?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Левая круглая скобка 20"/>
          <p:cNvSpPr/>
          <p:nvPr/>
        </p:nvSpPr>
        <p:spPr>
          <a:xfrm rot="5400000" flipV="1">
            <a:off x="4418817" y="300822"/>
            <a:ext cx="71438" cy="1285884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5400000">
            <a:off x="5026834" y="978689"/>
            <a:ext cx="142082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94098" y="693731"/>
            <a:ext cx="2071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 каком условии?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Левая круглая скобка 23"/>
          <p:cNvSpPr/>
          <p:nvPr/>
        </p:nvSpPr>
        <p:spPr>
          <a:xfrm rot="5400000" flipV="1">
            <a:off x="2954338" y="979483"/>
            <a:ext cx="71438" cy="642942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68454" y="2693995"/>
            <a:ext cx="2071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 каком условии?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rot="5400000">
            <a:off x="3250011" y="1326752"/>
            <a:ext cx="133352" cy="1031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Левая круглая скобка 27"/>
          <p:cNvSpPr/>
          <p:nvPr/>
        </p:nvSpPr>
        <p:spPr>
          <a:xfrm rot="5400000" flipV="1">
            <a:off x="1668454" y="1193797"/>
            <a:ext cx="142876" cy="857256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rot="5400000">
            <a:off x="2107003" y="1683942"/>
            <a:ext cx="133352" cy="1031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168388" y="1336673"/>
            <a:ext cx="2071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 какой момент?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Левая круглая скобка 31"/>
          <p:cNvSpPr/>
          <p:nvPr/>
        </p:nvSpPr>
        <p:spPr>
          <a:xfrm rot="5400000" flipV="1">
            <a:off x="3110073" y="1180938"/>
            <a:ext cx="45719" cy="1500198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82834" y="1693863"/>
            <a:ext cx="2071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 каком условии?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rot="5400000">
            <a:off x="3812388" y="1978821"/>
            <a:ext cx="142082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Левая круглая скобка 34"/>
          <p:cNvSpPr/>
          <p:nvPr/>
        </p:nvSpPr>
        <p:spPr>
          <a:xfrm rot="5400000" flipV="1">
            <a:off x="3454404" y="1122359"/>
            <a:ext cx="71438" cy="2357454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rot="5400000">
            <a:off x="2240752" y="2336011"/>
            <a:ext cx="142082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454272" y="2051053"/>
            <a:ext cx="2071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 каком условии?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Левая круглая скобка 37"/>
          <p:cNvSpPr/>
          <p:nvPr/>
        </p:nvSpPr>
        <p:spPr>
          <a:xfrm rot="5400000" flipV="1">
            <a:off x="2418553" y="2086772"/>
            <a:ext cx="142876" cy="1071570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11330" y="2336805"/>
            <a:ext cx="2071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 каком условии?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rot="5400000">
            <a:off x="2955132" y="2693201"/>
            <a:ext cx="142082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Левая круглая скобка 40"/>
          <p:cNvSpPr/>
          <p:nvPr/>
        </p:nvSpPr>
        <p:spPr>
          <a:xfrm rot="5400000" flipV="1">
            <a:off x="2311396" y="2193929"/>
            <a:ext cx="142876" cy="1571636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 rot="5400000">
            <a:off x="3098008" y="2978953"/>
            <a:ext cx="142082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168652" y="0"/>
            <a:ext cx="2071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 каком условии?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67462" y="122227"/>
            <a:ext cx="5500726" cy="300039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5201" y="0"/>
            <a:ext cx="5400599" cy="3293209"/>
          </a:xfrm>
        </p:spPr>
        <p:txBody>
          <a:bodyPr/>
          <a:lstStyle/>
          <a:p>
            <a:pPr marL="228600" indent="-228600" algn="l"/>
            <a:r>
              <a:rPr lang="ru-RU" sz="1400" dirty="0" smtClean="0">
                <a:solidFill>
                  <a:srgbClr val="0070C0"/>
                </a:solidFill>
              </a:rPr>
              <a:t>                                                                                                       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Схемы  СПП  с придаточными   условными:</a:t>
            </a:r>
            <a:endParaRPr lang="ru-RU" sz="11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l"/>
            <a:endParaRPr lang="ru-RU" sz="1400" dirty="0" smtClean="0">
              <a:solidFill>
                <a:srgbClr val="0070C0"/>
              </a:solidFill>
            </a:endParaRPr>
          </a:p>
          <a:p>
            <a:pPr marL="228600" indent="-228600" algn="l"/>
            <a:r>
              <a:rPr lang="ru-RU" sz="1400" dirty="0" smtClean="0">
                <a:solidFill>
                  <a:srgbClr val="0070C0"/>
                </a:solidFill>
              </a:rPr>
              <a:t>1. 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( Когда…           ),    [         ].</a:t>
            </a:r>
          </a:p>
          <a:p>
            <a:pPr marL="228600" indent="-228600" algn="l"/>
            <a:endParaRPr lang="ru-RU" sz="1400" dirty="0" smtClean="0">
              <a:solidFill>
                <a:srgbClr val="0070C0"/>
              </a:solidFill>
            </a:endParaRPr>
          </a:p>
          <a:p>
            <a:pPr marL="228600" indent="-228600" algn="l"/>
            <a:r>
              <a:rPr lang="ru-RU" sz="1400" dirty="0" smtClean="0">
                <a:solidFill>
                  <a:srgbClr val="0070C0"/>
                </a:solidFill>
              </a:rPr>
              <a:t>3. 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[         ],    ( когда… ?)</a:t>
            </a:r>
          </a:p>
          <a:p>
            <a:pPr marL="228600" indent="-228600" algn="l"/>
            <a:endParaRPr lang="ru-RU" sz="1400" dirty="0" smtClean="0">
              <a:solidFill>
                <a:srgbClr val="0070C0"/>
              </a:solidFill>
            </a:endParaRPr>
          </a:p>
          <a:p>
            <a:pPr marL="228600" indent="-228600" algn="l"/>
            <a:r>
              <a:rPr lang="ru-RU" sz="1400" dirty="0" smtClean="0">
                <a:solidFill>
                  <a:srgbClr val="0070C0"/>
                </a:solidFill>
              </a:rPr>
              <a:t>6.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[ …тогда        ],    ( когда… ). </a:t>
            </a:r>
          </a:p>
          <a:p>
            <a:pPr marL="228600" indent="-228600" algn="l"/>
            <a:endParaRPr lang="ru-RU" sz="1400" dirty="0" smtClean="0">
              <a:solidFill>
                <a:srgbClr val="0070C0"/>
              </a:solidFill>
            </a:endParaRPr>
          </a:p>
          <a:p>
            <a:pPr marL="228600" indent="-228600" algn="l"/>
            <a:r>
              <a:rPr lang="ru-RU" sz="1400" dirty="0" smtClean="0">
                <a:solidFill>
                  <a:srgbClr val="0070C0"/>
                </a:solidFill>
              </a:rPr>
              <a:t>7.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( Когда…           ),    [         ].</a:t>
            </a:r>
          </a:p>
          <a:p>
            <a:pPr marL="228600" indent="-228600" algn="l"/>
            <a:endParaRPr lang="ru-RU" sz="1400" dirty="0" smtClean="0">
              <a:solidFill>
                <a:srgbClr val="0070C0"/>
              </a:solidFill>
            </a:endParaRPr>
          </a:p>
          <a:p>
            <a:pPr marL="228600" indent="-228600" algn="l"/>
            <a:r>
              <a:rPr lang="ru-RU" sz="1400" dirty="0" smtClean="0">
                <a:solidFill>
                  <a:srgbClr val="0070C0"/>
                </a:solidFill>
              </a:rPr>
              <a:t>8.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[         ],    ( когда…  ). </a:t>
            </a:r>
          </a:p>
          <a:p>
            <a:pPr marL="228600" indent="-228600" algn="l"/>
            <a:r>
              <a:rPr lang="ru-RU" sz="1400" dirty="0" smtClean="0">
                <a:solidFill>
                  <a:srgbClr val="FF0000"/>
                </a:solidFill>
              </a:rPr>
              <a:t>                                                  </a:t>
            </a:r>
          </a:p>
          <a:p>
            <a:pPr marL="228600" indent="-228600" algn="l"/>
            <a:r>
              <a:rPr lang="ru-RU" sz="1400" dirty="0" smtClean="0">
                <a:solidFill>
                  <a:srgbClr val="0070C0"/>
                </a:solidFill>
              </a:rPr>
              <a:t>9.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[         ],    ( когда…  ? ) </a:t>
            </a:r>
          </a:p>
          <a:p>
            <a:pPr marL="228600" indent="-228600" algn="l"/>
            <a:r>
              <a:rPr lang="ru-RU" sz="1400" dirty="0" smtClean="0">
                <a:solidFill>
                  <a:srgbClr val="0070C0"/>
                </a:solidFill>
              </a:rPr>
              <a:t>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5" name="Левая круглая скобка 4"/>
          <p:cNvSpPr/>
          <p:nvPr/>
        </p:nvSpPr>
        <p:spPr>
          <a:xfrm rot="5400000" flipV="1">
            <a:off x="2132801" y="86508"/>
            <a:ext cx="71438" cy="1143008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5578" y="407979"/>
            <a:ext cx="2071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 каком условии?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1526372" y="692937"/>
            <a:ext cx="142082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Левая круглая скобка 7"/>
          <p:cNvSpPr/>
          <p:nvPr/>
        </p:nvSpPr>
        <p:spPr>
          <a:xfrm rot="5400000" flipV="1">
            <a:off x="1561297" y="515136"/>
            <a:ext cx="142876" cy="1214446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2636" y="836607"/>
            <a:ext cx="2071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 каком условии?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2168917" y="1121962"/>
            <a:ext cx="142876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Левая круглая скобка 11"/>
          <p:cNvSpPr/>
          <p:nvPr/>
        </p:nvSpPr>
        <p:spPr>
          <a:xfrm rot="5400000" flipV="1">
            <a:off x="1918487" y="943764"/>
            <a:ext cx="142876" cy="1214446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11264" y="1265235"/>
            <a:ext cx="2071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 каком условии?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2526504" y="1550193"/>
            <a:ext cx="142082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Левая круглая скобка 15"/>
          <p:cNvSpPr/>
          <p:nvPr/>
        </p:nvSpPr>
        <p:spPr>
          <a:xfrm rot="5400000" flipV="1">
            <a:off x="2061363" y="1372392"/>
            <a:ext cx="142876" cy="1214446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1454934" y="2050259"/>
            <a:ext cx="142082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54140" y="1693863"/>
            <a:ext cx="2071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 каком условии?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Левая круглая скобка 19"/>
          <p:cNvSpPr/>
          <p:nvPr/>
        </p:nvSpPr>
        <p:spPr>
          <a:xfrm rot="5400000" flipV="1">
            <a:off x="1418421" y="1943896"/>
            <a:ext cx="142876" cy="928694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11198" y="2122491"/>
            <a:ext cx="2071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 каком условии?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5400000">
            <a:off x="1883562" y="2407449"/>
            <a:ext cx="142082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Левая круглая скобка 22"/>
          <p:cNvSpPr/>
          <p:nvPr/>
        </p:nvSpPr>
        <p:spPr>
          <a:xfrm rot="5400000" flipV="1">
            <a:off x="1311264" y="2336805"/>
            <a:ext cx="142876" cy="1000132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rot="5400000">
            <a:off x="1812124" y="2836077"/>
            <a:ext cx="142082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39760" y="2551119"/>
            <a:ext cx="2071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 каком условии?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67462" y="122227"/>
            <a:ext cx="5500726" cy="300039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164295" cy="315471"/>
          </a:xfrm>
        </p:spPr>
        <p:txBody>
          <a:bodyPr/>
          <a:lstStyle/>
          <a:p>
            <a:r>
              <a:rPr lang="ru-RU" smtClean="0"/>
              <a:t>              </a:t>
            </a:r>
            <a:r>
              <a:rPr lang="ru-RU" dirty="0" smtClean="0"/>
              <a:t>Заключительное   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3192" y="659527"/>
            <a:ext cx="5472608" cy="605708"/>
          </a:xfrm>
        </p:spPr>
        <p:txBody>
          <a:bodyPr/>
          <a:lstStyle/>
          <a:p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Составьте  предложение   по   данному    началу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Если  вы хотите  понравиться   людям,…</a:t>
            </a:r>
          </a:p>
          <a:p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1132" y="1265235"/>
            <a:ext cx="52864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чаще  улыбайтесь;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искренне  интересуйтесь жизнью других людей;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умейте  выслушать   до  конца   говорящего  с  вами;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говорите   с  собеседником  на  интересующие   его   темы.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02424"/>
            <a:ext cx="6000792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5" name="object 5"/>
          <p:cNvSpPr/>
          <p:nvPr/>
        </p:nvSpPr>
        <p:spPr>
          <a:xfrm>
            <a:off x="311133" y="680283"/>
            <a:ext cx="1111148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739892" y="765169"/>
            <a:ext cx="3752850" cy="857256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r>
              <a:rPr lang="ru-RU" dirty="0" smtClean="0"/>
              <a:t> </a:t>
            </a:r>
            <a:endParaRPr lang="ru-RU" sz="2800" b="1" dirty="0" smtClean="0"/>
          </a:p>
          <a:p>
            <a:endParaRPr sz="2800" b="1" dirty="0"/>
          </a:p>
        </p:txBody>
      </p:sp>
      <p:sp>
        <p:nvSpPr>
          <p:cNvPr id="10" name="object 10"/>
          <p:cNvSpPr/>
          <p:nvPr/>
        </p:nvSpPr>
        <p:spPr>
          <a:xfrm>
            <a:off x="1597016" y="2765433"/>
            <a:ext cx="1285883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739892" y="2622557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13" name="object 13"/>
          <p:cNvGrpSpPr/>
          <p:nvPr/>
        </p:nvGrpSpPr>
        <p:grpSpPr>
          <a:xfrm>
            <a:off x="377244" y="1199601"/>
            <a:ext cx="90678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20975" y="2634669"/>
            <a:ext cx="1043940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370732" y="542305"/>
            <a:ext cx="43950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endParaRPr lang="ru-RU" b="1" i="1" dirty="0" smtClean="0">
              <a:solidFill>
                <a:srgbClr val="0070C0"/>
              </a:solidFill>
            </a:endParaRP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36354" y="1437759"/>
            <a:ext cx="1847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454140" y="908045"/>
            <a:ext cx="41560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defRPr/>
            </a:pPr>
            <a:endParaRPr lang="ru-RU" b="1" i="1" kern="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lvl="0">
              <a:defRPr/>
            </a:pPr>
            <a:r>
              <a:rPr lang="ru-RU" b="1" i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Изучить   теоретический   материал  учебника на  страницах  </a:t>
            </a:r>
            <a:r>
              <a:rPr lang="ru-RU" b="1" i="1" kern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55 – 57;</a:t>
            </a:r>
          </a:p>
          <a:p>
            <a:pPr marL="228600" lvl="0" indent="-228600">
              <a:defRPr/>
            </a:pPr>
            <a:endParaRPr lang="ru-RU" b="1" i="1" kern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lvl="0" indent="-228600">
              <a:defRPr/>
            </a:pPr>
            <a:r>
              <a:rPr lang="ru-RU" b="1" i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§  </a:t>
            </a:r>
            <a:r>
              <a:rPr lang="ru-RU" b="1" i="1" kern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 b="1" i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упражнение </a:t>
            </a:r>
            <a:r>
              <a:rPr lang="ru-RU" b="1" i="1" kern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122.</a:t>
            </a:r>
            <a:endParaRPr lang="ru-RU" b="1" i="1" kern="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Повторение    изученного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614313"/>
            <a:ext cx="5378940" cy="2431435"/>
          </a:xfrm>
        </p:spPr>
        <p:txBody>
          <a:bodyPr/>
          <a:lstStyle/>
          <a:p>
            <a:pPr marL="457200" indent="-457200"/>
            <a:r>
              <a:rPr lang="ru-RU" sz="1200" dirty="0" smtClean="0"/>
              <a:t>  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Определите  вид придаточного   предложения.</a:t>
            </a:r>
            <a:endParaRPr lang="ru-RU" sz="1200" dirty="0" smtClean="0"/>
          </a:p>
          <a:p>
            <a:pPr marL="180975" indent="-180975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Нет ничего  милей  земли,  которая   тебя  взрастила.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Баук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180975" indent="-180975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 обрыве,  что   возвышался   сзади, в  светлом  небе   чернела  одинокая   скала. (Бун.)</a:t>
            </a:r>
          </a:p>
          <a:p>
            <a:pPr marL="180975" indent="-180975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Казалось,  что  город   устал  от   зимы. (Гран.)</a:t>
            </a:r>
          </a:p>
          <a:p>
            <a:pPr marL="180975" indent="-180975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Невдалеке  от   домика,  где   жил   писатель,  рос  огромный   тополь.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Пауст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180975" indent="-180975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 старым   охотам   знаю,  какими  прекрасными могут 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быть  последние деньки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осени. (Пришвин.)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65103"/>
            <a:ext cx="5472608" cy="2523768"/>
          </a:xfrm>
        </p:spPr>
        <p:txBody>
          <a:bodyPr/>
          <a:lstStyle/>
          <a:p>
            <a:pPr marL="279400" indent="-12700">
              <a:buFont typeface="+mj-lt"/>
              <a:buAutoNum type="arabicPeriod"/>
            </a:pPr>
            <a:r>
              <a:rPr lang="ru-RU" sz="14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Нет ничего  милей  земли,  которая   тебя  взрастила.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Баук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9400" indent="-1270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 обрыве,  что   возвышался   сзади, в  светлом  небе  чернела одинокая скала. (Бун.)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79400" indent="-12700">
              <a:buFont typeface="+mj-lt"/>
              <a:buAutoNum type="arabicPeriod" startAt="3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Казалось,  что  город   устал  от   зимы. (Гран.)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 marL="279400" indent="-12700"/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79400" indent="-12700">
              <a:buFont typeface="+mj-lt"/>
              <a:buAutoNum type="arabicPeriod" startAt="4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Невдалеке  от   домика,  где   жил   писатель,  рос  огромный   тополь.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Пауст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457200" indent="-4572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5. По  старым   охотам   знаю,  какими  прекрасными    могут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быть   последние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деньки осени.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(Пришвин.)     </a:t>
            </a:r>
            <a:r>
              <a:rPr lang="ru-RU" sz="2000" dirty="0" smtClean="0">
                <a:solidFill>
                  <a:srgbClr val="0070C0"/>
                </a:solidFill>
              </a:rPr>
              <a:t>            </a:t>
            </a:r>
            <a:r>
              <a:rPr lang="ru-RU" sz="1000" dirty="0" smtClean="0">
                <a:solidFill>
                  <a:srgbClr val="0070C0"/>
                </a:solidFill>
              </a:rPr>
              <a:t>     </a:t>
            </a:r>
            <a:endParaRPr lang="ru-RU" sz="10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7214" y="407979"/>
            <a:ext cx="2520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( пр. определительное)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45238" y="979483"/>
            <a:ext cx="2520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( пр. определительное)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45238" y="1908177"/>
            <a:ext cx="2520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( пр. определительное)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68652" y="1408111"/>
            <a:ext cx="2369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(пр. изъяснительное )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68652" y="2693995"/>
            <a:ext cx="2369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(пр. изъяснительное )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7462" y="122227"/>
            <a:ext cx="5500726" cy="300039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0"/>
            <a:ext cx="5400600" cy="369332"/>
          </a:xfrm>
        </p:spPr>
        <p:txBody>
          <a:bodyPr/>
          <a:lstStyle/>
          <a:p>
            <a:r>
              <a:rPr lang="ru-RU" dirty="0" smtClean="0"/>
              <a:t>                   </a:t>
            </a:r>
            <a:r>
              <a:rPr lang="ru-RU" sz="2400" dirty="0" smtClean="0"/>
              <a:t>Цели   урока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470297"/>
            <a:ext cx="5286412" cy="2777683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</a:rPr>
              <a:t>       </a:t>
            </a:r>
          </a:p>
          <a:p>
            <a:pPr>
              <a:buFont typeface="Wingdings" pitchFamily="2" charset="2"/>
              <a:buChar char="q"/>
            </a:pPr>
            <a:r>
              <a:rPr lang="ru-RU" sz="1400" dirty="0" smtClean="0">
                <a:solidFill>
                  <a:srgbClr val="0070C0"/>
                </a:solidFill>
              </a:rPr>
              <a:t>   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Познакомиться   с  особенностями  СПП  с  придаточными  условия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Научиться   отличать  придаточные  условные  от   других   видов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Закрепить   навык    определения  смысловых  отношений между   частями СПП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105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10257"/>
            <a:ext cx="5472608" cy="369332"/>
          </a:xfrm>
        </p:spPr>
        <p:txBody>
          <a:bodyPr/>
          <a:lstStyle/>
          <a:p>
            <a:r>
              <a:rPr lang="ru-RU" sz="2400" dirty="0" smtClean="0"/>
              <a:t>                Новая   тема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550855"/>
            <a:ext cx="5379509" cy="2600712"/>
          </a:xfrm>
        </p:spPr>
        <p:txBody>
          <a:bodyPr/>
          <a:lstStyle/>
          <a:p>
            <a:pPr>
              <a:tabLst>
                <a:tab pos="0" algn="l"/>
              </a:tabLst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СПП  с  придаточными   условия</a:t>
            </a:r>
          </a:p>
          <a:p>
            <a:pPr>
              <a:tabLst>
                <a:tab pos="0" algn="l"/>
              </a:tabLst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Придаточные   условия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содержат указание на  условие, от которого  зависит осуществление  того, о чём  говорится  в главной  части  сложноподчиненного  предложения.</a:t>
            </a:r>
          </a:p>
          <a:p>
            <a:pPr>
              <a:tabLst>
                <a:tab pos="0" algn="l"/>
              </a:tabLst>
            </a:pP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0" algn="l"/>
              </a:tabLst>
            </a:pP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0" algn="l"/>
              </a:tabLst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0" algn="l"/>
              </a:tabLst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глаз  мало   пользы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(при каком  условии?),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ум  слеп.(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Посл.)</a:t>
            </a:r>
          </a:p>
          <a:p>
            <a:pPr>
              <a:tabLst>
                <a:tab pos="0" algn="l"/>
              </a:tabLst>
            </a:pPr>
            <a:endParaRPr lang="ru-RU" sz="9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9694" y="2051053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[          ], (                                                 </a:t>
            </a:r>
            <a:r>
              <a:rPr lang="ru-RU" sz="2400" dirty="0" smtClean="0"/>
              <a:t>).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882900" y="2051053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454140" y="1979615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если,  когда,  если…то,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если…так, коли, раз и др.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1594" y="2122491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условие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Левая круглая скобка 9"/>
          <p:cNvSpPr/>
          <p:nvPr/>
        </p:nvSpPr>
        <p:spPr>
          <a:xfrm rot="5400000" flipV="1">
            <a:off x="2168520" y="693731"/>
            <a:ext cx="142876" cy="2714644"/>
          </a:xfrm>
          <a:prstGeom prst="lef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3526636" y="2121697"/>
            <a:ext cx="142082" cy="79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39892" y="1765301"/>
            <a:ext cx="2071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 каком условии?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0"/>
            <a:ext cx="5214974" cy="769441"/>
          </a:xfrm>
        </p:spPr>
        <p:txBody>
          <a:bodyPr/>
          <a:lstStyle/>
          <a:p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Спела  бы  и рыбка   песенку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(при каком  условии?),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когда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  у неё  голос  был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(Посл.)</a:t>
            </a:r>
          </a:p>
        </p:txBody>
      </p:sp>
      <p:pic>
        <p:nvPicPr>
          <p:cNvPr id="1026" name="Picture 2" descr="C:\Documents and Settings\Администратор\Рабочий стол\Рабочий стол 2019\человечки\выпускник-352565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56" y="765169"/>
            <a:ext cx="2438400" cy="235745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97016" y="836607"/>
            <a:ext cx="400052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Иногда  в  придаточном   условном  употребляется 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глагол   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повелительном  наклонении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например: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Знай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я  ремесло,   жил   бы  в  городе.                   </a:t>
            </a: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(М.Г.)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7462" y="122227"/>
            <a:ext cx="5500726" cy="300039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612" y="110257"/>
            <a:ext cx="5164295" cy="184666"/>
          </a:xfrm>
        </p:spPr>
        <p:txBody>
          <a:bodyPr/>
          <a:lstStyle/>
          <a:p>
            <a:pPr algn="ctr"/>
            <a:r>
              <a:rPr lang="ru-RU" sz="1200" dirty="0" smtClean="0"/>
              <a:t>    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693863"/>
            <a:ext cx="5214974" cy="1477328"/>
          </a:xfrm>
        </p:spPr>
        <p:txBody>
          <a:bodyPr/>
          <a:lstStyle/>
          <a:p>
            <a:pPr marL="228600" indent="-228600"/>
            <a:endParaRPr lang="ru-RU" sz="1200" dirty="0" smtClean="0">
              <a:solidFill>
                <a:srgbClr val="FF0000"/>
              </a:solidFill>
            </a:endParaRPr>
          </a:p>
          <a:p>
            <a:pPr marL="228600" indent="-228600" algn="l"/>
            <a:r>
              <a:rPr lang="ru-RU" sz="1400" dirty="0" smtClean="0">
                <a:solidFill>
                  <a:srgbClr val="FF0000"/>
                </a:solidFill>
              </a:rPr>
              <a:t>        </a:t>
            </a:r>
            <a:endParaRPr lang="ru-RU" sz="1400" dirty="0" smtClean="0">
              <a:solidFill>
                <a:srgbClr val="0070C0"/>
              </a:solidFill>
            </a:endParaRPr>
          </a:p>
          <a:p>
            <a:pPr marL="228600" indent="-228600" algn="l"/>
            <a:endParaRPr lang="ru-RU" sz="1400" dirty="0" smtClean="0">
              <a:solidFill>
                <a:srgbClr val="FF0000"/>
              </a:solidFill>
            </a:endParaRPr>
          </a:p>
          <a:p>
            <a:pPr marL="228600" indent="-228600" algn="l"/>
            <a:r>
              <a:rPr lang="ru-RU" sz="1400" dirty="0" smtClean="0">
                <a:solidFill>
                  <a:srgbClr val="FF0000"/>
                </a:solidFill>
              </a:rPr>
              <a:t>       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Если  бы 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я  увидел  хоть  единственный  огонёк  где-нибудь  вдалеке,  я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бы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, конечно,  немедленно   остановился. </a:t>
            </a:r>
            <a:r>
              <a:rPr lang="ru-RU" sz="1400" dirty="0" smtClean="0">
                <a:solidFill>
                  <a:schemeClr val="tx1"/>
                </a:solidFill>
              </a:rPr>
              <a:t>(</a:t>
            </a:r>
            <a:r>
              <a:rPr lang="ru-RU" sz="1400" dirty="0" smtClean="0">
                <a:solidFill>
                  <a:schemeClr val="tx1"/>
                </a:solidFill>
              </a:rPr>
              <a:t>П.Павленко.)</a:t>
            </a:r>
            <a:endParaRPr lang="ru-RU" sz="1400" dirty="0" smtClean="0">
              <a:solidFill>
                <a:schemeClr val="tx1"/>
              </a:solidFill>
            </a:endParaRPr>
          </a:p>
          <a:p>
            <a:pPr marL="228600" indent="-228600" algn="l"/>
            <a:r>
              <a:rPr lang="ru-RU" sz="1400" dirty="0" smtClean="0">
                <a:solidFill>
                  <a:srgbClr val="FF0000"/>
                </a:solidFill>
              </a:rPr>
              <a:t>          </a:t>
            </a:r>
            <a:endParaRPr lang="ru-RU" sz="1400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Documents and Settings\Администратор\Рабочий стол\Рабочий стол 2019\человечки\выпускник-352565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38400" cy="233680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41450" y="191264"/>
            <a:ext cx="42275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Иногда  сказуемые  в  обеих  частях  сложноподчиненного  предложения выражаются  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глаголами  в  форме  сослагательного   (условного) наклонения.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(В придаточном  предложении   к   союзу добавляется  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частица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7462" y="122227"/>
            <a:ext cx="5500726" cy="300039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Работа  с   учебником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50855"/>
            <a:ext cx="5400600" cy="2600712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FF0000"/>
                </a:solidFill>
              </a:rPr>
              <a:t>      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Выполним  упражнение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119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  на 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странице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56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Прочитайте.  Объясните постановку  знаков препинания в 1, 3, 5  предложениях. Укажите  условные  союзы, которые  являются  устаревшими.   </a:t>
            </a:r>
          </a:p>
          <a:p>
            <a:pPr marL="50800" indent="-50800" algn="just"/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</a:rPr>
              <a:t>      </a:t>
            </a:r>
            <a:r>
              <a:rPr lang="ru-RU" sz="1300" dirty="0" smtClean="0">
                <a:solidFill>
                  <a:schemeClr val="tx1"/>
                </a:solidFill>
              </a:rPr>
              <a:t>1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</a:rPr>
              <a:t>.Ох,  лето  красное!  Любил  бы   я тебя,  когда  б  не  зной, </a:t>
            </a:r>
          </a:p>
          <a:p>
            <a:pPr marL="50800" indent="-50800" algn="just"/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</a:rPr>
              <a:t>да комары, да мухи</a:t>
            </a:r>
            <a:r>
              <a:rPr lang="ru-RU" sz="1300" dirty="0" smtClean="0">
                <a:solidFill>
                  <a:schemeClr val="tx1"/>
                </a:solidFill>
              </a:rPr>
              <a:t>.(П.)   2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</a:rPr>
              <a:t>. Мне было бы легче, ежели бы он меня, как зайца, повесил  на  седло. </a:t>
            </a:r>
            <a:r>
              <a:rPr lang="ru-RU" sz="1300" dirty="0" smtClean="0">
                <a:solidFill>
                  <a:schemeClr val="tx1"/>
                </a:solidFill>
              </a:rPr>
              <a:t>( Л.Н.Т.) 3. 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</a:rPr>
              <a:t>В декабре, если небо  покрыто  тучами, рано  смеркается  в хвойном  лесу. </a:t>
            </a:r>
            <a:r>
              <a:rPr lang="ru-RU" sz="1300" dirty="0" smtClean="0">
                <a:solidFill>
                  <a:schemeClr val="tx1"/>
                </a:solidFill>
              </a:rPr>
              <a:t>(Пришв.)  4.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</a:rPr>
              <a:t> Кабы он получше  платил  за  труды, так и </a:t>
            </a:r>
            <a:r>
              <a:rPr lang="ru-RU" sz="1300" dirty="0" err="1" smtClean="0">
                <a:solidFill>
                  <a:schemeClr val="accent5">
                    <a:lumMod val="75000"/>
                  </a:schemeClr>
                </a:solidFill>
              </a:rPr>
              <a:t>Янко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</a:rPr>
              <a:t> бы его не покинул. </a:t>
            </a:r>
            <a:r>
              <a:rPr lang="ru-RU" sz="1300" dirty="0" smtClean="0">
                <a:solidFill>
                  <a:schemeClr val="tx1"/>
                </a:solidFill>
              </a:rPr>
              <a:t>(Л.)  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300" dirty="0" smtClean="0">
                <a:solidFill>
                  <a:schemeClr val="tx1"/>
                </a:solidFill>
              </a:rPr>
              <a:t>5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</a:rPr>
              <a:t>. Будь  один  кабан, я, может быть, стрелял бы…(</a:t>
            </a:r>
            <a:r>
              <a:rPr lang="ru-RU" sz="1300" dirty="0" err="1" smtClean="0">
                <a:solidFill>
                  <a:schemeClr val="tx1"/>
                </a:solidFill>
              </a:rPr>
              <a:t>Арс</a:t>
            </a:r>
            <a:r>
              <a:rPr lang="ru-RU" sz="1300" dirty="0" smtClean="0">
                <a:solidFill>
                  <a:schemeClr val="tx1"/>
                </a:solidFill>
              </a:rPr>
              <a:t>.) 6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</a:rPr>
              <a:t>. Простите меня, коли  зло какое  сделал. </a:t>
            </a:r>
            <a:r>
              <a:rPr lang="ru-RU" sz="1300" dirty="0" smtClean="0">
                <a:solidFill>
                  <a:schemeClr val="tx1"/>
                </a:solidFill>
              </a:rPr>
              <a:t>(</a:t>
            </a:r>
            <a:r>
              <a:rPr lang="ru-RU" sz="1300" dirty="0" err="1" smtClean="0">
                <a:solidFill>
                  <a:schemeClr val="tx1"/>
                </a:solidFill>
              </a:rPr>
              <a:t>Кор</a:t>
            </a:r>
            <a:r>
              <a:rPr lang="ru-RU" sz="1300" dirty="0" smtClean="0">
                <a:solidFill>
                  <a:schemeClr val="tx1"/>
                </a:solidFill>
              </a:rPr>
              <a:t>.)  7. 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</a:rPr>
              <a:t>Как  зарубил  что себе в голову, то уж ничем  его  не  пересилишь. </a:t>
            </a:r>
            <a:r>
              <a:rPr lang="ru-RU" sz="1300" dirty="0" smtClean="0">
                <a:solidFill>
                  <a:schemeClr val="tx1"/>
                </a:solidFill>
              </a:rPr>
              <a:t>(Г.)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Администратор\Рабочий стол\Рабочий стол 2019\человечки\выпускник-352565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18" y="1693863"/>
            <a:ext cx="1668454" cy="155098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8" cy="215444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</a:rPr>
              <a:t>       </a:t>
            </a:r>
            <a:endParaRPr lang="ru-RU" sz="1200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0"/>
            <a:ext cx="547260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i="1" dirty="0" smtClean="0">
              <a:solidFill>
                <a:srgbClr val="0070C0"/>
              </a:solidFill>
            </a:endParaRPr>
          </a:p>
          <a:p>
            <a:endParaRPr lang="ru-RU" sz="1600" b="1" i="1" dirty="0" smtClean="0">
              <a:solidFill>
                <a:srgbClr val="0070C0"/>
              </a:solidFill>
            </a:endParaRPr>
          </a:p>
          <a:p>
            <a:endParaRPr lang="ru-RU" sz="1600" b="1" i="1" dirty="0" smtClean="0">
              <a:solidFill>
                <a:srgbClr val="0070C0"/>
              </a:solidFill>
            </a:endParaRPr>
          </a:p>
          <a:p>
            <a:r>
              <a:rPr lang="ru-RU" sz="1600" b="1" i="1" dirty="0" smtClean="0">
                <a:solidFill>
                  <a:srgbClr val="0070C0"/>
                </a:solidFill>
              </a:rPr>
              <a:t>     </a:t>
            </a:r>
          </a:p>
          <a:p>
            <a:endParaRPr lang="ru-RU" sz="1600" b="1" i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Тело   движется  прямолинейно,  </a:t>
            </a: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</a:t>
            </a:r>
            <a:r>
              <a:rPr lang="ru-RU" sz="16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внешняя  сила  </a:t>
            </a: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уравновешивает</a:t>
            </a:r>
            <a:r>
              <a:rPr lang="ru-RU" sz="16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силу   трения.</a:t>
            </a:r>
          </a:p>
          <a:p>
            <a:r>
              <a:rPr lang="ru-RU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12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0070C0"/>
              </a:solidFill>
            </a:endParaRPr>
          </a:p>
          <a:p>
            <a:endParaRPr lang="ru-RU" sz="1400" b="1" i="1" dirty="0" smtClean="0">
              <a:solidFill>
                <a:srgbClr val="0070C0"/>
              </a:solidFill>
            </a:endParaRPr>
          </a:p>
          <a:p>
            <a:endParaRPr lang="ru-RU" sz="2000" b="1" i="1" dirty="0" smtClean="0">
              <a:solidFill>
                <a:srgbClr val="C00000"/>
              </a:solidFill>
            </a:endParaRPr>
          </a:p>
          <a:p>
            <a:endParaRPr lang="ru-RU" b="1" i="1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290599" y="940603"/>
            <a:ext cx="52565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          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            </a:t>
            </a: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/>
          </a:p>
        </p:txBody>
      </p:sp>
      <p:pic>
        <p:nvPicPr>
          <p:cNvPr id="3074" name="Picture 2" descr="C:\Documents and Settings\Администратор\Рабочий стол\Рабочий стол 2019\человечки\выпускник-352565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256" y="0"/>
            <a:ext cx="1357322" cy="97948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096950" y="52765"/>
            <a:ext cx="435771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в  придаточном   условном  имеется   союз 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КОГДА,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то  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сказуемые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главного  и  придаточного   предложений выражаются   глаголами 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в   формах 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настоящего  и  будущего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  не  прошедшего  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времени.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68388" y="1765301"/>
            <a:ext cx="44291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Внимание!  </a:t>
            </a:r>
          </a:p>
          <a:p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Сказуемое</a:t>
            </a:r>
            <a:r>
              <a:rPr lang="ru-RU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в     главных      предложениях,  </a:t>
            </a:r>
          </a:p>
          <a:p>
            <a:r>
              <a:rPr lang="ru-RU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 которым  присоединяются  придаточные   условия с  союзом   </a:t>
            </a: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</a:t>
            </a:r>
            <a:r>
              <a:rPr lang="ru-RU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иногда  выражается   </a:t>
            </a: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повелительным  наклонением.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6776</TotalTime>
  <Words>1134</Words>
  <Application>Microsoft Office PowerPoint</Application>
  <PresentationFormat>Произвольный</PresentationFormat>
  <Paragraphs>149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 Русский   язык</vt:lpstr>
      <vt:lpstr>         Повторение    изученного</vt:lpstr>
      <vt:lpstr>Слайд 3</vt:lpstr>
      <vt:lpstr>                   Цели   урока</vt:lpstr>
      <vt:lpstr>                Новая   тема</vt:lpstr>
      <vt:lpstr>                     </vt:lpstr>
      <vt:lpstr>    </vt:lpstr>
      <vt:lpstr>           Работа  с   учебником    </vt:lpstr>
      <vt:lpstr> </vt:lpstr>
      <vt:lpstr>          Работа   с  учебником</vt:lpstr>
      <vt:lpstr>Слайд 11</vt:lpstr>
      <vt:lpstr>Слайд 12</vt:lpstr>
      <vt:lpstr>              Заключительное    задание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982</cp:revision>
  <dcterms:created xsi:type="dcterms:W3CDTF">2020-04-13T08:05:42Z</dcterms:created>
  <dcterms:modified xsi:type="dcterms:W3CDTF">2020-11-29T18:31:58Z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