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482" r:id="rId3"/>
    <p:sldId id="483" r:id="rId4"/>
    <p:sldId id="456" r:id="rId5"/>
    <p:sldId id="461" r:id="rId6"/>
    <p:sldId id="465" r:id="rId7"/>
    <p:sldId id="471" r:id="rId8"/>
    <p:sldId id="472" r:id="rId9"/>
    <p:sldId id="473" r:id="rId10"/>
    <p:sldId id="475" r:id="rId11"/>
    <p:sldId id="474" r:id="rId12"/>
    <p:sldId id="478" r:id="rId13"/>
    <p:sldId id="477" r:id="rId14"/>
    <p:sldId id="262" r:id="rId15"/>
  </p:sldIdLst>
  <p:sldSz cx="5765800" cy="3244850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18B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9419" autoAdjust="0"/>
    <p:restoredTop sz="91523" autoAdjust="0"/>
  </p:normalViewPr>
  <p:slideViewPr>
    <p:cSldViewPr>
      <p:cViewPr>
        <p:scale>
          <a:sx n="190" d="100"/>
          <a:sy n="190" d="100"/>
        </p:scale>
        <p:origin x="-246" y="-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75045" y="1"/>
            <a:ext cx="4342498" cy="343734"/>
          </a:xfrm>
          <a:prstGeom prst="rect">
            <a:avLst/>
          </a:prstGeom>
        </p:spPr>
        <p:txBody>
          <a:bodyPr vert="horz" lIns="171578" tIns="85789" rIns="171578" bIns="85789" rtlCol="0"/>
          <a:lstStyle>
            <a:lvl1pPr algn="r">
              <a:defRPr sz="2300"/>
            </a:lvl1pPr>
          </a:lstStyle>
          <a:p>
            <a:fld id="{9D71E86E-95C0-4C9D-BDD2-B02666D11E50}" type="datetimeFigureOut">
              <a:rPr lang="ru-RU" smtClean="0"/>
              <a:pPr/>
              <a:t>29.11.2020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5938"/>
            <a:ext cx="4589462" cy="2584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1578" tIns="85789" rIns="171578" bIns="85789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001480" y="3272216"/>
            <a:ext cx="8017344" cy="3100347"/>
          </a:xfrm>
          <a:prstGeom prst="rect">
            <a:avLst/>
          </a:prstGeom>
        </p:spPr>
        <p:txBody>
          <a:bodyPr vert="horz" lIns="171578" tIns="85789" rIns="171578" bIns="85789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l">
              <a:defRPr sz="2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75045" y="6541060"/>
            <a:ext cx="4342498" cy="347103"/>
          </a:xfrm>
          <a:prstGeom prst="rect">
            <a:avLst/>
          </a:prstGeom>
        </p:spPr>
        <p:txBody>
          <a:bodyPr vert="horz" lIns="171578" tIns="85789" rIns="171578" bIns="85789" rtlCol="0" anchor="b"/>
          <a:lstStyle>
            <a:lvl1pPr algn="r">
              <a:defRPr sz="2300"/>
            </a:lvl1pPr>
          </a:lstStyle>
          <a:p>
            <a:fld id="{5F075868-CFE5-41D1-9E80-29970BD529B5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075868-CFE5-41D1-9E80-29970BD529B5}" type="slidenum">
              <a:rPr lang="ru-RU" smtClean="0"/>
              <a:pPr/>
              <a:t>14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11/29/2020</a:t>
            </a:fld>
            <a:endParaRPr lang="en-US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</a:t>
            </a:r>
            <a:endParaRPr dirty="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96950" y="122227"/>
            <a:ext cx="3960440" cy="537967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lang="ru-RU" sz="3400" spc="-5" dirty="0" smtClean="0"/>
              <a:t> Русский   язык</a:t>
            </a:r>
            <a:endParaRPr sz="3400" dirty="0"/>
          </a:p>
        </p:txBody>
      </p:sp>
      <p:sp>
        <p:nvSpPr>
          <p:cNvPr id="4" name="object 4"/>
          <p:cNvSpPr txBox="1"/>
          <p:nvPr/>
        </p:nvSpPr>
        <p:spPr>
          <a:xfrm>
            <a:off x="954074" y="979483"/>
            <a:ext cx="4679371" cy="187359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2400" b="1" spc="-20" dirty="0" err="1" smtClean="0">
                <a:solidFill>
                  <a:srgbClr val="0070C0"/>
                </a:solidFill>
                <a:latin typeface="Arial"/>
                <a:cs typeface="Arial"/>
              </a:rPr>
              <a:t>Тема</a:t>
            </a: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4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000" b="1" spc="-2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spc="-20" dirty="0" smtClean="0">
                <a:solidFill>
                  <a:srgbClr val="0070C0"/>
                </a:solidFill>
                <a:latin typeface="Arial"/>
                <a:cs typeface="Arial"/>
              </a:rPr>
              <a:t>Сложноподчиненные  предложения  с  придаточным  условия</a:t>
            </a:r>
            <a:endParaRPr lang="ru-RU" sz="2200" b="1" spc="-1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200" b="1" spc="-10" dirty="0" smtClean="0">
                <a:solidFill>
                  <a:srgbClr val="0070C0"/>
                </a:solidFill>
                <a:latin typeface="Arial"/>
                <a:cs typeface="Arial"/>
              </a:rPr>
              <a:t>        </a:t>
            </a:r>
            <a:endParaRPr lang="ru-RU" sz="2300" spc="-1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454008" y="1050921"/>
            <a:ext cx="344170" cy="676275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54008" y="1979615"/>
            <a:ext cx="344170" cy="943863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en-US" sz="2250" b="1" spc="10" dirty="0">
                <a:solidFill>
                  <a:srgbClr val="FFFFFF"/>
                </a:solidFill>
                <a:latin typeface="Arial"/>
                <a:cs typeface="Arial"/>
              </a:rPr>
              <a:t>9</a:t>
            </a:r>
            <a:endParaRPr sz="225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r>
                <a:rPr lang="ru-RU" dirty="0" smtClean="0"/>
                <a:t>          </a:t>
              </a:r>
              <a:endParaRPr dirty="0"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Работа   с  учебником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54273"/>
            <a:ext cx="5450948" cy="2885405"/>
          </a:xfrm>
        </p:spPr>
        <p:txBody>
          <a:bodyPr/>
          <a:lstStyle/>
          <a:p>
            <a:r>
              <a:rPr lang="ru-RU" sz="1200" dirty="0" smtClean="0"/>
              <a:t>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   </a:t>
            </a:r>
          </a:p>
          <a:p>
            <a:r>
              <a:rPr lang="ru-RU" sz="1200" dirty="0" smtClean="0">
                <a:solidFill>
                  <a:srgbClr val="0070C0"/>
                </a:solidFill>
              </a:rPr>
              <a:t>   Упражнение 121, страница  57.  </a:t>
            </a:r>
            <a:r>
              <a:rPr lang="ru-RU" sz="1050" dirty="0" smtClean="0">
                <a:solidFill>
                  <a:srgbClr val="0070C0"/>
                </a:solidFill>
              </a:rPr>
              <a:t>Перепишите, расставляя  знаки   препинания. Определите  вид каждого  придаточного  предложения. Составьте   схемы  сложноподчиненных   предложений  с  придаточными   условными.</a:t>
            </a:r>
          </a:p>
          <a:p>
            <a:endParaRPr lang="ru-RU" sz="1200" dirty="0" smtClean="0">
              <a:solidFill>
                <a:srgbClr val="0070C0"/>
              </a:solidFill>
            </a:endParaRP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 </a:t>
            </a:r>
            <a:r>
              <a:rPr lang="ru-RU" sz="1200" dirty="0" smtClean="0">
                <a:solidFill>
                  <a:schemeClr val="tx1"/>
                </a:solidFill>
              </a:rPr>
              <a:t>1</a:t>
            </a:r>
            <a:r>
              <a:rPr lang="ru-RU" sz="1200" dirty="0" smtClean="0">
                <a:solidFill>
                  <a:srgbClr val="0070C0"/>
                </a:solidFill>
              </a:rPr>
              <a:t>. Когда Борис  хитрить  не   перестанет  давай   народ   искусно  волновать.  </a:t>
            </a:r>
            <a:r>
              <a:rPr lang="ru-RU" sz="1200" dirty="0" smtClean="0">
                <a:solidFill>
                  <a:schemeClr val="tx1"/>
                </a:solidFill>
              </a:rPr>
              <a:t>(П.) 2. </a:t>
            </a:r>
            <a:r>
              <a:rPr lang="ru-RU" sz="1200" dirty="0" smtClean="0">
                <a:solidFill>
                  <a:srgbClr val="0070C0"/>
                </a:solidFill>
              </a:rPr>
              <a:t>Когда  доктор  усаживался  перед койкой халат   сполз   у  него   с  плеч.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Фед</a:t>
            </a:r>
            <a:r>
              <a:rPr lang="ru-RU" sz="1200" dirty="0" smtClean="0">
                <a:solidFill>
                  <a:schemeClr val="tx1"/>
                </a:solidFill>
              </a:rPr>
              <a:t>.)   3</a:t>
            </a:r>
            <a:r>
              <a:rPr lang="ru-RU" sz="1200" dirty="0" smtClean="0">
                <a:solidFill>
                  <a:srgbClr val="0070C0"/>
                </a:solidFill>
              </a:rPr>
              <a:t>. Как  же вас  мне   будить  когда  вы   дерётесь? </a:t>
            </a:r>
            <a:r>
              <a:rPr lang="ru-RU" sz="1200" dirty="0" smtClean="0">
                <a:solidFill>
                  <a:schemeClr val="tx1"/>
                </a:solidFill>
              </a:rPr>
              <a:t>(Л.Н.Т.)  4.  </a:t>
            </a:r>
            <a:r>
              <a:rPr lang="ru-RU" sz="1200" dirty="0" smtClean="0">
                <a:solidFill>
                  <a:srgbClr val="0070C0"/>
                </a:solidFill>
              </a:rPr>
              <a:t>Забыл   бык  когда  телёнком  был. (</a:t>
            </a:r>
            <a:r>
              <a:rPr lang="ru-RU" sz="1200" dirty="0" smtClean="0">
                <a:solidFill>
                  <a:schemeClr val="tx1"/>
                </a:solidFill>
              </a:rPr>
              <a:t>Посл.)       </a:t>
            </a:r>
          </a:p>
          <a:p>
            <a:pPr algn="l"/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5</a:t>
            </a:r>
            <a:r>
              <a:rPr lang="ru-RU" sz="1200" dirty="0" smtClean="0">
                <a:solidFill>
                  <a:srgbClr val="0070C0"/>
                </a:solidFill>
              </a:rPr>
              <a:t>. Жизнь   умирает когда   оканчивается   борьба. </a:t>
            </a:r>
            <a:r>
              <a:rPr lang="ru-RU" sz="1200" dirty="0" smtClean="0">
                <a:solidFill>
                  <a:schemeClr val="tx1"/>
                </a:solidFill>
              </a:rPr>
              <a:t>( Бел.) </a:t>
            </a:r>
            <a:r>
              <a:rPr lang="ru-RU" sz="1200" dirty="0" smtClean="0">
                <a:solidFill>
                  <a:srgbClr val="0070C0"/>
                </a:solidFill>
              </a:rPr>
              <a:t> </a:t>
            </a:r>
            <a:r>
              <a:rPr lang="ru-RU" sz="1200" dirty="0" smtClean="0">
                <a:solidFill>
                  <a:schemeClr val="tx1"/>
                </a:solidFill>
              </a:rPr>
              <a:t>6</a:t>
            </a:r>
            <a:r>
              <a:rPr lang="ru-RU" sz="1200" dirty="0" smtClean="0">
                <a:solidFill>
                  <a:srgbClr val="0070C0"/>
                </a:solidFill>
              </a:rPr>
              <a:t>.Любовь  благородна  только  тогда   когда  она   стыдлива.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Сухомл</a:t>
            </a:r>
            <a:r>
              <a:rPr lang="ru-RU" sz="1200" dirty="0" smtClean="0">
                <a:solidFill>
                  <a:schemeClr val="tx1"/>
                </a:solidFill>
              </a:rPr>
              <a:t>.) </a:t>
            </a:r>
          </a:p>
          <a:p>
            <a:pPr algn="l"/>
            <a:r>
              <a:rPr lang="ru-RU" sz="1200" dirty="0" smtClean="0">
                <a:solidFill>
                  <a:schemeClr val="tx1"/>
                </a:solidFill>
              </a:rPr>
              <a:t>7. </a:t>
            </a:r>
            <a:r>
              <a:rPr lang="ru-RU" sz="1200" dirty="0" smtClean="0">
                <a:solidFill>
                  <a:srgbClr val="0070C0"/>
                </a:solidFill>
              </a:rPr>
              <a:t>Когда   в товарищах  согласья   нет на   лад  их   дело  не  пойдёт. </a:t>
            </a:r>
            <a:r>
              <a:rPr lang="ru-RU" sz="1200" dirty="0" smtClean="0">
                <a:solidFill>
                  <a:schemeClr val="tx1"/>
                </a:solidFill>
              </a:rPr>
              <a:t>(</a:t>
            </a:r>
            <a:r>
              <a:rPr lang="ru-RU" sz="1200" dirty="0" err="1" smtClean="0">
                <a:solidFill>
                  <a:schemeClr val="tx1"/>
                </a:solidFill>
              </a:rPr>
              <a:t>Кр</a:t>
            </a:r>
            <a:r>
              <a:rPr lang="ru-RU" sz="1200" dirty="0" smtClean="0">
                <a:solidFill>
                  <a:schemeClr val="tx1"/>
                </a:solidFill>
              </a:rPr>
              <a:t>.) 8 </a:t>
            </a:r>
            <a:r>
              <a:rPr lang="ru-RU" sz="1200" dirty="0" smtClean="0">
                <a:solidFill>
                  <a:srgbClr val="0070C0"/>
                </a:solidFill>
              </a:rPr>
              <a:t>. Не  мил  свет  когда   друга  нет. </a:t>
            </a:r>
            <a:r>
              <a:rPr lang="ru-RU" sz="1200" dirty="0" smtClean="0">
                <a:solidFill>
                  <a:schemeClr val="tx1"/>
                </a:solidFill>
              </a:rPr>
              <a:t>(Посл.)    9</a:t>
            </a:r>
            <a:r>
              <a:rPr lang="ru-RU" sz="1200" dirty="0" smtClean="0">
                <a:solidFill>
                  <a:srgbClr val="0070C0"/>
                </a:solidFill>
              </a:rPr>
              <a:t>. Как  на  неё  обидишься  когда  у  неё   золотое   сердце?  </a:t>
            </a:r>
            <a:r>
              <a:rPr lang="ru-RU" sz="1200" dirty="0" smtClean="0">
                <a:solidFill>
                  <a:schemeClr val="tx1"/>
                </a:solidFill>
              </a:rPr>
              <a:t>(Ант.)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193665"/>
            <a:ext cx="5286412" cy="3524042"/>
          </a:xfrm>
          <a:ln>
            <a:noFill/>
          </a:ln>
        </p:spPr>
        <p:txBody>
          <a:bodyPr/>
          <a:lstStyle/>
          <a:p>
            <a:pPr algn="just">
              <a:lnSpc>
                <a:spcPts val="2600"/>
              </a:lnSpc>
            </a:pP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Борис  хитрить  не  перестанет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давай  народ  искусно  волновать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(П.) 2.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доктор усаживался перед койкой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халат   сполз   у  него   с  плеч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Фед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 3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же вас  мне   будить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вы   дерётесь?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(Л.Н.Т.)   4.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Забыл   бык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телёнком 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был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(Посл.) </a:t>
            </a:r>
          </a:p>
          <a:p>
            <a:pPr algn="just">
              <a:lnSpc>
                <a:spcPts val="26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Жизнь     умирает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когда   оканчивается     борьба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 Бел.) 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>
              <a:lnSpc>
                <a:spcPts val="26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Любовь  благородна  только  тогда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когда  она   стыдлива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Сухомл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7.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в товарищах  согласья   нет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),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на   лад  их   дело  не  пойдёт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.)  8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Не  мил  свет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 друга  нет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(Посл.)  </a:t>
            </a:r>
          </a:p>
          <a:p>
            <a:pPr algn="just">
              <a:lnSpc>
                <a:spcPts val="2600"/>
              </a:lnSpc>
            </a:pP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9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Как  на  неё  обидишься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], (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когда  у  неё   золотое   сердце?</a:t>
            </a:r>
            <a:r>
              <a:rPr lang="ru-RU" sz="13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r>
              <a:rPr lang="ru-RU" sz="13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3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(Ант.)</a:t>
            </a:r>
            <a:endParaRPr lang="ru-RU" sz="13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just">
              <a:lnSpc>
                <a:spcPts val="2400"/>
              </a:lnSpc>
            </a:pPr>
            <a:r>
              <a:rPr lang="ru-RU" sz="1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marL="228600" indent="-228600" algn="just"/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4" name="Левая круглая скобка 3"/>
          <p:cNvSpPr/>
          <p:nvPr/>
        </p:nvSpPr>
        <p:spPr>
          <a:xfrm rot="5400000" flipV="1">
            <a:off x="3704437" y="-484996"/>
            <a:ext cx="142876" cy="1500198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5400000">
            <a:off x="2955132" y="335747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740024" y="1050921"/>
            <a:ext cx="50006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что?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 flipH="1" flipV="1">
            <a:off x="381776" y="908045"/>
            <a:ext cx="143670" cy="794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>
            <a:off x="239694" y="836607"/>
            <a:ext cx="214314" cy="1588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10800000">
            <a:off x="4025908" y="550855"/>
            <a:ext cx="1500198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 стрелкой 18"/>
          <p:cNvCxnSpPr/>
          <p:nvPr/>
        </p:nvCxnSpPr>
        <p:spPr>
          <a:xfrm rot="5400000">
            <a:off x="3955264" y="621499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4383098" y="336541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Левая круглая скобка 20"/>
          <p:cNvSpPr/>
          <p:nvPr/>
        </p:nvSpPr>
        <p:spPr>
          <a:xfrm rot="5400000" flipV="1">
            <a:off x="4418817" y="300822"/>
            <a:ext cx="71438" cy="1285884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>
            <a:off x="5026834" y="978689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94098" y="693731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Левая круглая скобка 23"/>
          <p:cNvSpPr/>
          <p:nvPr/>
        </p:nvSpPr>
        <p:spPr>
          <a:xfrm rot="5400000" flipV="1">
            <a:off x="2954338" y="979483"/>
            <a:ext cx="71438" cy="642942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668454" y="2693995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6" name="Прямая со стрелкой 25"/>
          <p:cNvCxnSpPr/>
          <p:nvPr/>
        </p:nvCxnSpPr>
        <p:spPr>
          <a:xfrm rot="5400000">
            <a:off x="3250011" y="1326752"/>
            <a:ext cx="133352" cy="103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Левая круглая скобка 27"/>
          <p:cNvSpPr/>
          <p:nvPr/>
        </p:nvSpPr>
        <p:spPr>
          <a:xfrm rot="5400000" flipV="1">
            <a:off x="1668454" y="1193797"/>
            <a:ext cx="142876" cy="85725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9" name="Прямая со стрелкой 28"/>
          <p:cNvCxnSpPr/>
          <p:nvPr/>
        </p:nvCxnSpPr>
        <p:spPr>
          <a:xfrm rot="5400000">
            <a:off x="2107003" y="1683942"/>
            <a:ext cx="133352" cy="103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1168388" y="1336673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 какой момент?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Левая круглая скобка 31"/>
          <p:cNvSpPr/>
          <p:nvPr/>
        </p:nvSpPr>
        <p:spPr>
          <a:xfrm rot="5400000" flipV="1">
            <a:off x="3110073" y="1180938"/>
            <a:ext cx="45719" cy="1500198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82834" y="1693863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Прямая со стрелкой 33"/>
          <p:cNvCxnSpPr/>
          <p:nvPr/>
        </p:nvCxnSpPr>
        <p:spPr>
          <a:xfrm rot="5400000">
            <a:off x="3812388" y="1978821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Левая круглая скобка 34"/>
          <p:cNvSpPr/>
          <p:nvPr/>
        </p:nvSpPr>
        <p:spPr>
          <a:xfrm rot="5400000" flipV="1">
            <a:off x="3454404" y="1122359"/>
            <a:ext cx="71438" cy="2357454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>
            <a:off x="2240752" y="2336011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454272" y="2051053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Левая круглая скобка 37"/>
          <p:cNvSpPr/>
          <p:nvPr/>
        </p:nvSpPr>
        <p:spPr>
          <a:xfrm rot="5400000" flipV="1">
            <a:off x="2418553" y="2086772"/>
            <a:ext cx="142876" cy="1071570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811330" y="2336805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0" name="Прямая со стрелкой 39"/>
          <p:cNvCxnSpPr/>
          <p:nvPr/>
        </p:nvCxnSpPr>
        <p:spPr>
          <a:xfrm rot="5400000">
            <a:off x="2955132" y="2693201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Левая круглая скобка 40"/>
          <p:cNvSpPr/>
          <p:nvPr/>
        </p:nvSpPr>
        <p:spPr>
          <a:xfrm rot="5400000" flipV="1">
            <a:off x="2311396" y="2193929"/>
            <a:ext cx="142876" cy="157163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42" name="Прямая со стрелкой 41"/>
          <p:cNvCxnSpPr/>
          <p:nvPr/>
        </p:nvCxnSpPr>
        <p:spPr>
          <a:xfrm rot="5400000">
            <a:off x="3098008" y="2978953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168652" y="0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65201" y="0"/>
            <a:ext cx="5400599" cy="3293209"/>
          </a:xfrm>
        </p:spPr>
        <p:txBody>
          <a:bodyPr/>
          <a:lstStyle/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                                                                                                       </a:t>
            </a:r>
            <a:r>
              <a:rPr lang="ru-RU" sz="1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Схемы  СПП  с придаточными   условными:</a:t>
            </a:r>
            <a:endParaRPr lang="ru-RU" sz="11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1.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( Когда…           ),    [         ].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3.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[         ],    ( когда… ?)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6.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[ …тогда        ],    ( когда… ). 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7.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( Когда…           ),    [         ].</a:t>
            </a:r>
          </a:p>
          <a:p>
            <a:pPr marL="228600" indent="-228600" algn="l"/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8.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[         ],    ( когда…  ). </a:t>
            </a: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                                         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9.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[         ],    ( когда…  ? ) </a:t>
            </a:r>
          </a:p>
          <a:p>
            <a:pPr marL="228600" indent="-228600" algn="l"/>
            <a:r>
              <a:rPr lang="ru-RU" sz="1400" dirty="0" smtClean="0">
                <a:solidFill>
                  <a:srgbClr val="0070C0"/>
                </a:solidFill>
              </a:rPr>
              <a:t> </a:t>
            </a:r>
            <a:endParaRPr lang="ru-RU" sz="1400" dirty="0">
              <a:solidFill>
                <a:srgbClr val="FF0000"/>
              </a:solidFill>
            </a:endParaRPr>
          </a:p>
        </p:txBody>
      </p:sp>
      <p:sp>
        <p:nvSpPr>
          <p:cNvPr id="5" name="Левая круглая скобка 4"/>
          <p:cNvSpPr/>
          <p:nvPr/>
        </p:nvSpPr>
        <p:spPr>
          <a:xfrm rot="5400000" flipV="1">
            <a:off x="2132801" y="86508"/>
            <a:ext cx="71438" cy="1143008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525578" y="407979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rot="5400000">
            <a:off x="1526372" y="692937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Левая круглая скобка 7"/>
          <p:cNvSpPr/>
          <p:nvPr/>
        </p:nvSpPr>
        <p:spPr>
          <a:xfrm rot="5400000" flipV="1">
            <a:off x="1561297" y="515136"/>
            <a:ext cx="142876" cy="121444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2636" y="836607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2168917" y="1121962"/>
            <a:ext cx="142876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Левая круглая скобка 11"/>
          <p:cNvSpPr/>
          <p:nvPr/>
        </p:nvSpPr>
        <p:spPr>
          <a:xfrm rot="5400000" flipV="1">
            <a:off x="1918487" y="943764"/>
            <a:ext cx="142876" cy="121444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11264" y="1265235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rot="5400000">
            <a:off x="2526504" y="1550193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Левая круглая скобка 15"/>
          <p:cNvSpPr/>
          <p:nvPr/>
        </p:nvSpPr>
        <p:spPr>
          <a:xfrm rot="5400000" flipV="1">
            <a:off x="2061363" y="1372392"/>
            <a:ext cx="142876" cy="1214446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 rot="5400000">
            <a:off x="1454934" y="2050259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454140" y="1693863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Левая круглая скобка 19"/>
          <p:cNvSpPr/>
          <p:nvPr/>
        </p:nvSpPr>
        <p:spPr>
          <a:xfrm rot="5400000" flipV="1">
            <a:off x="1418421" y="1943896"/>
            <a:ext cx="142876" cy="928694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811198" y="2122491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2" name="Прямая со стрелкой 21"/>
          <p:cNvCxnSpPr/>
          <p:nvPr/>
        </p:nvCxnSpPr>
        <p:spPr>
          <a:xfrm rot="5400000">
            <a:off x="1883562" y="2407449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Левая круглая скобка 22"/>
          <p:cNvSpPr/>
          <p:nvPr/>
        </p:nvSpPr>
        <p:spPr>
          <a:xfrm rot="5400000" flipV="1">
            <a:off x="1311264" y="2336805"/>
            <a:ext cx="142876" cy="1000132"/>
          </a:xfrm>
          <a:prstGeom prst="leftBracket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 rot="5400000">
            <a:off x="1812124" y="2836077"/>
            <a:ext cx="142082" cy="794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739760" y="2551119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22227"/>
            <a:ext cx="5164295" cy="315471"/>
          </a:xfrm>
        </p:spPr>
        <p:txBody>
          <a:bodyPr/>
          <a:lstStyle/>
          <a:p>
            <a:r>
              <a:rPr lang="ru-RU" smtClean="0"/>
              <a:t>              </a:t>
            </a:r>
            <a:r>
              <a:rPr lang="ru-RU" dirty="0" smtClean="0"/>
              <a:t>Заключительное    задание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93192" y="659527"/>
            <a:ext cx="5472608" cy="605708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Составьте  предложение   по   данному    началу</a:t>
            </a:r>
            <a:r>
              <a:rPr lang="ru-RU" sz="1600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Если  вы хотите  понравиться   людям,…</a:t>
            </a:r>
          </a:p>
          <a:p>
            <a:endParaRPr lang="ru-RU" sz="1400" dirty="0">
              <a:solidFill>
                <a:srgbClr val="C0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11132" y="1265235"/>
            <a:ext cx="52864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чаще  улыбайтесь;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искренне  интересуйтесь жизнью других людей;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умейте  выслушать   до  конца   говорящего  с  вами;</a:t>
            </a:r>
          </a:p>
          <a:p>
            <a:pPr>
              <a:buFont typeface="Wingdings" pitchFamily="2" charset="2"/>
              <a:buChar char="Ø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говорите   с  собеседником  на  интересующие   его   темы.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102424"/>
            <a:ext cx="6000792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5" name="object 5"/>
          <p:cNvSpPr/>
          <p:nvPr/>
        </p:nvSpPr>
        <p:spPr>
          <a:xfrm>
            <a:off x="311133" y="680283"/>
            <a:ext cx="1111148" cy="370638"/>
          </a:xfrm>
          <a:custGeom>
            <a:avLst/>
            <a:gdLst/>
            <a:ahLst/>
            <a:cxnLst/>
            <a:rect l="l" t="t" r="r" b="b"/>
            <a:pathLst>
              <a:path w="1094105" h="400050">
                <a:moveTo>
                  <a:pt x="1094026" y="0"/>
                </a:moveTo>
                <a:lnTo>
                  <a:pt x="279684" y="0"/>
                </a:lnTo>
                <a:lnTo>
                  <a:pt x="234473" y="3677"/>
                </a:lnTo>
                <a:lnTo>
                  <a:pt x="191527" y="14319"/>
                </a:lnTo>
                <a:lnTo>
                  <a:pt x="151434" y="31338"/>
                </a:lnTo>
                <a:lnTo>
                  <a:pt x="114782" y="54147"/>
                </a:lnTo>
                <a:lnTo>
                  <a:pt x="82156" y="82157"/>
                </a:lnTo>
                <a:lnTo>
                  <a:pt x="54146" y="114783"/>
                </a:lnTo>
                <a:lnTo>
                  <a:pt x="31338" y="151435"/>
                </a:lnTo>
                <a:lnTo>
                  <a:pt x="14319" y="191528"/>
                </a:lnTo>
                <a:lnTo>
                  <a:pt x="3677" y="234473"/>
                </a:lnTo>
                <a:lnTo>
                  <a:pt x="0" y="279684"/>
                </a:lnTo>
                <a:lnTo>
                  <a:pt x="0" y="399604"/>
                </a:lnTo>
                <a:lnTo>
                  <a:pt x="814341" y="399604"/>
                </a:lnTo>
                <a:lnTo>
                  <a:pt x="859553" y="395926"/>
                </a:lnTo>
                <a:lnTo>
                  <a:pt x="902499" y="385284"/>
                </a:lnTo>
                <a:lnTo>
                  <a:pt x="942592" y="368265"/>
                </a:lnTo>
                <a:lnTo>
                  <a:pt x="979244" y="345456"/>
                </a:lnTo>
                <a:lnTo>
                  <a:pt x="1011869" y="317446"/>
                </a:lnTo>
                <a:lnTo>
                  <a:pt x="1039880" y="284821"/>
                </a:lnTo>
                <a:lnTo>
                  <a:pt x="1062688" y="248168"/>
                </a:lnTo>
                <a:lnTo>
                  <a:pt x="1079706" y="208075"/>
                </a:lnTo>
                <a:lnTo>
                  <a:pt x="1090348" y="165130"/>
                </a:lnTo>
                <a:lnTo>
                  <a:pt x="1094026" y="119919"/>
                </a:lnTo>
                <a:lnTo>
                  <a:pt x="1094026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9" name="object 9"/>
          <p:cNvSpPr/>
          <p:nvPr/>
        </p:nvSpPr>
        <p:spPr>
          <a:xfrm>
            <a:off x="1739892" y="765169"/>
            <a:ext cx="3752850" cy="857256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r>
              <a:rPr lang="ru-RU" dirty="0" smtClean="0"/>
              <a:t> </a:t>
            </a:r>
            <a:endParaRPr lang="ru-RU" sz="2800" b="1" dirty="0" smtClean="0"/>
          </a:p>
          <a:p>
            <a:endParaRPr sz="2800" b="1" dirty="0"/>
          </a:p>
        </p:txBody>
      </p:sp>
      <p:sp>
        <p:nvSpPr>
          <p:cNvPr id="10" name="object 10"/>
          <p:cNvSpPr/>
          <p:nvPr/>
        </p:nvSpPr>
        <p:spPr>
          <a:xfrm>
            <a:off x="1597016" y="2765433"/>
            <a:ext cx="1285883" cy="310515"/>
          </a:xfrm>
          <a:custGeom>
            <a:avLst/>
            <a:gdLst/>
            <a:ahLst/>
            <a:cxnLst/>
            <a:rect l="l" t="t" r="r" b="b"/>
            <a:pathLst>
              <a:path w="2465704" h="310514">
                <a:moveTo>
                  <a:pt x="2465654" y="0"/>
                </a:moveTo>
                <a:lnTo>
                  <a:pt x="217180" y="0"/>
                </a:lnTo>
                <a:lnTo>
                  <a:pt x="167538" y="5762"/>
                </a:lnTo>
                <a:lnTo>
                  <a:pt x="121885" y="22161"/>
                </a:lnTo>
                <a:lnTo>
                  <a:pt x="81552" y="47868"/>
                </a:lnTo>
                <a:lnTo>
                  <a:pt x="47867" y="81553"/>
                </a:lnTo>
                <a:lnTo>
                  <a:pt x="22160" y="121886"/>
                </a:lnTo>
                <a:lnTo>
                  <a:pt x="5761" y="167537"/>
                </a:lnTo>
                <a:lnTo>
                  <a:pt x="0" y="217177"/>
                </a:lnTo>
                <a:lnTo>
                  <a:pt x="0" y="310299"/>
                </a:lnTo>
                <a:lnTo>
                  <a:pt x="2248472" y="310299"/>
                </a:lnTo>
                <a:lnTo>
                  <a:pt x="2298115" y="304537"/>
                </a:lnTo>
                <a:lnTo>
                  <a:pt x="2343767" y="288137"/>
                </a:lnTo>
                <a:lnTo>
                  <a:pt x="2384101" y="262430"/>
                </a:lnTo>
                <a:lnTo>
                  <a:pt x="2417786" y="228745"/>
                </a:lnTo>
                <a:lnTo>
                  <a:pt x="2443493" y="188412"/>
                </a:lnTo>
                <a:lnTo>
                  <a:pt x="2459892" y="142761"/>
                </a:lnTo>
                <a:lnTo>
                  <a:pt x="2465654" y="93121"/>
                </a:lnTo>
                <a:lnTo>
                  <a:pt x="2465654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dirty="0"/>
          </a:p>
        </p:txBody>
      </p:sp>
      <p:sp>
        <p:nvSpPr>
          <p:cNvPr id="12" name="object 12"/>
          <p:cNvSpPr/>
          <p:nvPr/>
        </p:nvSpPr>
        <p:spPr>
          <a:xfrm>
            <a:off x="1739892" y="2622557"/>
            <a:ext cx="3752850" cy="0"/>
          </a:xfrm>
          <a:custGeom>
            <a:avLst/>
            <a:gdLst/>
            <a:ahLst/>
            <a:cxnLst/>
            <a:rect l="l" t="t" r="r" b="b"/>
            <a:pathLst>
              <a:path w="3752850">
                <a:moveTo>
                  <a:pt x="0" y="0"/>
                </a:moveTo>
                <a:lnTo>
                  <a:pt x="3752683" y="0"/>
                </a:lnTo>
              </a:path>
            </a:pathLst>
          </a:custGeom>
          <a:ln w="6094">
            <a:solidFill>
              <a:srgbClr val="BBBDC0"/>
            </a:solidFill>
          </a:ln>
        </p:spPr>
        <p:txBody>
          <a:bodyPr wrap="square" lIns="0" tIns="0" rIns="0" bIns="0" rtlCol="0"/>
          <a:lstStyle/>
          <a:p>
            <a:endParaRPr dirty="0"/>
          </a:p>
        </p:txBody>
      </p:sp>
      <p:grpSp>
        <p:nvGrpSpPr>
          <p:cNvPr id="13" name="object 13"/>
          <p:cNvGrpSpPr/>
          <p:nvPr/>
        </p:nvGrpSpPr>
        <p:grpSpPr>
          <a:xfrm>
            <a:off x="377244" y="1199601"/>
            <a:ext cx="906780" cy="1353820"/>
            <a:chOff x="377244" y="1199601"/>
            <a:chExt cx="906780" cy="1353820"/>
          </a:xfrm>
        </p:grpSpPr>
        <p:sp>
          <p:nvSpPr>
            <p:cNvPr id="14" name="object 14"/>
            <p:cNvSpPr/>
            <p:nvPr/>
          </p:nvSpPr>
          <p:spPr>
            <a:xfrm>
              <a:off x="377240" y="1303972"/>
              <a:ext cx="906780" cy="1249680"/>
            </a:xfrm>
            <a:custGeom>
              <a:avLst/>
              <a:gdLst/>
              <a:ahLst/>
              <a:cxnLst/>
              <a:rect l="l" t="t" r="r" b="b"/>
              <a:pathLst>
                <a:path w="906780" h="1249680">
                  <a:moveTo>
                    <a:pt x="176110" y="102743"/>
                  </a:moveTo>
                  <a:lnTo>
                    <a:pt x="127190" y="102743"/>
                  </a:lnTo>
                  <a:lnTo>
                    <a:pt x="127190" y="937691"/>
                  </a:lnTo>
                  <a:lnTo>
                    <a:pt x="176110" y="937691"/>
                  </a:lnTo>
                  <a:lnTo>
                    <a:pt x="176110" y="102743"/>
                  </a:lnTo>
                  <a:close/>
                </a:path>
                <a:path w="906780" h="1249680">
                  <a:moveTo>
                    <a:pt x="699592" y="417474"/>
                  </a:moveTo>
                  <a:lnTo>
                    <a:pt x="334302" y="417474"/>
                  </a:lnTo>
                  <a:lnTo>
                    <a:pt x="334302" y="466407"/>
                  </a:lnTo>
                  <a:lnTo>
                    <a:pt x="699592" y="466407"/>
                  </a:lnTo>
                  <a:lnTo>
                    <a:pt x="699592" y="417474"/>
                  </a:lnTo>
                  <a:close/>
                </a:path>
                <a:path w="906780" h="1249680">
                  <a:moveTo>
                    <a:pt x="882230" y="1095870"/>
                  </a:moveTo>
                  <a:lnTo>
                    <a:pt x="102730" y="1095870"/>
                  </a:lnTo>
                  <a:lnTo>
                    <a:pt x="102730" y="1144803"/>
                  </a:lnTo>
                  <a:lnTo>
                    <a:pt x="882230" y="1144803"/>
                  </a:lnTo>
                  <a:lnTo>
                    <a:pt x="882230" y="1095870"/>
                  </a:lnTo>
                  <a:close/>
                </a:path>
                <a:path w="906780" h="1249680">
                  <a:moveTo>
                    <a:pt x="906691" y="0"/>
                  </a:moveTo>
                  <a:lnTo>
                    <a:pt x="752589" y="0"/>
                  </a:lnTo>
                  <a:lnTo>
                    <a:pt x="752589" y="48933"/>
                  </a:lnTo>
                  <a:lnTo>
                    <a:pt x="857770" y="48933"/>
                  </a:lnTo>
                  <a:lnTo>
                    <a:pt x="857770" y="963790"/>
                  </a:lnTo>
                  <a:lnTo>
                    <a:pt x="855586" y="974559"/>
                  </a:lnTo>
                  <a:lnTo>
                    <a:pt x="849642" y="983373"/>
                  </a:lnTo>
                  <a:lnTo>
                    <a:pt x="840828" y="989317"/>
                  </a:lnTo>
                  <a:lnTo>
                    <a:pt x="830046" y="991501"/>
                  </a:lnTo>
                  <a:lnTo>
                    <a:pt x="76631" y="991501"/>
                  </a:lnTo>
                  <a:lnTo>
                    <a:pt x="69392" y="991844"/>
                  </a:lnTo>
                  <a:lnTo>
                    <a:pt x="62344" y="992860"/>
                  </a:lnTo>
                  <a:lnTo>
                    <a:pt x="55499" y="994498"/>
                  </a:lnTo>
                  <a:lnTo>
                    <a:pt x="48907" y="996721"/>
                  </a:lnTo>
                  <a:lnTo>
                    <a:pt x="48907" y="76657"/>
                  </a:lnTo>
                  <a:lnTo>
                    <a:pt x="51092" y="65874"/>
                  </a:lnTo>
                  <a:lnTo>
                    <a:pt x="57035" y="57061"/>
                  </a:lnTo>
                  <a:lnTo>
                    <a:pt x="65849" y="51117"/>
                  </a:lnTo>
                  <a:lnTo>
                    <a:pt x="76631" y="48933"/>
                  </a:lnTo>
                  <a:lnTo>
                    <a:pt x="517753" y="48933"/>
                  </a:lnTo>
                  <a:lnTo>
                    <a:pt x="517753" y="0"/>
                  </a:lnTo>
                  <a:lnTo>
                    <a:pt x="76631" y="0"/>
                  </a:lnTo>
                  <a:lnTo>
                    <a:pt x="46837" y="6032"/>
                  </a:lnTo>
                  <a:lnTo>
                    <a:pt x="22466" y="22479"/>
                  </a:lnTo>
                  <a:lnTo>
                    <a:pt x="6032" y="46850"/>
                  </a:lnTo>
                  <a:lnTo>
                    <a:pt x="0" y="76657"/>
                  </a:lnTo>
                  <a:lnTo>
                    <a:pt x="0" y="1172527"/>
                  </a:lnTo>
                  <a:lnTo>
                    <a:pt x="6032" y="1202334"/>
                  </a:lnTo>
                  <a:lnTo>
                    <a:pt x="22466" y="1226693"/>
                  </a:lnTo>
                  <a:lnTo>
                    <a:pt x="46837" y="1243139"/>
                  </a:lnTo>
                  <a:lnTo>
                    <a:pt x="76631" y="1249172"/>
                  </a:lnTo>
                  <a:lnTo>
                    <a:pt x="882230" y="1249172"/>
                  </a:lnTo>
                  <a:lnTo>
                    <a:pt x="882230" y="1200238"/>
                  </a:lnTo>
                  <a:lnTo>
                    <a:pt x="76631" y="1200238"/>
                  </a:lnTo>
                  <a:lnTo>
                    <a:pt x="65849" y="1198067"/>
                  </a:lnTo>
                  <a:lnTo>
                    <a:pt x="57035" y="1192110"/>
                  </a:lnTo>
                  <a:lnTo>
                    <a:pt x="51092" y="1183309"/>
                  </a:lnTo>
                  <a:lnTo>
                    <a:pt x="48907" y="1172527"/>
                  </a:lnTo>
                  <a:lnTo>
                    <a:pt x="48907" y="1068158"/>
                  </a:lnTo>
                  <a:lnTo>
                    <a:pt x="51092" y="1057376"/>
                  </a:lnTo>
                  <a:lnTo>
                    <a:pt x="57035" y="1048562"/>
                  </a:lnTo>
                  <a:lnTo>
                    <a:pt x="65849" y="1042619"/>
                  </a:lnTo>
                  <a:lnTo>
                    <a:pt x="76631" y="1040434"/>
                  </a:lnTo>
                  <a:lnTo>
                    <a:pt x="830046" y="1040434"/>
                  </a:lnTo>
                  <a:lnTo>
                    <a:pt x="859853" y="1034402"/>
                  </a:lnTo>
                  <a:lnTo>
                    <a:pt x="884224" y="1017968"/>
                  </a:lnTo>
                  <a:lnTo>
                    <a:pt x="900658" y="993597"/>
                  </a:lnTo>
                  <a:lnTo>
                    <a:pt x="906691" y="963790"/>
                  </a:lnTo>
                  <a:lnTo>
                    <a:pt x="906691" y="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984" y="1199603"/>
              <a:ext cx="492759" cy="1014730"/>
            </a:xfrm>
            <a:custGeom>
              <a:avLst/>
              <a:gdLst/>
              <a:ahLst/>
              <a:cxnLst/>
              <a:rect l="l" t="t" r="r" b="b"/>
              <a:pathLst>
                <a:path w="492759" h="1014730">
                  <a:moveTo>
                    <a:pt x="154927" y="965415"/>
                  </a:moveTo>
                  <a:lnTo>
                    <a:pt x="102743" y="965415"/>
                  </a:lnTo>
                  <a:lnTo>
                    <a:pt x="102743" y="1014349"/>
                  </a:lnTo>
                  <a:lnTo>
                    <a:pt x="154927" y="1014349"/>
                  </a:lnTo>
                  <a:lnTo>
                    <a:pt x="154927" y="965415"/>
                  </a:lnTo>
                  <a:close/>
                </a:path>
                <a:path w="492759" h="1014730">
                  <a:moveTo>
                    <a:pt x="259295" y="965415"/>
                  </a:moveTo>
                  <a:lnTo>
                    <a:pt x="207111" y="965415"/>
                  </a:lnTo>
                  <a:lnTo>
                    <a:pt x="207111" y="1014349"/>
                  </a:lnTo>
                  <a:lnTo>
                    <a:pt x="259295" y="1014349"/>
                  </a:lnTo>
                  <a:lnTo>
                    <a:pt x="259295" y="965415"/>
                  </a:lnTo>
                  <a:close/>
                </a:path>
                <a:path w="492759" h="1014730">
                  <a:moveTo>
                    <a:pt x="363664" y="965415"/>
                  </a:moveTo>
                  <a:lnTo>
                    <a:pt x="311480" y="965415"/>
                  </a:lnTo>
                  <a:lnTo>
                    <a:pt x="311480" y="1014349"/>
                  </a:lnTo>
                  <a:lnTo>
                    <a:pt x="363664" y="1014349"/>
                  </a:lnTo>
                  <a:lnTo>
                    <a:pt x="363664" y="965415"/>
                  </a:lnTo>
                  <a:close/>
                </a:path>
                <a:path w="492759" h="1014730">
                  <a:moveTo>
                    <a:pt x="466394" y="313105"/>
                  </a:moveTo>
                  <a:lnTo>
                    <a:pt x="0" y="313105"/>
                  </a:lnTo>
                  <a:lnTo>
                    <a:pt x="0" y="466407"/>
                  </a:lnTo>
                  <a:lnTo>
                    <a:pt x="466394" y="466407"/>
                  </a:lnTo>
                  <a:lnTo>
                    <a:pt x="466394" y="313105"/>
                  </a:lnTo>
                  <a:close/>
                </a:path>
                <a:path w="492759" h="1014730">
                  <a:moveTo>
                    <a:pt x="492493" y="50558"/>
                  </a:moveTo>
                  <a:lnTo>
                    <a:pt x="488518" y="30899"/>
                  </a:lnTo>
                  <a:lnTo>
                    <a:pt x="477672" y="14820"/>
                  </a:lnTo>
                  <a:lnTo>
                    <a:pt x="461594" y="3987"/>
                  </a:lnTo>
                  <a:lnTo>
                    <a:pt x="441934" y="0"/>
                  </a:lnTo>
                  <a:lnTo>
                    <a:pt x="337566" y="0"/>
                  </a:lnTo>
                  <a:lnTo>
                    <a:pt x="317906" y="3987"/>
                  </a:lnTo>
                  <a:lnTo>
                    <a:pt x="301840" y="14820"/>
                  </a:lnTo>
                  <a:lnTo>
                    <a:pt x="290995" y="30899"/>
                  </a:lnTo>
                  <a:lnTo>
                    <a:pt x="287007" y="50558"/>
                  </a:lnTo>
                  <a:lnTo>
                    <a:pt x="287007" y="257670"/>
                  </a:lnTo>
                  <a:lnTo>
                    <a:pt x="492493" y="257670"/>
                  </a:lnTo>
                  <a:lnTo>
                    <a:pt x="492493" y="50558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320975" y="2634669"/>
            <a:ext cx="1043940" cy="231775"/>
            <a:chOff x="320975" y="2634669"/>
            <a:chExt cx="1043940" cy="231775"/>
          </a:xfrm>
        </p:grpSpPr>
        <p:sp>
          <p:nvSpPr>
            <p:cNvPr id="17" name="object 17"/>
            <p:cNvSpPr/>
            <p:nvPr/>
          </p:nvSpPr>
          <p:spPr>
            <a:xfrm>
              <a:off x="320975" y="2634669"/>
              <a:ext cx="1043940" cy="231775"/>
            </a:xfrm>
            <a:custGeom>
              <a:avLst/>
              <a:gdLst/>
              <a:ahLst/>
              <a:cxnLst/>
              <a:rect l="l" t="t" r="r" b="b"/>
              <a:pathLst>
                <a:path w="1043940" h="231775">
                  <a:moveTo>
                    <a:pt x="989877" y="0"/>
                  </a:moveTo>
                  <a:lnTo>
                    <a:pt x="652305" y="0"/>
                  </a:lnTo>
                  <a:lnTo>
                    <a:pt x="652305" y="48930"/>
                  </a:lnTo>
                  <a:lnTo>
                    <a:pt x="940956" y="48930"/>
                  </a:lnTo>
                  <a:lnTo>
                    <a:pt x="940956" y="78277"/>
                  </a:lnTo>
                  <a:lnTo>
                    <a:pt x="94233" y="78277"/>
                  </a:lnTo>
                  <a:lnTo>
                    <a:pt x="42052" y="130463"/>
                  </a:lnTo>
                  <a:lnTo>
                    <a:pt x="0" y="130463"/>
                  </a:lnTo>
                  <a:lnTo>
                    <a:pt x="0" y="179391"/>
                  </a:lnTo>
                  <a:lnTo>
                    <a:pt x="42052" y="179391"/>
                  </a:lnTo>
                  <a:lnTo>
                    <a:pt x="94233" y="231576"/>
                  </a:lnTo>
                  <a:lnTo>
                    <a:pt x="678394" y="231576"/>
                  </a:lnTo>
                  <a:lnTo>
                    <a:pt x="678394" y="182648"/>
                  </a:lnTo>
                  <a:lnTo>
                    <a:pt x="114505" y="182648"/>
                  </a:lnTo>
                  <a:lnTo>
                    <a:pt x="86770" y="154926"/>
                  </a:lnTo>
                  <a:lnTo>
                    <a:pt x="114505" y="127209"/>
                  </a:lnTo>
                  <a:lnTo>
                    <a:pt x="989877" y="127209"/>
                  </a:lnTo>
                  <a:lnTo>
                    <a:pt x="989877" y="0"/>
                  </a:lnTo>
                  <a:close/>
                </a:path>
                <a:path w="1043940" h="231775">
                  <a:moveTo>
                    <a:pt x="781138" y="127209"/>
                  </a:moveTo>
                  <a:lnTo>
                    <a:pt x="732210" y="127209"/>
                  </a:lnTo>
                  <a:lnTo>
                    <a:pt x="732210" y="231576"/>
                  </a:lnTo>
                  <a:lnTo>
                    <a:pt x="989877" y="231576"/>
                  </a:lnTo>
                  <a:lnTo>
                    <a:pt x="989877" y="182648"/>
                  </a:lnTo>
                  <a:lnTo>
                    <a:pt x="781138" y="182648"/>
                  </a:lnTo>
                  <a:lnTo>
                    <a:pt x="781138" y="127209"/>
                  </a:lnTo>
                  <a:close/>
                </a:path>
                <a:path w="1043940" h="231775">
                  <a:moveTo>
                    <a:pt x="259293" y="127209"/>
                  </a:moveTo>
                  <a:lnTo>
                    <a:pt x="210366" y="127209"/>
                  </a:lnTo>
                  <a:lnTo>
                    <a:pt x="210366" y="182648"/>
                  </a:lnTo>
                  <a:lnTo>
                    <a:pt x="259293" y="182648"/>
                  </a:lnTo>
                  <a:lnTo>
                    <a:pt x="259293" y="127209"/>
                  </a:lnTo>
                  <a:close/>
                </a:path>
                <a:path w="1043940" h="231775">
                  <a:moveTo>
                    <a:pt x="989877" y="127209"/>
                  </a:moveTo>
                  <a:lnTo>
                    <a:pt x="940956" y="127209"/>
                  </a:lnTo>
                  <a:lnTo>
                    <a:pt x="940956" y="182648"/>
                  </a:lnTo>
                  <a:lnTo>
                    <a:pt x="989877" y="182648"/>
                  </a:lnTo>
                  <a:lnTo>
                    <a:pt x="989877" y="179391"/>
                  </a:lnTo>
                  <a:lnTo>
                    <a:pt x="1043687" y="179391"/>
                  </a:lnTo>
                  <a:lnTo>
                    <a:pt x="1043687" y="130463"/>
                  </a:lnTo>
                  <a:lnTo>
                    <a:pt x="989877" y="130463"/>
                  </a:lnTo>
                  <a:lnTo>
                    <a:pt x="989877" y="127209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8" name="object 18"/>
            <p:cNvSpPr/>
            <p:nvPr/>
          </p:nvSpPr>
          <p:spPr>
            <a:xfrm>
              <a:off x="1053186" y="2712947"/>
              <a:ext cx="257810" cy="153670"/>
            </a:xfrm>
            <a:custGeom>
              <a:avLst/>
              <a:gdLst/>
              <a:ahLst/>
              <a:cxnLst/>
              <a:rect l="l" t="t" r="r" b="b"/>
              <a:pathLst>
                <a:path w="257809" h="153669">
                  <a:moveTo>
                    <a:pt x="257666" y="0"/>
                  </a:moveTo>
                  <a:lnTo>
                    <a:pt x="0" y="0"/>
                  </a:lnTo>
                  <a:lnTo>
                    <a:pt x="0" y="153299"/>
                  </a:lnTo>
                  <a:lnTo>
                    <a:pt x="257666" y="153299"/>
                  </a:lnTo>
                  <a:lnTo>
                    <a:pt x="257666" y="0"/>
                  </a:lnTo>
                  <a:close/>
                </a:path>
              </a:pathLst>
            </a:custGeom>
            <a:solidFill>
              <a:srgbClr val="0095DA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</p:grpSp>
      <p:sp>
        <p:nvSpPr>
          <p:cNvPr id="19" name="Прямоугольник 18"/>
          <p:cNvSpPr/>
          <p:nvPr/>
        </p:nvSpPr>
        <p:spPr>
          <a:xfrm>
            <a:off x="1370732" y="542305"/>
            <a:ext cx="43950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ru-RU" b="1" i="1" dirty="0" smtClean="0">
              <a:solidFill>
                <a:srgbClr val="0070C0"/>
              </a:solidFill>
            </a:endParaRP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</a:rPr>
              <a:t>                                      </a:t>
            </a:r>
            <a:endParaRPr lang="ru-RU" b="1" i="1" dirty="0">
              <a:solidFill>
                <a:srgbClr val="0070C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036354" y="1437759"/>
            <a:ext cx="18473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454140" y="908045"/>
            <a:ext cx="415609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Arial"/>
              <a:cs typeface="Arial"/>
            </a:endParaRPr>
          </a:p>
          <a:p>
            <a:pPr lvl="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Изучить   теоретический   материал  учебника на  страницах  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55 – 57;</a:t>
            </a:r>
          </a:p>
          <a:p>
            <a:pPr marL="228600" lvl="0" indent="-228600">
              <a:defRPr/>
            </a:pPr>
            <a:endParaRPr lang="ru-RU" b="1" i="1" kern="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28600" lvl="0" indent="-228600">
              <a:defRPr/>
            </a:pPr>
            <a:r>
              <a:rPr lang="ru-RU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§  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ru-RU" b="1" i="1" kern="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упражнение </a:t>
            </a:r>
            <a:r>
              <a:rPr lang="ru-RU" b="1" i="1" kern="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122.</a:t>
            </a:r>
            <a:endParaRPr lang="ru-RU" b="1" i="1" kern="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Повторение    изученного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8604" y="614313"/>
            <a:ext cx="5378940" cy="2431435"/>
          </a:xfrm>
        </p:spPr>
        <p:txBody>
          <a:bodyPr/>
          <a:lstStyle/>
          <a:p>
            <a:pPr marL="457200" indent="-457200"/>
            <a:r>
              <a:rPr lang="ru-RU" sz="1200" dirty="0" smtClean="0"/>
              <a:t>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Определите  вид придаточного   предложения.</a:t>
            </a:r>
            <a:endParaRPr lang="ru-RU" sz="1200" dirty="0" smtClean="0"/>
          </a:p>
          <a:p>
            <a:pPr marL="180975" indent="-180975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Нет ничего  милей  земли,  которая   тебя  взрастила.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80975" indent="-180975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 обрыве,  что   возвышался   сзади, в  светлом  небе   чернела  одинокая   скала. (Бун.)</a:t>
            </a:r>
          </a:p>
          <a:p>
            <a:pPr marL="180975" indent="-180975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Казалось,  что  город   устал  от   зимы. (Гран.)</a:t>
            </a:r>
          </a:p>
          <a:p>
            <a:pPr marL="180975" indent="-180975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Невдалеке  от   домика,  где   жил   писатель,  рос  огромный   тополь.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180975" indent="-180975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 старым   охотам   знаю,  какими  прекрасными могут  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быть  последние деньки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осени. (Пришвин.)</a:t>
            </a:r>
            <a:endParaRPr lang="ru-RU" sz="1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265103"/>
            <a:ext cx="5472608" cy="2523768"/>
          </a:xfrm>
        </p:spPr>
        <p:txBody>
          <a:bodyPr/>
          <a:lstStyle/>
          <a:p>
            <a:pPr marL="279400" indent="-12700">
              <a:buFont typeface="+mj-lt"/>
              <a:buAutoNum type="arabicPeriod"/>
            </a:pPr>
            <a:r>
              <a:rPr lang="ru-RU" sz="1400" dirty="0" smtClean="0"/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Нет ничего  милей  земли,  которая   тебя  взрастила.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Баук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9400" indent="-12700">
              <a:buFont typeface="+mj-lt"/>
              <a:buAutoNum type="arabicPeriod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На  обрыве,  что   возвышался   сзади, в  светлом  небе  чернела одинокая скала. (Бун.)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79400" indent="-12700">
              <a:buFont typeface="+mj-lt"/>
              <a:buAutoNum type="arabicPeriod" startAt="3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Казалось,  что  город   устал  от   зимы. (Гран.)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 marL="279400" indent="-12700"/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279400" indent="-12700">
              <a:buFont typeface="+mj-lt"/>
              <a:buAutoNum type="arabicPeriod" startAt="4"/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Невдалеке  от   домика,  где   жил   писатель,  рос  огромный   тополь.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Пауст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.)</a:t>
            </a:r>
          </a:p>
          <a:p>
            <a:pPr marL="457200" indent="-457200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5. По  старым   охотам   знаю,  какими  прекрасными    могут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быть   последние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деньки осени.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(Пришвин.)     </a:t>
            </a:r>
            <a:r>
              <a:rPr lang="ru-RU" sz="2000" dirty="0" smtClean="0">
                <a:solidFill>
                  <a:srgbClr val="0070C0"/>
                </a:solidFill>
              </a:rPr>
              <a:t>            </a:t>
            </a:r>
            <a:r>
              <a:rPr lang="ru-RU" sz="1000" dirty="0" smtClean="0">
                <a:solidFill>
                  <a:srgbClr val="0070C0"/>
                </a:solidFill>
              </a:rPr>
              <a:t>     </a:t>
            </a:r>
            <a:endParaRPr lang="ru-RU" sz="1000" dirty="0">
              <a:solidFill>
                <a:srgbClr val="0070C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7214" y="407979"/>
            <a:ext cx="2520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 пр. определительное)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245238" y="979483"/>
            <a:ext cx="2520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 пр. определительное)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45238" y="1908177"/>
            <a:ext cx="252056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 пр. определительное)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168652" y="1408111"/>
            <a:ext cx="2369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(пр. изъяснительное )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68652" y="2693995"/>
            <a:ext cx="2369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(пр. изъяснительное )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596" y="0"/>
            <a:ext cx="5400600" cy="369332"/>
          </a:xfrm>
        </p:spPr>
        <p:txBody>
          <a:bodyPr/>
          <a:lstStyle/>
          <a:p>
            <a:r>
              <a:rPr lang="ru-RU" dirty="0" smtClean="0"/>
              <a:t>                   </a:t>
            </a:r>
            <a:r>
              <a:rPr lang="ru-RU" sz="2400" dirty="0" smtClean="0"/>
              <a:t>Цели   урока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470297"/>
            <a:ext cx="5286412" cy="2777683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</a:p>
          <a:p>
            <a:pPr>
              <a:buFont typeface="Wingdings" pitchFamily="2" charset="2"/>
              <a:buChar char="q"/>
            </a:pPr>
            <a:r>
              <a:rPr lang="ru-RU" sz="1400" dirty="0" smtClean="0">
                <a:solidFill>
                  <a:srgbClr val="0070C0"/>
                </a:solidFill>
              </a:rPr>
              <a:t>     </a:t>
            </a: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Познакомиться   с  особенностями  СПП  с  придаточными  условия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Научиться   отличать  придаточные  условные  от   других   видов</a:t>
            </a:r>
          </a:p>
          <a:p>
            <a:pPr>
              <a:buFont typeface="Wingdings" pitchFamily="2" charset="2"/>
              <a:buChar char="q"/>
            </a:pPr>
            <a:r>
              <a:rPr lang="ru-RU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Закрепить   навык    определения  смысловых  отношений между   частями СПП</a:t>
            </a:r>
            <a:endParaRPr lang="ru-RU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sz="1050" dirty="0" smtClean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10257"/>
            <a:ext cx="5472608" cy="369332"/>
          </a:xfrm>
        </p:spPr>
        <p:txBody>
          <a:bodyPr/>
          <a:lstStyle/>
          <a:p>
            <a:r>
              <a:rPr lang="ru-RU" sz="2400" dirty="0" smtClean="0"/>
              <a:t>                Новая   тема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550855"/>
            <a:ext cx="5379509" cy="2600712"/>
          </a:xfrm>
        </p:spPr>
        <p:txBody>
          <a:bodyPr/>
          <a:lstStyle/>
          <a:p>
            <a:pPr>
              <a:tabLst>
                <a:tab pos="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СПП  с  придаточными   условия</a:t>
            </a:r>
          </a:p>
          <a:p>
            <a:pPr>
              <a:tabLst>
                <a:tab pos="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Придаточные   условия </a:t>
            </a: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содержат указание на  условие, от которого  зависит осуществление  того, о чём  говорится  в главной  части  сложноподчиненного  предложения.</a:t>
            </a:r>
          </a:p>
          <a:p>
            <a:pPr>
              <a:tabLst>
                <a:tab pos="0" algn="l"/>
              </a:tabLst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0" algn="l"/>
              </a:tabLst>
            </a:pPr>
            <a:endParaRPr lang="ru-RU" sz="16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0" algn="l"/>
              </a:tabLst>
            </a:pPr>
            <a:r>
              <a:rPr lang="ru-RU" sz="16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       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tabLst>
                <a:tab pos="0" algn="l"/>
              </a:tabLst>
            </a:pP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 глаз  мало   пользы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(при каком  условии?),  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если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ум  слеп.(</a:t>
            </a:r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Посл.)</a:t>
            </a:r>
          </a:p>
          <a:p>
            <a:pPr>
              <a:tabLst>
                <a:tab pos="0" algn="l"/>
              </a:tabLst>
            </a:pPr>
            <a:endParaRPr lang="ru-RU" sz="900" dirty="0" smtClean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39694" y="2051053"/>
            <a:ext cx="52149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[          ], (                                                 </a:t>
            </a:r>
            <a:r>
              <a:rPr lang="ru-RU" sz="2400" dirty="0" smtClean="0"/>
              <a:t>).</a:t>
            </a:r>
            <a:endParaRPr lang="ru-RU" sz="2400" dirty="0"/>
          </a:p>
        </p:txBody>
      </p:sp>
      <p:sp>
        <p:nvSpPr>
          <p:cNvPr id="6" name="TextBox 5"/>
          <p:cNvSpPr txBox="1"/>
          <p:nvPr/>
        </p:nvSpPr>
        <p:spPr>
          <a:xfrm>
            <a:off x="2882900" y="2051053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1454140" y="1979615"/>
            <a:ext cx="2143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если,  когда,  если…то,</a:t>
            </a:r>
          </a:p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если…так, коли, раз и др.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11594" y="2122491"/>
            <a:ext cx="857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условие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Левая круглая скобка 9"/>
          <p:cNvSpPr/>
          <p:nvPr/>
        </p:nvSpPr>
        <p:spPr>
          <a:xfrm rot="5400000" flipV="1">
            <a:off x="2168520" y="693731"/>
            <a:ext cx="142876" cy="2714644"/>
          </a:xfrm>
          <a:prstGeom prst="leftBracket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2" name="Прямая со стрелкой 11"/>
          <p:cNvCxnSpPr/>
          <p:nvPr/>
        </p:nvCxnSpPr>
        <p:spPr>
          <a:xfrm rot="5400000">
            <a:off x="3526636" y="2121697"/>
            <a:ext cx="142082" cy="794"/>
          </a:xfrm>
          <a:prstGeom prst="straightConnector1">
            <a:avLst/>
          </a:prstGeom>
          <a:ln w="2857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39892" y="1765301"/>
            <a:ext cx="207170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  каком условии?</a:t>
            </a:r>
            <a:endParaRPr lang="ru-RU" sz="1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11132" y="0"/>
            <a:ext cx="5214974" cy="769441"/>
          </a:xfrm>
        </p:spPr>
        <p:txBody>
          <a:bodyPr/>
          <a:lstStyle/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</a:p>
          <a:p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Спела  бы  и рыбка   песенку 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(при каком  условии?),  </a:t>
            </a:r>
            <a:r>
              <a:rPr lang="ru-RU" sz="1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  у неё  голос  был</a:t>
            </a:r>
            <a:r>
              <a:rPr lang="ru-RU" sz="1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(Посл.)</a:t>
            </a:r>
          </a:p>
        </p:txBody>
      </p:sp>
      <p:pic>
        <p:nvPicPr>
          <p:cNvPr id="1026" name="Picture 2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8256" y="765169"/>
            <a:ext cx="2438400" cy="2357454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1597016" y="836607"/>
            <a:ext cx="4000528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</a:t>
            </a:r>
          </a:p>
          <a:p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Иногда  в  придаточном   условном  употребляется 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глагол   </a:t>
            </a:r>
          </a:p>
          <a:p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  повелительном  наклонении</a:t>
            </a:r>
            <a:r>
              <a:rPr lang="ru-RU" b="1" i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например:</a:t>
            </a:r>
          </a:p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16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Знай</a:t>
            </a:r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я  ремесло,   жил   бы  в  городе.                   </a:t>
            </a:r>
          </a:p>
          <a:p>
            <a:r>
              <a:rPr lang="ru-RU" sz="1600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(М.Г.)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90612" y="110257"/>
            <a:ext cx="5164295" cy="184666"/>
          </a:xfrm>
        </p:spPr>
        <p:txBody>
          <a:bodyPr/>
          <a:lstStyle/>
          <a:p>
            <a:pPr algn="ctr"/>
            <a:r>
              <a:rPr lang="ru-RU" sz="1200" dirty="0" smtClean="0"/>
              <a:t>    </a:t>
            </a:r>
            <a:endParaRPr lang="ru-RU" sz="24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1693863"/>
            <a:ext cx="5214974" cy="1477328"/>
          </a:xfrm>
        </p:spPr>
        <p:txBody>
          <a:bodyPr/>
          <a:lstStyle/>
          <a:p>
            <a:pPr marL="228600" indent="-228600"/>
            <a:endParaRPr lang="ru-RU" sz="12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</a:t>
            </a:r>
            <a:endParaRPr lang="ru-RU" sz="1400" dirty="0" smtClean="0">
              <a:solidFill>
                <a:srgbClr val="0070C0"/>
              </a:solidFill>
            </a:endParaRPr>
          </a:p>
          <a:p>
            <a:pPr marL="228600" indent="-228600" algn="l"/>
            <a:endParaRPr lang="ru-RU" sz="1400" dirty="0" smtClean="0">
              <a:solidFill>
                <a:srgbClr val="FF0000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   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Если  бы  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я  увидел  хоть  единственный  огонёк  где-нибудь  вдалеке,  я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бы</a:t>
            </a:r>
            <a:r>
              <a:rPr lang="ru-RU" sz="1400" dirty="0" smtClean="0">
                <a:solidFill>
                  <a:schemeClr val="accent3">
                    <a:lumMod val="75000"/>
                  </a:schemeClr>
                </a:solidFill>
              </a:rPr>
              <a:t>, конечно,  немедленно   остановился. </a:t>
            </a:r>
            <a:r>
              <a:rPr lang="ru-RU" sz="1400" dirty="0" smtClean="0">
                <a:solidFill>
                  <a:schemeClr val="tx1"/>
                </a:solidFill>
              </a:rPr>
              <a:t>(</a:t>
            </a:r>
            <a:r>
              <a:rPr lang="ru-RU" sz="1400" dirty="0" smtClean="0">
                <a:solidFill>
                  <a:schemeClr val="tx1"/>
                </a:solidFill>
              </a:rPr>
              <a:t>П.Павленко.)</a:t>
            </a:r>
            <a:endParaRPr lang="ru-RU" sz="1400" dirty="0" smtClean="0">
              <a:solidFill>
                <a:schemeClr val="tx1"/>
              </a:solidFill>
            </a:endParaRPr>
          </a:p>
          <a:p>
            <a:pPr marL="228600" indent="-228600" algn="l"/>
            <a:r>
              <a:rPr lang="ru-RU" sz="1400" dirty="0" smtClean="0">
                <a:solidFill>
                  <a:srgbClr val="FF0000"/>
                </a:solidFill>
              </a:rPr>
              <a:t>          </a:t>
            </a:r>
            <a:endParaRPr lang="ru-RU" sz="1400" dirty="0">
              <a:solidFill>
                <a:srgbClr val="C00000"/>
              </a:solidFill>
            </a:endParaRPr>
          </a:p>
        </p:txBody>
      </p:sp>
      <p:pic>
        <p:nvPicPr>
          <p:cNvPr id="2050" name="Picture 2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2438400" cy="233680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1441450" y="191264"/>
            <a:ext cx="422753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Иногда  сказуемые  в  обеих  частях  сложноподчиненного  предложения выражаются  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глаголами  в  форме  сослагательного   (условного) наклонения.</a:t>
            </a: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(В придаточном  предложении   к   союзу добавляется  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частица</a:t>
            </a: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бы</a:t>
            </a:r>
            <a:r>
              <a:rPr lang="ru-RU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7462" y="122227"/>
            <a:ext cx="5500726" cy="3000396"/>
          </a:xfrm>
          <a:prstGeom prst="rect">
            <a:avLst/>
          </a:prstGeom>
          <a:noFill/>
          <a:ln>
            <a:solidFill>
              <a:srgbClr val="00B05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Работа  с   учебником   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400600" cy="2600712"/>
          </a:xfrm>
        </p:spPr>
        <p:txBody>
          <a:bodyPr/>
          <a:lstStyle/>
          <a:p>
            <a:pPr algn="just"/>
            <a:r>
              <a:rPr lang="ru-RU" sz="1600" dirty="0" smtClean="0">
                <a:solidFill>
                  <a:srgbClr val="FF0000"/>
                </a:solidFill>
              </a:rPr>
              <a:t>     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Выполним  упражнение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119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  на  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странице  </a:t>
            </a:r>
            <a:r>
              <a:rPr lang="ru-RU" sz="1400" dirty="0" smtClean="0">
                <a:solidFill>
                  <a:schemeClr val="accent2">
                    <a:lumMod val="75000"/>
                  </a:schemeClr>
                </a:solidFill>
              </a:rPr>
              <a:t>56</a:t>
            </a:r>
            <a:r>
              <a:rPr lang="ru-RU" sz="1400" dirty="0" smtClean="0">
                <a:solidFill>
                  <a:schemeClr val="accent5">
                    <a:lumMod val="75000"/>
                  </a:schemeClr>
                </a:solidFill>
              </a:rPr>
              <a:t>.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</a:rPr>
              <a:t>   </a:t>
            </a:r>
            <a:r>
              <a:rPr lang="ru-RU" sz="1200" dirty="0" smtClean="0">
                <a:solidFill>
                  <a:schemeClr val="accent2">
                    <a:lumMod val="75000"/>
                  </a:schemeClr>
                </a:solidFill>
              </a:rPr>
              <a:t>Прочитайте.  Объясните постановку  знаков препинания в 1, 3, 5  предложениях. Укажите  условные  союзы, которые  являются  устаревшими.   </a:t>
            </a:r>
          </a:p>
          <a:p>
            <a:pPr marL="50800" indent="-50800" algn="just"/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      </a:t>
            </a:r>
            <a:r>
              <a:rPr lang="ru-RU" sz="1300" dirty="0" smtClean="0">
                <a:solidFill>
                  <a:schemeClr val="tx1"/>
                </a:solidFill>
              </a:rPr>
              <a:t>1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.Ох,  лето  красное!  Любил  бы   я тебя,  когда  б  не  зной, </a:t>
            </a:r>
          </a:p>
          <a:p>
            <a:pPr marL="50800" indent="-50800" algn="just"/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да комары, да мухи</a:t>
            </a:r>
            <a:r>
              <a:rPr lang="ru-RU" sz="1300" dirty="0" smtClean="0">
                <a:solidFill>
                  <a:schemeClr val="tx1"/>
                </a:solidFill>
              </a:rPr>
              <a:t>.(П.)   2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. Мне было бы легче, ежели бы он меня, как зайца, повесил  на  седло. </a:t>
            </a:r>
            <a:r>
              <a:rPr lang="ru-RU" sz="1300" dirty="0" smtClean="0">
                <a:solidFill>
                  <a:schemeClr val="tx1"/>
                </a:solidFill>
              </a:rPr>
              <a:t>( Л.Н.Т.) 3.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В декабре, если небо  покрыто  тучами, рано  смеркается  в хвойном  лесу. </a:t>
            </a:r>
            <a:r>
              <a:rPr lang="ru-RU" sz="1300" dirty="0" smtClean="0">
                <a:solidFill>
                  <a:schemeClr val="tx1"/>
                </a:solidFill>
              </a:rPr>
              <a:t>(Пришв.)  4.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 Кабы он получше  платил  за  труды, так и </a:t>
            </a:r>
            <a:r>
              <a:rPr lang="ru-RU" sz="1300" dirty="0" err="1" smtClean="0">
                <a:solidFill>
                  <a:schemeClr val="accent5">
                    <a:lumMod val="75000"/>
                  </a:schemeClr>
                </a:solidFill>
              </a:rPr>
              <a:t>Янко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 бы его не покинул. </a:t>
            </a:r>
            <a:r>
              <a:rPr lang="ru-RU" sz="1300" dirty="0" smtClean="0">
                <a:solidFill>
                  <a:schemeClr val="tx1"/>
                </a:solidFill>
              </a:rPr>
              <a:t>(Л.) 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ru-RU" sz="1300" dirty="0" smtClean="0">
                <a:solidFill>
                  <a:schemeClr val="tx1"/>
                </a:solidFill>
              </a:rPr>
              <a:t>5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. Будь  один  кабан, я, может быть, стрелял бы…(</a:t>
            </a:r>
            <a:r>
              <a:rPr lang="ru-RU" sz="1300" dirty="0" err="1" smtClean="0">
                <a:solidFill>
                  <a:schemeClr val="tx1"/>
                </a:solidFill>
              </a:rPr>
              <a:t>Арс</a:t>
            </a:r>
            <a:r>
              <a:rPr lang="ru-RU" sz="1300" dirty="0" smtClean="0">
                <a:solidFill>
                  <a:schemeClr val="tx1"/>
                </a:solidFill>
              </a:rPr>
              <a:t>.) 6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. Простите меня, коли  зло какое  сделал. </a:t>
            </a:r>
            <a:r>
              <a:rPr lang="ru-RU" sz="1300" dirty="0" smtClean="0">
                <a:solidFill>
                  <a:schemeClr val="tx1"/>
                </a:solidFill>
              </a:rPr>
              <a:t>(</a:t>
            </a:r>
            <a:r>
              <a:rPr lang="ru-RU" sz="1300" dirty="0" err="1" smtClean="0">
                <a:solidFill>
                  <a:schemeClr val="tx1"/>
                </a:solidFill>
              </a:rPr>
              <a:t>Кор</a:t>
            </a:r>
            <a:r>
              <a:rPr lang="ru-RU" sz="1300" dirty="0" smtClean="0">
                <a:solidFill>
                  <a:schemeClr val="tx1"/>
                </a:solidFill>
              </a:rPr>
              <a:t>.)  7. </a:t>
            </a:r>
            <a:r>
              <a:rPr lang="ru-RU" sz="1300" dirty="0" smtClean="0">
                <a:solidFill>
                  <a:schemeClr val="accent5">
                    <a:lumMod val="75000"/>
                  </a:schemeClr>
                </a:solidFill>
              </a:rPr>
              <a:t>Как  зарубил  что себе в голову, то уж ничем  его  не  пересилишь. </a:t>
            </a:r>
            <a:r>
              <a:rPr lang="ru-RU" sz="1300" dirty="0" smtClean="0">
                <a:solidFill>
                  <a:schemeClr val="tx1"/>
                </a:solidFill>
              </a:rPr>
              <a:t>(Г.)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18" y="1693863"/>
            <a:ext cx="1668454" cy="1550987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215444"/>
          </a:xfrm>
        </p:spPr>
        <p:txBody>
          <a:bodyPr/>
          <a:lstStyle/>
          <a:p>
            <a:r>
              <a:rPr lang="ru-RU" sz="1400" dirty="0" smtClean="0">
                <a:solidFill>
                  <a:srgbClr val="0070C0"/>
                </a:solidFill>
              </a:rPr>
              <a:t>       </a:t>
            </a:r>
            <a:endParaRPr lang="ru-RU" sz="1200" dirty="0" smtClean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0"/>
            <a:ext cx="5472608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600" b="1" i="1" dirty="0" smtClean="0">
              <a:solidFill>
                <a:srgbClr val="0070C0"/>
              </a:solidFill>
            </a:endParaRPr>
          </a:p>
          <a:p>
            <a:endParaRPr lang="ru-RU" sz="1600" b="1" i="1" dirty="0" smtClean="0">
              <a:solidFill>
                <a:srgbClr val="0070C0"/>
              </a:solidFill>
            </a:endParaRPr>
          </a:p>
          <a:p>
            <a:endParaRPr lang="ru-RU" sz="1600" b="1" i="1" dirty="0" smtClean="0">
              <a:solidFill>
                <a:srgbClr val="0070C0"/>
              </a:solidFill>
            </a:endParaRPr>
          </a:p>
          <a:p>
            <a:r>
              <a:rPr lang="ru-RU" sz="1600" b="1" i="1" dirty="0" smtClean="0">
                <a:solidFill>
                  <a:srgbClr val="0070C0"/>
                </a:solidFill>
              </a:rPr>
              <a:t>     </a:t>
            </a:r>
          </a:p>
          <a:p>
            <a:endParaRPr lang="ru-RU" sz="1600" b="1" i="1" dirty="0" smtClean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Тело   движется  прямолинейно, 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внешняя  сила 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уравновешивает</a:t>
            </a:r>
            <a:r>
              <a:rPr lang="ru-RU" sz="1600" b="1" i="1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силу   трения.</a:t>
            </a:r>
          </a:p>
          <a:p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endParaRPr lang="ru-RU" sz="1200" b="1" i="1" dirty="0" smtClean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1400" b="1" i="1" dirty="0" smtClean="0">
              <a:solidFill>
                <a:srgbClr val="0070C0"/>
              </a:solidFill>
            </a:endParaRPr>
          </a:p>
          <a:p>
            <a:endParaRPr lang="ru-RU" sz="2000" b="1" i="1" dirty="0" smtClean="0">
              <a:solidFill>
                <a:srgbClr val="C00000"/>
              </a:solidFill>
            </a:endParaRPr>
          </a:p>
          <a:p>
            <a:endParaRPr lang="ru-RU" b="1" i="1" dirty="0"/>
          </a:p>
        </p:txBody>
      </p:sp>
      <p:sp>
        <p:nvSpPr>
          <p:cNvPr id="7" name="Прямоугольник 6"/>
          <p:cNvSpPr/>
          <p:nvPr/>
        </p:nvSpPr>
        <p:spPr>
          <a:xfrm rot="10800000" flipV="1">
            <a:off x="290599" y="940603"/>
            <a:ext cx="525658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rgbClr val="FF0000"/>
                </a:solidFill>
              </a:rPr>
              <a:t>          </a:t>
            </a:r>
          </a:p>
          <a:p>
            <a:r>
              <a:rPr lang="ru-RU" sz="2400" b="1" i="1" dirty="0" smtClean="0">
                <a:solidFill>
                  <a:srgbClr val="FF0000"/>
                </a:solidFill>
              </a:rPr>
              <a:t>             </a:t>
            </a: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1200" b="1" i="1" dirty="0" smtClean="0">
              <a:solidFill>
                <a:srgbClr val="FF0000"/>
              </a:solidFill>
            </a:endParaRPr>
          </a:p>
          <a:p>
            <a:endParaRPr lang="ru-RU" sz="2400" b="1" i="1" dirty="0" smtClean="0">
              <a:solidFill>
                <a:srgbClr val="FF0000"/>
              </a:solidFill>
            </a:endParaRPr>
          </a:p>
          <a:p>
            <a:endParaRPr lang="ru-RU" sz="2400" b="1" i="1" dirty="0"/>
          </a:p>
        </p:txBody>
      </p:sp>
      <p:pic>
        <p:nvPicPr>
          <p:cNvPr id="3074" name="Picture 2" descr="C:\Documents and Settings\Администратор\Рабочий стол\Рабочий стол 2019\человечки\выпускник-3525650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8256" y="0"/>
            <a:ext cx="1357322" cy="97948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096950" y="52765"/>
            <a:ext cx="4357718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Если в  придаточном   условном  имеется   союз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КОГДА,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то 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сказуемые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главного  и  придаточного   предложений выражаются   глаголами 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в   формах </a:t>
            </a:r>
            <a:r>
              <a:rPr lang="ru-RU" sz="1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настоящего  и  будущего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  не  прошедшего   </a:t>
            </a:r>
            <a:r>
              <a:rPr lang="ru-RU" sz="14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времени.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1168388" y="1765301"/>
            <a:ext cx="44291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solidFill>
                  <a:srgbClr val="FF0000"/>
                </a:solidFill>
              </a:rPr>
              <a:t>Внимание!  </a:t>
            </a:r>
          </a:p>
          <a:p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Сказуемое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в     главных      предложениях,  </a:t>
            </a:r>
          </a:p>
          <a:p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к  которым  присоединяются  придаточные   условия с  союзом  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когда</a:t>
            </a:r>
            <a:r>
              <a:rPr lang="ru-RU" sz="1600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 иногда  выражается   </a:t>
            </a:r>
            <a:r>
              <a:rPr lang="ru-RU" sz="16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повелительным  наклонением.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6776</TotalTime>
  <Words>1134</Words>
  <Application>Microsoft Office PowerPoint</Application>
  <PresentationFormat>Произвольный</PresentationFormat>
  <Paragraphs>149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 Русский   язык</vt:lpstr>
      <vt:lpstr>         Повторение    изученного</vt:lpstr>
      <vt:lpstr>Слайд 3</vt:lpstr>
      <vt:lpstr>                   Цели   урока</vt:lpstr>
      <vt:lpstr>                Новая   тема</vt:lpstr>
      <vt:lpstr>                     </vt:lpstr>
      <vt:lpstr>    </vt:lpstr>
      <vt:lpstr>           Работа  с   учебником    </vt:lpstr>
      <vt:lpstr> </vt:lpstr>
      <vt:lpstr>          Работа   с  учебником</vt:lpstr>
      <vt:lpstr>Слайд 11</vt:lpstr>
      <vt:lpstr>Слайд 12</vt:lpstr>
      <vt:lpstr>              Заключительное    задание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LAN_OS</cp:lastModifiedBy>
  <cp:revision>982</cp:revision>
  <dcterms:created xsi:type="dcterms:W3CDTF">2020-04-13T08:05:42Z</dcterms:created>
  <dcterms:modified xsi:type="dcterms:W3CDTF">2020-11-29T18:31:58Z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