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56" r:id="rId2"/>
    <p:sldId id="456" r:id="rId3"/>
    <p:sldId id="461" r:id="rId4"/>
    <p:sldId id="482" r:id="rId5"/>
    <p:sldId id="465" r:id="rId6"/>
    <p:sldId id="483" r:id="rId7"/>
    <p:sldId id="471" r:id="rId8"/>
    <p:sldId id="472" r:id="rId9"/>
    <p:sldId id="473" r:id="rId10"/>
    <p:sldId id="475" r:id="rId11"/>
    <p:sldId id="474" r:id="rId12"/>
    <p:sldId id="478" r:id="rId13"/>
    <p:sldId id="477" r:id="rId14"/>
    <p:sldId id="479" r:id="rId15"/>
    <p:sldId id="480" r:id="rId16"/>
    <p:sldId id="481" r:id="rId17"/>
    <p:sldId id="262" r:id="rId18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39" autoAdjust="0"/>
    <p:restoredTop sz="91514" autoAdjust="0"/>
  </p:normalViewPr>
  <p:slideViewPr>
    <p:cSldViewPr>
      <p:cViewPr>
        <p:scale>
          <a:sx n="150" d="100"/>
          <a:sy n="150" d="100"/>
        </p:scale>
        <p:origin x="1314" y="-3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22.11.2020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17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11/22/2020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 Русский   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238655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spc="-20" dirty="0" smtClean="0">
                <a:solidFill>
                  <a:srgbClr val="0070C0"/>
                </a:solidFill>
                <a:latin typeface="Arial"/>
                <a:cs typeface="Arial"/>
              </a:rPr>
              <a:t>Сложноподчиненные  предложения  с  придаточным  причины, следствия  и с  придаточным  присоединительным</a:t>
            </a:r>
            <a:endParaRPr lang="ru-RU" sz="20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2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        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008" y="1979615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Выполним    задание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7862"/>
            <a:ext cx="5429288" cy="3046988"/>
          </a:xfrm>
        </p:spPr>
        <p:txBody>
          <a:bodyPr/>
          <a:lstStyle/>
          <a:p>
            <a:r>
              <a:rPr lang="ru-RU" sz="1200" dirty="0" smtClean="0"/>
              <a:t>    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    </a:t>
            </a:r>
          </a:p>
          <a:p>
            <a:pPr algn="just"/>
            <a:r>
              <a:rPr lang="ru-RU" sz="1200" dirty="0" smtClean="0">
                <a:solidFill>
                  <a:srgbClr val="0070C0"/>
                </a:solidFill>
              </a:rPr>
              <a:t>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Преобразуйте  каждое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ССП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либо  в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СПП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с придаточным 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причины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(главная  часть  обозначает  следствие, а придаточная -  причину), либо  в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СПП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с придаточным 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следствия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 главная  часть обозначает  причину, а  придаточная -  следствие).</a:t>
            </a:r>
          </a:p>
          <a:p>
            <a:pPr algn="just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Образец: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Неожиданно раздался  резкий  гудок  автомобиля, </a:t>
            </a:r>
            <a:r>
              <a:rPr lang="ru-RU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по  ущелью пронеслось горное  эхо. -</a:t>
            </a:r>
          </a:p>
          <a:p>
            <a:pPr algn="just"/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По   ущелью  пронеслось  горное   эхо, 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так  как 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неожиданно   раздался   резкий   гудок   автомобиля. </a:t>
            </a:r>
            <a:endParaRPr lang="ru-RU" sz="16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290195"/>
            <a:ext cx="5450948" cy="2492990"/>
          </a:xfrm>
        </p:spPr>
        <p:txBody>
          <a:bodyPr/>
          <a:lstStyle/>
          <a:p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1) После  полудня  поднялся  сильный  ветер, и  тонкие  стволы  осин  тревожно  застонали.</a:t>
            </a:r>
          </a:p>
          <a:p>
            <a:pPr marL="228600" indent="-228600"/>
            <a:r>
              <a:rPr lang="ru-RU" sz="1100" dirty="0" smtClean="0">
                <a:solidFill>
                  <a:srgbClr val="0070C0"/>
                </a:solidFill>
              </a:rPr>
              <a:t>       </a:t>
            </a:r>
          </a:p>
          <a:p>
            <a:pPr marL="228600" indent="-228600"/>
            <a:endParaRPr lang="ru-RU" sz="1100" dirty="0" smtClean="0">
              <a:solidFill>
                <a:srgbClr val="C00000"/>
              </a:solidFill>
            </a:endParaRPr>
          </a:p>
          <a:p>
            <a:pPr marL="228600" indent="-228600"/>
            <a:r>
              <a:rPr lang="ru-RU" sz="1100" dirty="0" smtClean="0">
                <a:solidFill>
                  <a:srgbClr val="0070C0"/>
                </a:solidFill>
              </a:rPr>
              <a:t>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2)  Пчела-труженица села на цветок, и он слегка  покачнулся.</a:t>
            </a:r>
          </a:p>
          <a:p>
            <a:pPr marL="228600" indent="-228600"/>
            <a:endParaRPr lang="ru-RU" sz="1100" dirty="0" smtClean="0">
              <a:solidFill>
                <a:srgbClr val="0070C0"/>
              </a:solidFill>
            </a:endParaRPr>
          </a:p>
          <a:p>
            <a:pPr marL="228600" indent="-228600"/>
            <a:endParaRPr lang="ru-RU" sz="1100" dirty="0" smtClean="0">
              <a:solidFill>
                <a:srgbClr val="0070C0"/>
              </a:solidFill>
            </a:endParaRPr>
          </a:p>
          <a:p>
            <a:pPr marL="228600" indent="-228600">
              <a:buAutoNum type="arabicParenR" startAt="3"/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Лучи солнца  пропитывали  обнажённый лес, и  каждый листочек  был  хорошо  виден.</a:t>
            </a:r>
          </a:p>
          <a:p>
            <a:pPr marL="228600" indent="-228600"/>
            <a:endParaRPr lang="ru-RU" sz="1100" dirty="0" smtClean="0">
              <a:solidFill>
                <a:srgbClr val="0070C0"/>
              </a:solidFill>
            </a:endParaRPr>
          </a:p>
          <a:p>
            <a:pPr marL="228600" indent="-228600"/>
            <a:r>
              <a:rPr lang="ru-RU" sz="1100" dirty="0" smtClean="0">
                <a:solidFill>
                  <a:srgbClr val="0070C0"/>
                </a:solidFill>
              </a:rPr>
              <a:t>        </a:t>
            </a:r>
            <a:endParaRPr lang="ru-RU" sz="1100" dirty="0" smtClean="0">
              <a:solidFill>
                <a:srgbClr val="C00000"/>
              </a:solidFill>
            </a:endParaRPr>
          </a:p>
          <a:p>
            <a:pPr marL="228600" indent="-228600"/>
            <a:r>
              <a:rPr lang="ru-RU" sz="1100" dirty="0" smtClean="0">
                <a:solidFill>
                  <a:srgbClr val="C00000"/>
                </a:solidFill>
              </a:rPr>
              <a:t> </a:t>
            </a:r>
            <a:r>
              <a:rPr lang="ru-RU" sz="1100" dirty="0" smtClean="0">
                <a:solidFill>
                  <a:srgbClr val="0070C0"/>
                </a:solidFill>
              </a:rPr>
              <a:t>4)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Первые  капли   дождя  упали на асфальт, и мы поспешили  укрыться  под  навес.</a:t>
            </a:r>
          </a:p>
          <a:p>
            <a:pPr marL="228600" indent="-228600"/>
            <a:endParaRPr lang="ru-RU" sz="1200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1132" y="550855"/>
            <a:ext cx="50720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Тонкие  стволы  осин  тревожно  застонали, </a:t>
            </a:r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потому что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   полудня поднялся  сильный  ветер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(пр.  причины)</a:t>
            </a:r>
            <a:endParaRPr lang="ru-RU" sz="1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2570" y="1122359"/>
            <a:ext cx="51435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Пчела-труженица села на цветок, </a:t>
            </a:r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так что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он слегка  покачнулся.   </a:t>
            </a:r>
          </a:p>
          <a:p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(пр. следствия)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82570" y="1765301"/>
            <a:ext cx="50006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Каждый  листочек  был  хорошо виден, </a:t>
            </a:r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так как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лучи солнца  пропитывали обнажённый  лес. </a:t>
            </a:r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(пр.  причины)</a:t>
            </a:r>
            <a:endParaRPr lang="ru-RU" sz="1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2570" y="2479681"/>
            <a:ext cx="5143536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Первые  капли дождя  упали  на асфальт, </a:t>
            </a:r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так что </a:t>
            </a:r>
            <a:r>
              <a:rPr lang="ru-RU" sz="1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  поспешили  укрыться  под  навес.  </a:t>
            </a:r>
            <a:r>
              <a:rPr lang="ru-RU" sz="12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(пр. следствия) </a:t>
            </a:r>
            <a:r>
              <a:rPr lang="ru-RU" sz="1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6818" y="122226"/>
            <a:ext cx="5572164" cy="2928959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265103"/>
            <a:ext cx="5214974" cy="2539157"/>
          </a:xfrm>
        </p:spPr>
        <p:txBody>
          <a:bodyPr/>
          <a:lstStyle/>
          <a:p>
            <a:pPr marL="228600" indent="-228600"/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Придаточные, дополняющие  содержание   главного   </a:t>
            </a:r>
          </a:p>
          <a:p>
            <a:pPr marL="228600" indent="-228600"/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предложения, называются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присоединительными. </a:t>
            </a:r>
          </a:p>
          <a:p>
            <a:pPr marL="228600" indent="-228600"/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Они относятся  ко  всему  главному  предложению и соединяются  с ним  посредством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союзных слов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что, когда, куда,  откуда, как, почему, отчего  и др.</a:t>
            </a:r>
          </a:p>
          <a:p>
            <a:pPr marL="228600" indent="-228600"/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Захаров  стрелял  и  промахнулся,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чему 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в душе  я  порадовался. (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Арс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228600" indent="-228600"/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Его не было  дома,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почему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я и оставил  записку. (П.)</a:t>
            </a:r>
          </a:p>
          <a:p>
            <a:pPr marL="228600" indent="-228600"/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Ямщику  вздумалось  ехать  рекою,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должно  было сократить наш  путь  тремя  вёрстами. (А.Пушкин.)</a:t>
            </a:r>
          </a:p>
        </p:txBody>
      </p:sp>
      <p:pic>
        <p:nvPicPr>
          <p:cNvPr id="1026" name="Picture 2" descr="C:\Documents and Settings\Администратор\Рабочий стол\Замира 30 октября\Пушкин Лирика\attention_PNG6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256" y="122226"/>
            <a:ext cx="714380" cy="642943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96818" y="122226"/>
            <a:ext cx="5572164" cy="2928959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Выполним  задание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192" y="550855"/>
            <a:ext cx="5304352" cy="2816156"/>
          </a:xfrm>
        </p:spPr>
        <p:txBody>
          <a:bodyPr/>
          <a:lstStyle/>
          <a:p>
            <a:pPr algn="just"/>
            <a:r>
              <a:rPr lang="ru-RU" sz="1200" dirty="0" smtClean="0">
                <a:solidFill>
                  <a:srgbClr val="C00000"/>
                </a:solidFill>
              </a:rPr>
              <a:t>       </a:t>
            </a:r>
            <a:r>
              <a:rPr lang="ru-RU" sz="1050" dirty="0" smtClean="0">
                <a:solidFill>
                  <a:srgbClr val="C00000"/>
                </a:solidFill>
              </a:rPr>
              <a:t>Проанализируйте  СПП  с   придаточными  присоединительными. Назовите   союзные  слова. Какими  членами  предложения  они   являются?</a:t>
            </a:r>
          </a:p>
          <a:p>
            <a:pPr marL="228600" indent="-228600" algn="just">
              <a:buFont typeface="+mj-lt"/>
              <a:buAutoNum type="arabicParenR"/>
              <a:tabLst>
                <a:tab pos="2152650" algn="l"/>
              </a:tabLst>
            </a:pP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Обе  девицы  надели  жёлтые  и  красные   башмаки, что  бывало  у  них   только  в торжественные  случаи. (А.Пушкин.)</a:t>
            </a:r>
          </a:p>
          <a:p>
            <a:pPr marL="228600" indent="-228600" algn="just">
              <a:buFont typeface="+mj-lt"/>
              <a:buAutoNum type="arabicParenR"/>
              <a:tabLst>
                <a:tab pos="2152650" algn="l"/>
              </a:tabLst>
            </a:pP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Фелисата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Герасимовна, вероятно, к  нам  больше  не  придёт, чему  я   очень  рад. (А.Островский.)</a:t>
            </a:r>
          </a:p>
          <a:p>
            <a:pPr marL="228600" indent="-228600" algn="just">
              <a:buFont typeface="+mj-lt"/>
              <a:buAutoNum type="arabicParenR"/>
              <a:tabLst>
                <a:tab pos="2152650" algn="l"/>
              </a:tabLst>
            </a:pP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Гусь  взял  в  клюв  другую  верёвочку и  потянул её, отчего   тут  же  раздался оглушительный  выстрел. (А.Чехов.)</a:t>
            </a:r>
          </a:p>
          <a:p>
            <a:pPr marL="228600" indent="-228600" algn="just">
              <a:buFont typeface="+mj-lt"/>
              <a:buAutoNum type="arabicParenR"/>
              <a:tabLst>
                <a:tab pos="2152650" algn="l"/>
              </a:tabLst>
            </a:pP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 эту   баржу нужно   было  взбегать  по   узкой, шаткой  и  длинной  доске, чего  я  смертельно    боялся. (К.Чуковский.)</a:t>
            </a:r>
          </a:p>
          <a:p>
            <a:pPr marL="228600" indent="-228600"/>
            <a:endParaRPr lang="ru-RU" sz="105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0"/>
            <a:ext cx="5308072" cy="3262432"/>
          </a:xfrm>
        </p:spPr>
        <p:txBody>
          <a:bodyPr/>
          <a:lstStyle/>
          <a:p>
            <a:r>
              <a:rPr lang="ru-RU" sz="1200" dirty="0" smtClean="0">
                <a:solidFill>
                  <a:srgbClr val="FF0000"/>
                </a:solidFill>
              </a:rPr>
              <a:t>         </a:t>
            </a:r>
          </a:p>
          <a:p>
            <a:pPr marL="228600" indent="-228600" algn="just">
              <a:buFont typeface="+mj-lt"/>
              <a:buAutoNum type="arabicParenR"/>
              <a:tabLst>
                <a:tab pos="2152650" algn="l"/>
              </a:tabLst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Обе  девицы  надели  жёлтые  и  красные   башмаки,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бывало  у  них   только  в торжественные  случаи. (А.Пушкин)</a:t>
            </a:r>
          </a:p>
          <a:p>
            <a:pPr marL="228600" indent="-228600" algn="just">
              <a:buFont typeface="+mj-lt"/>
              <a:buAutoNum type="arabicParenR"/>
              <a:tabLst>
                <a:tab pos="2152650" algn="l"/>
              </a:tabLst>
            </a:pP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Фелисата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Герасимовна, вероятно, к  нам  больше  не  придёт,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чему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я   очень  рад. (А.Островский)</a:t>
            </a:r>
          </a:p>
          <a:p>
            <a:pPr marL="228600" indent="-228600" algn="just">
              <a:buFont typeface="+mj-lt"/>
              <a:buAutoNum type="arabicParenR"/>
              <a:tabLst>
                <a:tab pos="2152650" algn="l"/>
              </a:tabLst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Гусь  взял  в  клюв  другую  верёвочку и  потянул её,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отчего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тут  же  раздался оглушительный  выстрел. (А.Чехов)</a:t>
            </a:r>
          </a:p>
          <a:p>
            <a:pPr marL="228600" indent="-228600" algn="just">
              <a:buFont typeface="+mj-lt"/>
              <a:buAutoNum type="arabicParenR"/>
              <a:tabLst>
                <a:tab pos="2152650" algn="l"/>
              </a:tabLst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 эту   баржу нужно   было  взбегать  по   узкой, шаткой  и  длинной  доске,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чего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я  смертельно    боялся. (К.Чуковский)</a:t>
            </a:r>
          </a:p>
          <a:p>
            <a:pPr marL="228600" indent="-228600">
              <a:buFont typeface="+mj-lt"/>
              <a:buAutoNum type="arabicParenR"/>
              <a:tabLst>
                <a:tab pos="2152650" algn="l"/>
              </a:tabLst>
            </a:pPr>
            <a:endParaRPr lang="ru-RU" sz="1200" dirty="0" smtClean="0">
              <a:solidFill>
                <a:srgbClr val="0070C0"/>
              </a:solidFill>
            </a:endParaRPr>
          </a:p>
          <a:p>
            <a:pPr marL="228600" indent="-228600">
              <a:tabLst>
                <a:tab pos="2152650" algn="l"/>
              </a:tabLst>
            </a:pPr>
            <a:r>
              <a:rPr lang="ru-RU" sz="1200" dirty="0" smtClean="0">
                <a:solidFill>
                  <a:srgbClr val="0070C0"/>
                </a:solidFill>
              </a:rPr>
              <a:t>    </a:t>
            </a:r>
            <a:endParaRPr lang="ru-RU" sz="1200" dirty="0">
              <a:solidFill>
                <a:srgbClr val="FF0000"/>
              </a:solidFill>
            </a:endParaRPr>
          </a:p>
        </p:txBody>
      </p:sp>
      <p:pic>
        <p:nvPicPr>
          <p:cNvPr id="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67835" r="5263" b="21170"/>
          <a:stretch>
            <a:fillRect/>
          </a:stretch>
        </p:blipFill>
        <p:spPr bwMode="auto">
          <a:xfrm>
            <a:off x="3454404" y="2408243"/>
            <a:ext cx="500066" cy="357190"/>
          </a:xfrm>
          <a:prstGeom prst="rect">
            <a:avLst/>
          </a:prstGeom>
          <a:noFill/>
        </p:spPr>
      </p:pic>
      <p:pic>
        <p:nvPicPr>
          <p:cNvPr id="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83863" r="5263" b="7977"/>
          <a:stretch>
            <a:fillRect/>
          </a:stretch>
        </p:blipFill>
        <p:spPr bwMode="auto">
          <a:xfrm>
            <a:off x="382570" y="1765301"/>
            <a:ext cx="785818" cy="265103"/>
          </a:xfrm>
          <a:prstGeom prst="rect">
            <a:avLst/>
          </a:prstGeom>
          <a:noFill/>
        </p:spPr>
      </p:pic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454008" y="479417"/>
            <a:ext cx="428628" cy="357190"/>
          </a:xfrm>
          <a:prstGeom prst="rect">
            <a:avLst/>
          </a:prstGeom>
          <a:noFill/>
        </p:spPr>
      </p:pic>
      <p:pic>
        <p:nvPicPr>
          <p:cNvPr id="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67835" r="5263" b="21170"/>
          <a:stretch>
            <a:fillRect/>
          </a:stretch>
        </p:blipFill>
        <p:spPr bwMode="auto">
          <a:xfrm>
            <a:off x="1168388" y="1193797"/>
            <a:ext cx="428628" cy="35719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96818" y="122226"/>
            <a:ext cx="5572164" cy="2928959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Работа  с  учебником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192" y="659527"/>
            <a:ext cx="5472608" cy="2154436"/>
          </a:xfrm>
        </p:spPr>
        <p:txBody>
          <a:bodyPr/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            Стр. 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53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 упражнение  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114.    Из  данных простых  предложений  составить  сложноподчиненные  предложения   двух   вариантов:  1) чтобы   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главном  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предложении  содержалось  указание  на  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следствие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 а  в придаточном  - 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 причину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  2) чтобы   в  главном  предложении  содержалось  указание  на  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причину,  </a:t>
            </a:r>
            <a:r>
              <a:rPr lang="ru-RU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  в придаточном  - </a:t>
            </a:r>
            <a:r>
              <a:rPr lang="ru-RU" sz="1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 следствие.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1. Буран  бушевал  целые  сутки. В  степи  нельзя  было  ни  проехать,  ни пройти.</a:t>
            </a:r>
          </a:p>
          <a:p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1132" y="2721630"/>
            <a:ext cx="50720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Буран  бушевал  целые  сутки,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так  что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степи  нельзя  было  ни  проехать,  ни пройти.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11132" y="2265367"/>
            <a:ext cx="51435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степи  нельзя  было  ни  проехать,  ни пройти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так  как  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буран  бушевал  целые  сутки. </a:t>
            </a:r>
            <a:endParaRPr lang="ru-RU" sz="1400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336541"/>
            <a:ext cx="5526106" cy="2585323"/>
          </a:xfrm>
        </p:spPr>
        <p:txBody>
          <a:bodyPr/>
          <a:lstStyle/>
          <a:p>
            <a:pPr marL="228600" indent="-228600">
              <a:buAutoNum type="arabicPeriod" startAt="2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Хлынул  проливной   дождь. Улица  мгновенно  опустела.</a:t>
            </a:r>
          </a:p>
          <a:p>
            <a:pPr marL="228600" indent="-228600">
              <a:buAutoNum type="arabicPeriod" startAt="2"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AutoNum type="arabicPeriod" startAt="2"/>
            </a:pPr>
            <a:endParaRPr lang="ru-RU" sz="1600" smtClean="0"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Font typeface="+mj-lt"/>
              <a:buAutoNum type="arabicPeriod" startAt="3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Окна  комнаты   выходили  в  сад. Листва   деревьев   заслоняла  солнечный   свет.</a:t>
            </a:r>
          </a:p>
          <a:p>
            <a:pPr marL="228600" indent="-228600"/>
            <a:r>
              <a:rPr lang="ru-RU" sz="1200" dirty="0" smtClean="0">
                <a:solidFill>
                  <a:srgbClr val="0070C0"/>
                </a:solidFill>
              </a:rPr>
              <a:t>      </a:t>
            </a:r>
            <a:endParaRPr lang="ru-RU" sz="1200" dirty="0" smtClean="0">
              <a:solidFill>
                <a:srgbClr val="FF0000"/>
              </a:solidFill>
            </a:endParaRPr>
          </a:p>
          <a:p>
            <a:pPr marL="228600" indent="-228600"/>
            <a:r>
              <a:rPr lang="ru-RU" sz="1200" dirty="0" smtClean="0">
                <a:solidFill>
                  <a:srgbClr val="FF0000"/>
                </a:solidFill>
              </a:rPr>
              <a:t>       </a:t>
            </a:r>
          </a:p>
          <a:p>
            <a:pPr marL="228600" indent="-228600"/>
            <a:endParaRPr lang="ru-RU" sz="1200" dirty="0" smtClean="0">
              <a:solidFill>
                <a:srgbClr val="FF0000"/>
              </a:solidFill>
            </a:endParaRPr>
          </a:p>
          <a:p>
            <a:pPr marL="228600" indent="-228600"/>
            <a:endParaRPr lang="ru-RU" sz="1200" dirty="0" smtClean="0">
              <a:solidFill>
                <a:srgbClr val="FF0000"/>
              </a:solidFill>
            </a:endParaRPr>
          </a:p>
          <a:p>
            <a:pPr marL="228600" indent="-228600"/>
            <a:endParaRPr lang="ru-RU" sz="1200" dirty="0" smtClean="0">
              <a:solidFill>
                <a:srgbClr val="0070C0"/>
              </a:solidFill>
            </a:endParaRPr>
          </a:p>
          <a:p>
            <a:pPr marL="228600" indent="-228600"/>
            <a:endParaRPr lang="ru-RU" sz="12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9694" y="908045"/>
            <a:ext cx="54292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Улица  мгновенно  опустела, 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так  как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хлынул  проливной   дождь.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39694" y="550855"/>
            <a:ext cx="552610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Хлынул  проливной  дождь, 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так  что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улица  мгновенно  опустела.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82570" y="1765301"/>
            <a:ext cx="507209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Окна  комнаты  выходили  в  сад,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так  что 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листва  деревьев заслоняла  солнечный  свет.</a:t>
            </a:r>
            <a:endParaRPr lang="ru-RU" sz="1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2570" y="2265367"/>
            <a:ext cx="51435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/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Листва деревьев  заслоняла  солнечный  свет, 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потому  что 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окна комнаты   выходили  в  сад.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6818" y="122226"/>
            <a:ext cx="5572164" cy="2928959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454140" y="1193797"/>
            <a:ext cx="3929090" cy="857256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r>
              <a:rPr lang="ru-RU" sz="2800" b="1" dirty="0" smtClean="0"/>
              <a:t>§  20, упражнение  </a:t>
            </a:r>
            <a:r>
              <a:rPr lang="ru-RU" sz="2800" b="1" dirty="0" smtClean="0"/>
              <a:t>118.</a:t>
            </a:r>
            <a:endParaRPr lang="ru-RU" sz="2800" b="1" dirty="0" smtClean="0"/>
          </a:p>
          <a:p>
            <a:endParaRPr sz="2800" b="1" dirty="0"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70732" y="542305"/>
            <a:ext cx="43950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endParaRPr lang="ru-RU" b="1" i="1" dirty="0" smtClean="0">
              <a:solidFill>
                <a:srgbClr val="0070C0"/>
              </a:solidFill>
            </a:endParaRP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36354" y="1437759"/>
            <a:ext cx="1847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0"/>
            <a:ext cx="5400600" cy="398289"/>
          </a:xfrm>
        </p:spPr>
        <p:txBody>
          <a:bodyPr/>
          <a:lstStyle/>
          <a:p>
            <a:r>
              <a:rPr lang="ru-RU" dirty="0" smtClean="0"/>
              <a:t>                   </a:t>
            </a:r>
            <a:r>
              <a:rPr lang="ru-RU" sz="2400" dirty="0" smtClean="0"/>
              <a:t>Новая    тема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39760" y="470297"/>
            <a:ext cx="4643470" cy="723500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       </a:t>
            </a:r>
          </a:p>
          <a:p>
            <a:pPr algn="ctr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Объясним  различие в лексическом  значении  слов    </a:t>
            </a:r>
          </a:p>
          <a:p>
            <a:pPr algn="ctr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причина  и  следствие</a:t>
            </a:r>
          </a:p>
          <a:p>
            <a:endParaRPr lang="ru-RU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105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Выноска со стрелкой вниз 3"/>
          <p:cNvSpPr/>
          <p:nvPr/>
        </p:nvSpPr>
        <p:spPr>
          <a:xfrm>
            <a:off x="168256" y="1193797"/>
            <a:ext cx="2286016" cy="642942"/>
          </a:xfrm>
          <a:prstGeom prst="downArrow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Причина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Выноска со стрелкой вниз 4"/>
          <p:cNvSpPr/>
          <p:nvPr/>
        </p:nvSpPr>
        <p:spPr>
          <a:xfrm>
            <a:off x="3240090" y="1193797"/>
            <a:ext cx="2286016" cy="642942"/>
          </a:xfrm>
          <a:prstGeom prst="downArrow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Следствие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 l="5804" t="24645" b="17826"/>
          <a:stretch>
            <a:fillRect/>
          </a:stretch>
        </p:blipFill>
        <p:spPr bwMode="auto">
          <a:xfrm>
            <a:off x="168256" y="1693863"/>
            <a:ext cx="2714644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print"/>
          <a:srcRect l="5804" t="24645" b="17826"/>
          <a:stretch>
            <a:fillRect/>
          </a:stretch>
        </p:blipFill>
        <p:spPr bwMode="auto">
          <a:xfrm>
            <a:off x="2882900" y="1765301"/>
            <a:ext cx="257176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311132" y="2051053"/>
            <a:ext cx="15716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Основание, повод, предлог для каких-либо действий, поступков.</a:t>
            </a:r>
            <a:endParaRPr lang="ru-RU" sz="12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54338" y="2051053"/>
            <a:ext cx="1714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То, что вытекает, следует из чего-либо, вывод или результат, последствие.</a:t>
            </a:r>
            <a:endParaRPr lang="ru-RU" sz="12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Горизонтальный свиток 10"/>
          <p:cNvSpPr/>
          <p:nvPr/>
        </p:nvSpPr>
        <p:spPr>
          <a:xfrm>
            <a:off x="168256" y="193665"/>
            <a:ext cx="5429288" cy="785818"/>
          </a:xfrm>
          <a:prstGeom prst="horizont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65103"/>
            <a:ext cx="5233483" cy="615553"/>
          </a:xfrm>
        </p:spPr>
        <p:txBody>
          <a:bodyPr/>
          <a:lstStyle/>
          <a:p>
            <a:pPr algn="ctr">
              <a:tabLst>
                <a:tab pos="0" algn="l"/>
              </a:tabLst>
            </a:pPr>
            <a:r>
              <a:rPr lang="ru-RU" sz="1800" dirty="0" smtClean="0">
                <a:solidFill>
                  <a:schemeClr val="tx1"/>
                </a:solidFill>
              </a:rPr>
              <a:t>         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Перечислим  подчинительные  союзы, </a:t>
            </a:r>
          </a:p>
          <a:p>
            <a:pPr algn="ctr">
              <a:tabLst>
                <a:tab pos="0" algn="l"/>
              </a:tabLst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передающие  отношения</a:t>
            </a:r>
            <a:endPara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абличка 3"/>
          <p:cNvSpPr/>
          <p:nvPr/>
        </p:nvSpPr>
        <p:spPr>
          <a:xfrm>
            <a:off x="239694" y="1193797"/>
            <a:ext cx="3214710" cy="1785950"/>
          </a:xfrm>
          <a:prstGeom prst="plaqu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Табличка 4"/>
          <p:cNvSpPr/>
          <p:nvPr/>
        </p:nvSpPr>
        <p:spPr>
          <a:xfrm>
            <a:off x="3668718" y="1193797"/>
            <a:ext cx="1857388" cy="1714512"/>
          </a:xfrm>
          <a:prstGeom prst="plaqu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25512" y="1193797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а) причины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883032" y="1265235"/>
            <a:ext cx="14287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б) следствия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11132" y="1622425"/>
            <a:ext cx="3071834" cy="107157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потому что, оттого что,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 как, ибо, затем что, благодаря тому что,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ввиду того что.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811594" y="1836739"/>
            <a:ext cx="1643074" cy="57150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так что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6818" y="122226"/>
            <a:ext cx="5572164" cy="3000397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68256" y="265103"/>
            <a:ext cx="5429288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Приведём примеры СПП с данными  союзами.</a:t>
            </a:r>
          </a:p>
          <a:p>
            <a:pPr algn="ctr"/>
            <a:endParaRPr lang="ru-RU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i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[Всякий труд важен], (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ибо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облагораживает человека). (Л.Толстой.)</a:t>
            </a:r>
          </a:p>
          <a:p>
            <a:pPr>
              <a:lnSpc>
                <a:spcPct val="150000"/>
              </a:lnSpc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[Погода была холодная, ветреная], (</a:t>
            </a:r>
            <a:r>
              <a:rPr lang="ru-RU" sz="2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так что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сугробы намело выше окон). (Л.Толстой.)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Выгнутая вверх стрелка 11"/>
          <p:cNvSpPr/>
          <p:nvPr/>
        </p:nvSpPr>
        <p:spPr>
          <a:xfrm>
            <a:off x="2097082" y="1050921"/>
            <a:ext cx="2571768" cy="142876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811462" y="765169"/>
            <a:ext cx="107157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400" b="1" dirty="0" smtClean="0">
                <a:latin typeface="Times New Roman" pitchFamily="18" charset="0"/>
                <a:cs typeface="Times New Roman" pitchFamily="18" charset="0"/>
              </a:rPr>
              <a:t>почему?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Выгнутая вверх стрелка 14"/>
          <p:cNvSpPr/>
          <p:nvPr/>
        </p:nvSpPr>
        <p:spPr>
          <a:xfrm>
            <a:off x="3525842" y="2265367"/>
            <a:ext cx="1571636" cy="71438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454404" y="1908177"/>
            <a:ext cx="214314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400" b="1" dirty="0" smtClean="0">
                <a:latin typeface="Times New Roman" pitchFamily="18" charset="0"/>
                <a:cs typeface="Times New Roman" pitchFamily="18" charset="0"/>
              </a:rPr>
              <a:t>что из этого следует?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6818" y="122226"/>
            <a:ext cx="5572164" cy="3122624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Работа  с учебником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8" cy="553998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Страница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53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упражнение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113.  </a:t>
            </a:r>
            <a:r>
              <a:rPr lang="ru-RU" sz="11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Дополните вторую группу  сложноподчиненных  предложений. Определите, на  какие  вопросы отвечают  придаточные.</a:t>
            </a:r>
            <a:endParaRPr lang="ru-RU" sz="14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68256" y="1193797"/>
          <a:ext cx="535785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958"/>
                <a:gridCol w="2428892"/>
              </a:tblGrid>
              <a:tr h="21431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садах по </a:t>
                      </a:r>
                      <a:r>
                        <a:rPr lang="ru-RU" sz="1200" baseline="0" smtClean="0">
                          <a:latin typeface="Times New Roman" pitchFamily="18" charset="0"/>
                          <a:cs typeface="Times New Roman" pitchFamily="18" charset="0"/>
                        </a:rPr>
                        <a:t>ночам разжигали </a:t>
                      </a:r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дымные костры(?),  потому что ожидались заморозки.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Ожидались заморозки(?), так что в садах по ночам разжигали дымные костры.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Сад казался унылым и заброшенным (?), оттого что лето выдалось дождливым.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Пламя костра взметнулось высоко в небо (?), так как ветки были сухие.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68256" y="193666"/>
          <a:ext cx="5357850" cy="2888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3206"/>
                <a:gridCol w="2714644"/>
              </a:tblGrid>
              <a:tr h="27091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II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2244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садах по ночам разжигали дымные костры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(?)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 потому что ожидались заморозки.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Ожидались заморозки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(?)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</a:p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так что в садах по ночам разжигали дымные костры.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2244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Сад казался унылым и заброшенным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(?)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, оттого что лето выдалось дождливым.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Лето</a:t>
                      </a:r>
                      <a:r>
                        <a:rPr lang="ru-RU" sz="1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выдалось дождливое, (?) так что сад казался унылым и заброшенным.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22448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Пламя костра взметнулось высоко в небо 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(?)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, так как ветки были сухие.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Ветки были сухие, так что пламя костра взметнулось высоко в небо.</a:t>
                      </a:r>
                      <a:endParaRPr lang="ru-RU" sz="1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19256">
                <a:tc>
                  <a:txBody>
                    <a:bodyPr/>
                    <a:lstStyle/>
                    <a:p>
                      <a:pPr algn="ctr"/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придаточные причины</a:t>
                      </a:r>
                      <a:endParaRPr lang="ru-RU" sz="1600" b="1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придаточные следствия</a:t>
                      </a:r>
                      <a:endParaRPr lang="ru-RU" sz="1600" b="1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68256" y="622293"/>
            <a:ext cx="15843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какой причине?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25776" y="836607"/>
            <a:ext cx="19288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 из  этого следует?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96884" y="2051053"/>
            <a:ext cx="85725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почему?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882900" y="1336673"/>
            <a:ext cx="18573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200" b="1" dirty="0" smtClean="0">
                <a:latin typeface="Times New Roman" pitchFamily="18" charset="0"/>
                <a:cs typeface="Times New Roman" pitchFamily="18" charset="0"/>
              </a:rPr>
              <a:t>что из этого следует?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382966" y="1836739"/>
            <a:ext cx="18573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200" b="1" dirty="0" smtClean="0">
                <a:latin typeface="Times New Roman" pitchFamily="18" charset="0"/>
                <a:cs typeface="Times New Roman" pitchFamily="18" charset="0"/>
              </a:rPr>
              <a:t>что из этого следует?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6818" y="122226"/>
            <a:ext cx="5572164" cy="3000397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25446" y="1336673"/>
            <a:ext cx="158432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отчего?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дминистратор\Рабочий стол\Замира 30 октября\Пушкин Лирика\человечек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93664"/>
            <a:ext cx="5765800" cy="2857521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693731"/>
            <a:ext cx="3454404" cy="1415772"/>
          </a:xfrm>
        </p:spPr>
        <p:txBody>
          <a:bodyPr/>
          <a:lstStyle/>
          <a:p>
            <a:pPr marL="228600" indent="-228600"/>
            <a:endParaRPr lang="ru-RU" sz="1200" dirty="0" smtClean="0">
              <a:solidFill>
                <a:srgbClr val="FF0000"/>
              </a:solidFill>
            </a:endParaRPr>
          </a:p>
          <a:p>
            <a:pPr marL="228600" indent="-228600" algn="ctr"/>
            <a:r>
              <a:rPr lang="ru-RU" sz="1400" dirty="0" smtClean="0">
                <a:solidFill>
                  <a:srgbClr val="FF0000"/>
                </a:solidFill>
              </a:rPr>
              <a:t>  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Сложноподчиненные  предложения  с придаточными   причины и  придаточными  следствия  тесно  связаны  друг  с другом, так как  в одной  части их  выражается 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причина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а  в другой - 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следствие.</a:t>
            </a:r>
            <a:endParaRPr lang="ru-RU" sz="1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122226"/>
            <a:ext cx="5572164" cy="2928959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90195"/>
            <a:ext cx="5214974" cy="2954655"/>
          </a:xfrm>
        </p:spPr>
        <p:txBody>
          <a:bodyPr/>
          <a:lstStyle/>
          <a:p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  в   главной    части   передаётся  следствие, а   в  придаточной  причина, то  такое сложноподчиненное предложение имеет 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придаточное  причины:</a:t>
            </a:r>
          </a:p>
          <a:p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Никогда не отказывайтесь от малого  в работе, </a:t>
            </a:r>
            <a:r>
              <a:rPr lang="ru-RU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ибо</a:t>
            </a:r>
            <a:r>
              <a:rPr lang="ru-RU" sz="2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из  малого  строится  великое.  </a:t>
            </a:r>
          </a:p>
          <a:p>
            <a:r>
              <a:rPr lang="ru-RU" sz="1600" dirty="0" smtClean="0">
                <a:solidFill>
                  <a:srgbClr val="00B050"/>
                </a:solidFill>
              </a:rPr>
              <a:t>                                                                  </a:t>
            </a:r>
            <a:r>
              <a:rPr lang="ru-RU" sz="1600" dirty="0" smtClean="0">
                <a:solidFill>
                  <a:srgbClr val="0070C0"/>
                </a:solidFill>
              </a:rPr>
              <a:t>(И.Павлов.)</a:t>
            </a:r>
          </a:p>
          <a:p>
            <a:endParaRPr lang="ru-RU" sz="1600" dirty="0" smtClean="0">
              <a:solidFill>
                <a:srgbClr val="0070C0"/>
              </a:solidFill>
            </a:endParaRPr>
          </a:p>
          <a:p>
            <a:r>
              <a:rPr lang="ru-RU" sz="1600" dirty="0" smtClean="0">
                <a:solidFill>
                  <a:srgbClr val="00B050"/>
                </a:solidFill>
              </a:rPr>
              <a:t>                </a:t>
            </a:r>
            <a:r>
              <a:rPr lang="ru-RU" dirty="0" smtClean="0">
                <a:solidFill>
                  <a:srgbClr val="FF0000"/>
                </a:solidFill>
              </a:rPr>
              <a:t>[       ]   ,  (</a:t>
            </a:r>
            <a:r>
              <a:rPr lang="ru-RU" sz="2000" dirty="0" smtClean="0">
                <a:solidFill>
                  <a:srgbClr val="C00000"/>
                </a:solidFill>
              </a:rPr>
              <a:t>ибо</a:t>
            </a:r>
            <a:r>
              <a:rPr lang="ru-RU" dirty="0" smtClean="0">
                <a:solidFill>
                  <a:srgbClr val="0070C0"/>
                </a:solidFill>
              </a:rPr>
              <a:t>…</a:t>
            </a:r>
            <a:r>
              <a:rPr lang="ru-RU" dirty="0" smtClean="0">
                <a:solidFill>
                  <a:srgbClr val="FF0000"/>
                </a:solidFill>
              </a:rPr>
              <a:t>  ).</a:t>
            </a:r>
          </a:p>
          <a:p>
            <a:endParaRPr lang="ru-RU" sz="1600" dirty="0" smtClean="0">
              <a:solidFill>
                <a:srgbClr val="FF0000"/>
              </a:solidFill>
            </a:endParaRPr>
          </a:p>
        </p:txBody>
      </p:sp>
      <p:sp>
        <p:nvSpPr>
          <p:cNvPr id="5" name="Выгнутая вверх стрелка 4"/>
          <p:cNvSpPr/>
          <p:nvPr/>
        </p:nvSpPr>
        <p:spPr>
          <a:xfrm>
            <a:off x="1454140" y="2408243"/>
            <a:ext cx="1714512" cy="285752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54206" y="2122491"/>
            <a:ext cx="107157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почему?</a:t>
            </a:r>
            <a:endParaRPr lang="ru-RU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6818" y="122226"/>
            <a:ext cx="5572164" cy="3000397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8" cy="215444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       </a:t>
            </a:r>
            <a:endParaRPr lang="ru-RU" sz="1200" dirty="0" smtClean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193665"/>
            <a:ext cx="5472608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 в главной  части передаётся  причина, а   в  придаточной  следствие, то  такое сложноподчиненное предложение имеет  </a:t>
            </a:r>
            <a:r>
              <a:rPr lang="ru-RU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придаточное  следствия:</a:t>
            </a:r>
          </a:p>
          <a:p>
            <a:r>
              <a:rPr lang="ru-RU" sz="1400" b="1" i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 заборов  росли липы, бросавшие  теперь  при луне  широкую  тень, </a:t>
            </a:r>
            <a:r>
              <a:rPr lang="ru-RU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так что 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заборы  и ворота  на одной стороне   совершенно  утопали  в  потёмках</a:t>
            </a:r>
            <a:r>
              <a:rPr lang="ru-RU" sz="14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(А.Чехов.)</a:t>
            </a: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2000" b="1" i="1" dirty="0" smtClean="0">
              <a:solidFill>
                <a:srgbClr val="C00000"/>
              </a:solidFill>
            </a:endParaRPr>
          </a:p>
          <a:p>
            <a:endParaRPr lang="ru-RU" b="1" i="1" dirty="0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290599" y="486633"/>
            <a:ext cx="5256583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         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             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            [       ]   ,  (</a:t>
            </a:r>
            <a:r>
              <a:rPr lang="ru-RU" sz="2000" b="1" i="1" dirty="0" smtClean="0">
                <a:solidFill>
                  <a:srgbClr val="C00000"/>
                </a:solidFill>
              </a:rPr>
              <a:t>так  что</a:t>
            </a:r>
            <a:r>
              <a:rPr lang="ru-RU" sz="2400" b="1" i="1" dirty="0" smtClean="0">
                <a:solidFill>
                  <a:srgbClr val="FF0000"/>
                </a:solidFill>
              </a:rPr>
              <a:t>…  ).</a:t>
            </a:r>
          </a:p>
          <a:p>
            <a:endParaRPr lang="ru-RU" sz="100" b="1" i="1" dirty="0" smtClean="0">
              <a:solidFill>
                <a:srgbClr val="FF0000"/>
              </a:solidFill>
            </a:endParaRP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                                     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/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1525578" y="2265367"/>
            <a:ext cx="1571636" cy="117157"/>
          </a:xfrm>
          <a:prstGeom prst="curved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97016" y="1979615"/>
            <a:ext cx="18573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из этого следует?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6818" y="122226"/>
            <a:ext cx="5572164" cy="2928959"/>
          </a:xfrm>
          <a:prstGeom prst="rect">
            <a:avLst/>
          </a:prstGeom>
          <a:noFill/>
          <a:ln w="38100"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6625</TotalTime>
  <Words>1163</Words>
  <Application>Microsoft Office PowerPoint</Application>
  <PresentationFormat>Произвольный</PresentationFormat>
  <Paragraphs>159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Office Theme</vt:lpstr>
      <vt:lpstr> Русский   язык</vt:lpstr>
      <vt:lpstr>                   Новая    тема</vt:lpstr>
      <vt:lpstr>Слайд 3</vt:lpstr>
      <vt:lpstr>Слайд 4</vt:lpstr>
      <vt:lpstr>                     Работа  с учебником</vt:lpstr>
      <vt:lpstr>Слайд 6</vt:lpstr>
      <vt:lpstr>Слайд 7</vt:lpstr>
      <vt:lpstr>Слайд 8</vt:lpstr>
      <vt:lpstr> </vt:lpstr>
      <vt:lpstr>          Выполним    задание</vt:lpstr>
      <vt:lpstr>Слайд 11</vt:lpstr>
      <vt:lpstr>Слайд 12</vt:lpstr>
      <vt:lpstr>                 Выполним  задание</vt:lpstr>
      <vt:lpstr>                 </vt:lpstr>
      <vt:lpstr>              Работа  с  учебником</vt:lpstr>
      <vt:lpstr>Слайд 16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955</cp:revision>
  <dcterms:created xsi:type="dcterms:W3CDTF">2020-04-13T08:05:42Z</dcterms:created>
  <dcterms:modified xsi:type="dcterms:W3CDTF">2020-11-22T16:59:58Z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