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456" r:id="rId3"/>
    <p:sldId id="455" r:id="rId4"/>
    <p:sldId id="461" r:id="rId5"/>
    <p:sldId id="465" r:id="rId6"/>
    <p:sldId id="471" r:id="rId7"/>
    <p:sldId id="481" r:id="rId8"/>
    <p:sldId id="472" r:id="rId9"/>
    <p:sldId id="473" r:id="rId10"/>
    <p:sldId id="475" r:id="rId11"/>
    <p:sldId id="474" r:id="rId12"/>
    <p:sldId id="478" r:id="rId13"/>
    <p:sldId id="477" r:id="rId14"/>
    <p:sldId id="479" r:id="rId15"/>
    <p:sldId id="480" r:id="rId16"/>
    <p:sldId id="262" r:id="rId17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85" autoAdjust="0"/>
    <p:restoredTop sz="91635" autoAdjust="0"/>
  </p:normalViewPr>
  <p:slideViewPr>
    <p:cSldViewPr>
      <p:cViewPr varScale="1">
        <p:scale>
          <a:sx n="110" d="100"/>
          <a:sy n="110" d="100"/>
        </p:scale>
        <p:origin x="-84" y="-7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22.11.2020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23993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Сложноподчиненное  предложение  с  придаточным  уступительным</a:t>
            </a: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Замира 30 октября\Пушкин Лирика\im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193665"/>
            <a:ext cx="642942" cy="50006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4861"/>
            <a:ext cx="5286412" cy="2769989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Чтобы сделать   вывод из  сравнения, выявите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сходство 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различие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сравниваемых  явлений,  например: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Уголь  и  алмаз  имеют  одинаковую  структуру.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сходство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Уголь  и алмаз  различаются по  своей  твердости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различие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Делая  вывод,  определите,  на  что  вам  важно  обратить   особое  внимание: на  сходство или  на  различие.  То,  на  что  нужно обратить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большее  внимание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 в  главной  части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сложноподчиненного  предложения с  придаточным  уступительным.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Уголь  и  алмаз  имеют  одинаковую структуру,  </a:t>
            </a:r>
          </a:p>
          <a:p>
            <a:pPr algn="just"/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хотя</a:t>
            </a:r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и  различаются  по  своей   твёрдости.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12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Выполним  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00599" cy="2677656"/>
          </a:xfrm>
        </p:spPr>
        <p:txBody>
          <a:bodyPr/>
          <a:lstStyle/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Раскройте   скобки,  расставьте  пропущенные   знаки  препинания.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(Не)смотря  на  гололёд  автобусы   вышли  на   линию.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(Не)смотря на меня он  угрюмо  шёл.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прекрасно  провели  время (не)смотря на то что лето  выдалось  дождливое.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 шел  (не)смотря по  сторонам.</a:t>
            </a:r>
          </a:p>
          <a:p>
            <a:pPr marL="228600" indent="-228600"/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rgbClr val="0070C0"/>
                </a:solidFill>
              </a:rPr>
              <a:t>                                  </a:t>
            </a:r>
            <a:endParaRPr lang="ru-RU" sz="1050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ru-RU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122227"/>
            <a:ext cx="5186285" cy="3122623"/>
          </a:xfrm>
        </p:spPr>
        <p:txBody>
          <a:bodyPr/>
          <a:lstStyle/>
          <a:p>
            <a:pPr marL="228600" indent="-2286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смотря  на  гололёд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автобусы   вышли  на   линию.</a:t>
            </a:r>
          </a:p>
          <a:p>
            <a:pPr marL="228600" indent="-2286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смотря на меня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  угрюмо  шёл.</a:t>
            </a:r>
          </a:p>
          <a:p>
            <a:pPr marL="228600" indent="-2286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3.Мы прекрасно  провели  время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смотря на то что лето  выдалось  дождливое.</a:t>
            </a:r>
          </a:p>
          <a:p>
            <a:pPr marL="228600" indent="-2286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4.Он  шел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смотря по  сторонам.</a:t>
            </a:r>
            <a:endParaRPr lang="ru-RU" sz="1400" dirty="0" smtClean="0">
              <a:solidFill>
                <a:srgbClr val="0070C0"/>
              </a:solidFill>
            </a:endParaRPr>
          </a:p>
          <a:p>
            <a:pPr marL="228600" indent="-228600"/>
            <a:r>
              <a:rPr lang="ru-RU" sz="1050" dirty="0" smtClean="0">
                <a:solidFill>
                  <a:srgbClr val="FF0000"/>
                </a:solidFill>
              </a:rPr>
              <a:t>    </a:t>
            </a:r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ru-RU" sz="12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82570" y="1408111"/>
            <a:ext cx="1214446" cy="265103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382702" y="1408111"/>
            <a:ext cx="1428760" cy="265103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311264" y="2765433"/>
            <a:ext cx="1143008" cy="265103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168520" y="2765433"/>
            <a:ext cx="1285884" cy="265103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168652" y="2765433"/>
            <a:ext cx="1311264" cy="26510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357850" cy="2939266"/>
          </a:xfrm>
        </p:spPr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</a:rPr>
              <a:t>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 СПП  с придаточным  уступительными.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Пушкин так  легко и весело  умел нести  своё творческое бремя, несмотря на то что роль  поэта не лёгкая и не  весёлая.(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Несмотря на  всё, что происходило  вокруг и на всём белом  свете, юноша и девушка  объяснялись  в любви.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Фад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  хороших отцов  нет хорошего  воспитания, несмотря  на  все  школы. (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Н.Карамзин.)</a:t>
            </a:r>
            <a:endParaRPr lang="ru-RU" sz="15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диспетчерской, несмотря  на строгие  запреты, постоянно  толкался  народ. (Гран.)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 кипела, несмотря  на то что  уже  наступила  ночь. (</a:t>
            </a:r>
            <a:r>
              <a:rPr lang="ru-RU" sz="15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Гонч</a:t>
            </a:r>
            <a:r>
              <a:rPr lang="ru-RU" sz="1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500" dirty="0" smtClean="0">
              <a:solidFill>
                <a:srgbClr val="FF0000"/>
              </a:solidFill>
            </a:endParaRP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0"/>
            <a:ext cx="5357850" cy="3385542"/>
          </a:xfrm>
        </p:spPr>
        <p:txBody>
          <a:bodyPr/>
          <a:lstStyle/>
          <a:p>
            <a:r>
              <a:rPr lang="ru-RU" sz="1200" dirty="0" smtClean="0">
                <a:solidFill>
                  <a:srgbClr val="FF0000"/>
                </a:solidFill>
              </a:rPr>
              <a:t>        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Пушкин так  легко и весело  умел нести  своё творческое бремя, несмотря на то,  что  роль  поэта не  лёгкая и не  весёлая.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Несмотря на  всё, что происходило  вокруг и на всём белом  свете, юноша и девушка  объяснялись  в любви.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Фад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  хороших отцов  нет хорошего  воспитания, несмотря  на  все  школы. (Н.Карамзин.)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диспетчерской, несмотря  на строгие  запреты, постоянно  толкался  народ. (Гран.)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 кипела, несмотря  на то что  уже  наступила  ночь.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Гонч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6818" y="122227"/>
            <a:ext cx="38257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6818" y="836607"/>
            <a:ext cx="38257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6818" y="2551119"/>
            <a:ext cx="38257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Словарная   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472608" cy="1661993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Фено́мен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Фено́мен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(от греческого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phainomenon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«являющееся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») – это выдающееся  явление, исключительная  личность.</a:t>
            </a:r>
          </a:p>
          <a:p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765301"/>
            <a:ext cx="559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Главный   герой  очерка  В.Г. Короленко «Парадокс» 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2193929"/>
            <a:ext cx="5429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Вспомните,  какие   феномены  вам   известны?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Составьте  и  запишите  предложения  со  словом  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фено́мен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1265235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§19,  упражнение  111.</a:t>
            </a:r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00600" cy="492443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Новая    тема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400600" cy="2513509"/>
          </a:xfrm>
        </p:spPr>
        <p:txBody>
          <a:bodyPr/>
          <a:lstStyle/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СПП  с  придаточным   уступительным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Определим  лексическое  значение  слов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уступка,  уступительный.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Уступка –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1.уступать в чём-либо; 2. отказ  от  чего-либо  в  пользу   другого.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Пойти на  уступки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перен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компромиссное решение, послабление  в чём-нибудь.        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Никаких  уступок против  своих  убеждений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Уступительный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 в  грамматике: выражающий несоответствие  чему-нибудь, имеющимся  условиям, не  соответствующие чему-нибудь  условия. 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Уступительные  отношения. Уступительный   союз.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Уступительное  придаточное   предложение.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Вспомним  примеры подчинительных  союзов  и  союзных слов  со   значением уступки. Союзы: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хотя, пускай, несмотря на  то что;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союзные слова: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 ни,  как  ни.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184" y="193666"/>
            <a:ext cx="5376360" cy="2554545"/>
          </a:xfrm>
        </p:spPr>
        <p:txBody>
          <a:bodyPr/>
          <a:lstStyle/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Сложноподчиненные  предложения   с  придаточными  уступительными содержат сообщение  о факте, который противоположен  тому, что  можно  было  бы  ожидать.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Придаточные   уступительные  отвечают  на  вопросы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несмотря  на  что?  вопреки  чему?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присоединяются  к  главной  части  союзами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хотя (хоть), несмотря  на  то что, пусть,  пускай, даром  что: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Хоть  будешь  ты  ещё   любить,  но к  чувствам  прежним  нет   возврата.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(М.Лермонтов.)</a:t>
            </a: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rgbClr val="0070C0"/>
              </a:solidFill>
            </a:endParaRPr>
          </a:p>
          <a:p>
            <a:r>
              <a:rPr lang="ru-RU" sz="1200" dirty="0" smtClean="0">
                <a:solidFill>
                  <a:srgbClr val="0070C0"/>
                </a:solidFill>
              </a:rPr>
              <a:t>    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 rot="10800000">
            <a:off x="2382834" y="1622425"/>
            <a:ext cx="1714512" cy="142876"/>
          </a:xfrm>
          <a:prstGeom prst="curvedUp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5710" y="1408111"/>
            <a:ext cx="150019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несмотря на что?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256" y="2336805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[      ], (                             ).</a:t>
            </a:r>
            <a:endParaRPr lang="ru-RU" sz="4000" dirty="0"/>
          </a:p>
        </p:txBody>
      </p:sp>
      <p:sp>
        <p:nvSpPr>
          <p:cNvPr id="8" name="Стрелка углом 7"/>
          <p:cNvSpPr/>
          <p:nvPr/>
        </p:nvSpPr>
        <p:spPr>
          <a:xfrm rot="5400000">
            <a:off x="2489991" y="729450"/>
            <a:ext cx="142876" cy="335758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8" idx="2"/>
          </p:cNvCxnSpPr>
          <p:nvPr/>
        </p:nvCxnSpPr>
        <p:spPr>
          <a:xfrm rot="10800000" flipV="1">
            <a:off x="882636" y="2354665"/>
            <a:ext cx="1588" cy="19645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39826" y="2122491"/>
            <a:ext cx="314327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несмотря на что?  вопреки чему?</a:t>
            </a:r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7016" y="2479681"/>
            <a:ext cx="1714512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кто ни, что ни,</a:t>
            </a:r>
          </a:p>
          <a:p>
            <a:pPr algn="ctr">
              <a:lnSpc>
                <a:spcPts val="11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как ни, где ни, когда ни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668454" y="2836871"/>
            <a:ext cx="150019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97016" y="2870389"/>
            <a:ext cx="164307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хотя, несмотря на то что, пускай, пусть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82966" y="2551119"/>
            <a:ext cx="164307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Действие, противопоставленное  другому действию.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6818" y="122226"/>
            <a:ext cx="5572164" cy="3122623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3" y="265103"/>
            <a:ext cx="5286413" cy="2857520"/>
          </a:xfrm>
        </p:spPr>
        <p:txBody>
          <a:bodyPr/>
          <a:lstStyle/>
          <a:p>
            <a:pPr algn="just">
              <a:tabLst>
                <a:tab pos="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степи   было  тихо, пасмурно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(несмотря  на что?  вопреки чему?),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несмотря на то что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  поднялось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(Ч.)</a:t>
            </a:r>
          </a:p>
          <a:p>
            <a:pPr algn="just">
              <a:tabLst>
                <a:tab pos="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него  ничего не  клеилось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(несмотря  на  что?  вопреки  чему?)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 бы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предпринимал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>
              <a:tabLst>
                <a:tab pos="0" algn="l"/>
              </a:tabLst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Некоторые  придаточные  уступительные    присоединяются  к  главной  части  союзными  словами  с  усилительной  частицей  ни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Кто б  ни  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  ты,   печальный  мой  сосед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люблю    </a:t>
            </a:r>
          </a:p>
          <a:p>
            <a:pPr algn="just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тебя,  как   друга   юных   лет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(М.Лермонтов.)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7"/>
            <a:ext cx="5357850" cy="2708434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</a:rPr>
              <a:t>       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Сложноподчиненные  предложения  с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при-точными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уступительными    близки    по        значению 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сложносочиненным  предложениям  с 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противи-тельными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союзами. Вот  почему  в  главной  части  СПП  могут  употребляться   противительные   союзы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но, а,  однако,   тем   не   менее,  всё  же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Они  служат   для  усиления  противопоставления:</a:t>
            </a: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1)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Даром  что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парню  девятнадцать  лет,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ра-боте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любого   казака  за  пояс   заткнёт. 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М.Шолохов.)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2)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Хоть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юность  в нём  кипит,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не жесток  в нём  дух  державный. (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А.Пушкин.)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69332"/>
          </a:xfrm>
        </p:spPr>
        <p:txBody>
          <a:bodyPr/>
          <a:lstStyle/>
          <a:p>
            <a:pPr algn="ctr"/>
            <a:r>
              <a:rPr lang="ru-RU" sz="1200" dirty="0" smtClean="0"/>
              <a:t>    </a:t>
            </a:r>
            <a:r>
              <a:rPr lang="ru-RU" sz="2400" dirty="0" smtClean="0"/>
              <a:t>Работа     с   учебником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8" cy="2400657"/>
          </a:xfrm>
        </p:spPr>
        <p:txBody>
          <a:bodyPr/>
          <a:lstStyle/>
          <a:p>
            <a:pPr marL="228600" indent="-228600"/>
            <a:r>
              <a:rPr lang="ru-RU" sz="1200" dirty="0" smtClean="0">
                <a:solidFill>
                  <a:srgbClr val="FF0000"/>
                </a:solidFill>
              </a:rPr>
              <a:t>      </a:t>
            </a:r>
            <a:r>
              <a:rPr lang="ru-RU" sz="1200" dirty="0" smtClean="0">
                <a:solidFill>
                  <a:srgbClr val="0070C0"/>
                </a:solidFill>
              </a:rPr>
              <a:t>Стр.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51</a:t>
            </a:r>
            <a:r>
              <a:rPr lang="ru-RU" sz="1200" dirty="0" smtClean="0">
                <a:solidFill>
                  <a:srgbClr val="0070C0"/>
                </a:solidFill>
              </a:rPr>
              <a:t>, 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106.</a:t>
            </a:r>
            <a:r>
              <a:rPr lang="ru-RU" sz="1200" dirty="0" smtClean="0">
                <a:solidFill>
                  <a:srgbClr val="0070C0"/>
                </a:solidFill>
              </a:rPr>
              <a:t> 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Прочитайте,  соблюдая   правильную  интонацию. Обратите  внимание  на  постановку  знаков  препинания.  </a:t>
            </a:r>
          </a:p>
          <a:p>
            <a:pPr marL="228600" indent="-228600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200" dirty="0" smtClean="0">
                <a:solidFill>
                  <a:srgbClr val="0070C0"/>
                </a:solidFill>
              </a:rPr>
              <a:t> 1.    Несмотря   на  то  что   путь   лежал   направо,  Хаджи   Мурат повернул  в  противоположную</a:t>
            </a:r>
            <a:r>
              <a:rPr lang="ru-RU" sz="1200" baseline="30000" dirty="0" smtClean="0">
                <a:solidFill>
                  <a:srgbClr val="FF0000"/>
                </a:solidFill>
              </a:rPr>
              <a:t>2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rgbClr val="0070C0"/>
                </a:solidFill>
              </a:rPr>
              <a:t>  сторону. (Л.Н.Т.)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 2.   Несмотря  на  то,  что  ветер свободно  носился над  морем,  тучи  были  неподвижны. (М.Г.)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 3. Сон  в  осенние  ночи  в  палатке  крепкий,  свежий,  несмотря  на  то  что просыпаешься  через  каждые   два  часа. (</a:t>
            </a:r>
            <a:r>
              <a:rPr lang="ru-RU" sz="1200" dirty="0" err="1" smtClean="0">
                <a:solidFill>
                  <a:srgbClr val="0070C0"/>
                </a:solidFill>
              </a:rPr>
              <a:t>Пауст</a:t>
            </a:r>
            <a:r>
              <a:rPr lang="ru-RU" sz="1200" dirty="0" smtClean="0">
                <a:solidFill>
                  <a:srgbClr val="0070C0"/>
                </a:solidFill>
              </a:rPr>
              <a:t>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 4. Работа кипела, несмотря на то, что уже наступила ночь. (</a:t>
            </a:r>
            <a:r>
              <a:rPr lang="ru-RU" sz="1200" dirty="0" err="1" smtClean="0">
                <a:solidFill>
                  <a:srgbClr val="0070C0"/>
                </a:solidFill>
              </a:rPr>
              <a:t>Гонч</a:t>
            </a:r>
            <a:r>
              <a:rPr lang="ru-RU" sz="1200" dirty="0" smtClean="0">
                <a:solidFill>
                  <a:srgbClr val="0070C0"/>
                </a:solidFill>
              </a:rPr>
              <a:t>.)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 5.  Несмотря  на  то,  что  меня   осыпает  дождевыми  каплями, рву  мокрые   ветви  распустившейся  черёмухи. (Л.Н.Т.) </a:t>
            </a: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</a:rPr>
              <a:t> 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884" y="1122359"/>
            <a:ext cx="4531172" cy="553998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противопо</a:t>
            </a:r>
            <a:r>
              <a:rPr lang="ru-RU" sz="3600" i="0" dirty="0" smtClean="0">
                <a:solidFill>
                  <a:srgbClr val="0070C0"/>
                </a:solidFill>
              </a:rPr>
              <a:t>лож</a:t>
            </a:r>
            <a:r>
              <a:rPr lang="ru-RU" sz="3600" dirty="0" smtClean="0">
                <a:solidFill>
                  <a:srgbClr val="0070C0"/>
                </a:solidFill>
              </a:rPr>
              <a:t>ную</a:t>
            </a:r>
            <a:endParaRPr lang="ru-RU" sz="3600" dirty="0"/>
          </a:p>
        </p:txBody>
      </p:sp>
      <p:sp>
        <p:nvSpPr>
          <p:cNvPr id="4" name="Арка 3"/>
          <p:cNvSpPr/>
          <p:nvPr/>
        </p:nvSpPr>
        <p:spPr>
          <a:xfrm>
            <a:off x="3311528" y="1122359"/>
            <a:ext cx="785818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Фигура, имеющая форму буквы L 5"/>
          <p:cNvSpPr/>
          <p:nvPr/>
        </p:nvSpPr>
        <p:spPr>
          <a:xfrm rot="10800000">
            <a:off x="2811462" y="1122359"/>
            <a:ext cx="428628" cy="14287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Арка 6"/>
          <p:cNvSpPr/>
          <p:nvPr/>
        </p:nvSpPr>
        <p:spPr>
          <a:xfrm>
            <a:off x="668322" y="1122359"/>
            <a:ext cx="1785950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16200000">
            <a:off x="4168785" y="1086638"/>
            <a:ext cx="178594" cy="25003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54536" y="1122359"/>
            <a:ext cx="71438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69332"/>
          </a:xfrm>
        </p:spPr>
        <p:txBody>
          <a:bodyPr/>
          <a:lstStyle/>
          <a:p>
            <a:pPr algn="ctr"/>
            <a:r>
              <a:rPr lang="ru-RU" sz="1200" dirty="0" smtClean="0"/>
              <a:t>    </a:t>
            </a:r>
            <a:r>
              <a:rPr lang="ru-RU" sz="2400" dirty="0" smtClean="0"/>
              <a:t>Разбор  по составу</a:t>
            </a:r>
            <a:endParaRPr lang="ru-RU" sz="2400" dirty="0"/>
          </a:p>
        </p:txBody>
      </p:sp>
      <p:pic>
        <p:nvPicPr>
          <p:cNvPr id="1026" name="Picture 2" descr="C:\Documents and Settings\Администратор\Рабочий стол\Рабочий стол 2019\человечки\Человече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1765300"/>
            <a:ext cx="5357850" cy="1479549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454272" y="1622425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54272" y="1693863"/>
            <a:ext cx="21431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круглая скобка 14"/>
          <p:cNvSpPr/>
          <p:nvPr/>
        </p:nvSpPr>
        <p:spPr>
          <a:xfrm rot="16200000">
            <a:off x="2382834" y="-306401"/>
            <a:ext cx="178595" cy="3964809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5257724" cy="2492990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упражнение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107.  Перепишите  предложения,  заменяя  придаточные  уступительные   деепричастными  оборотами.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1. Он    старался   переубедить  товарища,   хотя  </a:t>
            </a:r>
          </a:p>
          <a:p>
            <a:pPr algn="just">
              <a:lnSpc>
                <a:spcPts val="1800"/>
              </a:lnSpc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и  не  вступал   с  ним  в  споры. </a:t>
            </a:r>
          </a:p>
          <a:p>
            <a:pPr marL="179388" indent="-179388" algn="just">
              <a:lnSpc>
                <a:spcPts val="1800"/>
              </a:lnSpc>
            </a:pP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-179388" algn="just">
              <a:lnSpc>
                <a:spcPts val="1800"/>
              </a:lnSpc>
            </a:pP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indent="-179388" algn="just">
              <a:lnSpc>
                <a:spcPts val="1800"/>
              </a:lnSpc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Несмотря    на     то,  что  учёные   работали </a:t>
            </a:r>
          </a:p>
          <a:p>
            <a:pPr marL="179388" indent="-179388" algn="just">
              <a:lnSpc>
                <a:spcPts val="1800"/>
              </a:lnSpc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  трудных   условиях,  они  сумели   добиться   замечательных   результатов.  </a:t>
            </a:r>
          </a:p>
          <a:p>
            <a:pPr algn="just"/>
            <a:r>
              <a:rPr lang="ru-RU" sz="1500" dirty="0" smtClean="0">
                <a:solidFill>
                  <a:srgbClr val="FF0000"/>
                </a:solidFill>
              </a:rPr>
              <a:t>                  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4008" y="1193797"/>
            <a:ext cx="50006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 старался  переубедить   товарища,  не  вступая  с  ним  в  споры.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1132" y="2408243"/>
            <a:ext cx="52149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Работая  в  трудных   условиях,  они   сумели добиться замечательных  результатов.</a:t>
            </a:r>
          </a:p>
        </p:txBody>
      </p:sp>
      <p:pic>
        <p:nvPicPr>
          <p:cNvPr id="1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240222" y="1336673"/>
            <a:ext cx="1357322" cy="265103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596884" y="1550987"/>
            <a:ext cx="1571636" cy="265103"/>
          </a:xfrm>
          <a:prstGeom prst="rect">
            <a:avLst/>
          </a:prstGeom>
          <a:noFill/>
        </p:spPr>
      </p:pic>
      <p:pic>
        <p:nvPicPr>
          <p:cNvPr id="1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11132" y="2551119"/>
            <a:ext cx="1857388" cy="265103"/>
          </a:xfrm>
          <a:prstGeom prst="rect">
            <a:avLst/>
          </a:prstGeom>
          <a:noFill/>
        </p:spPr>
      </p:pic>
      <p:pic>
        <p:nvPicPr>
          <p:cNvPr id="2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882768" y="2551119"/>
            <a:ext cx="1500198" cy="265103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286412" cy="2214578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Пилот   сумел   сохранить  самообладание,  несмотря  на  то  что  оказался  в  опасной  ситуации.</a:t>
            </a:r>
          </a:p>
          <a:p>
            <a:pPr algn="just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Он  не  спешил  с  отъездом, хотя закончил  все  свои   дела  в  этом  городе.  </a:t>
            </a:r>
          </a:p>
          <a:p>
            <a:pPr algn="just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Хотя  дедушка  по   праву  считал   себя  занятым   человеком, 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  всегда   находил   время  для дружеской  беседы. 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132" y="550855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Пилот  сумел  сохранить  самообладание,  оказавшись  в    опасной   ситуации.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1408111"/>
            <a:ext cx="5143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 не  спешил  с  отъездом, закончив  все  свои   дела  в  этом  городе.</a:t>
            </a:r>
            <a:endParaRPr lang="ru-RU" sz="16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2336805"/>
            <a:ext cx="5429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Дедушка, по праву считая  себя  занятым человеком,  всегда  находил  время   для   дружеской  беседы.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168784" y="693731"/>
            <a:ext cx="1357322" cy="265103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39694" y="908045"/>
            <a:ext cx="2500330" cy="265103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954338" y="1550987"/>
            <a:ext cx="1428760" cy="265103"/>
          </a:xfrm>
          <a:prstGeom prst="rect">
            <a:avLst/>
          </a:prstGeom>
          <a:noFill/>
        </p:spPr>
      </p:pic>
      <p:pic>
        <p:nvPicPr>
          <p:cNvPr id="10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168784" y="1550987"/>
            <a:ext cx="1143008" cy="265103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39694" y="1765301"/>
            <a:ext cx="1714512" cy="265103"/>
          </a:xfrm>
          <a:prstGeom prst="rect">
            <a:avLst/>
          </a:prstGeom>
          <a:noFill/>
        </p:spPr>
      </p:pic>
      <p:pic>
        <p:nvPicPr>
          <p:cNvPr id="12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1168388" y="2479681"/>
            <a:ext cx="1025512" cy="265103"/>
          </a:xfrm>
          <a:prstGeom prst="rect">
            <a:avLst/>
          </a:prstGeom>
          <a:noFill/>
        </p:spPr>
      </p:pic>
      <p:pic>
        <p:nvPicPr>
          <p:cNvPr id="13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025644" y="2479681"/>
            <a:ext cx="1025512" cy="265103"/>
          </a:xfrm>
          <a:prstGeom prst="rect">
            <a:avLst/>
          </a:prstGeom>
          <a:noFill/>
        </p:spPr>
      </p:pic>
      <p:pic>
        <p:nvPicPr>
          <p:cNvPr id="14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2882900" y="2479681"/>
            <a:ext cx="1025512" cy="265103"/>
          </a:xfrm>
          <a:prstGeom prst="rect">
            <a:avLst/>
          </a:prstGeom>
          <a:noFill/>
        </p:spPr>
      </p:pic>
      <p:pic>
        <p:nvPicPr>
          <p:cNvPr id="15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3740156" y="2479681"/>
            <a:ext cx="1025512" cy="265103"/>
          </a:xfrm>
          <a:prstGeom prst="rect">
            <a:avLst/>
          </a:prstGeom>
          <a:noFill/>
        </p:spPr>
      </p:pic>
      <p:pic>
        <p:nvPicPr>
          <p:cNvPr id="1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83863" r="5263" b="7977"/>
          <a:stretch>
            <a:fillRect/>
          </a:stretch>
        </p:blipFill>
        <p:spPr bwMode="auto">
          <a:xfrm>
            <a:off x="4525974" y="2479681"/>
            <a:ext cx="1025512" cy="265103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96818" y="122227"/>
            <a:ext cx="5572164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6420</TotalTime>
  <Words>1181</Words>
  <Application>Microsoft Office PowerPoint</Application>
  <PresentationFormat>Произвольный</PresentationFormat>
  <Paragraphs>126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Русский   язык</vt:lpstr>
      <vt:lpstr>                   Новая    тема</vt:lpstr>
      <vt:lpstr>Слайд 3</vt:lpstr>
      <vt:lpstr>Слайд 4</vt:lpstr>
      <vt:lpstr>Слайд 5</vt:lpstr>
      <vt:lpstr>    Работа     с   учебником</vt:lpstr>
      <vt:lpstr>    Разбор  по составу</vt:lpstr>
      <vt:lpstr>Слайд 8</vt:lpstr>
      <vt:lpstr>Слайд 9</vt:lpstr>
      <vt:lpstr>Слайд 10</vt:lpstr>
      <vt:lpstr>           Выполним   задание</vt:lpstr>
      <vt:lpstr>Слайд 12</vt:lpstr>
      <vt:lpstr>Слайд 13</vt:lpstr>
      <vt:lpstr>Слайд 14</vt:lpstr>
      <vt:lpstr>              Словарная   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930</cp:revision>
  <dcterms:created xsi:type="dcterms:W3CDTF">2020-04-13T08:05:42Z</dcterms:created>
  <dcterms:modified xsi:type="dcterms:W3CDTF">2020-11-22T17:09:22Z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