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456" r:id="rId3"/>
    <p:sldId id="455" r:id="rId4"/>
    <p:sldId id="461" r:id="rId5"/>
    <p:sldId id="465" r:id="rId6"/>
    <p:sldId id="480" r:id="rId7"/>
    <p:sldId id="471" r:id="rId8"/>
    <p:sldId id="472" r:id="rId9"/>
    <p:sldId id="473" r:id="rId10"/>
    <p:sldId id="475" r:id="rId11"/>
    <p:sldId id="476" r:id="rId12"/>
    <p:sldId id="474" r:id="rId13"/>
    <p:sldId id="478" r:id="rId14"/>
    <p:sldId id="477" r:id="rId15"/>
    <p:sldId id="481" r:id="rId16"/>
    <p:sldId id="262" r:id="rId17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602" autoAdjust="0"/>
    <p:restoredTop sz="91635" autoAdjust="0"/>
  </p:normalViewPr>
  <p:slideViewPr>
    <p:cSldViewPr>
      <p:cViewPr>
        <p:scale>
          <a:sx n="142" d="100"/>
          <a:sy n="142" d="100"/>
        </p:scale>
        <p:origin x="204" y="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044F71-9B87-4C93-96E4-00BE26DEDDCF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60FCE2-166B-45C8-9350-0855CDD8B62A}">
      <dgm:prSet phldrT="[Текст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Придаточные сравнительные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D4D8CA5-B256-41C8-8AB8-B89D914138A6}" type="parTrans" cxnId="{915881F8-BFE5-4F5F-8C29-EBB2DA71B913}">
      <dgm:prSet/>
      <dgm:spPr/>
      <dgm:t>
        <a:bodyPr/>
        <a:lstStyle/>
        <a:p>
          <a:endParaRPr lang="ru-RU"/>
        </a:p>
      </dgm:t>
    </dgm:pt>
    <dgm:pt modelId="{200B142B-70F6-40A9-845E-04839AB7B85A}" type="sibTrans" cxnId="{915881F8-BFE5-4F5F-8C29-EBB2DA71B913}">
      <dgm:prSet/>
      <dgm:spPr/>
      <dgm:t>
        <a:bodyPr/>
        <a:lstStyle/>
        <a:p>
          <a:endParaRPr lang="ru-RU"/>
        </a:p>
      </dgm:t>
    </dgm:pt>
    <dgm:pt modelId="{B702B4DD-5F28-446D-A9CA-9943A28F64ED}">
      <dgm:prSet phldrT="[Текст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присоединяются союзами  </a:t>
          </a:r>
          <a:r>
            <a: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как, чем, будто, точно, словно, словно, подобно тому как</a:t>
          </a:r>
          <a:endParaRPr lang="ru-RU" b="1" i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B1928A5-4A27-44E0-A973-5B6533B660EA}" type="parTrans" cxnId="{8659E02C-C8F2-4563-A5EC-40C2285291CE}">
      <dgm:prSet/>
      <dgm:spPr/>
      <dgm:t>
        <a:bodyPr/>
        <a:lstStyle/>
        <a:p>
          <a:endParaRPr lang="ru-RU"/>
        </a:p>
      </dgm:t>
    </dgm:pt>
    <dgm:pt modelId="{B649EF44-B0EE-4825-93BD-A668B220C90A}" type="sibTrans" cxnId="{8659E02C-C8F2-4563-A5EC-40C2285291CE}">
      <dgm:prSet/>
      <dgm:spPr/>
      <dgm:t>
        <a:bodyPr/>
        <a:lstStyle/>
        <a:p>
          <a:endParaRPr lang="ru-RU"/>
        </a:p>
      </dgm:t>
    </dgm:pt>
    <dgm:pt modelId="{98885D3B-39DC-4801-81FB-B03FD9AD9BE7}">
      <dgm:prSet phldrT="[Текст]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отвечают на вопросы </a:t>
          </a:r>
        </a:p>
        <a:p>
          <a:r>
            <a:rPr lang="ru-RU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как? в сравнении с чем?</a:t>
          </a:r>
          <a:endParaRPr lang="ru-RU" b="1" i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C43ED9F7-3590-4FA2-A1CE-648C6F33FAE8}" type="parTrans" cxnId="{74DAFCF3-0968-46A3-94CB-5BBD5717A543}">
      <dgm:prSet/>
      <dgm:spPr/>
      <dgm:t>
        <a:bodyPr/>
        <a:lstStyle/>
        <a:p>
          <a:endParaRPr lang="ru-RU"/>
        </a:p>
      </dgm:t>
    </dgm:pt>
    <dgm:pt modelId="{4179AB4D-E3F3-480D-BC07-D966F47B11BA}" type="sibTrans" cxnId="{74DAFCF3-0968-46A3-94CB-5BBD5717A543}">
      <dgm:prSet/>
      <dgm:spPr/>
      <dgm:t>
        <a:bodyPr/>
        <a:lstStyle/>
        <a:p>
          <a:endParaRPr lang="ru-RU"/>
        </a:p>
      </dgm:t>
    </dgm:pt>
    <dgm:pt modelId="{D3A99BCC-7806-4B4C-AC92-3BC9E878AA04}">
      <dgm:prSet phldrT="[Текст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место в предложении свободное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6E302E-F88B-4DF4-9E22-B750DBE8DC46}" type="parTrans" cxnId="{2CE5F9EB-FFE9-4F3E-8B3C-66938D1B7440}">
      <dgm:prSet/>
      <dgm:spPr/>
      <dgm:t>
        <a:bodyPr/>
        <a:lstStyle/>
        <a:p>
          <a:endParaRPr lang="ru-RU"/>
        </a:p>
      </dgm:t>
    </dgm:pt>
    <dgm:pt modelId="{EA1D8781-CDFC-4E74-8FDD-A4800E2CF902}" type="sibTrans" cxnId="{2CE5F9EB-FFE9-4F3E-8B3C-66938D1B7440}">
      <dgm:prSet/>
      <dgm:spPr/>
      <dgm:t>
        <a:bodyPr/>
        <a:lstStyle/>
        <a:p>
          <a:endParaRPr lang="ru-RU"/>
        </a:p>
      </dgm:t>
    </dgm:pt>
    <dgm:pt modelId="{35B070D4-7532-4640-8974-8E75E0B449A3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относятся ко всему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главному предложению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F746BC4-CC31-4D21-A486-763989BFE510}" type="parTrans" cxnId="{123B9909-D58B-46A4-B7FE-EDB4C8264475}">
      <dgm:prSet/>
      <dgm:spPr/>
      <dgm:t>
        <a:bodyPr/>
        <a:lstStyle/>
        <a:p>
          <a:endParaRPr lang="ru-RU"/>
        </a:p>
      </dgm:t>
    </dgm:pt>
    <dgm:pt modelId="{1CDA9BB4-AA7B-41D0-87D4-30EFB9B0FEE2}" type="sibTrans" cxnId="{123B9909-D58B-46A4-B7FE-EDB4C8264475}">
      <dgm:prSet/>
      <dgm:spPr/>
      <dgm:t>
        <a:bodyPr/>
        <a:lstStyle/>
        <a:p>
          <a:endParaRPr lang="ru-RU"/>
        </a:p>
      </dgm:t>
    </dgm:pt>
    <dgm:pt modelId="{70EDD987-45F9-4606-AD82-CD191449FD84}" type="pres">
      <dgm:prSet presAssocID="{8B044F71-9B87-4C93-96E4-00BE26DEDDC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647712-BB55-4656-94C5-96DBE809CF44}" type="pres">
      <dgm:prSet presAssocID="{2B60FCE2-166B-45C8-9350-0855CDD8B62A}" presName="centerShape" presStyleLbl="node0" presStyleIdx="0" presStyleCnt="1" custScaleX="349572" custLinFactNeighborX="-2643" custLinFactNeighborY="-50449"/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86346E2-BCB1-4112-888E-6A9CE4CBC546}" type="pres">
      <dgm:prSet presAssocID="{2B1928A5-4A27-44E0-A973-5B6533B660EA}" presName="parTrans" presStyleLbl="sibTrans2D1" presStyleIdx="0" presStyleCnt="4" custAng="20092845" custScaleX="122529" custScaleY="86042" custLinFactNeighborX="24011" custLinFactNeighborY="-17199"/>
      <dgm:spPr/>
      <dgm:t>
        <a:bodyPr/>
        <a:lstStyle/>
        <a:p>
          <a:endParaRPr lang="ru-RU"/>
        </a:p>
      </dgm:t>
    </dgm:pt>
    <dgm:pt modelId="{8DA1C3D5-2046-4E31-8636-EFE82FCF8AEC}" type="pres">
      <dgm:prSet presAssocID="{2B1928A5-4A27-44E0-A973-5B6533B660EA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6B8EB595-A367-4D0F-B68F-7A430D892B8A}" type="pres">
      <dgm:prSet presAssocID="{B702B4DD-5F28-446D-A9CA-9943A28F64ED}" presName="node" presStyleLbl="node1" presStyleIdx="0" presStyleCnt="4" custScaleX="227151" custRadScaleRad="138716" custRadScaleInc="-29956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4AA00E3-731D-48F3-AC5D-3375B2E03942}" type="pres">
      <dgm:prSet presAssocID="{C43ED9F7-3590-4FA2-A1CE-648C6F33FAE8}" presName="parTrans" presStyleLbl="sibTrans2D1" presStyleIdx="1" presStyleCnt="4"/>
      <dgm:spPr/>
      <dgm:t>
        <a:bodyPr/>
        <a:lstStyle/>
        <a:p>
          <a:endParaRPr lang="ru-RU"/>
        </a:p>
      </dgm:t>
    </dgm:pt>
    <dgm:pt modelId="{AFCB9BEE-C52C-4887-8209-F9E28684E067}" type="pres">
      <dgm:prSet presAssocID="{C43ED9F7-3590-4FA2-A1CE-648C6F33FAE8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AED0C830-7DB2-4B8E-8126-526667F5A4D1}" type="pres">
      <dgm:prSet presAssocID="{98885D3B-39DC-4801-81FB-B03FD9AD9BE7}" presName="node" presStyleLbl="node1" presStyleIdx="1" presStyleCnt="4" custScaleX="251962" custRadScaleRad="179333" custRadScaleInc="-500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88FF2D1-0B7F-406B-ABBF-75C97C3F4817}" type="pres">
      <dgm:prSet presAssocID="{926E302E-F88B-4DF4-9E22-B750DBE8DC46}" presName="parTrans" presStyleLbl="sibTrans2D1" presStyleIdx="2" presStyleCnt="4" custAng="1593409" custScaleX="119031" custScaleY="77417" custLinFactNeighborX="-30441" custLinFactNeighborY="27101"/>
      <dgm:spPr/>
      <dgm:t>
        <a:bodyPr/>
        <a:lstStyle/>
        <a:p>
          <a:endParaRPr lang="ru-RU"/>
        </a:p>
      </dgm:t>
    </dgm:pt>
    <dgm:pt modelId="{CA1492D2-6D1B-4605-B3C8-9DC3D0266404}" type="pres">
      <dgm:prSet presAssocID="{926E302E-F88B-4DF4-9E22-B750DBE8DC46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3235F600-A407-42A6-B213-7099D31E9EC8}" type="pres">
      <dgm:prSet presAssocID="{D3A99BCC-7806-4B4C-AC92-3BC9E878AA04}" presName="node" presStyleLbl="node1" presStyleIdx="2" presStyleCnt="4" custScaleX="231173" custRadScaleRad="146664" custRadScaleInc="-11512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B86BCAA3-CAEF-466B-BDA8-35636A48F9C7}" type="pres">
      <dgm:prSet presAssocID="{0F746BC4-CC31-4D21-A486-763989BFE510}" presName="parTrans" presStyleLbl="sibTrans2D1" presStyleIdx="3" presStyleCnt="4"/>
      <dgm:spPr/>
      <dgm:t>
        <a:bodyPr/>
        <a:lstStyle/>
        <a:p>
          <a:endParaRPr lang="ru-RU"/>
        </a:p>
      </dgm:t>
    </dgm:pt>
    <dgm:pt modelId="{561014F1-80B7-4080-91DB-4CFF7033B664}" type="pres">
      <dgm:prSet presAssocID="{0F746BC4-CC31-4D21-A486-763989BFE510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DBDCDBA8-33DF-46AC-94C6-487F009A964B}" type="pres">
      <dgm:prSet presAssocID="{35B070D4-7532-4640-8974-8E75E0B449A3}" presName="node" presStyleLbl="node1" presStyleIdx="3" presStyleCnt="4" custScaleX="244110" custScaleY="90498" custRadScaleRad="209670" custRadScaleInc="-458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8659E02C-C8F2-4563-A5EC-40C2285291CE}" srcId="{2B60FCE2-166B-45C8-9350-0855CDD8B62A}" destId="{B702B4DD-5F28-446D-A9CA-9943A28F64ED}" srcOrd="0" destOrd="0" parTransId="{2B1928A5-4A27-44E0-A973-5B6533B660EA}" sibTransId="{B649EF44-B0EE-4825-93BD-A668B220C90A}"/>
    <dgm:cxn modelId="{B88FFB88-0F7F-4E21-BA4A-9FD0DF2A8740}" type="presOf" srcId="{98885D3B-39DC-4801-81FB-B03FD9AD9BE7}" destId="{AED0C830-7DB2-4B8E-8126-526667F5A4D1}" srcOrd="0" destOrd="0" presId="urn:microsoft.com/office/officeart/2005/8/layout/radial5"/>
    <dgm:cxn modelId="{2CE5F9EB-FFE9-4F3E-8B3C-66938D1B7440}" srcId="{2B60FCE2-166B-45C8-9350-0855CDD8B62A}" destId="{D3A99BCC-7806-4B4C-AC92-3BC9E878AA04}" srcOrd="2" destOrd="0" parTransId="{926E302E-F88B-4DF4-9E22-B750DBE8DC46}" sibTransId="{EA1D8781-CDFC-4E74-8FDD-A4800E2CF902}"/>
    <dgm:cxn modelId="{62EE43AB-9585-447E-8FEF-7332B22E4B33}" type="presOf" srcId="{0F746BC4-CC31-4D21-A486-763989BFE510}" destId="{561014F1-80B7-4080-91DB-4CFF7033B664}" srcOrd="1" destOrd="0" presId="urn:microsoft.com/office/officeart/2005/8/layout/radial5"/>
    <dgm:cxn modelId="{FA27A989-0C22-486A-938F-F24DC8ABF6BA}" type="presOf" srcId="{B702B4DD-5F28-446D-A9CA-9943A28F64ED}" destId="{6B8EB595-A367-4D0F-B68F-7A430D892B8A}" srcOrd="0" destOrd="0" presId="urn:microsoft.com/office/officeart/2005/8/layout/radial5"/>
    <dgm:cxn modelId="{22EF6779-FAED-4963-9BD6-941BB74B0DD2}" type="presOf" srcId="{2B1928A5-4A27-44E0-A973-5B6533B660EA}" destId="{8DA1C3D5-2046-4E31-8636-EFE82FCF8AEC}" srcOrd="1" destOrd="0" presId="urn:microsoft.com/office/officeart/2005/8/layout/radial5"/>
    <dgm:cxn modelId="{CE76264B-1772-4C2B-9693-C18952C18CC3}" type="presOf" srcId="{8B044F71-9B87-4C93-96E4-00BE26DEDDCF}" destId="{70EDD987-45F9-4606-AD82-CD191449FD84}" srcOrd="0" destOrd="0" presId="urn:microsoft.com/office/officeart/2005/8/layout/radial5"/>
    <dgm:cxn modelId="{74DAFCF3-0968-46A3-94CB-5BBD5717A543}" srcId="{2B60FCE2-166B-45C8-9350-0855CDD8B62A}" destId="{98885D3B-39DC-4801-81FB-B03FD9AD9BE7}" srcOrd="1" destOrd="0" parTransId="{C43ED9F7-3590-4FA2-A1CE-648C6F33FAE8}" sibTransId="{4179AB4D-E3F3-480D-BC07-D966F47B11BA}"/>
    <dgm:cxn modelId="{46FE9533-4B44-42D9-9E3E-54A1843C1A19}" type="presOf" srcId="{0F746BC4-CC31-4D21-A486-763989BFE510}" destId="{B86BCAA3-CAEF-466B-BDA8-35636A48F9C7}" srcOrd="0" destOrd="0" presId="urn:microsoft.com/office/officeart/2005/8/layout/radial5"/>
    <dgm:cxn modelId="{123B9909-D58B-46A4-B7FE-EDB4C8264475}" srcId="{2B60FCE2-166B-45C8-9350-0855CDD8B62A}" destId="{35B070D4-7532-4640-8974-8E75E0B449A3}" srcOrd="3" destOrd="0" parTransId="{0F746BC4-CC31-4D21-A486-763989BFE510}" sibTransId="{1CDA9BB4-AA7B-41D0-87D4-30EFB9B0FEE2}"/>
    <dgm:cxn modelId="{B616219B-3094-4D38-A09C-BF33926C5DCC}" type="presOf" srcId="{926E302E-F88B-4DF4-9E22-B750DBE8DC46}" destId="{D88FF2D1-0B7F-406B-ABBF-75C97C3F4817}" srcOrd="0" destOrd="0" presId="urn:microsoft.com/office/officeart/2005/8/layout/radial5"/>
    <dgm:cxn modelId="{645C0FBB-2760-456A-83EF-0DAE13CDBC97}" type="presOf" srcId="{D3A99BCC-7806-4B4C-AC92-3BC9E878AA04}" destId="{3235F600-A407-42A6-B213-7099D31E9EC8}" srcOrd="0" destOrd="0" presId="urn:microsoft.com/office/officeart/2005/8/layout/radial5"/>
    <dgm:cxn modelId="{2CE95D14-E81D-40A2-BEC6-9500EAFDEF91}" type="presOf" srcId="{926E302E-F88B-4DF4-9E22-B750DBE8DC46}" destId="{CA1492D2-6D1B-4605-B3C8-9DC3D0266404}" srcOrd="1" destOrd="0" presId="urn:microsoft.com/office/officeart/2005/8/layout/radial5"/>
    <dgm:cxn modelId="{8B6719D1-CA27-4EF6-B853-4E361B2A9B4E}" type="presOf" srcId="{35B070D4-7532-4640-8974-8E75E0B449A3}" destId="{DBDCDBA8-33DF-46AC-94C6-487F009A964B}" srcOrd="0" destOrd="0" presId="urn:microsoft.com/office/officeart/2005/8/layout/radial5"/>
    <dgm:cxn modelId="{915881F8-BFE5-4F5F-8C29-EBB2DA71B913}" srcId="{8B044F71-9B87-4C93-96E4-00BE26DEDDCF}" destId="{2B60FCE2-166B-45C8-9350-0855CDD8B62A}" srcOrd="0" destOrd="0" parTransId="{FD4D8CA5-B256-41C8-8AB8-B89D914138A6}" sibTransId="{200B142B-70F6-40A9-845E-04839AB7B85A}"/>
    <dgm:cxn modelId="{A73FDB66-E167-47E5-96AF-673ADA709C53}" type="presOf" srcId="{2B60FCE2-166B-45C8-9350-0855CDD8B62A}" destId="{10647712-BB55-4656-94C5-96DBE809CF44}" srcOrd="0" destOrd="0" presId="urn:microsoft.com/office/officeart/2005/8/layout/radial5"/>
    <dgm:cxn modelId="{4336CE1B-68E1-4555-A8AD-B3DBCCF027D2}" type="presOf" srcId="{C43ED9F7-3590-4FA2-A1CE-648C6F33FAE8}" destId="{AFCB9BEE-C52C-4887-8209-F9E28684E067}" srcOrd="1" destOrd="0" presId="urn:microsoft.com/office/officeart/2005/8/layout/radial5"/>
    <dgm:cxn modelId="{05D0D49D-B198-4943-97CE-3B12F99FF504}" type="presOf" srcId="{2B1928A5-4A27-44E0-A973-5B6533B660EA}" destId="{D86346E2-BCB1-4112-888E-6A9CE4CBC546}" srcOrd="0" destOrd="0" presId="urn:microsoft.com/office/officeart/2005/8/layout/radial5"/>
    <dgm:cxn modelId="{00D6D4B0-9802-442E-950F-24CC2DD18EC1}" type="presOf" srcId="{C43ED9F7-3590-4FA2-A1CE-648C6F33FAE8}" destId="{74AA00E3-731D-48F3-AC5D-3375B2E03942}" srcOrd="0" destOrd="0" presId="urn:microsoft.com/office/officeart/2005/8/layout/radial5"/>
    <dgm:cxn modelId="{D23C4E76-6534-4B29-8825-930A52192994}" type="presParOf" srcId="{70EDD987-45F9-4606-AD82-CD191449FD84}" destId="{10647712-BB55-4656-94C5-96DBE809CF44}" srcOrd="0" destOrd="0" presId="urn:microsoft.com/office/officeart/2005/8/layout/radial5"/>
    <dgm:cxn modelId="{89451CDE-5C8E-44DE-8CCE-659D99756729}" type="presParOf" srcId="{70EDD987-45F9-4606-AD82-CD191449FD84}" destId="{D86346E2-BCB1-4112-888E-6A9CE4CBC546}" srcOrd="1" destOrd="0" presId="urn:microsoft.com/office/officeart/2005/8/layout/radial5"/>
    <dgm:cxn modelId="{7A6A07E3-508E-41CA-9AF1-44739C8C7568}" type="presParOf" srcId="{D86346E2-BCB1-4112-888E-6A9CE4CBC546}" destId="{8DA1C3D5-2046-4E31-8636-EFE82FCF8AEC}" srcOrd="0" destOrd="0" presId="urn:microsoft.com/office/officeart/2005/8/layout/radial5"/>
    <dgm:cxn modelId="{B565D37D-FBD7-4C6F-94A0-3444AA0ABD55}" type="presParOf" srcId="{70EDD987-45F9-4606-AD82-CD191449FD84}" destId="{6B8EB595-A367-4D0F-B68F-7A430D892B8A}" srcOrd="2" destOrd="0" presId="urn:microsoft.com/office/officeart/2005/8/layout/radial5"/>
    <dgm:cxn modelId="{5920B10A-11AF-49F9-9BC1-28A9E7125A9A}" type="presParOf" srcId="{70EDD987-45F9-4606-AD82-CD191449FD84}" destId="{74AA00E3-731D-48F3-AC5D-3375B2E03942}" srcOrd="3" destOrd="0" presId="urn:microsoft.com/office/officeart/2005/8/layout/radial5"/>
    <dgm:cxn modelId="{1EF4CC7F-A3EA-4543-9A31-AB5B15B35B2B}" type="presParOf" srcId="{74AA00E3-731D-48F3-AC5D-3375B2E03942}" destId="{AFCB9BEE-C52C-4887-8209-F9E28684E067}" srcOrd="0" destOrd="0" presId="urn:microsoft.com/office/officeart/2005/8/layout/radial5"/>
    <dgm:cxn modelId="{DD68CCB6-685F-484C-B52E-51B692A2389C}" type="presParOf" srcId="{70EDD987-45F9-4606-AD82-CD191449FD84}" destId="{AED0C830-7DB2-4B8E-8126-526667F5A4D1}" srcOrd="4" destOrd="0" presId="urn:microsoft.com/office/officeart/2005/8/layout/radial5"/>
    <dgm:cxn modelId="{FA6E88E5-31CC-44F4-AA8A-FC4EB28C4D93}" type="presParOf" srcId="{70EDD987-45F9-4606-AD82-CD191449FD84}" destId="{D88FF2D1-0B7F-406B-ABBF-75C97C3F4817}" srcOrd="5" destOrd="0" presId="urn:microsoft.com/office/officeart/2005/8/layout/radial5"/>
    <dgm:cxn modelId="{6AF5DC27-AF7D-4977-94C0-F5AA32B37136}" type="presParOf" srcId="{D88FF2D1-0B7F-406B-ABBF-75C97C3F4817}" destId="{CA1492D2-6D1B-4605-B3C8-9DC3D0266404}" srcOrd="0" destOrd="0" presId="urn:microsoft.com/office/officeart/2005/8/layout/radial5"/>
    <dgm:cxn modelId="{0900ABAD-C2A2-4E40-83F8-5226DB38FB9F}" type="presParOf" srcId="{70EDD987-45F9-4606-AD82-CD191449FD84}" destId="{3235F600-A407-42A6-B213-7099D31E9EC8}" srcOrd="6" destOrd="0" presId="urn:microsoft.com/office/officeart/2005/8/layout/radial5"/>
    <dgm:cxn modelId="{AE9FC4D5-8AA3-4B2B-B499-CA2D4CAEB70D}" type="presParOf" srcId="{70EDD987-45F9-4606-AD82-CD191449FD84}" destId="{B86BCAA3-CAEF-466B-BDA8-35636A48F9C7}" srcOrd="7" destOrd="0" presId="urn:microsoft.com/office/officeart/2005/8/layout/radial5"/>
    <dgm:cxn modelId="{38DA7EA3-1317-4005-973C-FDEB50BA37B8}" type="presParOf" srcId="{B86BCAA3-CAEF-466B-BDA8-35636A48F9C7}" destId="{561014F1-80B7-4080-91DB-4CFF7033B664}" srcOrd="0" destOrd="0" presId="urn:microsoft.com/office/officeart/2005/8/layout/radial5"/>
    <dgm:cxn modelId="{7752BDAC-F2BA-42C3-9551-41498939370D}" type="presParOf" srcId="{70EDD987-45F9-4606-AD82-CD191449FD84}" destId="{DBDCDBA8-33DF-46AC-94C6-487F009A964B}" srcOrd="8" destOrd="0" presId="urn:microsoft.com/office/officeart/2005/8/layout/radial5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15.11.2020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11/15/2020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213007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 с  придаточным  сравнительным</a:t>
            </a: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39694" y="122227"/>
          <a:ext cx="5189594" cy="285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2" name="Picture 4" descr="C:\Documents and Settings\Администратор\Рабочий стол\Рабочий стол 2019\человечки\eb415b657e37d0c59fa48cdfc626d85e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9694" y="122227"/>
            <a:ext cx="1285884" cy="1285884"/>
          </a:xfrm>
          <a:prstGeom prst="rect">
            <a:avLst/>
          </a:prstGeom>
          <a:noFill/>
        </p:spPr>
      </p:pic>
      <p:pic>
        <p:nvPicPr>
          <p:cNvPr id="2055" name="Picture 7" descr="C:\Documents and Settings\Администратор\Рабочий стол\Рабочий стол 2019\человечки\бе-ые-че-овеки-d-читая-книгу-на-бе-ой-пре-посы-ке-4969650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4470" y="122227"/>
            <a:ext cx="1571636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8256" y="193665"/>
          <a:ext cx="54006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00"/>
                <a:gridCol w="2700300"/>
              </a:tblGrid>
              <a:tr h="5400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40000"/>
                              <a:lumOff val="6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СПП с  придаточными  сравнительными</a:t>
                      </a:r>
                      <a:endParaRPr lang="ru-RU" sz="1600" dirty="0">
                        <a:solidFill>
                          <a:schemeClr val="accent6">
                            <a:lumMod val="40000"/>
                            <a:lumOff val="6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Простые  предложения  со  сравнительным  оборотом</a:t>
                      </a:r>
                      <a:endParaRPr lang="ru-RU" sz="16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придаточные  поясняют  главное  предложение 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600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сравниваются  предметы,  действия,  признаки</a:t>
                      </a:r>
                      <a:endParaRPr lang="ru-RU" sz="1600" b="1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 придаточном  есть   грамматическая  основа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600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сравнительный  оборот  является  обстоятельством</a:t>
                      </a:r>
                      <a:endParaRPr lang="ru-RU" sz="1600" b="1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придаточная   часть  отделяется     запятой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600" b="1" i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сравнительный  оборот  обособляется</a:t>
                      </a:r>
                      <a:endParaRPr lang="ru-RU" sz="1600" b="1" i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00599" cy="2539157"/>
          </a:xfrm>
        </p:spPr>
        <p:txBody>
          <a:bodyPr/>
          <a:lstStyle/>
          <a:p>
            <a:r>
              <a:rPr lang="ru-RU" sz="1200" dirty="0" smtClean="0"/>
              <a:t>          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102</a:t>
            </a:r>
            <a:r>
              <a:rPr lang="ru-RU" sz="1200" dirty="0" smtClean="0"/>
              <a:t>   на  странице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49.  Прочитайте, объясните  постановку   знаков  препинания. Обратите  внимание  на  то, что в  СПП   с  придаточными   сравнительными  не  имеется    </a:t>
            </a:r>
            <a:r>
              <a:rPr lang="ru-RU" sz="1200" dirty="0" err="1" smtClean="0">
                <a:solidFill>
                  <a:schemeClr val="accent2">
                    <a:lumMod val="75000"/>
                  </a:schemeClr>
                </a:solidFill>
              </a:rPr>
              <a:t>указа-тельных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слов.</a:t>
            </a:r>
            <a:endParaRPr lang="ru-RU" sz="13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Что-то  с необыкновенной  силой расширилось  в  груди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Ромашова,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будто  бы  он  собирался  лететь. (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Купр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 2. Для  меня  легче  сидеть  на  бочке  с  порохом,  чем  разговаривать  с  женщиной.(Ч.) 3. Все  такие  случаи  не   трогали  его   [Каренина]   совести,   так   же   как  </a:t>
            </a:r>
          </a:p>
          <a:p>
            <a:pPr algn="just"/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трогали его совести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несчастья,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случавшиеся  от  грозы,   наводнений. (Л.Н.Т.)  4.  </a:t>
            </a:r>
            <a:r>
              <a:rPr lang="ru-RU" sz="1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Джемма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гуляла степенно  не  спеша ,  как  гуляют  образованные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девицы,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 говорила  мало.(Т.) 5.Около  изб  не   было  видно  ни  людей,  ни   деревьев,  ни  теней,  точно  посёлок  задохнулся  в  горячем  воздухе  и  высох. (Ч.)  </a:t>
            </a:r>
            <a:endParaRPr lang="ru-RU" sz="1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00599" cy="2769989"/>
          </a:xfrm>
        </p:spPr>
        <p:txBody>
          <a:bodyPr/>
          <a:lstStyle/>
          <a:p>
            <a:pPr marL="228600" indent="-228600" algn="just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Что-то  с необыкновенной  силой расширилось  в  груди Ромашова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 будто  бы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он  собирался  лететь. 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Купр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 меня  легче  сидеть  на  бочке  с  порохом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чем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разговаривать  с  женщиной.(Ч.)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  такие  случаи  не  трогали  его [Каренина] совести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 же как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не  трогали его   совести  несчастья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случавшиеся  от  грозы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наводнений. (Л.Н.Т.)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Джемма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гуляла степенно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не  спеша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гуляют  образованные  девицы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 говорила  мало.(Т.)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Около  изб  не   было  видно  ни  людей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ни   деревьев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ни  теней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точно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посёлок  задохнулся  в  горячем  воздухе  и  высох. (Ч.)  </a:t>
            </a:r>
            <a:endParaRPr lang="ru-RU" sz="15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Выполним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00599" cy="2554545"/>
          </a:xfrm>
        </p:spPr>
        <p:txBody>
          <a:bodyPr/>
          <a:lstStyle/>
          <a:p>
            <a:pPr algn="just"/>
            <a:r>
              <a:rPr lang="ru-RU" sz="1200" dirty="0" smtClean="0"/>
              <a:t>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Укажите  СПП с  придаточными  сравнительными.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Берёзки ,  словно   девочки   босые, стоят  в  снегу.  (П.Шубин.)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Закружилась  листва  золотая  в  розоватой  воде  на  пруду,  словно  бабочек  лёгкая  стая  с  замираньем  летит  на   звезду. (С.Есенин.)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Поздний   месяц,   как   светлый    ковшик,   закачался   в   окне. (В.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Инбер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Птица зашевелилась  в  сырых  ветвях  и  осторожно  крикнула,  будто  кого-то  позвала.  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Едва   заметно, будто  капли  серебряной   воды, блестели   первые  звёзды. (К.Паустовский.)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0"/>
            <a:ext cx="5400599" cy="3062377"/>
          </a:xfrm>
        </p:spPr>
        <p:txBody>
          <a:bodyPr/>
          <a:lstStyle/>
          <a:p>
            <a:pPr algn="just"/>
            <a:r>
              <a:rPr lang="ru-RU" sz="1200" dirty="0" smtClean="0"/>
              <a:t>    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4138" indent="-84138" algn="just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Берёзки ,  словно   девочки   босые, стоят  в  снегу.  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П.Шубин.)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4138" indent="-84138" algn="just">
              <a:buFont typeface="+mj-lt"/>
              <a:buAutoNum type="arabicPeriod"/>
            </a:pPr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Закружилась  листва  золотая  в  розоватой  воде  на  пруду,  словно  бабочек  лёгкая  стая  с  замираньем  летит  на   звезду.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С.Есенин.)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4138" indent="-84138" algn="just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Поздний   месяц,   как   светлый    ковшик,   закачался   в   окне. (В.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Инбер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4138" indent="-84138" algn="just">
              <a:buFont typeface="+mj-lt"/>
              <a:buAutoNum type="arabicPeriod"/>
            </a:pPr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Птица зашевелилась  в  сырых  ветвях  и  осторожно  крикнула,  будто  кого-то  позвала.  </a:t>
            </a:r>
          </a:p>
          <a:p>
            <a:pPr marL="84138" indent="-84138" algn="just">
              <a:buFont typeface="+mj-lt"/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Едва   заметно, будто  капли  серебряной   воды, блестели   первые  звёзды. 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К.Паустовский.)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100" dirty="0" smtClean="0">
                <a:solidFill>
                  <a:srgbClr val="FF0000"/>
                </a:solidFill>
              </a:rPr>
              <a:t>.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6818" y="622293"/>
            <a:ext cx="214314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96818" y="1908177"/>
            <a:ext cx="214314" cy="2857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82570" y="693731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</a:t>
            </a:r>
            <a:r>
              <a:rPr lang="ru-RU" sz="2400" dirty="0" smtClean="0"/>
              <a:t>§  </a:t>
            </a:r>
            <a:r>
              <a:rPr lang="ru-RU" sz="2400" b="1" dirty="0" smtClean="0"/>
              <a:t>18</a:t>
            </a:r>
            <a:r>
              <a:rPr lang="ru-RU" sz="2400" dirty="0" smtClean="0"/>
              <a:t>. </a:t>
            </a:r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597016" y="1265235"/>
            <a:ext cx="3752850" cy="569224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Упражнение №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103.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597016" y="219392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82265"/>
            <a:ext cx="5400600" cy="315471"/>
          </a:xfrm>
        </p:spPr>
        <p:txBody>
          <a:bodyPr/>
          <a:lstStyle/>
          <a:p>
            <a:r>
              <a:rPr lang="ru-RU" dirty="0" smtClean="0"/>
              <a:t>       Продолжи  высказывание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42305"/>
            <a:ext cx="5400600" cy="307776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0070C0"/>
                </a:solidFill>
              </a:rPr>
              <a:t> Сложные  предложения    делятся  на…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endParaRPr lang="ru-RU" sz="14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0070C0"/>
                </a:solidFill>
              </a:rPr>
              <a:t>   Средствами  связи в   сложном  предложении  являются….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0070C0"/>
                </a:solidFill>
              </a:rPr>
              <a:t>Сложноподчиненное предложение  состоит из…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endParaRPr lang="ru-RU" sz="14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0070C0"/>
                </a:solidFill>
              </a:rPr>
              <a:t>   На вопросы  косвенных  падежей отвечают  придаточные….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endParaRPr lang="ru-RU" sz="14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0070C0"/>
                </a:solidFill>
              </a:rPr>
              <a:t>   на вопрос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какой?</a:t>
            </a:r>
            <a:r>
              <a:rPr lang="ru-RU" sz="1400" dirty="0" smtClean="0">
                <a:solidFill>
                  <a:srgbClr val="0070C0"/>
                </a:solidFill>
              </a:rPr>
              <a:t>  - придаточные…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   </a:t>
            </a: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v"/>
            </a:pPr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5446" y="693731"/>
            <a:ext cx="25265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союзные  и бессоюзные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5446" y="1265235"/>
            <a:ext cx="3883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союзы, союзные  слова,  интонация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5446" y="1693863"/>
            <a:ext cx="45005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главного  и придаточного  предложений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5446" y="2408243"/>
            <a:ext cx="1888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изъяснительные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5446" y="2765433"/>
            <a:ext cx="2084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определительные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:\Мои документы 3\Шаблоны\Дети(3)\c06a83869fba0557c15da4251116066f.jpg"/>
          <p:cNvPicPr>
            <a:picLocks noChangeAspect="1" noChangeArrowheads="1"/>
          </p:cNvPicPr>
          <p:nvPr/>
        </p:nvPicPr>
        <p:blipFill>
          <a:blip r:embed="rId2"/>
          <a:srcRect l="4000" t="9798" r="2667" b="6921"/>
          <a:stretch>
            <a:fillRect/>
          </a:stretch>
        </p:blipFill>
        <p:spPr bwMode="auto">
          <a:xfrm>
            <a:off x="239694" y="122227"/>
            <a:ext cx="5357850" cy="3000396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884" y="1765301"/>
            <a:ext cx="4643470" cy="1692771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вопросы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где? куда? откуда?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придаточные…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 вопросы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когда? как долго?  с каких пор?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придаточные…</a:t>
            </a: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sz="1400" dirty="0" smtClean="0">
              <a:solidFill>
                <a:srgbClr val="FF0000"/>
              </a:solidFill>
            </a:endParaRP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4272" y="1908177"/>
            <a:ext cx="2424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обстоятельственные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82900" y="2479681"/>
            <a:ext cx="1017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времени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472608" cy="369332"/>
          </a:xfrm>
        </p:spPr>
        <p:txBody>
          <a:bodyPr/>
          <a:lstStyle/>
          <a:p>
            <a:r>
              <a:rPr lang="ru-RU" sz="1600" dirty="0" smtClean="0"/>
              <a:t>                                </a:t>
            </a:r>
            <a:r>
              <a:rPr lang="ru-RU" sz="2400" dirty="0" smtClean="0"/>
              <a:t>Новая   тема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67194"/>
            <a:ext cx="5429288" cy="2513509"/>
          </a:xfrm>
        </p:spPr>
        <p:txBody>
          <a:bodyPr/>
          <a:lstStyle/>
          <a:p>
            <a:pPr marL="179388" indent="-179388" algn="just">
              <a:lnSpc>
                <a:spcPts val="1400"/>
              </a:lnSpc>
            </a:pP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Чтобы  сопоставить,  </a:t>
            </a:r>
            <a:r>
              <a:rPr lang="ru-RU" sz="1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сравнить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одно  явление  с другим, мы  в своей речи пользуемся  разными  языковыми  конструкциями, которые  помогают   выразить  значение  сравнения  и отвечают на  вопрос </a:t>
            </a:r>
            <a:r>
              <a:rPr lang="ru-RU" sz="135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как?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9388" indent="-179388" algn="just">
              <a:lnSpc>
                <a:spcPts val="1400"/>
              </a:lnSpc>
              <a:buFont typeface="+mj-lt"/>
              <a:buAutoNum type="arabicPeriod"/>
            </a:pPr>
            <a:r>
              <a:rPr lang="ru-RU" sz="1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Наречиями  образа   действия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оскалить   зубы  по-волчьи.</a:t>
            </a:r>
          </a:p>
          <a:p>
            <a:pPr marL="179388" indent="-179388" algn="just">
              <a:lnSpc>
                <a:spcPts val="1400"/>
              </a:lnSpc>
              <a:buFont typeface="+mj-lt"/>
              <a:buAutoNum type="arabicPeriod"/>
            </a:pPr>
            <a:r>
              <a:rPr lang="ru-RU" sz="1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Сочетанием   глагола  с  существительным  в  форме  творительного  падежа 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(эту конструкцию иногда  называют </a:t>
            </a:r>
            <a:r>
              <a:rPr lang="ru-RU" sz="1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творительный  сравнения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). Творительный  сравнения  употребляется преимущественно  в поэтической  речи и отсутствует  в научном  и деловом  стилях: </a:t>
            </a:r>
          </a:p>
          <a:p>
            <a:pPr marL="179388" indent="-179388" algn="just">
              <a:lnSpc>
                <a:spcPts val="1400"/>
              </a:lnSpc>
            </a:pP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1) Радость </a:t>
            </a:r>
            <a:r>
              <a:rPr lang="ru-RU" sz="1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ползёт улиткой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(= ползёт, как  улитка), у горя  бешеный  бег. (В.Маяковский.)</a:t>
            </a:r>
          </a:p>
          <a:p>
            <a:pPr marL="179388" indent="-179388" algn="just">
              <a:lnSpc>
                <a:spcPts val="1400"/>
              </a:lnSpc>
            </a:pP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2) В  груди её </a:t>
            </a:r>
            <a:r>
              <a:rPr lang="ru-RU" sz="13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птицею  пела 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= </a:t>
            </a:r>
            <a:r>
              <a:rPr lang="ru-RU" sz="135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пела</a:t>
            </a:r>
            <a:r>
              <a:rPr lang="ru-RU" sz="135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как птица)  радость. (М.Горький.)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357850" cy="2492990"/>
          </a:xfrm>
        </p:spPr>
        <p:txBody>
          <a:bodyPr/>
          <a:lstStyle/>
          <a:p>
            <a:pPr marL="179388" indent="-179388" algn="just"/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3. Сочетанием  сравнительной   формы  прилагательного и  существительного:  </a:t>
            </a:r>
          </a:p>
          <a:p>
            <a:pPr marL="342900" indent="-342900"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ним  струя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светлей  лазури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(М.Лермонтов.)</a:t>
            </a:r>
          </a:p>
          <a:p>
            <a:pPr marL="342900" indent="-34290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Правда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дороже   золота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(Пословица.)</a:t>
            </a:r>
          </a:p>
          <a:p>
            <a:pPr marL="228600" indent="-228600" algn="just"/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4. Сравнительным   оборотом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С помощью  этой  синтаксической  конструкции  </a:t>
            </a:r>
            <a:r>
              <a:rPr lang="ru-RU" sz="1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сравни-ваются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предметы, действия, признаки:</a:t>
            </a:r>
          </a:p>
          <a:p>
            <a:pPr marL="228600" indent="-228600"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Краткоречие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точно жемчуг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блещет  содержанием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(Л.Толстой.)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357850" cy="2769989"/>
          </a:xfrm>
        </p:spPr>
        <p:txBody>
          <a:bodyPr/>
          <a:lstStyle/>
          <a:p>
            <a:pPr marL="179388" indent="-179388"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Состоит  сравнительный оборот  из слова или словосочетания со сравнительным  союзом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как, точно, словно, будто, как будто, что.</a:t>
            </a:r>
          </a:p>
          <a:p>
            <a:pPr marL="228600" indent="-228600" algn="just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Сравнительный  оборот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осложняет  простое  предложение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на  письме   выделяется  с  обеих сторон   запятыми:  </a:t>
            </a:r>
          </a:p>
          <a:p>
            <a:pPr marL="228600" indent="-228600" algn="l"/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Нашу  речку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точно  в  сказке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 ночь   вымостил мороз.   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(С.Маршак.)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3665"/>
            <a:ext cx="5500726" cy="2857520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184666"/>
          </a:xfrm>
        </p:spPr>
        <p:txBody>
          <a:bodyPr/>
          <a:lstStyle/>
          <a:p>
            <a:pPr algn="ctr"/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93665"/>
            <a:ext cx="5232914" cy="3046988"/>
          </a:xfrm>
        </p:spPr>
        <p:txBody>
          <a:bodyPr/>
          <a:lstStyle/>
          <a:p>
            <a:pPr marL="228600" indent="-228600" algn="just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5)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Сложноподчиненным предложением  с  придаточным сравнения.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Придаточное  сравнения   поясняет  содержание   главной  части  с  помощью сравнения  и  обычно  располагается  после  главной  части  сложноподчиненного предложения.</a:t>
            </a:r>
          </a:p>
          <a:p>
            <a:pPr marL="228600" indent="-228600"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Значения  сравнения, соответствия, уподобления  передают  сравнительные  союзы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как,  точно, словно, будто, как будто, как если  бы: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Стало  мне  вдруг хорошо  на   душе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будто  детство  моё  вернулось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(М.Пришвин.)</a:t>
            </a:r>
          </a:p>
          <a:p>
            <a:pPr marL="228600" indent="-228600" algn="just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Закружилась  листва золотая в розоватой  воде  на пруду,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словно бабочек легкая  стая  с замираньем  летит на звезду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        </a:t>
            </a: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(С.Есенин.)</a:t>
            </a:r>
          </a:p>
          <a:p>
            <a:pPr marL="228600" indent="-228600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357850" cy="2970044"/>
          </a:xfrm>
        </p:spPr>
        <p:txBody>
          <a:bodyPr/>
          <a:lstStyle/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Сравнительные  обороты  и  сложноподчиненные  предложения  с  придаточными сравнения  широко   употребляются   во  всех  стилях   речи.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Придаточное  сравнения  обычно  более  полно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выражает   сходство  предметов  и   явлений.</a:t>
            </a:r>
          </a:p>
          <a:p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Издали  слышался    шум  мокрых   деревьев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algn="ctr"/>
            <a:endParaRPr lang="ru-RU" sz="18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будто  вдалеке   шумела   вода  в   шлюзах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600" dirty="0" smtClean="0">
                <a:solidFill>
                  <a:srgbClr val="FF0000"/>
                </a:solidFill>
              </a:rPr>
              <a:t>         [                      ] ,  ( будто                             ). </a:t>
            </a:r>
          </a:p>
          <a:p>
            <a:r>
              <a:rPr lang="ru-RU" sz="1100" dirty="0" smtClean="0">
                <a:solidFill>
                  <a:srgbClr val="FF0000"/>
                </a:solidFill>
              </a:rPr>
              <a:t>  </a:t>
            </a:r>
            <a:endParaRPr lang="ru-RU" sz="11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382702" y="1836739"/>
            <a:ext cx="1214446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668586" y="1765301"/>
            <a:ext cx="500066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11396" y="2408243"/>
            <a:ext cx="928694" cy="357190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240090" y="2336805"/>
            <a:ext cx="571504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739760" y="2693995"/>
            <a:ext cx="596884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311264" y="2693995"/>
            <a:ext cx="642942" cy="357190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097214" y="2693995"/>
            <a:ext cx="596884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883032" y="2693995"/>
            <a:ext cx="642942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59417"/>
            <a:ext cx="5161476" cy="2985433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Придаточные  сравнительные  предложения  раскрывают   путём сравнения  сущность  явления,   названного  в   главном  предложении.</a:t>
            </a:r>
          </a:p>
          <a:p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     ]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(             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endParaRPr lang="ru-RU" sz="1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Воздух  только  изредка  дрожал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(как?),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 дрожит  вода,  возмущенная   падением   ветки.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(Л.Н.Т.)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Лучше   один  раз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увидеть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(чем  что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?)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   сто     раз   услышать.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Пословица.)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rgbClr val="FF0000"/>
                </a:solidFill>
              </a:rPr>
              <a:t>      </a:t>
            </a:r>
            <a:endParaRPr lang="ru-RU" sz="1200" dirty="0" smtClean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0789"/>
            <a:ext cx="5500726" cy="3071834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668586" y="1336673"/>
            <a:ext cx="2071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союзы 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сравнение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как,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 как,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чем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как будто,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точно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словно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1311264" y="1122359"/>
            <a:ext cx="2286016" cy="2143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2702" y="908045"/>
            <a:ext cx="2214578" cy="267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как?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чем кто? чем что?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6117</TotalTime>
  <Words>1081</Words>
  <Application>Microsoft Office PowerPoint</Application>
  <PresentationFormat>Произвольный</PresentationFormat>
  <Paragraphs>119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 Русский   язык</vt:lpstr>
      <vt:lpstr>       Продолжи  высказывание</vt:lpstr>
      <vt:lpstr>Слайд 3</vt:lpstr>
      <vt:lpstr>                                Новая   тема</vt:lpstr>
      <vt:lpstr>                     </vt:lpstr>
      <vt:lpstr>                     </vt:lpstr>
      <vt:lpstr> </vt:lpstr>
      <vt:lpstr>Слайд 8</vt:lpstr>
      <vt:lpstr>Слайд 9</vt:lpstr>
      <vt:lpstr>Слайд 10</vt:lpstr>
      <vt:lpstr>Слайд 11</vt:lpstr>
      <vt:lpstr>         Работа   с   учебником</vt:lpstr>
      <vt:lpstr>         Работа   с   учебником</vt:lpstr>
      <vt:lpstr>                 Выполним   задание</vt:lpstr>
      <vt:lpstr>Слайд 15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873</cp:revision>
  <dcterms:created xsi:type="dcterms:W3CDTF">2020-04-13T08:05:42Z</dcterms:created>
  <dcterms:modified xsi:type="dcterms:W3CDTF">2020-11-15T14:51:02Z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