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460" r:id="rId3"/>
    <p:sldId id="474" r:id="rId4"/>
    <p:sldId id="475" r:id="rId5"/>
    <p:sldId id="456" r:id="rId6"/>
    <p:sldId id="455" r:id="rId7"/>
    <p:sldId id="461" r:id="rId8"/>
    <p:sldId id="465" r:id="rId9"/>
    <p:sldId id="471" r:id="rId10"/>
    <p:sldId id="472" r:id="rId11"/>
    <p:sldId id="473" r:id="rId12"/>
    <p:sldId id="476" r:id="rId13"/>
    <p:sldId id="262" r:id="rId14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7" autoAdjust="0"/>
    <p:restoredTop sz="91646" autoAdjust="0"/>
  </p:normalViewPr>
  <p:slideViewPr>
    <p:cSldViewPr>
      <p:cViewPr>
        <p:scale>
          <a:sx n="124" d="100"/>
          <a:sy n="124" d="100"/>
        </p:scale>
        <p:origin x="870" y="3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15.11.2020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Русский 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21300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2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Сложноподчиненные  предложения  с  различными  видами  придаточных</a:t>
            </a: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      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6"/>
            <a:ext cx="5400600" cy="2970044"/>
          </a:xfrm>
        </p:spPr>
        <p:txBody>
          <a:bodyPr/>
          <a:lstStyle/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Когда  дрова  горят,  тогда  и  кашу   варят. (Пословица).</a:t>
            </a:r>
          </a:p>
          <a:p>
            <a:pPr marL="228600" indent="-228600"/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6. Я  взбежал  по  маленькой  лестнице, которая  вела  в  светлицу,  и  в  первый  раз  отроду  вошёл в комнату Марьи  Ивановны. (А.С. Пушкин).</a:t>
            </a:r>
          </a:p>
          <a:p>
            <a:pPr marL="228600" indent="-228600"/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7. Я ушёл  в  каюту,  где  уже  все  спали,  и  до   зари  без  сна  лежал  на  койке. (И.А. Бунин).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marL="228600" indent="-228600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8. Левитан  стремился  писать  так,  чтобы  был  ощутим   воздух, обнимающий   своей  прозрачностью  каждую   травинку,  каждый  лист  или  стог сена.  (К.Г.Паустовский).   </a:t>
            </a: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11264" y="265103"/>
            <a:ext cx="400052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когда?</a:t>
            </a:r>
          </a:p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когда…), [         ].        (пр.   времени)</a:t>
            </a:r>
            <a:endParaRPr lang="ru-RU" sz="1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68454" y="1050921"/>
            <a:ext cx="459741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какой?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,( которая…) ,  ].      (пр. определительное)</a:t>
            </a:r>
            <a:endParaRPr lang="ru-RU" sz="1400" b="1" dirty="0"/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1882768" y="1265235"/>
            <a:ext cx="642942" cy="45719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97148" y="1693863"/>
            <a:ext cx="464347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какую?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,( где…) ,     ].  пр. определительное</a:t>
            </a:r>
            <a:endParaRPr lang="ru-RU" sz="1400" b="1" dirty="0"/>
          </a:p>
        </p:txBody>
      </p:sp>
      <p:sp>
        <p:nvSpPr>
          <p:cNvPr id="10" name="Выгнутая вверх стрелка 9"/>
          <p:cNvSpPr/>
          <p:nvPr/>
        </p:nvSpPr>
        <p:spPr>
          <a:xfrm>
            <a:off x="1096950" y="2836871"/>
            <a:ext cx="1000132" cy="45719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>
            <a:off x="2811462" y="1908177"/>
            <a:ext cx="500066" cy="45719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1198" y="2622557"/>
            <a:ext cx="481172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каким образом?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…так  ], ( чтобы…).      пр. образа  действия</a:t>
            </a:r>
            <a:endParaRPr lang="ru-RU" sz="1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96818" y="50789"/>
            <a:ext cx="5572164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Выгнутая влево стрелка 12"/>
          <p:cNvSpPr/>
          <p:nvPr/>
        </p:nvSpPr>
        <p:spPr>
          <a:xfrm rot="5400000">
            <a:off x="2035972" y="40462"/>
            <a:ext cx="101388" cy="979299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лево стрелка 14"/>
          <p:cNvSpPr/>
          <p:nvPr/>
        </p:nvSpPr>
        <p:spPr>
          <a:xfrm rot="5400000">
            <a:off x="2035971" y="40462"/>
            <a:ext cx="101388" cy="979299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8" grpId="0"/>
      <p:bldP spid="10" grpId="0" animBg="1"/>
      <p:bldP spid="11" grpId="0" animBg="1"/>
      <p:bldP spid="12" grpId="0"/>
      <p:bldP spid="13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Рабочий стол\Рабочий стол 2019\человечки\30330880.jpg"/>
          <p:cNvPicPr>
            <a:picLocks noChangeAspect="1" noChangeArrowheads="1"/>
          </p:cNvPicPr>
          <p:nvPr/>
        </p:nvPicPr>
        <p:blipFill>
          <a:blip r:embed="rId2"/>
          <a:srcRect l="8487" t="23451" r="2578" b="18219"/>
          <a:stretch>
            <a:fillRect/>
          </a:stretch>
        </p:blipFill>
        <p:spPr bwMode="auto">
          <a:xfrm>
            <a:off x="239694" y="550855"/>
            <a:ext cx="5357850" cy="250033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Выполним  синтаксический   разбор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979483"/>
            <a:ext cx="3500462" cy="1714512"/>
          </a:xfrm>
        </p:spPr>
        <p:txBody>
          <a:bodyPr/>
          <a:lstStyle/>
          <a:p>
            <a:pPr>
              <a:lnSpc>
                <a:spcPts val="2600"/>
              </a:lnSpc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 тех пор  как  вечный  судия  мне   дал   всеведенье  пророка,   в  глазах   людей   читаю  я  страницы   злобы  и  порока.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(М.Ю.Лермонтов)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429288" cy="3031599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 тех пор  как  вечный  судия  мне   дал   всеведенье  пророка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 глазах   людей   читаю  я  страницы   злобы  и  порока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(М.Ю.Лермонтов)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(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Повествовательное,  невосклицательное,  сложное,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СПП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состоит  из  главного  и  придаточного  времени,  соединённых.  союзом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 тех  пор  как,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с  тех  пор  как…),    [         ].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4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главное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      двусоставное ,  распространенное,  полное,  осложнено  однородными  определениями;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4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придаточное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-    двусоставное,  распространенное,   полное). 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11264" y="0"/>
            <a:ext cx="5520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союз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82900" y="0"/>
            <a:ext cx="6094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прил.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11594" y="0"/>
            <a:ext cx="5377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82702" y="908045"/>
            <a:ext cx="5377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54272" y="908045"/>
            <a:ext cx="5377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2570" y="908045"/>
            <a:ext cx="5377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40156" y="479417"/>
            <a:ext cx="5377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68586" y="479417"/>
            <a:ext cx="5377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454536" y="479417"/>
            <a:ext cx="6715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глагол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113249" y="479417"/>
            <a:ext cx="6525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мест.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54206" y="908045"/>
            <a:ext cx="5520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союз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2570" y="479417"/>
            <a:ext cx="5377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597016" y="479417"/>
            <a:ext cx="5377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454536" y="0"/>
            <a:ext cx="6525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мест.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94270" y="0"/>
            <a:ext cx="6715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глагол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2740024" y="336541"/>
            <a:ext cx="1025512" cy="285752"/>
          </a:xfrm>
          <a:prstGeom prst="rect">
            <a:avLst/>
          </a:prstGeom>
          <a:noFill/>
        </p:spPr>
      </p:pic>
      <p:pic>
        <p:nvPicPr>
          <p:cNvPr id="2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740156" y="265103"/>
            <a:ext cx="642942" cy="357190"/>
          </a:xfrm>
          <a:prstGeom prst="rect">
            <a:avLst/>
          </a:prstGeom>
          <a:noFill/>
        </p:spPr>
      </p:pic>
      <p:pic>
        <p:nvPicPr>
          <p:cNvPr id="2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5168916" y="336541"/>
            <a:ext cx="596884" cy="357190"/>
          </a:xfrm>
          <a:prstGeom prst="rect">
            <a:avLst/>
          </a:prstGeom>
          <a:noFill/>
        </p:spPr>
      </p:pic>
      <p:pic>
        <p:nvPicPr>
          <p:cNvPr id="2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96818" y="693731"/>
            <a:ext cx="1214446" cy="357190"/>
          </a:xfrm>
          <a:prstGeom prst="rect">
            <a:avLst/>
          </a:prstGeom>
          <a:noFill/>
        </p:spPr>
      </p:pic>
      <p:pic>
        <p:nvPicPr>
          <p:cNvPr id="2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4454536" y="336541"/>
            <a:ext cx="571504" cy="214314"/>
          </a:xfrm>
          <a:prstGeom prst="rect">
            <a:avLst/>
          </a:prstGeom>
          <a:noFill/>
        </p:spPr>
      </p:pic>
      <p:pic>
        <p:nvPicPr>
          <p:cNvPr id="2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2382834" y="765169"/>
            <a:ext cx="1214446" cy="285752"/>
          </a:xfrm>
          <a:prstGeom prst="rect">
            <a:avLst/>
          </a:prstGeom>
          <a:noFill/>
        </p:spPr>
      </p:pic>
      <p:pic>
        <p:nvPicPr>
          <p:cNvPr id="2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5383230" y="693731"/>
            <a:ext cx="382570" cy="357190"/>
          </a:xfrm>
          <a:prstGeom prst="rect">
            <a:avLst/>
          </a:prstGeom>
          <a:noFill/>
        </p:spPr>
      </p:pic>
      <p:pic>
        <p:nvPicPr>
          <p:cNvPr id="2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4454536" y="765169"/>
            <a:ext cx="1025512" cy="357190"/>
          </a:xfrm>
          <a:prstGeom prst="rect">
            <a:avLst/>
          </a:prstGeom>
          <a:noFill/>
        </p:spPr>
      </p:pic>
      <p:pic>
        <p:nvPicPr>
          <p:cNvPr id="2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1311264" y="1193797"/>
            <a:ext cx="882636" cy="285752"/>
          </a:xfrm>
          <a:prstGeom prst="rect">
            <a:avLst/>
          </a:prstGeom>
          <a:noFill/>
        </p:spPr>
      </p:pic>
      <p:pic>
        <p:nvPicPr>
          <p:cNvPr id="3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2239958" y="1193797"/>
            <a:ext cx="857256" cy="285752"/>
          </a:xfrm>
          <a:prstGeom prst="rect">
            <a:avLst/>
          </a:prstGeom>
          <a:noFill/>
        </p:spPr>
      </p:pic>
      <p:pic>
        <p:nvPicPr>
          <p:cNvPr id="3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168256" y="1193797"/>
            <a:ext cx="1071570" cy="214314"/>
          </a:xfrm>
          <a:prstGeom prst="rect">
            <a:avLst/>
          </a:prstGeom>
          <a:noFill/>
        </p:spPr>
      </p:pic>
      <p:pic>
        <p:nvPicPr>
          <p:cNvPr id="3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3597280" y="765169"/>
            <a:ext cx="857256" cy="285752"/>
          </a:xfrm>
          <a:prstGeom prst="rect">
            <a:avLst/>
          </a:prstGeom>
          <a:noFill/>
        </p:spPr>
      </p:pic>
      <p:pic>
        <p:nvPicPr>
          <p:cNvPr id="3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1311264" y="765169"/>
            <a:ext cx="1025512" cy="285752"/>
          </a:xfrm>
          <a:prstGeom prst="rect">
            <a:avLst/>
          </a:prstGeom>
          <a:noFill/>
        </p:spPr>
      </p:pic>
      <p:sp>
        <p:nvSpPr>
          <p:cNvPr id="34" name="Прямоугольник 3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265103"/>
            <a:ext cx="439506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ru-RU" b="1" i="1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Запишите  пять-шесть пословиц,  выраженных  сложноподчинёнными  предложениями,  определите  тип  придаточных   в  них  и  составьте   схемы   этих  предложений.</a:t>
            </a: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</a:t>
            </a:r>
            <a:endParaRPr lang="ru-RU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6"/>
            <a:ext cx="5472608" cy="2564805"/>
          </a:xfrm>
        </p:spPr>
        <p:txBody>
          <a:bodyPr/>
          <a:lstStyle/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Приступая  к  выполнению упражнения 99,  вы  ознакомились  с  теоретическими  сведениями  на   странице 47.</a:t>
            </a:r>
          </a:p>
          <a:p>
            <a:r>
              <a:rPr lang="ru-RU" sz="1400" dirty="0" smtClean="0"/>
              <a:t>                     </a:t>
            </a:r>
          </a:p>
          <a:p>
            <a:pPr algn="just">
              <a:lnSpc>
                <a:spcPts val="2000"/>
              </a:lnSpc>
            </a:pPr>
            <a:r>
              <a:rPr lang="ru-RU" sz="1400" dirty="0" smtClean="0"/>
              <a:t>                      В  предложениях   типа  </a:t>
            </a:r>
            <a:r>
              <a:rPr lang="ru-RU" sz="1400" dirty="0" smtClean="0">
                <a:solidFill>
                  <a:srgbClr val="FF0000"/>
                </a:solidFill>
              </a:rPr>
              <a:t>Мальчик так  увлёкся  игрой,  что  не   услышал  стука  в   дверь</a:t>
            </a:r>
            <a:r>
              <a:rPr lang="ru-RU" sz="1400" dirty="0" smtClean="0"/>
              <a:t>   придаточное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меры  и степени </a:t>
            </a:r>
            <a:r>
              <a:rPr lang="ru-RU" sz="1400" dirty="0" smtClean="0"/>
              <a:t> </a:t>
            </a:r>
            <a:r>
              <a:rPr lang="ru-RU" sz="1400" u="sng" dirty="0" smtClean="0"/>
              <a:t>не  следует   путать  с  придаточным  </a:t>
            </a:r>
            <a:r>
              <a:rPr lang="ru-RU" sz="1400" u="sng" dirty="0" smtClean="0">
                <a:solidFill>
                  <a:schemeClr val="accent2">
                    <a:lumMod val="75000"/>
                  </a:schemeClr>
                </a:solidFill>
              </a:rPr>
              <a:t>образа   действия.</a:t>
            </a:r>
            <a:r>
              <a:rPr lang="ru-RU" sz="1400" dirty="0" smtClean="0"/>
              <a:t>  Указательное  слово  </a:t>
            </a:r>
            <a:r>
              <a:rPr lang="ru-RU" sz="1400" dirty="0" smtClean="0">
                <a:solidFill>
                  <a:srgbClr val="FF0000"/>
                </a:solidFill>
              </a:rPr>
              <a:t>так</a:t>
            </a:r>
            <a:r>
              <a:rPr lang="ru-RU" sz="1400" dirty="0" smtClean="0"/>
              <a:t>   в  этом   случае имеет   значение    </a:t>
            </a:r>
            <a:r>
              <a:rPr lang="ru-RU" sz="1400" dirty="0" smtClean="0">
                <a:solidFill>
                  <a:srgbClr val="FF0000"/>
                </a:solidFill>
              </a:rPr>
              <a:t>настолько,  до  такой  степени</a:t>
            </a:r>
            <a:r>
              <a:rPr lang="ru-RU" sz="1400" dirty="0" smtClean="0"/>
              <a:t>: Мальчик </a:t>
            </a:r>
            <a:r>
              <a:rPr lang="ru-RU" sz="1400" dirty="0" smtClean="0">
                <a:solidFill>
                  <a:srgbClr val="FF0000"/>
                </a:solidFill>
              </a:rPr>
              <a:t>настолько (до   такой  степени) </a:t>
            </a:r>
            <a:r>
              <a:rPr lang="ru-RU" sz="1400" dirty="0" smtClean="0"/>
              <a:t>увлёкся  игрой,  что  не   услышал  стука  в   дверь.</a:t>
            </a:r>
          </a:p>
          <a:p>
            <a:r>
              <a:rPr lang="ru-RU" sz="1200" dirty="0" smtClean="0">
                <a:solidFill>
                  <a:srgbClr val="FF0000"/>
                </a:solidFill>
              </a:rPr>
              <a:t>   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4588" y="102424"/>
            <a:ext cx="5691212" cy="215444"/>
          </a:xfrm>
        </p:spPr>
        <p:txBody>
          <a:bodyPr/>
          <a:lstStyle/>
          <a:p>
            <a:r>
              <a:rPr lang="ru-RU" sz="1400" dirty="0" smtClean="0"/>
              <a:t>    Проверим   задание  для  самостоятельного   выполнения</a:t>
            </a:r>
            <a:endParaRPr lang="ru-RU" sz="1400" dirty="0"/>
          </a:p>
        </p:txBody>
      </p:sp>
      <p:pic>
        <p:nvPicPr>
          <p:cNvPr id="1026" name="Picture 2" descr="C:\Documents and Settings\Администратор\Рабочий стол\Замира 30 октября\Пушкин Лирика\file.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570" y="979483"/>
            <a:ext cx="285752" cy="357190"/>
          </a:xfrm>
          <a:prstGeom prst="rect">
            <a:avLst/>
          </a:prstGeom>
          <a:noFill/>
        </p:spPr>
      </p:pic>
      <p:sp>
        <p:nvSpPr>
          <p:cNvPr id="5" name="Овал 4"/>
          <p:cNvSpPr/>
          <p:nvPr/>
        </p:nvSpPr>
        <p:spPr>
          <a:xfrm>
            <a:off x="239694" y="979483"/>
            <a:ext cx="571504" cy="42862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286412" cy="3095719"/>
          </a:xfrm>
        </p:spPr>
        <p:txBody>
          <a:bodyPr/>
          <a:lstStyle/>
          <a:p>
            <a:pPr algn="just">
              <a:lnSpc>
                <a:spcPts val="1600"/>
              </a:lnSpc>
            </a:pPr>
            <a:r>
              <a:rPr lang="ru-RU" sz="1200" dirty="0" smtClean="0"/>
              <a:t>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 99.  Прочитайте.  Определите   значение  каждого  предложения.</a:t>
            </a:r>
            <a:endParaRPr lang="ru-RU" sz="1200" dirty="0" smtClean="0"/>
          </a:p>
          <a:p>
            <a:pPr algn="just">
              <a:lnSpc>
                <a:spcPts val="15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1.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   течение  одних  суток Амударья   может  так   законопатить</a:t>
            </a:r>
            <a:r>
              <a:rPr lang="ru-RU" sz="15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илом    собственное    дно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что     сама  </a:t>
            </a:r>
          </a:p>
          <a:p>
            <a:pPr algn="just">
              <a:lnSpc>
                <a:spcPts val="15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  находит себе  дороги   и  разливается на  несколько   километров.</a:t>
            </a:r>
          </a:p>
          <a:p>
            <a:pPr algn="just">
              <a:lnSpc>
                <a:spcPts val="15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2.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Ручейки,  ничтожные  накануне,  раздулись   так,  что лошади  шли  по  брюхо в  воде.</a:t>
            </a:r>
          </a:p>
          <a:p>
            <a:pPr algn="just">
              <a:lnSpc>
                <a:spcPts val="15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3.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Глаза  взглянули  на  него так, что он, наконец,  вздрогнул.</a:t>
            </a:r>
          </a:p>
          <a:p>
            <a:pPr algn="just">
              <a:lnSpc>
                <a:spcPts val="15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4. Грей  так  задумался, что  позабыл  о   хозяине.</a:t>
            </a:r>
          </a:p>
          <a:p>
            <a:pPr algn="just">
              <a:lnSpc>
                <a:spcPts val="15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5. В   этот    день   я   устал   так,    как     никогда   </a:t>
            </a:r>
          </a:p>
          <a:p>
            <a:pPr algn="just">
              <a:lnSpc>
                <a:spcPts val="15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  уставал.</a:t>
            </a:r>
          </a:p>
          <a:p>
            <a:pPr algn="just">
              <a:lnSpc>
                <a:spcPts val="15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6.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Наташа  так  похудела,  что  стала  похожа  на     </a:t>
            </a:r>
          </a:p>
          <a:p>
            <a:pPr algn="just">
              <a:lnSpc>
                <a:spcPts val="15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шестнадцатилетнюю   девочку.              </a:t>
            </a:r>
            <a:endParaRPr lang="ru-RU" sz="15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375790" cy="3172663"/>
          </a:xfrm>
        </p:spPr>
        <p:txBody>
          <a:bodyPr/>
          <a:lstStyle/>
          <a:p>
            <a:pPr>
              <a:lnSpc>
                <a:spcPts val="1700"/>
              </a:lnSpc>
            </a:pPr>
            <a:r>
              <a:rPr lang="ru-RU" sz="1400" dirty="0" smtClean="0"/>
              <a:t>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  течение  одних  суток Амударья   может  так   законопатить</a:t>
            </a:r>
            <a:r>
              <a:rPr lang="ru-RU" sz="16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илом собственное  дно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сама  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  находит себе  дороги   и  разливается на  несколько   километров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2.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Ручейки,  ничтожные  накануне,  раздулись   так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лошади  шли  по  брюхо в  воде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3.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Глаза  взглянули  на  него так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он, наконец,  вздрогнул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4.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Грей  так  задумался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 позабыл  о   хозяине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5.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 этот   день  я  устал   так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   никогда   не  уставал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6.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Наташа  так  похудела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 стала  похожа  на     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шестнадцатилетнюю   девочку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         </a:t>
            </a: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solidFill>
                  <a:srgbClr val="FF0000"/>
                </a:solidFill>
              </a:rPr>
              <a:t>                        </a:t>
            </a:r>
          </a:p>
          <a:p>
            <a:endParaRPr lang="ru-RU" sz="12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025908" y="265103"/>
            <a:ext cx="1311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(меры и степени)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132" y="1122359"/>
            <a:ext cx="1311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(меры и степени)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68652" y="1765301"/>
            <a:ext cx="1311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(меры и степени)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40156" y="1336673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(образа  действия)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1594" y="1979615"/>
            <a:ext cx="1311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(меры и степени)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28" y="2408243"/>
            <a:ext cx="1311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(меры и степени)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200" y="0"/>
            <a:ext cx="5400600" cy="430887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Лексический   разбор   слова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42305"/>
            <a:ext cx="5400600" cy="2400657"/>
          </a:xfrm>
        </p:spPr>
        <p:txBody>
          <a:bodyPr/>
          <a:lstStyle/>
          <a:p>
            <a:r>
              <a:rPr lang="ru-RU" sz="1200" dirty="0" smtClean="0">
                <a:solidFill>
                  <a:srgbClr val="0070C0"/>
                </a:solidFill>
              </a:rPr>
              <a:t>               </a:t>
            </a:r>
            <a:r>
              <a:rPr lang="ru-RU" sz="1000" dirty="0" smtClean="0">
                <a:solidFill>
                  <a:srgbClr val="00B050"/>
                </a:solidFill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   течение  одних  суток Амударья   может  так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законопатить</a:t>
            </a:r>
            <a:r>
              <a:rPr lang="ru-RU" sz="12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илом собственное  дно ,  что сама  не  находит себе  дороги   и  разливается на  несколько   километров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76213" indent="-176213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Законопатить  -  плотно  заткнуть  щели,  дыры.</a:t>
            </a:r>
          </a:p>
          <a:p>
            <a:pPr marL="176213" indent="-176213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Многозначное. В  переносном   значении   -  поместить,  сослать  или  заслать  куда-либо. (Одних  он   бы   уничтожил,  или законопатил    на  каторгу, других   скрутил  бы  дисциплиной. (А.Чехов. «Дуэль»)</a:t>
            </a:r>
          </a:p>
          <a:p>
            <a:pPr marL="176213" indent="-176213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Употреблено  в  прямом    значении.</a:t>
            </a:r>
          </a:p>
          <a:p>
            <a:pPr marL="176213" indent="-176213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Синонимы: забить,  заткнуть,  заделать,  закупорить,  залатать</a:t>
            </a:r>
          </a:p>
          <a:p>
            <a:pPr marL="176213" indent="-176213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Антонимы:  расконопатить,  </a:t>
            </a:r>
            <a:r>
              <a:rPr lang="ru-RU" sz="1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ракрыть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76213" indent="-176213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Исконно   русское </a:t>
            </a:r>
          </a:p>
          <a:p>
            <a:pPr marL="176213" indent="-176213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Общеупотребительное</a:t>
            </a:r>
          </a:p>
          <a:p>
            <a:pPr marL="176213" indent="-176213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Просторечное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Повторение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86321"/>
            <a:ext cx="5450948" cy="2339102"/>
          </a:xfrm>
        </p:spPr>
        <p:txBody>
          <a:bodyPr/>
          <a:lstStyle/>
          <a:p>
            <a:pPr algn="just"/>
            <a:r>
              <a:rPr lang="ru-RU" sz="1200" dirty="0" smtClean="0">
                <a:solidFill>
                  <a:srgbClr val="0070C0"/>
                </a:solidFill>
              </a:rPr>
              <a:t>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«Верные  или  неверные   утверждения»   Отвечаем 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«да»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«нет». </a:t>
            </a:r>
          </a:p>
          <a:p>
            <a:pPr algn="just"/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Всегда  ли  придаточное  предложение   следует  за  главным?    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Может  ли  придаточное  предложение  стоять  перед  главным?  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Союзы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что,  если,  где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 подчинительные?    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Придаточные  изъяснительные  предложения    отвечают  на  вопросы  косвенных  падежей?     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 ],  (который ).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схема  сложноподчиненного  предложения?  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 предложении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Сделано  всё,  чтобы  я  мог жить спокойно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первая   часть   -   придаточное  предложение?     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Придаточные  меры  и  степени  определяют  способ  совершения   действия?       </a:t>
            </a:r>
          </a:p>
          <a:p>
            <a:pPr marL="228600" indent="-228600"/>
            <a:r>
              <a:rPr lang="ru-RU" sz="800" dirty="0" smtClean="0">
                <a:solidFill>
                  <a:srgbClr val="FF0000"/>
                </a:solidFill>
              </a:rPr>
              <a:t>                                                        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68850" y="979483"/>
            <a:ext cx="5012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8388" y="2622557"/>
            <a:ext cx="5012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54602" y="1193797"/>
            <a:ext cx="3658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endParaRPr lang="ru-RU" sz="1400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54404" y="1336673"/>
            <a:ext cx="3658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endParaRPr lang="ru-RU" sz="1400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82768" y="1693863"/>
            <a:ext cx="3658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endParaRPr lang="ru-RU" sz="1400" b="1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811726" y="1908177"/>
            <a:ext cx="3658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endParaRPr lang="ru-RU" sz="1400" b="1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68652" y="2265367"/>
            <a:ext cx="5012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  <a:endParaRPr lang="ru-RU" sz="1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472608" cy="246221"/>
          </a:xfrm>
        </p:spPr>
        <p:txBody>
          <a:bodyPr/>
          <a:lstStyle/>
          <a:p>
            <a:r>
              <a:rPr lang="ru-RU" sz="1600" dirty="0" smtClean="0"/>
              <a:t>Определите  тип  придаточных предложений  в СПП 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462213"/>
          </a:xfrm>
        </p:spPr>
        <p:txBody>
          <a:bodyPr/>
          <a:lstStyle/>
          <a:p>
            <a:pPr marL="174625" indent="-174625">
              <a:buFont typeface="+mj-lt"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(Лишь после того, как разойдутся тёмные тучи), </a:t>
            </a:r>
          </a:p>
          <a:p>
            <a:pPr marL="174625" indent="-174625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[ видно голубое небо].  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-174625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(Чтобы  узнать   цену  счастья), [ он  прошел   через  много   дорог ].   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-174625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(Там,  где  труд), [ там  и  счастье ].   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-174625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[ Большинство  людей  счастливы  ровно  настолько ],   (насколько  они  к  этому  приспособлены).   </a:t>
            </a:r>
          </a:p>
          <a:p>
            <a:pPr marL="174625" indent="-174625">
              <a:buFont typeface="+mj-lt"/>
              <a:buAutoNum type="arabicPeriod"/>
            </a:pP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-174625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[ Нельзя  жить  счастливо ], (если всё время   дрожишь  от  страха).                                 </a:t>
            </a:r>
            <a:endParaRPr lang="ru-RU" sz="800" dirty="0" smtClean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11396" y="836607"/>
            <a:ext cx="12538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   времени</a:t>
            </a:r>
            <a:endParaRPr lang="ru-RU" sz="1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25644" y="1336673"/>
            <a:ext cx="8675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 цели</a:t>
            </a:r>
            <a:endParaRPr lang="ru-RU" sz="1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40156" y="1550987"/>
            <a:ext cx="9424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 места</a:t>
            </a:r>
            <a:endParaRPr lang="ru-RU" sz="1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25512" y="2265367"/>
            <a:ext cx="18886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  меры  и  степени</a:t>
            </a:r>
            <a:endParaRPr lang="ru-RU" sz="1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5578" y="2765433"/>
            <a:ext cx="15756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пр. условия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193665"/>
            <a:ext cx="5304352" cy="2834109"/>
          </a:xfrm>
        </p:spPr>
        <p:txBody>
          <a:bodyPr/>
          <a:lstStyle/>
          <a:p>
            <a:pPr marL="228600" indent="-228600"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6.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  теперь  счастливым стал  навеки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(потому  что   счастья  не   ищу).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Человек,  (который   любит),  счастливый   человек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28600" indent="-228600">
              <a:lnSpc>
                <a:spcPts val="1700"/>
              </a:lnSpc>
            </a:pP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8.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  счастлив  тогда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(когда  счастливы  все   вокруг).   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9. ( Как  мы  ни   старались),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 счастье  потеряли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pPr marL="228600" indent="-228600">
              <a:lnSpc>
                <a:spcPts val="1700"/>
              </a:lnSpc>
            </a:pP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10.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Жизнь  коротка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(так  что  ценить  надо  каждую  счастливую  минуту).  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11.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Лучше  с  умом  наслаждаться маленьким  счастьем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(чем   безумно  гнаться   за   большим).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ts val="17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11462" y="336541"/>
            <a:ext cx="12346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 причины</a:t>
            </a:r>
            <a:endParaRPr lang="ru-RU" sz="1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11462" y="765169"/>
            <a:ext cx="18638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 определительное</a:t>
            </a:r>
            <a:endParaRPr lang="ru-RU" sz="1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11462" y="1193797"/>
            <a:ext cx="11641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 времени</a:t>
            </a:r>
            <a:endParaRPr lang="ru-RU" sz="1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82900" y="1622425"/>
            <a:ext cx="11305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 уступки</a:t>
            </a:r>
            <a:endParaRPr lang="ru-RU" sz="1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54338" y="2051053"/>
            <a:ext cx="13396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  следствия</a:t>
            </a:r>
            <a:endParaRPr lang="ru-RU" sz="1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25776" y="2765433"/>
            <a:ext cx="13789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пр.  сравнения</a:t>
            </a:r>
            <a:endParaRPr lang="ru-RU" sz="1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94" y="122227"/>
            <a:ext cx="5164295" cy="430887"/>
          </a:xfrm>
        </p:spPr>
        <p:txBody>
          <a:bodyPr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Составим  схемы  СПП   предложений  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с  различными   придаточными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559499"/>
            <a:ext cx="5304352" cy="2900794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ru-RU" sz="1000" dirty="0" smtClean="0">
                <a:solidFill>
                  <a:srgbClr val="0070C0"/>
                </a:solidFill>
              </a:rPr>
              <a:t>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Во-первых,  он   уже  был  неправ, что  над любовью  робкой, нежной так  подшутил   вечор  небрежно.  (А.С. Пушкин)  </a:t>
            </a:r>
          </a:p>
          <a:p>
            <a:pPr marL="228600" indent="-228600"/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 startAt="2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Ветер, дуя  на  свободе,  был  так  силён, что в  четверть  часа   высушил  меня  совершенно. (А.С. Пушкин)  </a:t>
            </a:r>
          </a:p>
          <a:p>
            <a:pPr marL="342900" indent="-342900">
              <a:buAutoNum type="arabicPeriod" startAt="2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Мало-помалу  мне  начинает  казаться,  что  обо  мне  тоже   вспоминают.       (А. П.Чехов)</a:t>
            </a:r>
          </a:p>
          <a:p>
            <a:pPr marL="342900" indent="-342900">
              <a:buFont typeface="+mj-lt"/>
              <a:buAutoNum type="arabicPeriod" startAt="2"/>
            </a:pP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 в  товарищах  согласья  нет,  на  лад  их  дело  не  пойдёт. (И.А.Крылов).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pPr marL="228600" indent="-228600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endParaRPr lang="ru-RU" sz="1000" dirty="0" smtClean="0">
              <a:solidFill>
                <a:srgbClr val="0070C0"/>
              </a:solidFill>
            </a:endParaRPr>
          </a:p>
          <a:p>
            <a:pPr marL="228600" indent="-228600"/>
            <a:r>
              <a:rPr lang="ru-RU" sz="1050" dirty="0" smtClean="0">
                <a:solidFill>
                  <a:srgbClr val="0070C0"/>
                </a:solidFill>
              </a:rPr>
              <a:t>                                </a:t>
            </a:r>
            <a:endParaRPr lang="ru-RU" sz="105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9454" y="765169"/>
            <a:ext cx="47863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чем?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 ], ( что…)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изъяснительное)</a:t>
            </a:r>
            <a:endParaRPr lang="ru-RU" sz="1400" b="1" dirty="0"/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1239826" y="1050921"/>
            <a:ext cx="642942" cy="45719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54272" y="1408111"/>
            <a:ext cx="37862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какой степени?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так…  ],    ( что…).      (пр. степени)</a:t>
            </a:r>
            <a:endParaRPr lang="ru-RU" sz="1400" b="1" dirty="0"/>
          </a:p>
        </p:txBody>
      </p:sp>
      <p:sp>
        <p:nvSpPr>
          <p:cNvPr id="9" name="Выгнутая вверх стрелка 8"/>
          <p:cNvSpPr/>
          <p:nvPr/>
        </p:nvSpPr>
        <p:spPr>
          <a:xfrm>
            <a:off x="2740024" y="1693863"/>
            <a:ext cx="1000132" cy="45719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40024" y="2051053"/>
            <a:ext cx="46688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что?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 ],   ( что…). (пр. изъяснительное)</a:t>
            </a:r>
            <a:endParaRPr lang="ru-RU" sz="1400" b="1" dirty="0"/>
          </a:p>
        </p:txBody>
      </p:sp>
      <p:sp>
        <p:nvSpPr>
          <p:cNvPr id="11" name="Выгнутая вверх стрелка 10"/>
          <p:cNvSpPr/>
          <p:nvPr/>
        </p:nvSpPr>
        <p:spPr>
          <a:xfrm>
            <a:off x="3025776" y="2336805"/>
            <a:ext cx="571504" cy="45719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54272" y="2622557"/>
            <a:ext cx="314327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при каком условии?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когда…), [         ].      (пр. условное)</a:t>
            </a:r>
            <a:endParaRPr lang="ru-RU" sz="1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Выгнутая влево стрелка 15"/>
          <p:cNvSpPr/>
          <p:nvPr/>
        </p:nvSpPr>
        <p:spPr>
          <a:xfrm rot="5400000">
            <a:off x="3250418" y="2397916"/>
            <a:ext cx="101388" cy="979299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/>
      <p:bldP spid="9" grpId="0" animBg="1"/>
      <p:bldP spid="10" grpId="0"/>
      <p:bldP spid="11" grpId="0" animBg="1"/>
      <p:bldP spid="12" grpId="0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6083</TotalTime>
  <Words>1229</Words>
  <Application>Microsoft Office PowerPoint</Application>
  <PresentationFormat>Произвольный</PresentationFormat>
  <Paragraphs>161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 Русский   язык</vt:lpstr>
      <vt:lpstr>    Проверим   задание  для  самостоятельного   выполнения</vt:lpstr>
      <vt:lpstr>                 </vt:lpstr>
      <vt:lpstr>                 </vt:lpstr>
      <vt:lpstr>       Лексический   разбор   слова</vt:lpstr>
      <vt:lpstr>                 Повторение</vt:lpstr>
      <vt:lpstr>Определите  тип  придаточных предложений  в СПП </vt:lpstr>
      <vt:lpstr>Слайд 8</vt:lpstr>
      <vt:lpstr> Составим  схемы  СПП   предложений   с  различными   придаточными</vt:lpstr>
      <vt:lpstr>Слайд 10</vt:lpstr>
      <vt:lpstr>   Выполним  синтаксический   разбор</vt:lpstr>
      <vt:lpstr>Слайд 12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854</cp:revision>
  <dcterms:created xsi:type="dcterms:W3CDTF">2020-04-13T08:05:42Z</dcterms:created>
  <dcterms:modified xsi:type="dcterms:W3CDTF">2020-11-15T15:00:09Z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