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460" r:id="rId3"/>
    <p:sldId id="465" r:id="rId4"/>
    <p:sldId id="458" r:id="rId5"/>
    <p:sldId id="457" r:id="rId6"/>
    <p:sldId id="456" r:id="rId7"/>
    <p:sldId id="455" r:id="rId8"/>
    <p:sldId id="464" r:id="rId9"/>
    <p:sldId id="463" r:id="rId10"/>
    <p:sldId id="466" r:id="rId11"/>
    <p:sldId id="462" r:id="rId12"/>
    <p:sldId id="461" r:id="rId13"/>
    <p:sldId id="262" r:id="rId14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7792" autoAdjust="0"/>
    <p:restoredTop sz="91635" autoAdjust="0"/>
  </p:normalViewPr>
  <p:slideViewPr>
    <p:cSldViewPr>
      <p:cViewPr>
        <p:scale>
          <a:sx n="100" d="100"/>
          <a:sy n="100" d="100"/>
        </p:scale>
        <p:origin x="0" y="-6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08.11.2020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4794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 с  придаточным   образа  действия  и  с  придаточным  меры  и  степени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90196"/>
            <a:ext cx="5286412" cy="2954655"/>
          </a:xfrm>
        </p:spPr>
        <p:txBody>
          <a:bodyPr/>
          <a:lstStyle/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Прочтите  так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 никто  не   видел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   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Кашкадарья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не   столь  многоводна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чтобы  её  хватило  на  всю  степь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3.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Случилось  так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мы  опоздали   к  прибытию  поезда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4.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Недолгие  минуты  сна   были  так  глубоки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в  течение  их  отдыхали  и  освежались  все  мускулы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. (Л.Н.Т.)   5.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Волны  звучат  так   ласково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точно  просят  пустить их  погреться   к  костру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(М.Г.)   6.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Облака  неслись  так  низко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их  можно  было  тронуть  рукой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(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      7.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Воздух   был  до  того   летуч  и   лёгок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Ходже  Насреддину  никак  не  удавалось  наполнить  им   грудь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(Л.Солов.)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Выполним 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400600" cy="2585323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</a:rPr>
              <a:t>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  записывая   предложения,  определить  тип  </a:t>
            </a:r>
            <a:r>
              <a:rPr lang="ru-RU" sz="14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изученных </a:t>
            </a:r>
            <a:r>
              <a:rPr lang="ru-RU" sz="14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придаточных.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Старик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поражён  был  моими  словами,  что  всплеснул   руками  и  остолбенел.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Ветер  дул  так  сильно,  что  стоять  на  ногах   было  невозможно.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Ему  почудилось,  будто  скрипнула   дверь.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Куда  ни  взглянешь, всюду  тянулась  невесёлая  степь.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Кабы  он  получше  платил   за  труды, так  и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Янко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бы его  не покинул. 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Тонкие   волосы   растрёпаны,  будто  ими   шалит   майский   ветер.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11396" y="1122359"/>
            <a:ext cx="17107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(образа   действия)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39892" y="1550987"/>
            <a:ext cx="9893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степени)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83032" y="1765301"/>
            <a:ext cx="16050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(изъяснительное)</a:t>
            </a:r>
            <a:endParaRPr lang="ru-RU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811726" y="1979615"/>
            <a:ext cx="76771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(места)</a:t>
            </a:r>
            <a:endParaRPr lang="ru-RU" sz="1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68388" y="2408243"/>
            <a:ext cx="95212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(условия)</a:t>
            </a:r>
            <a:endParaRPr lang="ru-RU" sz="1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96950" y="2836871"/>
            <a:ext cx="15716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(сравнительное)</a:t>
            </a:r>
          </a:p>
          <a:p>
            <a:pPr marL="228600" indent="-228600"/>
            <a:r>
              <a:rPr lang="ru-RU" sz="1600" dirty="0" smtClean="0">
                <a:solidFill>
                  <a:srgbClr val="FF0000"/>
                </a:solidFill>
              </a:rPr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Словарная   работа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614313"/>
            <a:ext cx="5286412" cy="1846659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Интеллигентный</a:t>
            </a:r>
          </a:p>
          <a:p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Интеллигентный (от  латинского  </a:t>
            </a:r>
            <a:r>
              <a:rPr lang="en-US" sz="1800" u="sng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intelligens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- «знающий», «понимающий», «разумный»)  -  образованный</a:t>
            </a:r>
            <a:r>
              <a:rPr lang="ru-RU" sz="180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культурный.</a:t>
            </a:r>
            <a:endParaRPr lang="ru-RU" sz="18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Синонимы: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воспитанный,  обходительный, начитанный,   образованный,  умный.</a:t>
            </a:r>
          </a:p>
          <a:p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1600" i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Подберём  однокоренные  слова:</a:t>
            </a:r>
            <a:endParaRPr lang="ru-RU" sz="1200" i="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82702" y="407979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,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8256" y="2479681"/>
            <a:ext cx="53578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интеллигент,   интеллигентка,  интеллигентно,  интеллигентность ,    интеллигентский.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836607"/>
            <a:ext cx="43950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Внимательно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изучить  таблицу   на   странице  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46.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Письменно     выполнить  упражнение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99.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54008" y="622293"/>
            <a:ext cx="7232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§ 17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398289"/>
            <a:ext cx="5472608" cy="2954655"/>
          </a:xfrm>
        </p:spPr>
        <p:txBody>
          <a:bodyPr/>
          <a:lstStyle/>
          <a:p>
            <a:r>
              <a:rPr lang="ru-RU" dirty="0" smtClean="0"/>
              <a:t>  </a:t>
            </a:r>
            <a:r>
              <a:rPr lang="ru-RU" sz="1200" dirty="0" smtClean="0">
                <a:solidFill>
                  <a:schemeClr val="tx1"/>
                </a:solidFill>
              </a:rPr>
              <a:t>Определите  по  союзу   тип  придаточного</a:t>
            </a:r>
            <a:r>
              <a:rPr lang="ru-RU" dirty="0" smtClean="0">
                <a:solidFill>
                  <a:schemeClr val="tx1"/>
                </a:solidFill>
              </a:rPr>
              <a:t>  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потому  что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несмотря  на  то  что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что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для  того  чтобы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хотя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оттого что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пусть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  тех  пор   как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поэтому</a:t>
            </a:r>
          </a:p>
          <a:p>
            <a:pPr marL="266700" indent="-266700">
              <a:buFont typeface="+mj-lt"/>
              <a:buAutoNum type="arabicPeriod"/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который</a:t>
            </a:r>
          </a:p>
          <a:p>
            <a:pPr marL="457200" indent="-457200"/>
            <a:r>
              <a:rPr lang="ru-RU" sz="1200" dirty="0" smtClean="0">
                <a:solidFill>
                  <a:srgbClr val="0070C0"/>
                </a:solidFill>
              </a:rPr>
              <a:t>                               </a:t>
            </a:r>
            <a:endParaRPr lang="ru-RU" sz="1200" dirty="0">
              <a:solidFill>
                <a:srgbClr val="FF0000"/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430887"/>
          </a:xfrm>
        </p:spPr>
        <p:txBody>
          <a:bodyPr/>
          <a:lstStyle/>
          <a:p>
            <a:r>
              <a:rPr lang="ru-RU" dirty="0" smtClean="0"/>
              <a:t>                     </a:t>
            </a:r>
            <a:r>
              <a:rPr lang="ru-RU" sz="2800" dirty="0" smtClean="0"/>
              <a:t>Разминка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454404" y="622293"/>
            <a:ext cx="740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54404" y="836607"/>
            <a:ext cx="8290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54404" y="2336805"/>
            <a:ext cx="740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уступки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54404" y="1265235"/>
            <a:ext cx="8847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следствия</a:t>
            </a:r>
            <a:endParaRPr lang="ru-RU" sz="12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525842" y="1479549"/>
            <a:ext cx="51648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</a:t>
            </a:r>
            <a:endParaRPr lang="ru-RU" sz="1200" b="1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454404" y="1693863"/>
            <a:ext cx="7403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54404" y="1908177"/>
            <a:ext cx="740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уступки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54404" y="2122491"/>
            <a:ext cx="82907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82966" y="2479681"/>
            <a:ext cx="77136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времени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54404" y="2693995"/>
            <a:ext cx="8847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следствия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454404" y="1050921"/>
            <a:ext cx="740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уступки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311528" y="2908309"/>
            <a:ext cx="137044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определительное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76999"/>
          </a:xfrm>
        </p:spPr>
        <p:txBody>
          <a:bodyPr/>
          <a:lstStyle/>
          <a:p>
            <a:r>
              <a:rPr lang="ru-RU" sz="1600" dirty="0" smtClean="0"/>
              <a:t>                         </a:t>
            </a:r>
            <a:r>
              <a:rPr lang="ru-RU" sz="1800" dirty="0" smtClean="0"/>
              <a:t>Актуализация</a:t>
            </a:r>
            <a:endParaRPr lang="ru-RU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90612" y="542305"/>
            <a:ext cx="532859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Определите  тип  придаточного  в  каждом  предложении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177800" indent="-177800" algn="just">
              <a:buFont typeface="+mj-lt"/>
              <a:buAutoNum type="arabicPeriod"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Партизаны   выполнили  задание  так,  как  приказал  командир.</a:t>
            </a:r>
          </a:p>
          <a:p>
            <a:pPr marL="177800" indent="-177800" algn="just">
              <a:buFont typeface="+mj-lt"/>
              <a:buAutoNum type="arabicPeriod"/>
            </a:pP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Немцы   двигались   так   осторожно,  что   Сашка  даже  на  миг   успокоился.</a:t>
            </a:r>
          </a:p>
          <a:p>
            <a:pPr marL="457200" indent="-457200" algn="just"/>
            <a:endParaRPr lang="ru-RU" sz="1200" b="1" i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9694" y="407979"/>
            <a:ext cx="5328592" cy="27469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7800" indent="-17780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Партизаны   выполнили  задание  так,  как  приказал  командир.</a:t>
            </a:r>
          </a:p>
          <a:p>
            <a:pPr marL="177800" indent="-177800" algn="just">
              <a:lnSpc>
                <a:spcPct val="150000"/>
              </a:lnSpc>
              <a:buFont typeface="+mj-lt"/>
              <a:buAutoNum type="arabicPeriod"/>
            </a:pPr>
            <a:endParaRPr lang="ru-RU" sz="20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77800" indent="-177800" algn="just">
              <a:lnSpc>
                <a:spcPct val="150000"/>
              </a:lnSpc>
              <a:buFont typeface="+mj-lt"/>
              <a:buAutoNum type="arabicPeriod"/>
            </a:pPr>
            <a:r>
              <a:rPr lang="ru-RU" sz="2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Немцы   двигались   так   осторожно,  что   Сашка  даже  на  миг   успокоился.</a:t>
            </a:r>
            <a:endParaRPr lang="ru-RU" sz="2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+mj-lt"/>
              <a:buAutoNum type="arabicPeriod"/>
            </a:pPr>
            <a:endParaRPr lang="ru-RU" sz="1200" b="1" i="1" dirty="0" smtClean="0">
              <a:solidFill>
                <a:srgbClr val="0070C0"/>
              </a:solidFill>
            </a:endParaRPr>
          </a:p>
          <a:p>
            <a:pPr marL="457200" indent="-457200" algn="just"/>
            <a:r>
              <a:rPr lang="ru-RU" sz="1050" b="1" i="1" dirty="0" smtClean="0">
                <a:solidFill>
                  <a:srgbClr val="FF0000"/>
                </a:solidFill>
              </a:rPr>
              <a:t>         </a:t>
            </a:r>
            <a:endParaRPr lang="ru-RU" sz="1050" b="1" i="1" dirty="0">
              <a:solidFill>
                <a:srgbClr val="FF0000"/>
              </a:solidFill>
            </a:endParaRPr>
          </a:p>
        </p:txBody>
      </p:sp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1132" y="622293"/>
            <a:ext cx="1857388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882768" y="693731"/>
            <a:ext cx="1643074" cy="357190"/>
          </a:xfrm>
          <a:prstGeom prst="rect">
            <a:avLst/>
          </a:prstGeom>
          <a:noFill/>
        </p:spPr>
      </p:pic>
      <p:sp>
        <p:nvSpPr>
          <p:cNvPr id="8" name="Выгнутая вверх стрелка 7"/>
          <p:cNvSpPr/>
          <p:nvPr/>
        </p:nvSpPr>
        <p:spPr>
          <a:xfrm>
            <a:off x="2597148" y="407979"/>
            <a:ext cx="2143140" cy="2143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1597016" y="1122359"/>
            <a:ext cx="1357322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82570" y="1193797"/>
            <a:ext cx="1285884" cy="357190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2882900" y="122227"/>
            <a:ext cx="1857388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как? каким образом?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54008" y="1979615"/>
            <a:ext cx="928694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454140" y="2051053"/>
            <a:ext cx="1285884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54008" y="2479681"/>
            <a:ext cx="928694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025776" y="2551119"/>
            <a:ext cx="1500198" cy="357190"/>
          </a:xfrm>
          <a:prstGeom prst="rect">
            <a:avLst/>
          </a:prstGeom>
          <a:noFill/>
        </p:spPr>
      </p:pic>
      <p:sp>
        <p:nvSpPr>
          <p:cNvPr id="16" name="Выгнутая вверх стрелка 15"/>
          <p:cNvSpPr/>
          <p:nvPr/>
        </p:nvSpPr>
        <p:spPr>
          <a:xfrm>
            <a:off x="3097214" y="1765301"/>
            <a:ext cx="2214578" cy="2143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76464" y="1479549"/>
            <a:ext cx="248933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как? в какой степени </a:t>
            </a:r>
            <a:r>
              <a:rPr lang="ru-RU" sz="1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осторжно</a:t>
            </a:r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5026040" y="550855"/>
            <a:ext cx="500066" cy="4286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4954602" y="1979615"/>
            <a:ext cx="642942" cy="35719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Вертикальный свиток 5"/>
          <p:cNvSpPr/>
          <p:nvPr/>
        </p:nvSpPr>
        <p:spPr>
          <a:xfrm>
            <a:off x="2740024" y="1765301"/>
            <a:ext cx="1643074" cy="1357322"/>
          </a:xfrm>
          <a:prstGeom prst="verticalScrol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882636" y="1765301"/>
            <a:ext cx="1428760" cy="1285884"/>
          </a:xfrm>
          <a:prstGeom prst="verticalScroll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Новая    тема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6596" y="567194"/>
            <a:ext cx="5472608" cy="2677656"/>
          </a:xfrm>
        </p:spPr>
        <p:txBody>
          <a:bodyPr/>
          <a:lstStyle/>
          <a:p>
            <a:r>
              <a:rPr lang="ru-RU" sz="1200" dirty="0" smtClean="0"/>
              <a:t>          </a:t>
            </a:r>
            <a:r>
              <a:rPr lang="ru-RU" sz="1100" dirty="0" smtClean="0"/>
              <a:t>Придаточные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образа   действия   </a:t>
            </a:r>
            <a:r>
              <a:rPr lang="ru-RU" sz="1100" dirty="0" smtClean="0"/>
              <a:t>и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меры  и  степени </a:t>
            </a:r>
            <a:r>
              <a:rPr lang="ru-RU" sz="1100" dirty="0" smtClean="0"/>
              <a:t>называются  так  потому,  что они  раскрывают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образ, способ   действия</a:t>
            </a:r>
            <a:r>
              <a:rPr lang="ru-RU" sz="1100" dirty="0" smtClean="0"/>
              <a:t>,  а  также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степень  признака </a:t>
            </a:r>
            <a:r>
              <a:rPr lang="ru-RU" sz="1100" dirty="0" smtClean="0"/>
              <a:t>,  названных   в  главной  части  сложноподчиненного  предложения.</a:t>
            </a:r>
          </a:p>
          <a:p>
            <a:r>
              <a:rPr lang="ru-RU" sz="1100" dirty="0" smtClean="0"/>
              <a:t>           Придаточная   часть  отвечает  на  вопросы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как?</a:t>
            </a:r>
            <a:r>
              <a:rPr lang="ru-RU" sz="1100" dirty="0" smtClean="0"/>
              <a:t>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</a:rPr>
              <a:t>каким  образом?  в какой   мере?  до какой  степени</a:t>
            </a:r>
            <a:r>
              <a:rPr lang="ru-RU" sz="1100" dirty="0" smtClean="0"/>
              <a:t>? и  присоединяется   к  главной  части  при  помощи:</a:t>
            </a:r>
          </a:p>
          <a:p>
            <a:r>
              <a:rPr lang="ru-RU" sz="1100" dirty="0" smtClean="0"/>
              <a:t>                             </a:t>
            </a:r>
            <a:r>
              <a:rPr lang="ru-RU" sz="1200" u="sng" dirty="0" smtClean="0"/>
              <a:t>союзов </a:t>
            </a:r>
            <a:r>
              <a:rPr lang="ru-RU" sz="1200" dirty="0" smtClean="0"/>
              <a:t>  </a:t>
            </a:r>
            <a:r>
              <a:rPr lang="ru-RU" sz="1100" dirty="0" smtClean="0"/>
              <a:t>                                </a:t>
            </a:r>
            <a:r>
              <a:rPr lang="ru-RU" sz="1200" u="sng" dirty="0" smtClean="0"/>
              <a:t>союзных  слов</a:t>
            </a:r>
            <a:endParaRPr lang="ru-RU" sz="1100" u="sng" dirty="0" smtClean="0"/>
          </a:p>
          <a:p>
            <a:r>
              <a:rPr lang="ru-RU" sz="1100" dirty="0" smtClean="0"/>
              <a:t>                            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что                                  как  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чтобы                              насколько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как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будто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как будто</a:t>
            </a:r>
          </a:p>
          <a:p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словно</a:t>
            </a:r>
          </a:p>
          <a:p>
            <a:r>
              <a:rPr lang="ru-RU" sz="1200" dirty="0" smtClean="0"/>
              <a:t> </a:t>
            </a:r>
            <a:endParaRPr lang="ru-RU" sz="1200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5776" y="2336805"/>
            <a:ext cx="107157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07979"/>
            <a:ext cx="5400600" cy="3016210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Руки   его   дрожали  до  такой  степени,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он   был  не  в  состоянии  расстегнуть  пальто.   (А. Чехов)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правило,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главной   части  содержатся  указательные   слова: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местоимение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такой (таков),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наречия 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настолько,  столько,  так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Указательные  слова  образуют  с  союзами соотносительные  пары: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– что,    такой – что, до  того – что, настолько – что :</a:t>
            </a:r>
          </a:p>
          <a:p>
            <a:pPr marL="228600" indent="-228600">
              <a:buFont typeface="+mj-lt"/>
              <a:buAutoNum type="arabicParenR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русской   земле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столько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прелести,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всем   художникам   хватит  на  тысячи   лет.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(К Паустовский)</a:t>
            </a:r>
          </a:p>
          <a:p>
            <a:pPr marL="228600" indent="-228600">
              <a:buFont typeface="+mj-lt"/>
              <a:buAutoNum type="arabicParenR"/>
            </a:pP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arenR"/>
            </a:pP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Князь  Андрей  умел  поставить   себя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его  уважали  и   даже   боялись.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(Л.Толстой)</a:t>
            </a:r>
          </a:p>
          <a:p>
            <a:pPr marL="228600" indent="-228600">
              <a:buFont typeface="+mj-lt"/>
              <a:buAutoNum type="arabicParenR"/>
            </a:pPr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2882900" y="336541"/>
            <a:ext cx="1285884" cy="14287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11462" y="122227"/>
            <a:ext cx="14819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какой степени?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2239958" y="1908177"/>
            <a:ext cx="1571636" cy="71438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11396" y="1693863"/>
            <a:ext cx="148194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 какой степени?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2382834" y="2551119"/>
            <a:ext cx="1857388" cy="71438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740024" y="2336805"/>
            <a:ext cx="13233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каким образом?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025776" y="1979615"/>
            <a:ext cx="2357454" cy="2857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68256" y="1979615"/>
            <a:ext cx="1785950" cy="285752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40090" y="1050921"/>
            <a:ext cx="2214578" cy="2857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6818" y="1050921"/>
            <a:ext cx="2143140" cy="28575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3597280" y="693731"/>
            <a:ext cx="1571636" cy="357190"/>
          </a:xfrm>
          <a:prstGeom prst="downArrow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54008" y="693731"/>
            <a:ext cx="1643074" cy="285752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29288" cy="3293209"/>
          </a:xfrm>
        </p:spPr>
        <p:txBody>
          <a:bodyPr/>
          <a:lstStyle/>
          <a:p>
            <a:r>
              <a:rPr lang="ru-RU" sz="1200" dirty="0" smtClean="0"/>
              <a:t>     </a:t>
            </a:r>
            <a:endParaRPr lang="ru-RU" sz="1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ru-RU" sz="1000" dirty="0" smtClean="0">
                <a:solidFill>
                  <a:srgbClr val="0070C0"/>
                </a:solidFill>
              </a:rPr>
              <a:t>         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</a:t>
            </a:r>
            <a:r>
              <a:rPr lang="ru-RU" sz="1000" u="sng" dirty="0" smtClean="0">
                <a:solidFill>
                  <a:srgbClr val="0070C0"/>
                </a:solidFill>
              </a:rPr>
              <a:t>придаточные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Образа   действия</a:t>
            </a:r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Меры   и  степени </a:t>
            </a:r>
            <a:endParaRPr lang="ru-RU" sz="1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</a:t>
            </a:r>
            <a:r>
              <a:rPr lang="ru-RU" sz="1000" u="sng" dirty="0" smtClean="0">
                <a:solidFill>
                  <a:schemeClr val="accent2">
                    <a:lumMod val="75000"/>
                  </a:schemeClr>
                </a:solidFill>
              </a:rPr>
              <a:t>определяют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Способ  совершения   действия                               степень  проявления  признака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                                       или действия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</a:t>
            </a:r>
            <a:r>
              <a:rPr lang="ru-RU" sz="1000" u="sng" dirty="0" smtClean="0">
                <a:solidFill>
                  <a:schemeClr val="accent2">
                    <a:lumMod val="75000"/>
                  </a:schemeClr>
                </a:solidFill>
              </a:rPr>
              <a:t>отвечают  на  вопросы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</a:t>
            </a:r>
            <a:r>
              <a:rPr lang="ru-RU" sz="1000" dirty="0" smtClean="0">
                <a:solidFill>
                  <a:srgbClr val="FF0000"/>
                </a:solidFill>
              </a:rPr>
              <a:t>как?  каким  образом </a:t>
            </a:r>
            <a:r>
              <a:rPr lang="ru-RU" sz="1000" dirty="0" smtClean="0">
                <a:solidFill>
                  <a:srgbClr val="0070C0"/>
                </a:solidFill>
              </a:rPr>
              <a:t>?                                                </a:t>
            </a:r>
            <a:r>
              <a:rPr lang="ru-RU" sz="1000" dirty="0" smtClean="0">
                <a:solidFill>
                  <a:srgbClr val="FF0000"/>
                </a:solidFill>
              </a:rPr>
              <a:t>насколько? в какой  мере? до  </a:t>
            </a:r>
          </a:p>
          <a:p>
            <a:r>
              <a:rPr lang="ru-RU" sz="1000" dirty="0" smtClean="0">
                <a:solidFill>
                  <a:srgbClr val="FF0000"/>
                </a:solidFill>
              </a:rPr>
              <a:t>                                                                                                          какой степени?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</a:t>
            </a:r>
            <a:r>
              <a:rPr lang="ru-RU" sz="1000" u="sng" dirty="0" smtClean="0">
                <a:solidFill>
                  <a:schemeClr val="accent2">
                    <a:lumMod val="75000"/>
                  </a:schemeClr>
                </a:solidFill>
              </a:rPr>
              <a:t>относятся   к  сочетанию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глагола  с  указательным                                  прилагательного  или  наречия  с 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словом   </a:t>
            </a:r>
            <a:r>
              <a:rPr lang="ru-RU" sz="1100" dirty="0" smtClean="0">
                <a:solidFill>
                  <a:srgbClr val="FF0000"/>
                </a:solidFill>
              </a:rPr>
              <a:t>так</a:t>
            </a:r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  указательными  словами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</a:t>
            </a:r>
            <a:r>
              <a:rPr lang="ru-RU" sz="1000" u="sng" dirty="0" smtClean="0">
                <a:solidFill>
                  <a:schemeClr val="accent2">
                    <a:lumMod val="75000"/>
                  </a:schemeClr>
                </a:solidFill>
              </a:rPr>
              <a:t>присоединяются 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</a:t>
            </a:r>
            <a:r>
              <a:rPr lang="ru-RU" sz="1000" u="sng" dirty="0" smtClean="0">
                <a:solidFill>
                  <a:schemeClr val="accent2">
                    <a:lumMod val="75000"/>
                  </a:schemeClr>
                </a:solidFill>
              </a:rPr>
              <a:t>к   главному  предложению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союзным словом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как,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союзами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что,  чтобы, </a:t>
            </a:r>
            <a:endParaRPr lang="ru-RU" sz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словно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</a:p>
          <a:p>
            <a:endParaRPr lang="ru-RU" sz="1000" dirty="0" smtClean="0">
              <a:solidFill>
                <a:srgbClr val="0070C0"/>
              </a:solidFill>
            </a:endParaRPr>
          </a:p>
          <a:p>
            <a:r>
              <a:rPr lang="ru-RU" sz="1100" dirty="0" smtClean="0">
                <a:solidFill>
                  <a:srgbClr val="FF0000"/>
                </a:solidFill>
              </a:rPr>
              <a:t>        </a:t>
            </a:r>
            <a:endParaRPr lang="ru-RU" sz="1000" dirty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1479549"/>
            <a:ext cx="1571636" cy="2857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311528" y="1479549"/>
            <a:ext cx="2000264" cy="35719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углом вверх 10"/>
          <p:cNvSpPr/>
          <p:nvPr/>
        </p:nvSpPr>
        <p:spPr>
          <a:xfrm rot="10800000">
            <a:off x="1025512" y="1408111"/>
            <a:ext cx="785818" cy="4571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углом 12"/>
          <p:cNvSpPr/>
          <p:nvPr/>
        </p:nvSpPr>
        <p:spPr>
          <a:xfrm rot="5400000">
            <a:off x="3954470" y="979483"/>
            <a:ext cx="71438" cy="92869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Стрелка углом вверх 13"/>
          <p:cNvSpPr/>
          <p:nvPr/>
        </p:nvSpPr>
        <p:spPr>
          <a:xfrm rot="10800000">
            <a:off x="954074" y="1908177"/>
            <a:ext cx="785818" cy="45719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углом 14"/>
          <p:cNvSpPr/>
          <p:nvPr/>
        </p:nvSpPr>
        <p:spPr>
          <a:xfrm rot="5400000">
            <a:off x="4025908" y="1479549"/>
            <a:ext cx="71438" cy="92869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углом вверх 15"/>
          <p:cNvSpPr/>
          <p:nvPr/>
        </p:nvSpPr>
        <p:spPr>
          <a:xfrm rot="10800000">
            <a:off x="882636" y="2408243"/>
            <a:ext cx="1071570" cy="21431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углом 16"/>
          <p:cNvSpPr/>
          <p:nvPr/>
        </p:nvSpPr>
        <p:spPr>
          <a:xfrm rot="5400000">
            <a:off x="3954470" y="2051053"/>
            <a:ext cx="214314" cy="928694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168256" y="2622558"/>
            <a:ext cx="1928826" cy="500066"/>
          </a:xfrm>
          <a:prstGeom prst="round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/>
          <p:cNvSpPr/>
          <p:nvPr/>
        </p:nvSpPr>
        <p:spPr>
          <a:xfrm>
            <a:off x="3382966" y="2622558"/>
            <a:ext cx="2214578" cy="500066"/>
          </a:xfrm>
          <a:prstGeom prst="round2Same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3454404" y="2551119"/>
            <a:ext cx="2143140" cy="592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300"/>
              </a:lnSpc>
            </a:pP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Союзными словами</a:t>
            </a:r>
          </a:p>
          <a:p>
            <a:pPr algn="ctr">
              <a:lnSpc>
                <a:spcPts val="1300"/>
              </a:lnSpc>
            </a:pP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как, сколько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насколько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сюзами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что,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чтобы,  словно</a:t>
            </a:r>
          </a:p>
        </p:txBody>
      </p:sp>
      <p:sp>
        <p:nvSpPr>
          <p:cNvPr id="26" name="Двойная стрелка влево/вправо 25"/>
          <p:cNvSpPr/>
          <p:nvPr/>
        </p:nvSpPr>
        <p:spPr>
          <a:xfrm>
            <a:off x="2168520" y="479417"/>
            <a:ext cx="1285884" cy="285752"/>
          </a:xfrm>
          <a:prstGeom prst="left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мка 26"/>
          <p:cNvSpPr/>
          <p:nvPr/>
        </p:nvSpPr>
        <p:spPr>
          <a:xfrm>
            <a:off x="311132" y="50789"/>
            <a:ext cx="5286412" cy="357190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454008" y="0"/>
            <a:ext cx="507209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Сравним  придаточные  образа   действия  и  степени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Запомните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42306"/>
            <a:ext cx="5379510" cy="2800767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</a:rPr>
              <a:t>                  </a:t>
            </a:r>
            <a:r>
              <a:rPr lang="ru-RU" sz="1200" dirty="0" smtClean="0">
                <a:solidFill>
                  <a:srgbClr val="0070C0"/>
                </a:solidFill>
              </a:rPr>
              <a:t>Многие  придаточные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образа   действия  и степени  </a:t>
            </a:r>
            <a:r>
              <a:rPr lang="ru-RU" sz="1200" dirty="0" smtClean="0">
                <a:solidFill>
                  <a:srgbClr val="0070C0"/>
                </a:solidFill>
              </a:rPr>
              <a:t>имеют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оттенок  сравнения</a:t>
            </a:r>
            <a:r>
              <a:rPr lang="ru-RU" sz="1200" dirty="0" smtClean="0">
                <a:solidFill>
                  <a:srgbClr val="0070C0"/>
                </a:solidFill>
              </a:rPr>
              <a:t>, если  присоединяются   к   главной   части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сравнительными  союзами  </a:t>
            </a:r>
            <a:r>
              <a:rPr lang="ru-RU" sz="1200" dirty="0" smtClean="0">
                <a:solidFill>
                  <a:srgbClr val="FF0000"/>
                </a:solidFill>
              </a:rPr>
              <a:t>как,  как  будто,  будто,  словно,   точно.</a:t>
            </a:r>
            <a:r>
              <a:rPr lang="ru-RU" sz="1200" dirty="0" smtClean="0">
                <a:solidFill>
                  <a:srgbClr val="0070C0"/>
                </a:solidFill>
              </a:rPr>
              <a:t>   Такие   предложения   часто  используются  </a:t>
            </a:r>
          </a:p>
          <a:p>
            <a:pPr marL="342900" indent="-342900" algn="just"/>
            <a:r>
              <a:rPr lang="ru-RU" sz="1200" dirty="0" smtClean="0">
                <a:solidFill>
                  <a:srgbClr val="0070C0"/>
                </a:solidFill>
              </a:rPr>
              <a:t>в  художественных  текстах  и  придают  образность  </a:t>
            </a:r>
          </a:p>
          <a:p>
            <a:pPr marL="342900" indent="-342900" algn="just"/>
            <a:r>
              <a:rPr lang="ru-RU" sz="1200" dirty="0" smtClean="0">
                <a:solidFill>
                  <a:srgbClr val="0070C0"/>
                </a:solidFill>
              </a:rPr>
              <a:t>и  выразительность  описаниям:</a:t>
            </a:r>
          </a:p>
          <a:p>
            <a:pPr marL="342900" indent="-342900"/>
            <a:endParaRPr lang="ru-RU" sz="1200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     </a:t>
            </a:r>
            <a:r>
              <a:rPr lang="ru-RU" sz="1200" dirty="0" smtClean="0">
                <a:solidFill>
                  <a:srgbClr val="FF0000"/>
                </a:solidFill>
              </a:rPr>
              <a:t>[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Старик  говорил  </a:t>
            </a:r>
            <a:r>
              <a:rPr lang="ru-RU" sz="1200" dirty="0" smtClean="0">
                <a:solidFill>
                  <a:srgbClr val="FF0000"/>
                </a:solidFill>
              </a:rPr>
              <a:t>так], (как будто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было  очень   холодно,   </a:t>
            </a:r>
          </a:p>
          <a:p>
            <a:pPr marL="342900" indent="-342900"/>
            <a:endParaRPr lang="ru-RU" sz="1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342900" indent="-342900"/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   с  расстановками  и  не  раскрывая   как   следует  рта</a:t>
            </a:r>
            <a:r>
              <a:rPr lang="ru-RU" sz="1200" dirty="0" smtClean="0">
                <a:solidFill>
                  <a:srgbClr val="FF0000"/>
                </a:solidFill>
              </a:rPr>
              <a:t>)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</a:rPr>
              <a:t>.   </a:t>
            </a:r>
            <a:r>
              <a:rPr lang="ru-RU" sz="1200" dirty="0" smtClean="0">
                <a:solidFill>
                  <a:srgbClr val="0070C0"/>
                </a:solidFill>
              </a:rPr>
              <a:t>(А.Чехов)</a:t>
            </a:r>
          </a:p>
          <a:p>
            <a:pPr marL="342900" indent="-342900"/>
            <a:r>
              <a:rPr lang="ru-RU" sz="1200" dirty="0" smtClean="0">
                <a:solidFill>
                  <a:srgbClr val="0070C0"/>
                </a:solidFill>
              </a:rPr>
              <a:t>               </a:t>
            </a:r>
          </a:p>
          <a:p>
            <a:pPr marL="342900" indent="-342900"/>
            <a:r>
              <a:rPr lang="ru-RU" sz="1200" dirty="0" smtClean="0">
                <a:solidFill>
                  <a:srgbClr val="FF0000"/>
                </a:solidFill>
              </a:rPr>
              <a:t>Придаточные</a:t>
            </a:r>
            <a:r>
              <a:rPr lang="ru-RU" sz="1200" dirty="0" smtClean="0">
                <a:solidFill>
                  <a:srgbClr val="0070C0"/>
                </a:solidFill>
              </a:rPr>
              <a:t>  образа  действия  и  степени  всегда  </a:t>
            </a:r>
            <a:r>
              <a:rPr lang="ru-RU" sz="1200" dirty="0" smtClean="0">
                <a:solidFill>
                  <a:srgbClr val="FF0000"/>
                </a:solidFill>
              </a:rPr>
              <a:t>следуют</a:t>
            </a:r>
            <a:r>
              <a:rPr lang="ru-RU" sz="1200" dirty="0" smtClean="0">
                <a:solidFill>
                  <a:srgbClr val="0070C0"/>
                </a:solidFill>
              </a:rPr>
              <a:t>  </a:t>
            </a:r>
            <a:r>
              <a:rPr lang="ru-RU" sz="1200" dirty="0" smtClean="0">
                <a:solidFill>
                  <a:srgbClr val="FF0000"/>
                </a:solidFill>
              </a:rPr>
              <a:t>за  главной   частью  </a:t>
            </a:r>
            <a:r>
              <a:rPr lang="ru-RU" sz="1200" dirty="0" smtClean="0">
                <a:solidFill>
                  <a:srgbClr val="0070C0"/>
                </a:solidFill>
              </a:rPr>
              <a:t>сложноподчиненного   предложения.</a:t>
            </a:r>
          </a:p>
          <a:p>
            <a:pPr marL="342900" indent="-342900"/>
            <a:endParaRPr lang="ru-RU" sz="1200" dirty="0" smtClean="0">
              <a:solidFill>
                <a:srgbClr val="0070C0"/>
              </a:solidFill>
            </a:endParaRPr>
          </a:p>
          <a:p>
            <a:pPr marL="342900" indent="-342900"/>
            <a:r>
              <a:rPr lang="ru-RU" sz="1200" dirty="0" smtClean="0">
                <a:solidFill>
                  <a:srgbClr val="0070C0"/>
                </a:solidFill>
              </a:rPr>
              <a:t>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1239826" y="1765301"/>
            <a:ext cx="1500198" cy="71438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39826" y="1550987"/>
            <a:ext cx="1416029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каким образом?</a:t>
            </a:r>
            <a:endParaRPr lang="ru-RU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168256" y="2459032"/>
            <a:ext cx="5429288" cy="663591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Работа   с 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400657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Страница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46,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упражнение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97.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Прочитайте,  стараясь  соблюдать  правильную  интонацию. Обратите  внимание  на  то,  где  делается   пауза:  а) между  главным  предложением  и  придаточным  образа   действия; </a:t>
            </a:r>
          </a:p>
          <a:p>
            <a:pPr algn="just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между  главным  предложением  и  придаточным   меры   и  степени. Перепишите,  расставляя   знаки  препинания.</a:t>
            </a:r>
          </a:p>
          <a:p>
            <a:pPr algn="just"/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Прочтите  так, чтобы  никто  не   видел. (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Акс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Кашкадарья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не   столь  многоводна, чтобы  её  хватило  на  всю  степь.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Случилось  так,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мы  опоздали  к  прибытию  поезда.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Недолгие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минуты  сна   были  так  глубоки,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 в  течение  их  отдыхали  и  освежались  все  мускулы . (Л.Н.Т.)   5. Волны  звучат  так   ласково, точно  просят  пустить их  погреться   к  костру. (М.Г.)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6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Облака  неслись  так  низко, что  их  можно  было  тронуть  рукой.  (</a:t>
            </a:r>
            <a:r>
              <a:rPr lang="ru-RU" sz="1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Воздух   был  до  того   летуч  и   лёгок,  что  Ходже  Насреддину  никак  не  удавалось  наполнить  им   грудь.   (Л.Солов.)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5316</TotalTime>
  <Words>1002</Words>
  <Application>Microsoft Office PowerPoint</Application>
  <PresentationFormat>Произвольный</PresentationFormat>
  <Paragraphs>138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Русский  язык</vt:lpstr>
      <vt:lpstr>                     Разминка</vt:lpstr>
      <vt:lpstr>                         Актуализация</vt:lpstr>
      <vt:lpstr>Слайд 4</vt:lpstr>
      <vt:lpstr>                       Новая    тема</vt:lpstr>
      <vt:lpstr>Слайд 6</vt:lpstr>
      <vt:lpstr>Слайд 7</vt:lpstr>
      <vt:lpstr>                       Запомните</vt:lpstr>
      <vt:lpstr>           Работа   с   учебником</vt:lpstr>
      <vt:lpstr>           Работа   с   учебником</vt:lpstr>
      <vt:lpstr>           Выполним    задание</vt:lpstr>
      <vt:lpstr>                 Словарная   работа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707</cp:revision>
  <dcterms:created xsi:type="dcterms:W3CDTF">2020-04-13T08:05:42Z</dcterms:created>
  <dcterms:modified xsi:type="dcterms:W3CDTF">2020-11-08T17:02:14Z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