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460" r:id="rId3"/>
    <p:sldId id="469" r:id="rId4"/>
    <p:sldId id="458" r:id="rId5"/>
    <p:sldId id="457" r:id="rId6"/>
    <p:sldId id="456" r:id="rId7"/>
    <p:sldId id="455" r:id="rId8"/>
    <p:sldId id="464" r:id="rId9"/>
    <p:sldId id="463" r:id="rId10"/>
    <p:sldId id="462" r:id="rId11"/>
    <p:sldId id="461" r:id="rId12"/>
    <p:sldId id="470" r:id="rId13"/>
    <p:sldId id="471" r:id="rId14"/>
    <p:sldId id="467" r:id="rId15"/>
    <p:sldId id="262" r:id="rId16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286" autoAdjust="0"/>
    <p:restoredTop sz="91635" autoAdjust="0"/>
  </p:normalViewPr>
  <p:slideViewPr>
    <p:cSldViewPr>
      <p:cViewPr>
        <p:scale>
          <a:sx n="107" d="100"/>
          <a:sy n="107" d="100"/>
        </p:scale>
        <p:origin x="-108" y="-6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08.11.2020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6950" y="122227"/>
            <a:ext cx="396044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Русский  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186076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200" b="1" spc="-1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200" b="1" spc="-10" dirty="0" smtClean="0">
                <a:solidFill>
                  <a:srgbClr val="0070C0"/>
                </a:solidFill>
                <a:latin typeface="Arial"/>
                <a:cs typeface="Arial"/>
              </a:rPr>
              <a:t>Сложноподчиненное  предложение  с  придаточным   времени</a:t>
            </a:r>
            <a:endParaRPr lang="ru-RU" sz="23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4008" y="1979615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дминистратор\Рабочий стол\Замира 30 октября\imge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18" y="50789"/>
            <a:ext cx="500066" cy="428628"/>
          </a:xfrm>
          <a:prstGeom prst="rect">
            <a:avLst/>
          </a:prstGeom>
          <a:noFill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-17582"/>
            <a:ext cx="5329731" cy="3477875"/>
          </a:xfrm>
        </p:spPr>
        <p:txBody>
          <a:bodyPr/>
          <a:lstStyle/>
          <a:p>
            <a:endParaRPr lang="ru-RU" sz="1200" dirty="0" smtClean="0">
              <a:solidFill>
                <a:srgbClr val="0070C0"/>
              </a:solidFill>
            </a:endParaRPr>
          </a:p>
          <a:p>
            <a:pPr algn="just">
              <a:lnSpc>
                <a:spcPts val="1700"/>
              </a:lnSpc>
            </a:pPr>
            <a:r>
              <a:rPr lang="ru-RU" sz="1200" dirty="0" smtClean="0">
                <a:solidFill>
                  <a:srgbClr val="0070C0"/>
                </a:solidFill>
              </a:rPr>
              <a:t>       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 Сложные     временные      союзы  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после    того      как,   </a:t>
            </a:r>
          </a:p>
          <a:p>
            <a:pPr algn="just">
              <a:lnSpc>
                <a:spcPts val="1700"/>
              </a:lnSpc>
            </a:pP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  мере  того  как,  с  тех  пор  как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  др.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разделяются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запятой в  зависимости  от  смысла  предложения  и  интонации.  Сравните:</a:t>
            </a:r>
          </a:p>
          <a:p>
            <a:pPr algn="just"/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С  </a:t>
            </a:r>
            <a:r>
              <a:rPr lang="ru-RU" sz="1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тех </a:t>
            </a:r>
            <a:r>
              <a:rPr lang="ru-RU" sz="1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пор 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пока    разоделись    берёзки,  много,  много  воды  утекло  из   ручья.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(Пришв.)</a:t>
            </a:r>
          </a:p>
          <a:p>
            <a:pPr algn="just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  тех  пор,  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  ямщик   мой   ехал   сзади,  он  сделался  как будто  веселее  и  разговорчивее.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(Л.Н.Т.)</a:t>
            </a:r>
          </a:p>
          <a:p>
            <a:pPr algn="just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2. Чаще    всего   сложные    союзы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  разделяются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если придаточное  предложение   предшествует  главному, например:</a:t>
            </a:r>
          </a:p>
          <a:p>
            <a:pPr algn="just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После  того как 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повязку  сняли, боли   до  некоторой  степени  прошли.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Фед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algn="just"/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Внимание!   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Сложный    союз  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   то  время   как 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запятой  </a:t>
            </a:r>
          </a:p>
          <a:p>
            <a:pPr algn="just"/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 разделяется.</a:t>
            </a:r>
          </a:p>
          <a:p>
            <a:r>
              <a:rPr lang="ru-RU" sz="1200" dirty="0" smtClean="0">
                <a:solidFill>
                  <a:srgbClr val="0070C0"/>
                </a:solidFill>
              </a:rPr>
              <a:t>    </a:t>
            </a:r>
            <a:endParaRPr lang="ru-RU" sz="1200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6818" y="50789"/>
            <a:ext cx="5572164" cy="314327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193665"/>
            <a:ext cx="5304351" cy="3577903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Сравните   СПП   с  придаточным  времени   с  внешне   сходным   с  ним придаточным:</a:t>
            </a:r>
          </a:p>
          <a:p>
            <a:endParaRPr lang="ru-RU" sz="1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  самое  трудное   нас  ожидало  в  лесу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(когда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мы   вышли  на  поляну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[        ],  ( когда…).      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придаточное  времени</a:t>
            </a:r>
          </a:p>
          <a:p>
            <a:pPr>
              <a:lnSpc>
                <a:spcPct val="150000"/>
              </a:lnSpc>
            </a:pPr>
            <a:endParaRPr lang="ru-RU" sz="1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Бывают  осенние  ночи,  оглохшие  и  немые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(когда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безветрие  стоит  черным  лесистым   краем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[        ],  ( когда…).      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придаточное определительное</a:t>
            </a:r>
          </a:p>
          <a:p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solidFill>
                <a:srgbClr val="0070C0"/>
              </a:solidFill>
            </a:endParaRPr>
          </a:p>
          <a:p>
            <a:endParaRPr lang="ru-RU" sz="1050" dirty="0">
              <a:solidFill>
                <a:srgbClr val="0070C0"/>
              </a:solidFill>
            </a:endParaRPr>
          </a:p>
        </p:txBody>
      </p:sp>
      <p:pic>
        <p:nvPicPr>
          <p:cNvPr id="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2811462" y="979483"/>
            <a:ext cx="1025512" cy="357190"/>
          </a:xfrm>
          <a:prstGeom prst="rect">
            <a:avLst/>
          </a:prstGeom>
          <a:noFill/>
        </p:spPr>
      </p:pic>
      <p:pic>
        <p:nvPicPr>
          <p:cNvPr id="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239694" y="1336673"/>
            <a:ext cx="714380" cy="357190"/>
          </a:xfrm>
          <a:prstGeom prst="rect">
            <a:avLst/>
          </a:prstGeom>
          <a:noFill/>
        </p:spPr>
      </p:pic>
      <p:sp>
        <p:nvSpPr>
          <p:cNvPr id="9" name="Левая круглая скобка 8"/>
          <p:cNvSpPr/>
          <p:nvPr/>
        </p:nvSpPr>
        <p:spPr>
          <a:xfrm rot="5400000">
            <a:off x="3847313" y="229384"/>
            <a:ext cx="142876" cy="1357322"/>
          </a:xfrm>
          <a:prstGeom prst="leftBracket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 стрелкой 10"/>
          <p:cNvCxnSpPr/>
          <p:nvPr/>
        </p:nvCxnSpPr>
        <p:spPr>
          <a:xfrm rot="5400000">
            <a:off x="4526768" y="907251"/>
            <a:ext cx="142876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Левая круглая скобка 14"/>
          <p:cNvSpPr/>
          <p:nvPr/>
        </p:nvSpPr>
        <p:spPr>
          <a:xfrm rot="5400000">
            <a:off x="2239958" y="1122359"/>
            <a:ext cx="71438" cy="785818"/>
          </a:xfrm>
          <a:prstGeom prst="leftBracke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 стрелкой 15"/>
          <p:cNvCxnSpPr/>
          <p:nvPr/>
        </p:nvCxnSpPr>
        <p:spPr>
          <a:xfrm rot="5400000">
            <a:off x="2633661" y="1585912"/>
            <a:ext cx="71438" cy="158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Левая круглая скобка 16"/>
          <p:cNvSpPr/>
          <p:nvPr/>
        </p:nvSpPr>
        <p:spPr>
          <a:xfrm rot="5400000">
            <a:off x="2990057" y="300822"/>
            <a:ext cx="142876" cy="3500462"/>
          </a:xfrm>
          <a:prstGeom prst="leftBracket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 стрелкой 17"/>
          <p:cNvCxnSpPr/>
          <p:nvPr/>
        </p:nvCxnSpPr>
        <p:spPr>
          <a:xfrm rot="5400000">
            <a:off x="4741082" y="2121697"/>
            <a:ext cx="142876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Левая круглая скобка 18"/>
          <p:cNvSpPr/>
          <p:nvPr/>
        </p:nvSpPr>
        <p:spPr>
          <a:xfrm rot="5400000">
            <a:off x="1382702" y="2479681"/>
            <a:ext cx="71438" cy="785818"/>
          </a:xfrm>
          <a:prstGeom prst="leftBracke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1811330" y="2836871"/>
            <a:ext cx="1588" cy="10108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1882768" y="1193797"/>
            <a:ext cx="857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когда?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25512" y="2551119"/>
            <a:ext cx="857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какие?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597280" y="479417"/>
            <a:ext cx="857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когда?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597148" y="1622425"/>
            <a:ext cx="857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какие?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68256" y="122226"/>
            <a:ext cx="5429288" cy="3122623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5026040" y="908045"/>
            <a:ext cx="320656" cy="357190"/>
          </a:xfrm>
          <a:prstGeom prst="rect">
            <a:avLst/>
          </a:prstGeom>
          <a:noFill/>
        </p:spPr>
      </p:pic>
      <p:pic>
        <p:nvPicPr>
          <p:cNvPr id="2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882636" y="2193929"/>
            <a:ext cx="857256" cy="357190"/>
          </a:xfrm>
          <a:prstGeom prst="rect">
            <a:avLst/>
          </a:prstGeom>
          <a:noFill/>
        </p:spPr>
      </p:pic>
      <p:pic>
        <p:nvPicPr>
          <p:cNvPr id="30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2382834" y="2122491"/>
            <a:ext cx="463532" cy="357190"/>
          </a:xfrm>
          <a:prstGeom prst="rect">
            <a:avLst/>
          </a:prstGeom>
          <a:noFill/>
        </p:spPr>
      </p:pic>
      <p:pic>
        <p:nvPicPr>
          <p:cNvPr id="32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311132" y="2336805"/>
            <a:ext cx="785818" cy="357190"/>
          </a:xfrm>
          <a:prstGeom prst="rect">
            <a:avLst/>
          </a:prstGeom>
          <a:noFill/>
        </p:spPr>
      </p:pic>
      <p:pic>
        <p:nvPicPr>
          <p:cNvPr id="33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096950" y="2408243"/>
            <a:ext cx="785818" cy="3571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276999"/>
          </a:xfrm>
        </p:spPr>
        <p:txBody>
          <a:bodyPr/>
          <a:lstStyle/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 каком  СПП  есть   придаточное   времени?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5201" y="550855"/>
            <a:ext cx="5400599" cy="2585323"/>
          </a:xfrm>
        </p:spPr>
        <p:txBody>
          <a:bodyPr/>
          <a:lstStyle/>
          <a:p>
            <a:endParaRPr lang="ru-RU" sz="1200" dirty="0" smtClean="0"/>
          </a:p>
          <a:p>
            <a:r>
              <a:rPr lang="ru-RU" sz="1200" dirty="0" smtClean="0"/>
              <a:t> 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Витька  страшно   не   любил,  когда  ему   напоминали  об   этом.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Познаём  друзей  и   близких   в  час,  когда   грозит    беда.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  наступили   сумерки,  пришлось  вернуться   домой.</a:t>
            </a:r>
          </a:p>
          <a:p>
            <a:endParaRPr lang="ru-RU" sz="12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122227"/>
            <a:ext cx="5500726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276999"/>
          </a:xfrm>
        </p:spPr>
        <p:txBody>
          <a:bodyPr/>
          <a:lstStyle/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 каком  СПП  есть   придаточное   времени?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479417"/>
            <a:ext cx="5400599" cy="2585323"/>
          </a:xfrm>
        </p:spPr>
        <p:txBody>
          <a:bodyPr/>
          <a:lstStyle/>
          <a:p>
            <a:endParaRPr lang="ru-RU" sz="1200" dirty="0" smtClean="0"/>
          </a:p>
          <a:p>
            <a:r>
              <a:rPr lang="ru-RU" sz="1200" dirty="0" smtClean="0"/>
              <a:t>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Витька    страшно     не   любил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 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    ему   напоминали  об   этом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Познаём  друзей  и   близких   в  час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   грозит    беда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  наступили   сумерки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пришлось  вернуться   домой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2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Выгнутая вверх стрелка 3"/>
          <p:cNvSpPr/>
          <p:nvPr/>
        </p:nvSpPr>
        <p:spPr>
          <a:xfrm>
            <a:off x="2954338" y="550855"/>
            <a:ext cx="1428760" cy="188595"/>
          </a:xfrm>
          <a:prstGeom prst="curvedDownArrow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Выгнутая вверх стрелка 5"/>
          <p:cNvSpPr/>
          <p:nvPr/>
        </p:nvSpPr>
        <p:spPr>
          <a:xfrm>
            <a:off x="3525842" y="1336673"/>
            <a:ext cx="928694" cy="188595"/>
          </a:xfrm>
          <a:prstGeom prst="curvedDownArrow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97148" y="1836739"/>
            <a:ext cx="857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когда?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97280" y="1050921"/>
            <a:ext cx="857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какой?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11528" y="265103"/>
            <a:ext cx="857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что?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8256" y="122227"/>
            <a:ext cx="5500726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Выгнутая влево стрелка 10"/>
          <p:cNvSpPr/>
          <p:nvPr/>
        </p:nvSpPr>
        <p:spPr>
          <a:xfrm rot="5400000">
            <a:off x="2757883" y="961627"/>
            <a:ext cx="178595" cy="2643206"/>
          </a:xfrm>
          <a:prstGeom prst="curv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Словарная  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2769989"/>
          </a:xfrm>
        </p:spPr>
        <p:txBody>
          <a:bodyPr/>
          <a:lstStyle/>
          <a:p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Классификация</a:t>
            </a:r>
          </a:p>
          <a:p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Критерий</a:t>
            </a:r>
            <a:endParaRPr lang="ru-RU" sz="16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Классификация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( от    латинского </a:t>
            </a:r>
            <a:r>
              <a:rPr lang="en-US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clasis</a:t>
            </a:r>
            <a:r>
              <a:rPr lang="en-US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--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«разряд»  +  </a:t>
            </a:r>
            <a:r>
              <a:rPr lang="en-US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facere</a:t>
            </a:r>
            <a:r>
              <a:rPr lang="en-US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«делать»)  -  это   распределение  каких-либо  предметов,  явлений,  понятий  по   группам,  разрядам,   классам  на  основании  общих  признаков.</a:t>
            </a:r>
          </a:p>
          <a:p>
            <a:pPr algn="just"/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Критерий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от   греческого </a:t>
            </a:r>
            <a:r>
              <a:rPr lang="en-US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kriterion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 -   это  существенный,  отличительный  признак,  на  основании  которого  производится   определение  или  классификация   чего-либо.</a:t>
            </a:r>
          </a:p>
          <a:p>
            <a:endParaRPr lang="ru-RU" sz="1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Задания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11133" y="680283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/>
          <p:nvPr/>
        </p:nvSpPr>
        <p:spPr>
          <a:xfrm>
            <a:off x="1739892" y="765169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/>
          <p:nvPr/>
        </p:nvSpPr>
        <p:spPr>
          <a:xfrm>
            <a:off x="1739892" y="2622557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382702" y="1050921"/>
            <a:ext cx="42484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Изучить      теоретические   сведения.   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Выполнить  упражнение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93</a:t>
            </a:r>
            <a:r>
              <a:rPr lang="en-US" sz="240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25446" y="693731"/>
            <a:ext cx="5886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§ 16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164295" cy="215444"/>
          </a:xfrm>
        </p:spPr>
        <p:txBody>
          <a:bodyPr/>
          <a:lstStyle/>
          <a:p>
            <a:r>
              <a:rPr lang="ru-RU" sz="1400" dirty="0" smtClean="0"/>
              <a:t>Проверим   задание  для  самостоятельного  выполнения</a:t>
            </a:r>
            <a:endParaRPr lang="ru-RU" sz="1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398289"/>
            <a:ext cx="5472608" cy="2800767"/>
          </a:xfrm>
        </p:spPr>
        <p:txBody>
          <a:bodyPr/>
          <a:lstStyle/>
          <a:p>
            <a:r>
              <a:rPr lang="ru-RU" dirty="0" smtClean="0"/>
              <a:t>     </a:t>
            </a:r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</a:rPr>
              <a:t>Стр. 41, упражнение 88    </a:t>
            </a:r>
            <a:r>
              <a:rPr lang="ru-RU" sz="1100" dirty="0" smtClean="0">
                <a:solidFill>
                  <a:schemeClr val="tx1"/>
                </a:solidFill>
              </a:rPr>
              <a:t>Перепишите,  вставляя  пропущенные  указательные  и  союзные  слова и  расставляя  недостающие   знаки  препинания.</a:t>
            </a:r>
          </a:p>
          <a:p>
            <a:pPr marL="228600" indent="-228600"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  причала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стояли   рыбацкие  лодки  кто-то  разжёг  костер.</a:t>
            </a:r>
          </a:p>
          <a:p>
            <a:pPr marL="228600" indent="-228600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 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кончался  лесок  и  начиналась  поляна ярко-зеленой  оградой  стояли   бойкие, задорные  кусты  тёрна  и  ежевики. (С.-Ц.)</a:t>
            </a:r>
          </a:p>
          <a:p>
            <a:pPr marL="228600" indent="-228600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  Деревья  кругом,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……..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были  все   золотые  или  красные.(Ч.)</a:t>
            </a:r>
          </a:p>
          <a:p>
            <a:pPr marL="228600" indent="-228600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  Веселые  крики  и  смех  доносились 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…….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играли   дети.</a:t>
            </a:r>
          </a:p>
          <a:p>
            <a:pPr marL="228600" indent="-228600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5.  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….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особенно   было  трудно    лошадям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мы  слезали  с  брички  и   шли  пешком.</a:t>
            </a:r>
          </a:p>
          <a:p>
            <a:pPr marL="228600" indent="-228600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6.   Отважные   путешественники   всегда   стремились 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  ступала   нога   человека.</a:t>
            </a:r>
          </a:p>
          <a:p>
            <a:endParaRPr lang="ru-RU" sz="1800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sz="1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1132" y="2693995"/>
            <a:ext cx="51435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Сделайте   синтаксический   разбор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5-го   предложения.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164295" cy="215444"/>
          </a:xfrm>
        </p:spPr>
        <p:txBody>
          <a:bodyPr/>
          <a:lstStyle/>
          <a:p>
            <a:r>
              <a:rPr lang="ru-RU" sz="1400" dirty="0" smtClean="0"/>
              <a:t>Проверим   задание  для  самостоятельного  выполнения</a:t>
            </a:r>
            <a:endParaRPr lang="ru-RU" sz="1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65103"/>
            <a:ext cx="5472608" cy="3016210"/>
          </a:xfrm>
        </p:spPr>
        <p:txBody>
          <a:bodyPr/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  причала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там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стояли   рыбацкие  лодки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кто-то  разжёг   </a:t>
            </a:r>
          </a:p>
          <a:p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костер.</a:t>
            </a:r>
          </a:p>
          <a:p>
            <a:pPr marL="228600" indent="-228600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Там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кончался  лесок  и  начиналась  поляна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ярко-зеленой  оградой  стояли   бойкие, задорные  кусты  тёрна  и  ежевики. (С.-Ц.)</a:t>
            </a:r>
          </a:p>
          <a:p>
            <a:pPr marL="228600" indent="-228600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Деревья  кругом,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куда  ни   взглянешь,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были  все   золотые  или  красные.(Ч.)</a:t>
            </a:r>
          </a:p>
          <a:p>
            <a:pPr marL="228600" indent="-228600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 Веселые  крики  и  смех  доносились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оттуда,  где 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играли   дети.</a:t>
            </a:r>
          </a:p>
          <a:p>
            <a:pPr marL="228600" indent="-228600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5.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Там,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где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особенно   было  трудно    лошадям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мы  слезали  с  брички  и   шли  пешком.</a:t>
            </a:r>
          </a:p>
          <a:p>
            <a:pPr marL="228600" indent="-228600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6. Отважные   путешественники   всегда   стремились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туда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куда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не  ступала   нога   человека.</a:t>
            </a:r>
          </a:p>
          <a:p>
            <a:endParaRPr lang="ru-RU" sz="1800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sz="1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818" y="122227"/>
            <a:ext cx="5572164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715040" cy="315471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Порядок  синтаксического  разбора  СПП  с  одним  придаточным     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59528"/>
            <a:ext cx="5379510" cy="2585323"/>
          </a:xfrm>
        </p:spPr>
        <p:txBody>
          <a:bodyPr/>
          <a:lstStyle/>
          <a:p>
            <a:pPr marL="228600" indent="-228600" algn="just">
              <a:buFont typeface="+mj-lt"/>
              <a:buAutoNum type="arabicPeriod"/>
            </a:pPr>
            <a:r>
              <a:rPr lang="ru-RU" sz="1200" dirty="0" smtClean="0"/>
              <a:t>Назвать  вид  предложения  по  цели  высказывания;  если  оно  восклицательное, отметить   это.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ru-RU" sz="1200" dirty="0" smtClean="0"/>
              <a:t>Найти  грамматические  основы  каждого простого  предложения,  входящего  в  состав  сложного;  прочитать   эти  простые  предложения.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ru-RU" sz="1200" dirty="0" smtClean="0"/>
              <a:t>Указать  главное  и  придаточное  предложения.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ru-RU" sz="1200" dirty="0" smtClean="0"/>
              <a:t>Определить  на  основании  вопроса  и  особенностей  строения</a:t>
            </a:r>
          </a:p>
          <a:p>
            <a:pPr marL="228600" indent="-228600" algn="just"/>
            <a:r>
              <a:rPr lang="ru-RU" sz="1200" dirty="0" smtClean="0"/>
              <a:t>      </a:t>
            </a:r>
            <a:r>
              <a:rPr lang="ru-RU" sz="1200" dirty="0" smtClean="0"/>
              <a:t>(к  </a:t>
            </a:r>
            <a:r>
              <a:rPr lang="ru-RU" sz="1200" dirty="0" smtClean="0"/>
              <a:t>чему  относится  и  чем  прикрепляется  придаточное  предложение), какое  именно  это  сложноподчиненное  предложение.</a:t>
            </a:r>
          </a:p>
          <a:p>
            <a:pPr marL="228600" indent="-228600" algn="just"/>
            <a:r>
              <a:rPr lang="ru-RU" sz="1200" dirty="0" smtClean="0"/>
              <a:t>5.  Объяснить  постановку   знаков  препинания.</a:t>
            </a:r>
          </a:p>
          <a:p>
            <a:pPr marL="228600" indent="-228600" algn="just"/>
            <a:r>
              <a:rPr lang="ru-RU" sz="1200" dirty="0" smtClean="0"/>
              <a:t>6.  Главное  и  придаточное  предложения  разобрать  как  простые  предложения.</a:t>
            </a:r>
          </a:p>
          <a:p>
            <a:pPr marL="228600" indent="-228600">
              <a:buFont typeface="+mj-lt"/>
              <a:buAutoNum type="arabicPeriod"/>
            </a:pP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93665"/>
            <a:ext cx="5400600" cy="1267014"/>
          </a:xfrm>
        </p:spPr>
        <p:txBody>
          <a:bodyPr/>
          <a:lstStyle/>
          <a:p>
            <a:pPr algn="ctr">
              <a:lnSpc>
                <a:spcPct val="20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Там,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где  особенно   было   трудно лошадям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>
              <a:lnSpc>
                <a:spcPct val="200000"/>
              </a:lnSpc>
            </a:pP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  слезали   с  брички  и   шли  пешком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]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(Т.)</a:t>
            </a:r>
          </a:p>
          <a:p>
            <a:pPr>
              <a:lnSpc>
                <a:spcPts val="2200"/>
              </a:lnSpc>
            </a:pPr>
            <a:endParaRPr lang="ru-RU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239694" y="1336673"/>
            <a:ext cx="5400600" cy="12182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(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Повествовательное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 невосклицательное, сложное,   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СПП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 состоит  из  главного  и 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придаточного   места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 соединенное  союзным  словом   </a:t>
            </a:r>
            <a:r>
              <a:rPr kumimoji="0" lang="ru-RU" sz="18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где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).</a:t>
            </a:r>
          </a:p>
          <a:p>
            <a:pPr marL="0" marR="0" lvl="0" indent="0" defTabSz="91440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Главное   -  простое,  двусоставное, распространенное,  полное;</a:t>
            </a:r>
          </a:p>
          <a:p>
            <a:pPr marL="0" marR="0" lvl="0" indent="0" defTabSz="91440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придаточное   -   простое,   односоставное,   распространенное).                    </a:t>
            </a:r>
            <a:endParaRPr kumimoji="0" lang="ru-RU" sz="1400" b="1" i="1" u="none" strike="noStrike" kern="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1597016" y="2622557"/>
            <a:ext cx="2643206" cy="2821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    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[Там, ( где…),  ].</a:t>
            </a:r>
            <a:endParaRPr kumimoji="0" lang="ru-RU" b="1" i="1" u="none" strike="noStrike" kern="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954074" y="479417"/>
            <a:ext cx="428628" cy="265103"/>
          </a:xfrm>
          <a:prstGeom prst="rect">
            <a:avLst/>
          </a:prstGeom>
          <a:noFill/>
        </p:spPr>
      </p:pic>
      <p:pic>
        <p:nvPicPr>
          <p:cNvPr id="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1454140" y="479417"/>
            <a:ext cx="785818" cy="265103"/>
          </a:xfrm>
          <a:prstGeom prst="rect">
            <a:avLst/>
          </a:prstGeom>
          <a:noFill/>
        </p:spPr>
      </p:pic>
      <p:pic>
        <p:nvPicPr>
          <p:cNvPr id="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2097082" y="479417"/>
            <a:ext cx="642942" cy="265103"/>
          </a:xfrm>
          <a:prstGeom prst="rect">
            <a:avLst/>
          </a:prstGeom>
          <a:noFill/>
        </p:spPr>
      </p:pic>
      <p:pic>
        <p:nvPicPr>
          <p:cNvPr id="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2882900" y="479417"/>
            <a:ext cx="500066" cy="357190"/>
          </a:xfrm>
          <a:prstGeom prst="rect">
            <a:avLst/>
          </a:prstGeom>
          <a:noFill/>
        </p:spPr>
      </p:pic>
      <p:pic>
        <p:nvPicPr>
          <p:cNvPr id="10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3454404" y="479417"/>
            <a:ext cx="714380" cy="357190"/>
          </a:xfrm>
          <a:prstGeom prst="rect">
            <a:avLst/>
          </a:prstGeom>
          <a:noFill/>
        </p:spPr>
      </p:pic>
      <p:pic>
        <p:nvPicPr>
          <p:cNvPr id="11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67835" r="5263" b="21170"/>
          <a:stretch>
            <a:fillRect/>
          </a:stretch>
        </p:blipFill>
        <p:spPr bwMode="auto">
          <a:xfrm>
            <a:off x="4097346" y="407979"/>
            <a:ext cx="1025512" cy="357190"/>
          </a:xfrm>
          <a:prstGeom prst="rect">
            <a:avLst/>
          </a:prstGeom>
          <a:noFill/>
        </p:spPr>
      </p:pic>
      <p:pic>
        <p:nvPicPr>
          <p:cNvPr id="12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739760" y="908045"/>
            <a:ext cx="463532" cy="357190"/>
          </a:xfrm>
          <a:prstGeom prst="rect">
            <a:avLst/>
          </a:prstGeom>
          <a:noFill/>
        </p:spPr>
      </p:pic>
      <p:pic>
        <p:nvPicPr>
          <p:cNvPr id="13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239826" y="979483"/>
            <a:ext cx="857256" cy="357190"/>
          </a:xfrm>
          <a:prstGeom prst="rect">
            <a:avLst/>
          </a:prstGeom>
          <a:noFill/>
        </p:spPr>
      </p:pic>
      <p:pic>
        <p:nvPicPr>
          <p:cNvPr id="14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67835" r="5263" b="21170"/>
          <a:stretch>
            <a:fillRect/>
          </a:stretch>
        </p:blipFill>
        <p:spPr bwMode="auto">
          <a:xfrm>
            <a:off x="2025644" y="908045"/>
            <a:ext cx="1143008" cy="357190"/>
          </a:xfrm>
          <a:prstGeom prst="rect">
            <a:avLst/>
          </a:prstGeom>
          <a:noFill/>
        </p:spPr>
      </p:pic>
      <p:pic>
        <p:nvPicPr>
          <p:cNvPr id="15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3240090" y="979483"/>
            <a:ext cx="525446" cy="357190"/>
          </a:xfrm>
          <a:prstGeom prst="rect">
            <a:avLst/>
          </a:prstGeom>
          <a:noFill/>
        </p:spPr>
      </p:pic>
      <p:pic>
        <p:nvPicPr>
          <p:cNvPr id="1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3668718" y="979483"/>
            <a:ext cx="928694" cy="265103"/>
          </a:xfrm>
          <a:prstGeom prst="rect">
            <a:avLst/>
          </a:prstGeom>
          <a:noFill/>
        </p:spPr>
      </p:pic>
      <p:sp>
        <p:nvSpPr>
          <p:cNvPr id="17" name="Прямоугольник 16"/>
          <p:cNvSpPr/>
          <p:nvPr/>
        </p:nvSpPr>
        <p:spPr>
          <a:xfrm>
            <a:off x="168256" y="122227"/>
            <a:ext cx="5500726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22227"/>
            <a:ext cx="5619204" cy="630942"/>
          </a:xfrm>
        </p:spPr>
        <p:txBody>
          <a:bodyPr/>
          <a:lstStyle/>
          <a:p>
            <a:r>
              <a:rPr lang="ru-RU" dirty="0" smtClean="0"/>
              <a:t>   Придаточные  предложения   времени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542305"/>
            <a:ext cx="5400600" cy="2769989"/>
          </a:xfrm>
        </p:spPr>
        <p:txBody>
          <a:bodyPr/>
          <a:lstStyle/>
          <a:p>
            <a:r>
              <a:rPr lang="ru-RU" sz="1200" dirty="0" smtClean="0">
                <a:solidFill>
                  <a:srgbClr val="0070C0"/>
                </a:solidFill>
              </a:rPr>
              <a:t>      Придаточные  предложения   времени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уточняют  время  действия</a:t>
            </a:r>
            <a:r>
              <a:rPr lang="ru-RU" sz="1200" dirty="0" smtClean="0">
                <a:solidFill>
                  <a:srgbClr val="0070C0"/>
                </a:solidFill>
              </a:rPr>
              <a:t>, названного  в   главном  предложении.</a:t>
            </a:r>
          </a:p>
          <a:p>
            <a:endParaRPr lang="ru-RU" sz="1200" dirty="0" smtClean="0">
              <a:solidFill>
                <a:srgbClr val="0070C0"/>
              </a:solidFill>
            </a:endParaRPr>
          </a:p>
          <a:p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                                       когда        </a:t>
            </a:r>
          </a:p>
          <a:p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                                       пока      </a:t>
            </a:r>
          </a:p>
          <a:p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                                       лишь  только</a:t>
            </a:r>
          </a:p>
          <a:p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                      союзы:    как  только</a:t>
            </a:r>
          </a:p>
          <a:p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                                       едва</a:t>
            </a:r>
          </a:p>
          <a:p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                                       в  то  время  как </a:t>
            </a:r>
          </a:p>
          <a:p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</a:rPr>
              <a:t>        </a:t>
            </a:r>
          </a:p>
          <a:p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</a:rPr>
              <a:t>        Мы   встретим   их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(когда?)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</a:rPr>
              <a:t>, когда  они   вернутся  в  город.</a:t>
            </a:r>
          </a:p>
          <a:p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</a:rPr>
              <a:t>        Наводнение  продолжалось  до  тех  пор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( до  каких  пор?), 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</a:rPr>
              <a:t>пока  вода  не  подымалась  выше  песчаных  валов,  намытых  прибоем.   </a:t>
            </a:r>
          </a:p>
          <a:p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</a:rPr>
              <a:t>  (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</a:rPr>
              <a:t>Пауст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</a:rPr>
              <a:t>.)</a:t>
            </a:r>
            <a:endParaRPr lang="ru-RU" sz="1200" dirty="0" smtClean="0">
              <a:solidFill>
                <a:srgbClr val="FF0000"/>
              </a:solidFill>
            </a:endParaRPr>
          </a:p>
          <a:p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</a:p>
        </p:txBody>
      </p:sp>
      <p:sp>
        <p:nvSpPr>
          <p:cNvPr id="4" name="Двойные круглые скобки 3"/>
          <p:cNvSpPr/>
          <p:nvPr/>
        </p:nvSpPr>
        <p:spPr>
          <a:xfrm>
            <a:off x="2668586" y="1336673"/>
            <a:ext cx="2500330" cy="1000132"/>
          </a:xfrm>
          <a:prstGeom prst="bracketPair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авая круглая скобка 4"/>
          <p:cNvSpPr/>
          <p:nvPr/>
        </p:nvSpPr>
        <p:spPr>
          <a:xfrm flipH="1">
            <a:off x="311132" y="1336673"/>
            <a:ext cx="214314" cy="714380"/>
          </a:xfrm>
          <a:prstGeom prst="rightBracket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авая круглая скобка 5"/>
          <p:cNvSpPr/>
          <p:nvPr/>
        </p:nvSpPr>
        <p:spPr>
          <a:xfrm>
            <a:off x="1239826" y="1336673"/>
            <a:ext cx="214314" cy="642942"/>
          </a:xfrm>
          <a:prstGeom prst="rightBracket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82570" y="908045"/>
            <a:ext cx="33829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1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когда? с  каких  пор?  на  сколько  времени?</a:t>
            </a:r>
            <a:endParaRPr lang="ru-RU" sz="12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2570" y="1408111"/>
            <a:ext cx="11430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тогда</a:t>
            </a:r>
          </a:p>
          <a:p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  тех  пор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Выгнутая вверх стрелка 8"/>
          <p:cNvSpPr/>
          <p:nvPr/>
        </p:nvSpPr>
        <p:spPr>
          <a:xfrm>
            <a:off x="1096950" y="1193797"/>
            <a:ext cx="2286016" cy="214314"/>
          </a:xfrm>
          <a:prstGeom prst="curvedDownArrow">
            <a:avLst>
              <a:gd name="adj1" fmla="val 25000"/>
              <a:gd name="adj2" fmla="val 50000"/>
              <a:gd name="adj3" fmla="val 1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265103"/>
            <a:ext cx="5143536" cy="2800767"/>
          </a:xfrm>
        </p:spPr>
        <p:txBody>
          <a:bodyPr/>
          <a:lstStyle/>
          <a:p>
            <a:pPr algn="just"/>
            <a:r>
              <a:rPr lang="ru-RU" sz="1200" dirty="0" smtClean="0"/>
              <a:t>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СПП  с  придаточными   времени действия,  о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ко-торых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говорится  в  главном  и  придаточном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предло-жениях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   могут  происходить  или   одновременно, или   последовательно.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Одновременность   действий  выражается   предложениями с   союзами   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когда, пока,  покуда, покамест,  как,  в  то время как.</a:t>
            </a:r>
          </a:p>
          <a:p>
            <a:pPr algn="just"/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Снег   белеет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],  (покуда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солнце  не  пригрело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Дышалось   легко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],  (покамест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не   взошло   солнце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Акс</a:t>
            </a: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endParaRPr lang="ru-RU" sz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122227"/>
            <a:ext cx="5429288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93666"/>
            <a:ext cx="5500726" cy="3049553"/>
          </a:xfrm>
        </p:spPr>
        <p:txBody>
          <a:bodyPr/>
          <a:lstStyle/>
          <a:p>
            <a:pPr>
              <a:lnSpc>
                <a:spcPts val="17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Последовательность   действий   в  предложениях выражается   с   помощью  союзов :</a:t>
            </a:r>
          </a:p>
          <a:p>
            <a:pPr marL="342900" indent="-257175">
              <a:lnSpc>
                <a:spcPts val="1700"/>
              </a:lnSpc>
              <a:buFont typeface="+mj-lt"/>
              <a:buAutoNum type="alphaLcParenR"/>
            </a:pP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когда, едва,  как  только, как , после  того  как, только  что,  только   лишь, лишь  только, только,  чуть, лишь;</a:t>
            </a:r>
          </a:p>
          <a:p>
            <a:pPr marL="342900" indent="-257175">
              <a:lnSpc>
                <a:spcPts val="1700"/>
              </a:lnSpc>
            </a:pP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б)  пока,  покамест,  покуда, прежде  чем,  прежде  нежели,  раньше  чем,  перед  тем  как   и   др.</a:t>
            </a:r>
          </a:p>
          <a:p>
            <a:pPr>
              <a:lnSpc>
                <a:spcPts val="1700"/>
              </a:lnSpc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Они  могут   быть  синонимичными  и  употребляться  один  вместо   другого.</a:t>
            </a:r>
          </a:p>
          <a:p>
            <a:pPr>
              <a:lnSpc>
                <a:spcPts val="1700"/>
              </a:lnSpc>
            </a:pP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 другой   день,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чуть  только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заалел  восток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 все  поднялись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Арс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>
              <a:lnSpc>
                <a:spcPts val="1700"/>
              </a:lnSpc>
            </a:pP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(Лишь  только  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мир,  волшебным   словом   </a:t>
            </a:r>
            <a:r>
              <a:rPr lang="ru-RU" sz="16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заворожен-ный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замолчит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  тебе  я  стану  прилетать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(Л.)</a:t>
            </a:r>
          </a:p>
          <a:p>
            <a:pPr marL="342900" indent="-342900"/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818" y="122227"/>
            <a:ext cx="5572164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407979"/>
            <a:ext cx="5214974" cy="2646878"/>
          </a:xfrm>
        </p:spPr>
        <p:txBody>
          <a:bodyPr/>
          <a:lstStyle/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В  СПП  с  придаточными   времени слова 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момент,  минута,  день,  ночь,   час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 т.п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 в  главном  предложении   выступают  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 роли  обстоятельств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  могут  быть  заменены  указательным  словом  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тогда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например: 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Разговор  прервался 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 тот  момент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гости  входили  в  дом.</a:t>
            </a:r>
          </a:p>
          <a:p>
            <a:pPr algn="just"/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Разговор  прервался 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тогда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  гости   входили   в  дом.</a:t>
            </a:r>
            <a:endParaRPr lang="ru-RU" sz="18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6818" y="122227"/>
            <a:ext cx="5500726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1" name="Picture 3" descr="C:\Documents and Settings\Администратор\Рабочий стол\Замира 30 октября\file.-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18" y="122227"/>
            <a:ext cx="857256" cy="6429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5221</TotalTime>
  <Words>1113</Words>
  <Application>Microsoft Office PowerPoint</Application>
  <PresentationFormat>Произвольный</PresentationFormat>
  <Paragraphs>120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Русский  язык</vt:lpstr>
      <vt:lpstr>Проверим   задание  для  самостоятельного  выполнения</vt:lpstr>
      <vt:lpstr>Проверим   задание  для  самостоятельного  выполнения</vt:lpstr>
      <vt:lpstr>  Порядок  синтаксического  разбора  СПП  с  одним  придаточным        </vt:lpstr>
      <vt:lpstr>Слайд 5</vt:lpstr>
      <vt:lpstr>   Придаточные  предложения   времени</vt:lpstr>
      <vt:lpstr>Слайд 7</vt:lpstr>
      <vt:lpstr>Слайд 8</vt:lpstr>
      <vt:lpstr>Слайд 9</vt:lpstr>
      <vt:lpstr>Слайд 10</vt:lpstr>
      <vt:lpstr>Слайд 11</vt:lpstr>
      <vt:lpstr>В  каком  СПП  есть   придаточное   времени?</vt:lpstr>
      <vt:lpstr>В  каком  СПП  есть   придаточное   времени?</vt:lpstr>
      <vt:lpstr>        Словарная   работа</vt:lpstr>
      <vt:lpstr>Задания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694</cp:revision>
  <dcterms:created xsi:type="dcterms:W3CDTF">2020-04-13T08:05:42Z</dcterms:created>
  <dcterms:modified xsi:type="dcterms:W3CDTF">2020-11-08T16:50:05Z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