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429" r:id="rId3"/>
    <p:sldId id="462" r:id="rId4"/>
    <p:sldId id="434" r:id="rId5"/>
    <p:sldId id="440" r:id="rId6"/>
    <p:sldId id="441" r:id="rId7"/>
    <p:sldId id="455" r:id="rId8"/>
    <p:sldId id="456" r:id="rId9"/>
    <p:sldId id="454" r:id="rId10"/>
    <p:sldId id="453" r:id="rId11"/>
    <p:sldId id="457" r:id="rId12"/>
    <p:sldId id="450" r:id="rId13"/>
    <p:sldId id="262" r:id="rId14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0804" autoAdjust="0"/>
    <p:restoredTop sz="91635" autoAdjust="0"/>
  </p:normalViewPr>
  <p:slideViewPr>
    <p:cSldViewPr>
      <p:cViewPr>
        <p:scale>
          <a:sx n="100" d="100"/>
          <a:sy n="100" d="100"/>
        </p:scale>
        <p:origin x="-612" y="-113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156" y="159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5512" y="193665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6076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Сложноподчиненное  предложение с придаточным места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Работа   с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7" y="521027"/>
            <a:ext cx="5450947" cy="3031599"/>
          </a:xfrm>
        </p:spPr>
        <p:txBody>
          <a:bodyPr/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Страница  40,  упражнение  85.   Внимательно  прочитайте   текст. Уточните  значение   выделенных   слов.</a:t>
            </a:r>
          </a:p>
          <a:p>
            <a:pPr algn="just"/>
            <a:r>
              <a:rPr lang="ru-RU" sz="11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100" dirty="0" smtClean="0">
                <a:solidFill>
                  <a:srgbClr val="FF0000"/>
                </a:solidFill>
              </a:rPr>
              <a:t>         </a:t>
            </a:r>
            <a:r>
              <a:rPr lang="ru-RU" sz="1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Там,  где  река   делала  поворот, мы  остановились  на   большой  привал.  После  обеда  все  легли  отдыхать,  а  я пошёл  побродить   по    берегу.   Куда  я  ни  обращал  свой  взор,  я  всюду  видел  только   траву  и   болото. По  безлесным  равнинам кое-где   темнели  пятна мелкой  кустарниковой  поросли.   Там,  где  место   было  повыше, виднелись  рощицы   ольхи. Пробираясь  к  ним,  я  вспугнул   большую  сову. Она  испуганно   шарахнулась  в  сторону  от  меня и, отлетев  немного,  опять  опустилась   в  болото. У  рощицы  я  сел  отдохнуть  и  вдруг  услышал   шорох. Я  вздрогнул  и  оглянулся.  Это  была  </a:t>
            </a:r>
            <a:r>
              <a:rPr lang="ru-RU" sz="12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камышовка</a:t>
            </a:r>
            <a:r>
              <a:rPr lang="ru-RU" sz="12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Она  пискнула  и  улетела  к  соседней  рощице, туда, откуда  доносились  щебет  и  возня.                    </a:t>
            </a:r>
          </a:p>
          <a:p>
            <a:r>
              <a:rPr lang="ru-RU" sz="11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                                                                                         (По В.Арсеньеву)</a:t>
            </a:r>
          </a:p>
          <a:p>
            <a:r>
              <a:rPr lang="ru-RU" sz="11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</a:t>
            </a:r>
            <a:r>
              <a:rPr lang="ru-RU" sz="1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Найдите  в  тексте  сложноподчиненные  предложения  с  придаточными  места. Определите, какие  из  данных  придаточных  указывают  на  место, а  какие  -   на  направление   действия.</a:t>
            </a:r>
          </a:p>
          <a:p>
            <a:endParaRPr lang="ru-RU" sz="11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11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22227"/>
            <a:ext cx="5214974" cy="3323987"/>
          </a:xfrm>
        </p:spPr>
        <p:txBody>
          <a:bodyPr/>
          <a:lstStyle/>
          <a:p>
            <a:pPr algn="just">
              <a:lnSpc>
                <a:spcPts val="1800"/>
              </a:lnSpc>
            </a:pP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Там,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где  река   делала  поворот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мы  остановились  на   большой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привал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]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  обеда  все  легли  отдыхать,  а  я пошёл  побродить  по   берегу.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Куда  я  ни  обращал  свой  взор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  всюду  видел  только   траву  и   болото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 безлесным  равнинам кое-где   темнели  пятна мелкой  кустарниковой 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поросли.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Там,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где  место   было  повыше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виднелись  рощицы   ольхи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Пробираясь  к  ним,  я  вспугнул   большую  сову. Она  испуганно   шарахнулась  в  сторону  от  меня и, отлетев  немного,  опять  опустилась   в  болото. У  рощицы  я  сел  отдохнуть  и  вдруг  услышал   шорох. Я  вздрогнул  и  оглянулся.  Это  была  </a:t>
            </a:r>
            <a:r>
              <a:rPr lang="ru-RU" sz="1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камышовка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Она  пискнула  и  улетела  к  соседней  рощице, туда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откуда  доносились  щебет  и  возня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              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                                                                                  </a:t>
            </a:r>
            <a:r>
              <a:rPr lang="ru-RU" sz="1000" dirty="0" smtClean="0">
                <a:solidFill>
                  <a:srgbClr val="0070C0"/>
                </a:solidFill>
              </a:rPr>
              <a:t>(По В.Арсеньеву)</a:t>
            </a:r>
            <a:endParaRPr lang="ru-RU" sz="1200" dirty="0" smtClean="0">
              <a:solidFill>
                <a:srgbClr val="0070C0"/>
              </a:solidFill>
            </a:endParaRPr>
          </a:p>
          <a:p>
            <a:r>
              <a:rPr lang="ru-RU" sz="1200" dirty="0" smtClean="0"/>
              <a:t>   </a:t>
            </a:r>
            <a:endParaRPr lang="ru-RU" sz="800" dirty="0" smtClean="0">
              <a:solidFill>
                <a:srgbClr val="FF0000"/>
              </a:solidFill>
            </a:endParaRPr>
          </a:p>
          <a:p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2768" y="0"/>
            <a:ext cx="6429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25644" y="1122359"/>
            <a:ext cx="6429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место</a:t>
            </a:r>
            <a:endPara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11330" y="2479681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напр.действия</a:t>
            </a:r>
            <a:endPara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40222" y="479417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напр.действия</a:t>
            </a:r>
            <a:endParaRPr lang="ru-RU" sz="1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Documents and Settings\Администратор\Рабочий стол\Рабочий стол 2019\человечки\Человече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5"/>
            <a:ext cx="3071834" cy="85725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4628" y="110257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Словарная   работа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5472607" cy="264687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1200" dirty="0" smtClean="0"/>
              <a:t>                                                              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Импровизация</a:t>
            </a:r>
            <a:endParaRPr lang="ru-RU" sz="12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                       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экспромт</a:t>
            </a:r>
            <a:endParaRPr lang="ru-RU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</a:rPr>
              <a:t>Импровизация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ru-RU" sz="1200" dirty="0" smtClean="0">
                <a:solidFill>
                  <a:srgbClr val="0070C0"/>
                </a:solidFill>
              </a:rPr>
              <a:t>( от  латинского   </a:t>
            </a:r>
            <a:r>
              <a:rPr lang="en-US" sz="1200" dirty="0" err="1" smtClean="0">
                <a:solidFill>
                  <a:srgbClr val="0070C0"/>
                </a:solidFill>
              </a:rPr>
              <a:t>improvisus</a:t>
            </a:r>
            <a:r>
              <a:rPr lang="ru-RU" sz="1200" dirty="0" smtClean="0">
                <a:solidFill>
                  <a:srgbClr val="0070C0"/>
                </a:solidFill>
              </a:rPr>
              <a:t>  - «неожиданный»,  «внезапный» )  - это  словесное  или  музыкальное  произведение, сочиненное  без  предварительной  подготовки, во  время  исполнения.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</a:rPr>
              <a:t>Экспромт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200" dirty="0" smtClean="0">
                <a:solidFill>
                  <a:srgbClr val="0070C0"/>
                </a:solidFill>
              </a:rPr>
              <a:t> ( от  латинского   </a:t>
            </a:r>
            <a:r>
              <a:rPr lang="en-US" sz="1200" dirty="0" err="1" smtClean="0">
                <a:solidFill>
                  <a:srgbClr val="0070C0"/>
                </a:solidFill>
              </a:rPr>
              <a:t>expromtus</a:t>
            </a:r>
            <a:r>
              <a:rPr lang="ru-RU" sz="1200" dirty="0" smtClean="0">
                <a:solidFill>
                  <a:srgbClr val="0070C0"/>
                </a:solidFill>
              </a:rPr>
              <a:t> -  «находящийся   в  готовности»,  «имеющийся  под  рукой» )  -  это  произведение  стихотворное  или  музыкальное,    созданное   без  подготовки ,  в  момент  произнесения,  исполнения.</a:t>
            </a:r>
            <a:endParaRPr lang="ru-RU" sz="1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097346" y="550855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'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740156" y="908045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'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96950" y="1193797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'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39760" y="2122491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'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454140" y="1050921"/>
            <a:ext cx="41434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    выполнить </a:t>
            </a:r>
          </a:p>
          <a:p>
            <a:pPr marL="228600" indent="-2286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письменно   упражнение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88,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устно  - упражнение 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89.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верх 13"/>
          <p:cNvSpPr/>
          <p:nvPr/>
        </p:nvSpPr>
        <p:spPr>
          <a:xfrm>
            <a:off x="168256" y="622293"/>
            <a:ext cx="5286412" cy="571504"/>
          </a:xfrm>
          <a:prstGeom prst="ribbon2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02423"/>
            <a:ext cx="5246443" cy="307777"/>
          </a:xfrm>
        </p:spPr>
        <p:txBody>
          <a:bodyPr/>
          <a:lstStyle/>
          <a:p>
            <a:pPr algn="ctr"/>
            <a:r>
              <a:rPr lang="ru-RU" sz="1400" dirty="0" smtClean="0"/>
              <a:t>    </a:t>
            </a:r>
            <a:r>
              <a:rPr lang="ru-RU" sz="2000" dirty="0" smtClean="0"/>
              <a:t>Повторение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328592" cy="830997"/>
          </a:xfrm>
        </p:spPr>
        <p:txBody>
          <a:bodyPr/>
          <a:lstStyle/>
          <a:p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ru-RU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82702" y="622293"/>
            <a:ext cx="302433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Сложноподчиненные предложения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4588" y="1622425"/>
            <a:ext cx="165618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 придаточными  определительными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46796" y="1622425"/>
            <a:ext cx="165618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 придаточными  изъяснительными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91012" y="1622425"/>
            <a:ext cx="165618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  придаточными  обстоятельственными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588" y="2198489"/>
            <a:ext cx="1656184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отвечают  на  те  же вопросы, что  и  определения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018804" y="2198489"/>
            <a:ext cx="1656184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отвечают  на  вопросы   косвенных   падежей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91012" y="2198489"/>
            <a:ext cx="1656184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отвечают  на  те  же  вопросы,  что  и  обстоятельство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 rot="4296276" flipH="1">
            <a:off x="1705091" y="610832"/>
            <a:ext cx="209295" cy="1513558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flipH="1">
            <a:off x="2633194" y="1122359"/>
            <a:ext cx="178268" cy="500065"/>
          </a:xfrm>
          <a:prstGeom prst="downArrow">
            <a:avLst>
              <a:gd name="adj1" fmla="val 73405"/>
              <a:gd name="adj2" fmla="val 5000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7381966" flipH="1">
            <a:off x="3546645" y="663211"/>
            <a:ext cx="225407" cy="1366241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00600" cy="1508105"/>
          </a:xfrm>
        </p:spPr>
        <p:txBody>
          <a:bodyPr/>
          <a:lstStyle/>
          <a:p>
            <a:pPr algn="ctr"/>
            <a:r>
              <a:rPr lang="ru-RU" sz="14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Определите  вид СПП  с обстоятельственными  придаточными</a:t>
            </a:r>
          </a:p>
          <a:p>
            <a:pPr marL="87313" indent="-87313" algn="l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Творческие   мои   попытки   так  привязали меня  к  литературе, что уже  не  мог я  расстаться  с  тетрадью  и  чернильницей.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 algn="l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Ох,   лето   красное!    Любил    бы   я   тебя,   когда   б   не   зной, да    пыль, да   комары, да  мухи. 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 algn="l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Надев     широкий    боливар,   Онегин    едет   на    бульвар   и   там   гуляет  на просторе, пока не дремлющий  брегет не  прозвонит  ему  обед.  </a:t>
            </a:r>
          </a:p>
          <a:p>
            <a:pPr marL="87313" indent="-87313" algn="l">
              <a:buFont typeface="+mj-lt"/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Почтенный     замок    был  построен,   как    замки    строиться    должны.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675190"/>
            <a:ext cx="55721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/>
            <a:r>
              <a:rPr lang="ru-RU" sz="1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другой   день  Алексей,   твёрдый   в  своём   намерении,  рано  утром  поехал  к   Муромскому,  дабы   откровенно   с   ним   объясниться. </a:t>
            </a:r>
          </a:p>
          <a:p>
            <a:pPr marL="177800" indent="-177800"/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6. С  тех  пор  изучение сих  записок заняло  меня  исключительно, ибо увидел  я  возможность извлечь  из  них  повествование стройное,  любопытное  и   поучительное. </a:t>
            </a:r>
          </a:p>
          <a:p>
            <a:pPr marL="177800" indent="-177800"/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7. Бабушка   до  сих  пор  любит  его  без  памяти   и  сердится,  если  говорят  о  нём  с  неуважением.                                                          </a:t>
            </a:r>
          </a:p>
          <a:p>
            <a:pPr marL="177800" indent="-177800"/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(А.С. Пушкин)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818" y="122227"/>
            <a:ext cx="5572164" cy="307183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00600" cy="1692771"/>
          </a:xfrm>
        </p:spPr>
        <p:txBody>
          <a:bodyPr/>
          <a:lstStyle/>
          <a:p>
            <a:pPr algn="ctr"/>
            <a:r>
              <a:rPr lang="ru-RU" sz="1400" i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Определите  вид СПП  с обстоятельственными  придаточными</a:t>
            </a:r>
          </a:p>
          <a:p>
            <a:pPr marL="87313" indent="-87313" algn="just">
              <a:buFont typeface="+mj-lt"/>
              <a:buAutoNum type="arabicPeriod"/>
            </a:pP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Творческие  мои  попытки  так привязали меня  к  литературе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уже  не  мог я  расстаться  с  тетрадью  и  чернильницей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(меры  и  степени)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 algn="just">
              <a:buFont typeface="+mj-lt"/>
              <a:buAutoNum type="arabicPeriod"/>
            </a:pP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Ох, лето  красное! Любил  бы  я  тебя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б  не  зной, да  пыль, да   комары, да  мухи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(условное)</a:t>
            </a:r>
          </a:p>
          <a:p>
            <a:pPr marL="87313" indent="-87313" algn="just">
              <a:buFont typeface="+mj-lt"/>
              <a:buAutoNum type="arabicPeriod"/>
            </a:pP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Надев  широкий  боливар, Онегин  едет  на   бульвар  и  там  гуляет  на просторе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пока не дремлющий  брегет не  прозвонит  ему  обед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(времени) </a:t>
            </a:r>
            <a:endParaRPr lang="ru-RU" sz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7313" indent="-87313" algn="just">
              <a:buFont typeface="+mj-lt"/>
              <a:buAutoNum type="arabicPeriod"/>
            </a:pP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Почтенный   замок  был  построен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 замки  строиться   должны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(образа   действия)</a:t>
            </a:r>
            <a:endParaRPr lang="ru-RU" sz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765301"/>
            <a:ext cx="55721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algn="just"/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другой   день  Алексей,  твёрдый  в  своём  намерении, рано  утром  поехал  к Муромскому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дабы  откровенно  с  ним  объясниться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(цели)</a:t>
            </a:r>
          </a:p>
          <a:p>
            <a:pPr marL="177800" indent="-177800" algn="just"/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[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 тех  пор  изучение сих  записок заняло  меня  исключительно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ибо увидел  я  возможность извлечь  из  них  повествование стройное,  любопытное  и   поучительное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(причины)</a:t>
            </a:r>
          </a:p>
          <a:p>
            <a:pPr marL="177800" indent="-177800" algn="just"/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[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Бабушка  до сих пор любит  его без  памяти  и  сердится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 говорят  о  нём  с  неуважением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(условия)                            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(А.С. Пушкин)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818" y="122227"/>
            <a:ext cx="5572164" cy="307183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Устаревшие   слова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25644" y="567194"/>
            <a:ext cx="3522122" cy="2677656"/>
          </a:xfrm>
        </p:spPr>
        <p:txBody>
          <a:bodyPr/>
          <a:lstStyle/>
          <a:p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</a:rPr>
              <a:t>Боливар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- широкополая   шляпа,  бывшая   модной  1830-х годах.</a:t>
            </a:r>
          </a:p>
          <a:p>
            <a:endParaRPr lang="ru-RU" sz="1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</a:rPr>
              <a:t>Брегет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-  старинные   карманные  часы  с  боем ,отличавшиеся  большой  точностью и показывавшие   числа  месяца.      </a:t>
            </a:r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</a:t>
            </a:r>
          </a:p>
          <a:p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</a:rPr>
              <a:t>Чернильница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-  специальный  сосуд  для  чернил, в  который  макают  перо,  когда  пишут.</a:t>
            </a:r>
          </a:p>
          <a:p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Администратор\Рабочий стол\Замира 30 октября\index.jpeg"/>
          <p:cNvPicPr>
            <a:picLocks noChangeAspect="1" noChangeArrowheads="1"/>
          </p:cNvPicPr>
          <p:nvPr/>
        </p:nvPicPr>
        <p:blipFill>
          <a:blip r:embed="rId2"/>
          <a:srcRect t="13333" b="13333"/>
          <a:stretch>
            <a:fillRect/>
          </a:stretch>
        </p:blipFill>
        <p:spPr bwMode="auto">
          <a:xfrm>
            <a:off x="382570" y="550855"/>
            <a:ext cx="1071563" cy="714380"/>
          </a:xfrm>
          <a:prstGeom prst="rect">
            <a:avLst/>
          </a:prstGeom>
          <a:noFill/>
        </p:spPr>
      </p:pic>
      <p:pic>
        <p:nvPicPr>
          <p:cNvPr id="1027" name="Picture 3" descr="C:\Documents and Settings\Администратор\Рабочий стол\Замира 30 октября\images.jpeg"/>
          <p:cNvPicPr>
            <a:picLocks noChangeAspect="1" noChangeArrowheads="1"/>
          </p:cNvPicPr>
          <p:nvPr/>
        </p:nvPicPr>
        <p:blipFill>
          <a:blip r:embed="rId3"/>
          <a:srcRect l="4762"/>
          <a:stretch>
            <a:fillRect/>
          </a:stretch>
        </p:blipFill>
        <p:spPr bwMode="auto">
          <a:xfrm>
            <a:off x="382570" y="1265235"/>
            <a:ext cx="1071570" cy="857257"/>
          </a:xfrm>
          <a:prstGeom prst="rect">
            <a:avLst/>
          </a:prstGeom>
          <a:noFill/>
        </p:spPr>
      </p:pic>
      <p:pic>
        <p:nvPicPr>
          <p:cNvPr id="1028" name="Picture 4" descr="C:\Documents and Settings\Администратор\Рабочий стол\Замира 30 октября\001208-1024x1024.jpg"/>
          <p:cNvPicPr>
            <a:picLocks noChangeAspect="1" noChangeArrowheads="1"/>
          </p:cNvPicPr>
          <p:nvPr/>
        </p:nvPicPr>
        <p:blipFill>
          <a:blip r:embed="rId4" cstate="print"/>
          <a:srcRect t="20000"/>
          <a:stretch>
            <a:fillRect/>
          </a:stretch>
        </p:blipFill>
        <p:spPr bwMode="auto">
          <a:xfrm>
            <a:off x="168256" y="2122491"/>
            <a:ext cx="1500198" cy="928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ый прямоугольник 17"/>
          <p:cNvSpPr/>
          <p:nvPr/>
        </p:nvSpPr>
        <p:spPr>
          <a:xfrm>
            <a:off x="2311396" y="622293"/>
            <a:ext cx="3357586" cy="16430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 descr="C:\Documents and Settings\Администратор\Рабочий стол\45 (2)\Соваи-1.png"/>
          <p:cNvPicPr>
            <a:picLocks noChangeAspect="1" noChangeArrowheads="1"/>
          </p:cNvPicPr>
          <p:nvPr/>
        </p:nvPicPr>
        <p:blipFill>
          <a:blip r:embed="rId2" cstate="print"/>
          <a:srcRect l="8306" r="7053" b="8994"/>
          <a:stretch>
            <a:fillRect/>
          </a:stretch>
        </p:blipFill>
        <p:spPr bwMode="auto">
          <a:xfrm>
            <a:off x="0" y="0"/>
            <a:ext cx="2311396" cy="247968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  Новая   тема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9826" y="0"/>
            <a:ext cx="4929221" cy="3831818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   </a:t>
            </a:r>
            <a:endParaRPr lang="ru-RU" sz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rgbClr val="0070C0"/>
                </a:solidFill>
              </a:rPr>
              <a:t> </a:t>
            </a: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r>
              <a:rPr lang="ru-RU" sz="1200" dirty="0" smtClean="0">
                <a:solidFill>
                  <a:srgbClr val="0070C0"/>
                </a:solidFill>
              </a:rPr>
              <a:t>                              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там                                          где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туда                                         куда</a:t>
            </a:r>
          </a:p>
          <a:p>
            <a:pPr marL="53975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оттуда                                     откуда     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                  </a:t>
            </a:r>
            <a:endParaRPr lang="ru-RU" sz="1100" dirty="0" smtClean="0">
              <a:solidFill>
                <a:srgbClr val="FF0000"/>
              </a:solidFill>
            </a:endParaRPr>
          </a:p>
          <a:p>
            <a:endParaRPr lang="ru-RU" sz="1100" dirty="0" smtClean="0">
              <a:solidFill>
                <a:srgbClr val="FF0000"/>
              </a:solidFill>
            </a:endParaRPr>
          </a:p>
          <a:p>
            <a:r>
              <a:rPr lang="ru-RU" sz="1400" dirty="0" smtClean="0">
                <a:solidFill>
                  <a:srgbClr val="FF0000"/>
                </a:solidFill>
              </a:rPr>
              <a:t>          </a:t>
            </a: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endParaRPr lang="ru-RU" sz="66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400" dirty="0" smtClean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68586" y="622293"/>
            <a:ext cx="2643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где?  куда? откуда?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Двойные круглые скобки 6"/>
          <p:cNvSpPr/>
          <p:nvPr/>
        </p:nvSpPr>
        <p:spPr>
          <a:xfrm>
            <a:off x="3525842" y="1193797"/>
            <a:ext cx="1928826" cy="64294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Левая круглая скобка 7"/>
          <p:cNvSpPr/>
          <p:nvPr/>
        </p:nvSpPr>
        <p:spPr>
          <a:xfrm>
            <a:off x="2382834" y="1193797"/>
            <a:ext cx="142876" cy="642942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Левая круглая скобка 9"/>
          <p:cNvSpPr/>
          <p:nvPr/>
        </p:nvSpPr>
        <p:spPr>
          <a:xfrm rot="10800000">
            <a:off x="3025776" y="1193797"/>
            <a:ext cx="214314" cy="642942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597280" y="1265235"/>
            <a:ext cx="11430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союзные </a:t>
            </a:r>
          </a:p>
          <a:p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слова</a:t>
            </a:r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3636" y="2408243"/>
            <a:ext cx="5572164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700"/>
              </a:lnSpc>
            </a:pP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Придаточное   места  обозначает  место  или пространство, </a:t>
            </a:r>
          </a:p>
          <a:p>
            <a:pPr algn="ctr">
              <a:lnSpc>
                <a:spcPts val="1700"/>
              </a:lnSpc>
            </a:pP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где  находится  или  происходит  то, о чём говорится </a:t>
            </a:r>
          </a:p>
          <a:p>
            <a:pPr algn="ctr">
              <a:lnSpc>
                <a:spcPts val="1700"/>
              </a:lnSpc>
            </a:pPr>
            <a:r>
              <a:rPr lang="ru-RU" sz="1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главной  части  сложноподчиненного  предложения. </a:t>
            </a:r>
            <a:endParaRPr lang="ru-RU" sz="1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>
            <a:off x="2740024" y="1050921"/>
            <a:ext cx="1857388" cy="1428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40090" y="1336673"/>
            <a:ext cx="2143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54668" y="1265235"/>
            <a:ext cx="2143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6818" y="1408111"/>
            <a:ext cx="20970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Расшифруйте  запись  и   проиллюстрируйте  её  примерами</a:t>
            </a:r>
            <a:endParaRPr lang="ru-RU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357850" cy="2985433"/>
          </a:xfrm>
        </p:spPr>
        <p:txBody>
          <a:bodyPr/>
          <a:lstStyle/>
          <a:p>
            <a:pPr algn="just"/>
            <a:r>
              <a:rPr lang="ru-RU" sz="1200" dirty="0" smtClean="0"/>
              <a:t>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Довольно  часто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главной     части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упот-ребляются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указательные  слова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 роль которых  выполняют   наречия, являющиеся   в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предло-жении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обстоятельствами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места: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Вдруг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там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прибой   швыряет  свои   белые  фонтаны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 поднялся  орёл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 </a:t>
            </a:r>
          </a:p>
          <a:p>
            <a:pPr marL="228600" indent="-228600" algn="just"/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(М. Пришвин)</a:t>
            </a:r>
          </a:p>
          <a:p>
            <a:pPr marL="228600" indent="-228600"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Всюду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только  лес   был  пореже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лежали  на   земле  белые  холсты   лунного   света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                  </a:t>
            </a:r>
          </a:p>
          <a:p>
            <a:pPr marL="228600" indent="-228600" algn="just"/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(В.Катаев)</a:t>
            </a:r>
          </a:p>
          <a:p>
            <a:pPr marL="228600" indent="-228600" algn="just"/>
            <a:r>
              <a:rPr lang="ru-RU" sz="1400" dirty="0" smtClean="0">
                <a:solidFill>
                  <a:srgbClr val="0070C0"/>
                </a:solidFill>
              </a:rPr>
              <a:t>             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Администратор\Рабочий стол\Рабочий стол 2019\человечки\30330880.jpg"/>
          <p:cNvPicPr>
            <a:picLocks noChangeAspect="1" noChangeArrowheads="1"/>
          </p:cNvPicPr>
          <p:nvPr/>
        </p:nvPicPr>
        <p:blipFill>
          <a:blip r:embed="rId2"/>
          <a:srcRect l="6387" t="24910" r="5478" b="17275"/>
          <a:stretch>
            <a:fillRect/>
          </a:stretch>
        </p:blipFill>
        <p:spPr bwMode="auto">
          <a:xfrm>
            <a:off x="0" y="765169"/>
            <a:ext cx="5765800" cy="2479681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526106" cy="1815882"/>
          </a:xfrm>
        </p:spPr>
        <p:txBody>
          <a:bodyPr/>
          <a:lstStyle/>
          <a:p>
            <a:r>
              <a:rPr lang="ru-RU" sz="1400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Обычно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придаточные   места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стоят  после   главной  части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предложения: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/>
          </a:p>
          <a:p>
            <a:endParaRPr lang="ru-RU" sz="1400" dirty="0" smtClean="0"/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311132" y="1550987"/>
            <a:ext cx="4042707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[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Ни в каком  покровительстве  сосна  не  нуждается, растет  там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]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где  никто  не  может  расти)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2365C7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( М.Пришвин)</a:t>
            </a:r>
            <a:endParaRPr kumimoji="0" lang="ru-RU" sz="1400" b="1" i="1" u="none" strike="noStrike" kern="0" cap="none" spc="0" normalizeH="0" baseline="0" noProof="0" dirty="0" smtClean="0">
              <a:ln>
                <a:noFill/>
              </a:ln>
              <a:solidFill>
                <a:srgbClr val="2365C7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122228"/>
            <a:ext cx="5500726" cy="300039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Администратор\Рабочий стол\Рабочий стол 2019\человечки\бе-ые-че-овеки-d-читая-книгу-на-бе-ой-пре-посы-ке-496965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0156" y="765169"/>
            <a:ext cx="1857388" cy="200026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597544" cy="553998"/>
          </a:xfrm>
        </p:spPr>
        <p:txBody>
          <a:bodyPr/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Изменение  порядка  следования  частей СПП усиливает  смысловое  значение  придаточной  части.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765169"/>
            <a:ext cx="5400600" cy="2214578"/>
          </a:xfrm>
        </p:spPr>
        <p:txBody>
          <a:bodyPr/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Обычно   это  наблюдается   в  пословицах,  поговорках,  афоризмах: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Где  тонко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там  и  рвётся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+mj-lt"/>
              <a:buAutoNum type="arabicParenR"/>
            </a:pPr>
            <a:endParaRPr lang="ru-RU" sz="20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Где  вода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[ там  и  верба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+mj-lt"/>
              <a:buAutoNum type="arabicParenR"/>
            </a:pPr>
            <a:endParaRPr lang="ru-RU" sz="20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arenR"/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Где  труд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там  и  счастье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/>
            <a:r>
              <a:rPr lang="ru-RU" sz="1100" dirty="0" smtClean="0">
                <a:solidFill>
                  <a:srgbClr val="FF0000"/>
                </a:solidFill>
              </a:rPr>
              <a:t>                                                      </a:t>
            </a:r>
            <a:endParaRPr lang="ru-RU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arenR"/>
            </a:pPr>
            <a:endParaRPr lang="ru-RU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8"/>
            <a:ext cx="5572164" cy="3000395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4833</TotalTime>
  <Words>1073</Words>
  <Application>Microsoft Office PowerPoint</Application>
  <PresentationFormat>Произвольный</PresentationFormat>
  <Paragraphs>115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Русский   язык </vt:lpstr>
      <vt:lpstr>    Повторение</vt:lpstr>
      <vt:lpstr>Слайд 3</vt:lpstr>
      <vt:lpstr>Слайд 4</vt:lpstr>
      <vt:lpstr>                 Устаревшие   слова</vt:lpstr>
      <vt:lpstr>                           Новая   тема</vt:lpstr>
      <vt:lpstr>Слайд 7</vt:lpstr>
      <vt:lpstr>Слайд 8</vt:lpstr>
      <vt:lpstr> Изменение  порядка  следования  частей СПП усиливает  смысловое  значение  придаточной  части. </vt:lpstr>
      <vt:lpstr>              Работа   с  учебником</vt:lpstr>
      <vt:lpstr>Слайд 11</vt:lpstr>
      <vt:lpstr>Словарная   работа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605</cp:revision>
  <dcterms:created xsi:type="dcterms:W3CDTF">2020-04-13T08:05:42Z</dcterms:created>
  <dcterms:modified xsi:type="dcterms:W3CDTF">2020-11-01T07:18:14Z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