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429" r:id="rId3"/>
    <p:sldId id="434" r:id="rId4"/>
    <p:sldId id="438" r:id="rId5"/>
    <p:sldId id="437" r:id="rId6"/>
    <p:sldId id="441" r:id="rId7"/>
    <p:sldId id="451" r:id="rId8"/>
    <p:sldId id="453" r:id="rId9"/>
    <p:sldId id="450" r:id="rId10"/>
    <p:sldId id="452" r:id="rId11"/>
    <p:sldId id="449" r:id="rId12"/>
    <p:sldId id="454" r:id="rId13"/>
    <p:sldId id="262" r:id="rId14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1755" autoAdjust="0"/>
    <p:restoredTop sz="91635" autoAdjust="0"/>
  </p:normalViewPr>
  <p:slideViewPr>
    <p:cSldViewPr>
      <p:cViewPr>
        <p:scale>
          <a:sx n="100" d="100"/>
          <a:sy n="100" d="100"/>
        </p:scale>
        <p:origin x="42" y="-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 язык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86076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Сложноподчиненное  предложение с придаточным обстоятельственным.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Попробуем  смоделировать  СПП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378940" cy="3200876"/>
          </a:xfrm>
        </p:spPr>
        <p:txBody>
          <a:bodyPr/>
          <a:lstStyle/>
          <a:p>
            <a:pPr marL="228600" indent="-228600">
              <a:lnSpc>
                <a:spcPts val="16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Мы  разбили   лагерь. Река   делает  крутой  поворот. </a:t>
            </a:r>
          </a:p>
          <a:p>
            <a:pPr marL="228600" indent="-228600">
              <a:lnSpc>
                <a:spcPts val="16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ts val="16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Трава  была  сочная. В  мае  шли  дожди.</a:t>
            </a:r>
          </a:p>
          <a:p>
            <a:pPr marL="228600" indent="-228600">
              <a:lnSpc>
                <a:spcPts val="16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ts val="16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Я   зайду  к  тебе. У меня  будет  свободное  время.</a:t>
            </a:r>
          </a:p>
          <a:p>
            <a:pPr marL="228600" indent="-228600">
              <a:lnSpc>
                <a:spcPts val="1600"/>
              </a:lnSpc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lnSpc>
                <a:spcPts val="16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Поездку  на  остров  пришлось  отложить. На  море  разыгрался  сильный  шторм.</a:t>
            </a:r>
          </a:p>
          <a:p>
            <a:pPr marL="228600" indent="-228600">
              <a:lnSpc>
                <a:spcPts val="1600"/>
              </a:lnSpc>
            </a:pP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228600" indent="-228600">
              <a:lnSpc>
                <a:spcPts val="16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28600" indent="-228600">
              <a:lnSpc>
                <a:spcPts val="16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5.   В  лесу   было  тепло.  В  тенистых  местах  ещё  лежал  снег.</a:t>
            </a:r>
          </a:p>
          <a:p>
            <a:pPr marL="228600" indent="-228600">
              <a:lnSpc>
                <a:spcPts val="1600"/>
              </a:lnSpc>
            </a:pP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marL="228600" indent="-228600"/>
            <a:r>
              <a:rPr lang="ru-RU" sz="1200" dirty="0" smtClean="0">
                <a:solidFill>
                  <a:srgbClr val="FF0000"/>
                </a:solidFill>
              </a:rPr>
              <a:t>                                                    </a:t>
            </a:r>
          </a:p>
          <a:p>
            <a:pPr marL="228600" indent="-228600"/>
            <a:endParaRPr lang="ru-RU" sz="1200" dirty="0" smtClean="0"/>
          </a:p>
          <a:p>
            <a:pPr marL="228600" indent="-228600"/>
            <a:endParaRPr lang="ru-RU" sz="1200" dirty="0" smtClean="0"/>
          </a:p>
          <a:p>
            <a:pPr marL="228600" indent="-228600">
              <a:buAutoNum type="arabicPeriod"/>
            </a:pPr>
            <a:endParaRPr lang="ru-RU" sz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8256" y="693731"/>
            <a:ext cx="52149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 разбили   лагерь  там,  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река   делает  крутой  поворот.</a:t>
            </a:r>
            <a:endParaRPr lang="ru-RU" sz="14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1122359"/>
            <a:ext cx="5143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Трава  была  сочная,  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  как 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мае  шли  дожди.</a:t>
            </a:r>
            <a:endParaRPr lang="ru-RU" sz="1400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1479549"/>
            <a:ext cx="5286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зайду  к  тебе, 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у  меня  будет  свободное  время.</a:t>
            </a:r>
            <a:endParaRPr lang="ru-RU" sz="1400" b="1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9694" y="2051053"/>
            <a:ext cx="5429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Поездку  на  остров  пришлось  отложить,  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потому  что 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 море  разыгрался  сильный  шторм.</a:t>
            </a:r>
            <a:endParaRPr lang="ru-RU" sz="1400" b="1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9694" y="2783185"/>
            <a:ext cx="552610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лесу   было  тепло,  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хотя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в  тенистых  местах  ещё лежал снег. </a:t>
            </a:r>
            <a:endParaRPr lang="ru-RU" sz="1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Проверим   наши   знания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6"/>
            <a:ext cx="5619204" cy="2462213"/>
          </a:xfrm>
        </p:spPr>
        <p:txBody>
          <a:bodyPr/>
          <a:lstStyle/>
          <a:p>
            <a:pPr marL="228600" indent="-228600">
              <a:buAutoNum type="arabicParenR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Сколько   значений  имеют  придаточные  обстоятельственные?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А)  8       Б)               В )  11          Г) 10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2)  Какое   значение  имеют  придаточные  обстоятельственные?</a:t>
            </a:r>
          </a:p>
          <a:p>
            <a:pPr marL="228600" indent="-228600"/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А)  дополнения                Б)  определения  </a:t>
            </a:r>
          </a:p>
          <a:p>
            <a:pPr marL="228600" indent="-228600"/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В )                                      Г)  сказуемого</a:t>
            </a:r>
          </a:p>
          <a:p>
            <a:pPr marL="228600" indent="-228600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    Какой  пункт   в  данном  перечне   лишний?</a:t>
            </a:r>
          </a:p>
          <a:p>
            <a:pPr marL="228600" indent="-228600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А)  придаточное  уступки   Б)  придаточное  места  </a:t>
            </a:r>
          </a:p>
          <a:p>
            <a:pPr marL="228600" indent="-228600"/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В )  придаточное   условия  Г)</a:t>
            </a: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239694" y="3244850"/>
            <a:ext cx="561920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28600" marR="0" lvl="0" indent="-2286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1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11330" y="979483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11330" y="979483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950" y="1979615"/>
            <a:ext cx="173028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обстоятельства</a:t>
            </a:r>
            <a:endParaRPr lang="ru-RU" sz="1600" b="1" i="1" dirty="0">
              <a:solidFill>
                <a:srgbClr val="00B05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96950" y="1979615"/>
            <a:ext cx="173028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обстоятельства</a:t>
            </a:r>
            <a:endParaRPr lang="ru-RU" sz="1600" b="1" i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48417" y="2693995"/>
            <a:ext cx="26173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придаточное  определения</a:t>
            </a:r>
            <a:endParaRPr lang="ru-RU" sz="16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48417" y="2693995"/>
            <a:ext cx="261738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придаточное  определения</a:t>
            </a:r>
            <a:endParaRPr lang="ru-RU" sz="1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Проверим   наши   знания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6"/>
            <a:ext cx="5619204" cy="2862322"/>
          </a:xfrm>
        </p:spPr>
        <p:txBody>
          <a:bodyPr/>
          <a:lstStyle/>
          <a:p>
            <a:pPr marL="228600" indent="-228600"/>
            <a:r>
              <a:rPr lang="ru-RU" sz="1050" dirty="0" smtClean="0">
                <a:solidFill>
                  <a:srgbClr val="0070C0"/>
                </a:solidFill>
              </a:rPr>
              <a:t>4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   Какой  союз  не  является  словом  придаточного   места?</a:t>
            </a:r>
          </a:p>
          <a:p>
            <a:pPr marL="228600" indent="-228600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А)                       Б)  где       В )  куда    Г)  откуда</a:t>
            </a: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5)   Какие  союзы  используются   в  придаточном   уступки?</a:t>
            </a:r>
          </a:p>
          <a:p>
            <a:pPr marL="228600" indent="-228600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А) так что                Б)  потому  что,  оттого  </a:t>
            </a:r>
          </a:p>
          <a:p>
            <a:pPr marL="228600" indent="-228600"/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В ) словно, точно    Г) </a:t>
            </a: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6)   Какое  предложение  не  содержит  придаточного  обстоятельственного?</a:t>
            </a:r>
          </a:p>
          <a:p>
            <a:pPr marL="228600" indent="-228600"/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А)   Все  замолчали, чтобы  услышать  тихий  стук.   </a:t>
            </a:r>
          </a:p>
          <a:p>
            <a:pPr marL="228600" indent="-228600"/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Б)</a:t>
            </a:r>
          </a:p>
          <a:p>
            <a:pPr marL="228600" indent="-228600"/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В )  Мы  пошли  туда,  куда  нам  </a:t>
            </a:r>
            <a:r>
              <a:rPr lang="ru-RU" sz="14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указал  сторож.        </a:t>
            </a:r>
            <a:endParaRPr lang="ru-RU" sz="14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Г)   Снег   занёс  дверь,  так  что  выйти  на  улицу  было  </a:t>
            </a:r>
          </a:p>
          <a:p>
            <a:pPr marL="228600" indent="-228600"/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невозможно.</a:t>
            </a:r>
          </a:p>
          <a:p>
            <a:pPr marL="228600" indent="-228600"/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4074" y="693731"/>
            <a:ext cx="78438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почему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b="1" i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25710" y="1336673"/>
            <a:ext cx="13359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пусть,  пускай</a:t>
            </a:r>
            <a:endParaRPr lang="ru-RU" sz="1400" b="1" i="1" dirty="0">
              <a:solidFill>
                <a:srgbClr val="00B05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25710" y="1336673"/>
            <a:ext cx="13359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пусть,  пускай</a:t>
            </a:r>
            <a:endParaRPr lang="ru-RU" sz="1400" b="1" i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2636" y="693731"/>
            <a:ext cx="8327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почему </a:t>
            </a:r>
            <a:endParaRPr lang="ru-RU" sz="1400" b="1" i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82636" y="2193929"/>
            <a:ext cx="39290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  не  знаю  точно,  выполню ли  я   задания. </a:t>
            </a:r>
            <a:endParaRPr lang="ru-RU" sz="1400" b="1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82636" y="2193929"/>
            <a:ext cx="39290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 не  знаю  точно,  выполню ли  я   задания. </a:t>
            </a:r>
            <a:endParaRPr lang="ru-RU" sz="1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Задания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Текст 3"/>
          <p:cNvSpPr txBox="1">
            <a:spLocks/>
          </p:cNvSpPr>
          <p:nvPr/>
        </p:nvSpPr>
        <p:spPr>
          <a:xfrm>
            <a:off x="1597016" y="1336673"/>
            <a:ext cx="335758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Упражнения  </a:t>
            </a: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83, 84.</a:t>
            </a:r>
            <a:endParaRPr kumimoji="0" lang="ru-RU" sz="2800" b="1" i="1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54008" y="622293"/>
            <a:ext cx="7745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ru-RU" sz="2800" b="1" i="1" kern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02423"/>
            <a:ext cx="5246443" cy="215444"/>
          </a:xfrm>
        </p:spPr>
        <p:txBody>
          <a:bodyPr/>
          <a:lstStyle/>
          <a:p>
            <a:r>
              <a:rPr lang="ru-RU" sz="1400" dirty="0" smtClean="0"/>
              <a:t>Проверим   задание  для   самостоятельного  выполнения</a:t>
            </a:r>
            <a:endParaRPr lang="ru-RU" sz="1400" dirty="0"/>
          </a:p>
        </p:txBody>
      </p:sp>
      <p:pic>
        <p:nvPicPr>
          <p:cNvPr id="1026" name="Picture 2" descr="C:\Documents and Settings\Администратор\Рабочий стол\Рабочий стол 2019\человечки\выпускник-34915441.jpg"/>
          <p:cNvPicPr>
            <a:picLocks noChangeAspect="1" noChangeArrowheads="1"/>
          </p:cNvPicPr>
          <p:nvPr/>
        </p:nvPicPr>
        <p:blipFill>
          <a:blip r:embed="rId2"/>
          <a:srcRect l="5704" r="10622" b="16166"/>
          <a:stretch>
            <a:fillRect/>
          </a:stretch>
        </p:blipFill>
        <p:spPr bwMode="auto">
          <a:xfrm>
            <a:off x="96818" y="1050921"/>
            <a:ext cx="5572164" cy="207170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882768" y="1550988"/>
            <a:ext cx="36433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Образец. 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Часовой   заметил,  как  приближается   неприятель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Часовой  заметил  приближение  неприятеля.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597544" cy="1513235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Страницы 34-35,   упражнение  77.         Преобразуйте       СПП   </a:t>
            </a:r>
          </a:p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  придаточными   изъяснительными  в    простые    предложения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1700"/>
              </a:lnSpc>
            </a:pP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700"/>
              </a:lnSpc>
            </a:pP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sz="1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550988"/>
            <a:ext cx="5257724" cy="1508105"/>
          </a:xfrm>
        </p:spPr>
        <p:txBody>
          <a:bodyPr/>
          <a:lstStyle/>
          <a:p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Диспетчер  объявил,       что         прибывает     скорый  поезд  из  Москвы. </a:t>
            </a:r>
          </a:p>
          <a:p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4. В    статье    говорилось  о  том,     как      развивается  наша  промышленность. </a:t>
            </a:r>
          </a:p>
          <a:p>
            <a:endParaRPr lang="ru-RU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               </a:t>
            </a:r>
            <a:endParaRPr lang="ru-RU" sz="1400" dirty="0" smtClean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9694" y="122227"/>
            <a:ext cx="5526106" cy="1182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ru-RU" sz="1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Экипаж  самолета  предупредили  о  том, что  приближается   циклон.</a:t>
            </a:r>
            <a:r>
              <a:rPr lang="ru-RU" sz="14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700"/>
              </a:lnSpc>
            </a:pPr>
            <a:endParaRPr lang="ru-RU" sz="1400" b="1" i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700"/>
              </a:lnSpc>
            </a:pPr>
            <a:r>
              <a:rPr lang="ru-RU" sz="1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 Мой друг  сообщил,  что  его  планы  на   ближайшую  неделю  изменились.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1132" y="336541"/>
            <a:ext cx="54546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Экипаж  самолета  предупредили  о  приближающемся    циклоне .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979483"/>
            <a:ext cx="52864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Мой  друг        сообщил     об  изменении  планов  на  ближайшую  неделю.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1693863"/>
            <a:ext cx="52149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-</a:t>
            </a: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Диспетчер     сообщил  о  прибытии      скорого поезда  из  Москвы.</a:t>
            </a:r>
            <a:endParaRPr lang="ru-RU" sz="1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9694" y="2336805"/>
            <a:ext cx="5429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статье  говорилось  о  развитии   нашей  промышленности.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8256" y="122227"/>
            <a:ext cx="5429288" cy="292895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Графический   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4"/>
            <a:ext cx="5400599" cy="2769989"/>
          </a:xfrm>
        </p:spPr>
        <p:txBody>
          <a:bodyPr/>
          <a:lstStyle/>
          <a:p>
            <a:pPr marL="179388" indent="-179388"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Грош цена  человеку, который не  может  сломить  дурной  привычки. 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9388" indent="-179388"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Я читала,  что   бессмертны    души.      </a:t>
            </a:r>
          </a:p>
          <a:p>
            <a:pPr marL="179388" indent="-179388"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Дом,    в        котором     я     живу,  находится     возле      речки.</a:t>
            </a:r>
          </a:p>
          <a:p>
            <a:pPr marL="179388" indent="-179388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4. Сердце     предчувствовало, что    случится   что-то  недоброе.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79388" indent="-179388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-179388">
              <a:buAutoNum type="arabicPeriod" startAt="5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  место  красит  человека,  а  человек  место.</a:t>
            </a:r>
          </a:p>
          <a:p>
            <a:pPr marL="342900" indent="-342900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179388" indent="-179388">
              <a:buAutoNum type="arabicPeriod" startAt="6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Утром  осенний   дождь  старательно  прикрепил  к  сосновым  иголкам капли-серёжки, которые  долго   висели  на  каждой   иголочке.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1400" dirty="0" smtClean="0">
              <a:solidFill>
                <a:srgbClr val="FF0000"/>
              </a:solidFill>
            </a:endParaRPr>
          </a:p>
          <a:p>
            <a:pPr marL="342900" indent="-342900"/>
            <a:r>
              <a:rPr lang="ru-RU" sz="1200" dirty="0" smtClean="0"/>
              <a:t>                                                                        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7214" y="765169"/>
            <a:ext cx="17132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     ], (который…).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82966" y="979483"/>
            <a:ext cx="13268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     ], (что… ).</a:t>
            </a:r>
            <a:endParaRPr lang="ru-RU" sz="1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97214" y="1479549"/>
            <a:ext cx="19534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[…, (в  котором…),   ].</a:t>
            </a:r>
            <a:endParaRPr lang="ru-RU" sz="1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25776" y="1836739"/>
            <a:ext cx="13845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     ],  (что…).</a:t>
            </a:r>
            <a:endParaRPr lang="ru-RU" sz="1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97214" y="2265367"/>
            <a:ext cx="12202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     ], а [      ].</a:t>
            </a:r>
            <a:endParaRPr lang="ru-RU" sz="1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97214" y="2836871"/>
            <a:ext cx="17228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     ],  (которые</a:t>
            </a:r>
            <a:r>
              <a:rPr lang="ru-RU" sz="1400" b="1" dirty="0" smtClean="0">
                <a:solidFill>
                  <a:srgbClr val="FF0000"/>
                </a:solidFill>
              </a:rPr>
              <a:t>…). 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Горизонтальный свиток 13"/>
          <p:cNvSpPr/>
          <p:nvPr/>
        </p:nvSpPr>
        <p:spPr>
          <a:xfrm>
            <a:off x="1239826" y="0"/>
            <a:ext cx="2857520" cy="979483"/>
          </a:xfrm>
          <a:prstGeom prst="horizontalScrol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9826" y="193665"/>
            <a:ext cx="2928958" cy="630942"/>
          </a:xfrm>
          <a:noFill/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Придаточные   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обстоятельственные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469656" y="1765301"/>
            <a:ext cx="1296144" cy="5051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Условия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740024" y="1050921"/>
            <a:ext cx="1353902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Причины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740156" y="1479549"/>
            <a:ext cx="857256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Цели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0" y="407979"/>
            <a:ext cx="110436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Места</a:t>
            </a:r>
            <a:endParaRPr lang="ru-RU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256" y="1050921"/>
            <a:ext cx="1224136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Времени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68256" y="1550987"/>
            <a:ext cx="150019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Образа действия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454140" y="979483"/>
            <a:ext cx="1224136" cy="6863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Меры  и степени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325640" y="1050921"/>
            <a:ext cx="1440160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Уступки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097082" y="1693863"/>
            <a:ext cx="1585767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Сравнения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311660" y="336541"/>
            <a:ext cx="145414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Следствия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>
            <a:stCxn id="14" idx="3"/>
            <a:endCxn id="13" idx="2"/>
          </p:cNvCxnSpPr>
          <p:nvPr/>
        </p:nvCxnSpPr>
        <p:spPr>
          <a:xfrm>
            <a:off x="4097346" y="489742"/>
            <a:ext cx="214314" cy="611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097346" y="765169"/>
            <a:ext cx="785818" cy="2857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883032" y="908045"/>
            <a:ext cx="928694" cy="8572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6" idx="0"/>
          </p:cNvCxnSpPr>
          <p:nvPr/>
        </p:nvCxnSpPr>
        <p:spPr>
          <a:xfrm rot="16200000" flipH="1">
            <a:off x="3775875" y="1086640"/>
            <a:ext cx="642942" cy="14287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5" idx="0"/>
          </p:cNvCxnSpPr>
          <p:nvPr/>
        </p:nvCxnSpPr>
        <p:spPr>
          <a:xfrm rot="16200000" flipH="1">
            <a:off x="3292815" y="926761"/>
            <a:ext cx="142874" cy="10544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14" idx="2"/>
          </p:cNvCxnSpPr>
          <p:nvPr/>
        </p:nvCxnSpPr>
        <p:spPr>
          <a:xfrm rot="16200000" flipH="1">
            <a:off x="2285897" y="1239736"/>
            <a:ext cx="836815" cy="7143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endCxn id="10" idx="0"/>
          </p:cNvCxnSpPr>
          <p:nvPr/>
        </p:nvCxnSpPr>
        <p:spPr>
          <a:xfrm rot="16200000" flipH="1">
            <a:off x="2010207" y="923482"/>
            <a:ext cx="71438" cy="405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1061231" y="1086640"/>
            <a:ext cx="714380" cy="357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8" idx="0"/>
          </p:cNvCxnSpPr>
          <p:nvPr/>
        </p:nvCxnSpPr>
        <p:spPr>
          <a:xfrm rot="5400000" flipH="1" flipV="1">
            <a:off x="938637" y="749732"/>
            <a:ext cx="142876" cy="45950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stCxn id="7" idx="6"/>
            <a:endCxn id="2" idx="1"/>
          </p:cNvCxnSpPr>
          <p:nvPr/>
        </p:nvCxnSpPr>
        <p:spPr>
          <a:xfrm flipV="1">
            <a:off x="1104360" y="509136"/>
            <a:ext cx="135466" cy="11315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Текст 2"/>
          <p:cNvSpPr txBox="1">
            <a:spLocks/>
          </p:cNvSpPr>
          <p:nvPr/>
        </p:nvSpPr>
        <p:spPr>
          <a:xfrm>
            <a:off x="168256" y="2265367"/>
            <a:ext cx="5472608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Почему  они  так   называются  -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                                              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 б с т о я т е л </a:t>
            </a:r>
            <a:r>
              <a:rPr kumimoji="0" lang="ru-RU" sz="14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ь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с т в е </a:t>
            </a:r>
            <a:r>
              <a:rPr kumimoji="0" lang="ru-RU" sz="14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н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н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ы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  каким  признакам  их  следует  отличать  от   других  придаточных?     </a:t>
            </a:r>
            <a:endParaRPr kumimoji="0" lang="ru-RU" sz="1400" b="1" i="1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597544" cy="324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2928958" cy="3170099"/>
          </a:xfrm>
        </p:spPr>
        <p:txBody>
          <a:bodyPr/>
          <a:lstStyle/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Большинство  обстоятельственных  придаточных имеют </a:t>
            </a:r>
          </a:p>
          <a:p>
            <a:pPr algn="ctr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   же   значения </a:t>
            </a:r>
          </a:p>
          <a:p>
            <a:pPr algn="ctr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  отвечают  </a:t>
            </a:r>
          </a:p>
          <a:p>
            <a:pPr algn="ctr"/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  же  вопросы,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 и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обстоятельства   </a:t>
            </a:r>
          </a:p>
          <a:p>
            <a:pPr algn="ctr"/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простом  предложении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 smtClean="0">
              <a:solidFill>
                <a:srgbClr val="0070C0"/>
              </a:solidFill>
            </a:endParaRPr>
          </a:p>
          <a:p>
            <a:r>
              <a:rPr lang="ru-RU" sz="1600" dirty="0" smtClean="0">
                <a:solidFill>
                  <a:srgbClr val="FF0000"/>
                </a:solidFill>
              </a:rPr>
              <a:t>                 </a:t>
            </a:r>
          </a:p>
          <a:p>
            <a:endParaRPr lang="ru-RU" sz="1600" dirty="0" smtClean="0">
              <a:solidFill>
                <a:srgbClr val="0070C0"/>
              </a:solidFill>
            </a:endParaRPr>
          </a:p>
          <a:p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122227"/>
            <a:ext cx="5429288" cy="292895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376359" cy="2092881"/>
          </a:xfrm>
        </p:spPr>
        <p:txBody>
          <a:bodyPr/>
          <a:lstStyle/>
          <a:p>
            <a:r>
              <a:rPr lang="ru-RU" sz="1400" dirty="0" smtClean="0">
                <a:solidFill>
                  <a:srgbClr val="FF0000"/>
                </a:solidFill>
              </a:rPr>
              <a:t> 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Придаточные  обстоятельственные относятся  к  глаголам-сказуемым  или  обстоятельствам  в  главном  предложении. Они  уточняют  цель,  время,  место,  причину  и т.д. действия  и   делятся  на  следующие   виды:</a:t>
            </a:r>
            <a:endPara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400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1050921"/>
          <a:ext cx="5472609" cy="2055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1500198"/>
                <a:gridCol w="247221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Виды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Вопросы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Союзы  и  союзные  слова</a:t>
                      </a:r>
                      <a:endParaRPr lang="ru-RU" sz="1100" dirty="0"/>
                    </a:p>
                  </a:txBody>
                  <a:tcPr/>
                </a:tc>
              </a:tr>
              <a:tr h="388843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 Образа действия  и  степени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Как?  Каким   образом?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как  будто,  словно,  сколько,  чтобы,   насколько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1352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Места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Где? Куда? Откуда?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где, куда, откуда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030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 Времени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Когда? С каких пор?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едва,  когда,  с тех  пор как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544615" cy="1231106"/>
          </a:xfrm>
        </p:spPr>
        <p:txBody>
          <a:bodyPr/>
          <a:lstStyle/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endParaRPr lang="ru-RU" sz="1400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8256" y="122227"/>
          <a:ext cx="5472609" cy="3026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9"/>
                <a:gridCol w="1991143"/>
                <a:gridCol w="2329337"/>
              </a:tblGrid>
              <a:tr h="29823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Виды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Вопросы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Союзы  и  союзные  слова</a:t>
                      </a:r>
                      <a:endParaRPr lang="ru-RU" sz="1100" dirty="0"/>
                    </a:p>
                  </a:txBody>
                  <a:tcPr/>
                </a:tc>
              </a:tr>
              <a:tr h="44183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4. Причины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Отчего?  Почему?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так как, ибо, потому  что, что, вследствие  того, что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183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5. Условия                    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 каком  условии?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если,  раз,  когда, если…то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183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6. Сравнения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Как что? 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Подобно  чему?  Чем  что?  Чем  кто?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словно, будто,  точно,  как  чем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825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7. Цели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Зачем?  С какой  целью?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чтобы,  для  того  чтобы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825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8. Следствия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Что из  этого  следует?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так  что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183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9. Уступки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Вопреки  чему?</a:t>
                      </a: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Несмотря на  что?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пускай, пусть, хотя, несмотря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на  то что, сколько  ни…,  как  ни…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4628" y="110257"/>
            <a:ext cx="5164295" cy="200055"/>
          </a:xfrm>
        </p:spPr>
        <p:txBody>
          <a:bodyPr/>
          <a:lstStyle/>
          <a:p>
            <a:r>
              <a:rPr lang="ru-RU" sz="1300" dirty="0" smtClean="0"/>
              <a:t>Рассмотрим  примеры  придаточных  обстоятельственных</a:t>
            </a:r>
            <a:endParaRPr lang="ru-RU" sz="13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4"/>
            <a:ext cx="5472607" cy="2800767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z="1200" dirty="0" smtClean="0"/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Никогда  не  следует  возвращаться  туда, 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был  счастлив.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(места)</a:t>
            </a:r>
          </a:p>
          <a:p>
            <a:pPr>
              <a:buFont typeface="Wingdings" pitchFamily="2" charset="2"/>
              <a:buChar char="q"/>
            </a:pP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то время как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она  выходила  из  гостиной,  в  передней  послышался  звонок.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(времени)</a:t>
            </a:r>
          </a:p>
          <a:p>
            <a:pPr>
              <a:buFont typeface="Wingdings" pitchFamily="2" charset="2"/>
              <a:buChar char="q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Всякий   труд    важен, 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ибо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облагораживает   человека.   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причины)</a:t>
            </a:r>
          </a:p>
          <a:p>
            <a:pPr>
              <a:buFont typeface="Wingdings" pitchFamily="2" charset="2"/>
              <a:buChar char="q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Погода  была  снежная,   ветреная, 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   что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сугробы  намело  выше  окон. 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(следствия)</a:t>
            </a:r>
          </a:p>
          <a:p>
            <a:pPr>
              <a:buFont typeface="Wingdings" pitchFamily="2" charset="2"/>
              <a:buChar char="q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Дядюшка   пел   так,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как 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поёт   простой   народ. 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(образа действия)</a:t>
            </a:r>
          </a:p>
          <a:p>
            <a:pPr>
              <a:buFont typeface="Wingdings" pitchFamily="2" charset="2"/>
              <a:buChar char="q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Чем  проще  слово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 тем 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более  оно   почётно       .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(сравнения)</a:t>
            </a:r>
          </a:p>
          <a:p>
            <a:pPr>
              <a:buFont typeface="Wingdings" pitchFamily="2" charset="2"/>
              <a:buChar char="q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Всякое  дело   надо   любить, 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чтобы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хорошо  его   делать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(цели)</a:t>
            </a:r>
          </a:p>
          <a:p>
            <a:pPr>
              <a:buFont typeface="Wingdings" pitchFamily="2" charset="2"/>
              <a:buChar char="q"/>
            </a:pP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солнце   не   потушат,  будут   зайчики   всегда.   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(условия)</a:t>
            </a:r>
          </a:p>
          <a:p>
            <a:pPr>
              <a:buFont typeface="Wingdings" pitchFamily="2" charset="2"/>
              <a:buChar char="q"/>
            </a:pP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Пускай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ещё  не  высохли  чернила,  словам    уже   бессмертие   дано.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(уступки)                      </a:t>
            </a:r>
          </a:p>
          <a:p>
            <a:endParaRPr lang="ru-RU" sz="1200" dirty="0" smtClean="0"/>
          </a:p>
          <a:p>
            <a:pPr>
              <a:buFont typeface="Wingdings" pitchFamily="2" charset="2"/>
              <a:buChar char="q"/>
            </a:pP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4603</TotalTime>
  <Words>1013</Words>
  <Application>Microsoft Office PowerPoint</Application>
  <PresentationFormat>Произвольный</PresentationFormat>
  <Paragraphs>181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Русский   язык </vt:lpstr>
      <vt:lpstr>Проверим   задание  для   самостоятельного  выполнения</vt:lpstr>
      <vt:lpstr>Слайд 3</vt:lpstr>
      <vt:lpstr>         Графический    диктант</vt:lpstr>
      <vt:lpstr> Придаточные     обстоятельственные</vt:lpstr>
      <vt:lpstr> </vt:lpstr>
      <vt:lpstr>Слайд 7</vt:lpstr>
      <vt:lpstr>Слайд 8</vt:lpstr>
      <vt:lpstr>Рассмотрим  примеры  придаточных  обстоятельственных</vt:lpstr>
      <vt:lpstr> Попробуем  смоделировать  СПП</vt:lpstr>
      <vt:lpstr>        Проверим   наши   знания</vt:lpstr>
      <vt:lpstr>        Проверим   наши   знания</vt:lpstr>
      <vt:lpstr>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575</cp:revision>
  <dcterms:created xsi:type="dcterms:W3CDTF">2020-04-13T08:05:42Z</dcterms:created>
  <dcterms:modified xsi:type="dcterms:W3CDTF">2020-11-01T16:00:56Z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