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429" r:id="rId3"/>
    <p:sldId id="434" r:id="rId4"/>
    <p:sldId id="438" r:id="rId5"/>
    <p:sldId id="437" r:id="rId6"/>
    <p:sldId id="440" r:id="rId7"/>
    <p:sldId id="441" r:id="rId8"/>
    <p:sldId id="451" r:id="rId9"/>
    <p:sldId id="450" r:id="rId10"/>
    <p:sldId id="452" r:id="rId11"/>
    <p:sldId id="449" r:id="rId12"/>
    <p:sldId id="448" r:id="rId13"/>
    <p:sldId id="447" r:id="rId14"/>
    <p:sldId id="446" r:id="rId15"/>
    <p:sldId id="445" r:id="rId16"/>
    <p:sldId id="442" r:id="rId17"/>
    <p:sldId id="444" r:id="rId18"/>
    <p:sldId id="453" r:id="rId19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959" autoAdjust="0"/>
    <p:restoredTop sz="91566" autoAdjust="0"/>
  </p:normalViewPr>
  <p:slideViewPr>
    <p:cSldViewPr>
      <p:cViewPr varScale="1">
        <p:scale>
          <a:sx n="101" d="100"/>
          <a:sy n="101" d="100"/>
        </p:scale>
        <p:origin x="-84" y="-3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5914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с придаточным изъяснительным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00599" cy="2492990"/>
          </a:xfrm>
          <a:ln w="28575">
            <a:solidFill>
              <a:srgbClr val="00B050"/>
            </a:solidFill>
          </a:ln>
        </p:spPr>
        <p:txBody>
          <a:bodyPr/>
          <a:lstStyle/>
          <a:p>
            <a:pPr marL="457200" indent="-95250">
              <a:buAutoNum type="arabicParenR"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испуганном   взоре,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ты  помнишь  и   любишь  меня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(А. Блок)</a:t>
            </a:r>
          </a:p>
          <a:p>
            <a:pPr marL="457200" indent="-95250">
              <a:buAutoNum type="arabicParenR"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 сказал  это  и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почувствовал, как  у  него  холодеет  лицо.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(К.Паустовский)</a:t>
            </a:r>
          </a:p>
          <a:p>
            <a:pPr marL="457200" indent="-457200">
              <a:buAutoNum type="arabicParenR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Кроме  того,  пояснения  в  предложении  требуют  и  некоторые   </a:t>
            </a:r>
            <a:r>
              <a:rPr lang="ru-RU" sz="1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фразеологизмы: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проявить   заботу,  дать  слово, высказать  предположение,  подать   знак  и  др.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128886"/>
            <a:ext cx="5472608" cy="2008242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1050" dirty="0" smtClean="0"/>
              <a:t>  </a:t>
            </a:r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050" dirty="0" smtClean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Придаточная   часть  чаще   всего   стоит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  главной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Этот 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  иногда   нарушается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 того,  чтобы  усилить внимание  к  информации, передаваемой  придаточной   частью: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Что  волки  жадны),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всякий    знает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(И.Крылов)</a:t>
            </a:r>
            <a:endParaRPr 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68256" y="0"/>
            <a:ext cx="5429288" cy="908045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0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Придаточные изъяснительные  присоединяются  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главной  части при  помощи: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68256" y="908045"/>
            <a:ext cx="2571768" cy="500066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союзов: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168652" y="908045"/>
            <a:ext cx="2286016" cy="500066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союзных  слов: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одготовка 8"/>
          <p:cNvSpPr/>
          <p:nvPr/>
        </p:nvSpPr>
        <p:spPr>
          <a:xfrm>
            <a:off x="239694" y="1479549"/>
            <a:ext cx="2286016" cy="57150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как, будто, чтобы, ли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2954338" y="1479549"/>
            <a:ext cx="2643206" cy="571504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 как, сколько, где, зачем, когда, куда, почему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198" y="2693995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0800000">
            <a:off x="1168388" y="2765431"/>
            <a:ext cx="1857388" cy="1428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0156" y="2693995"/>
            <a:ext cx="23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46" y="193665"/>
            <a:ext cx="1219200" cy="571504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7862"/>
            <a:ext cx="5447798" cy="3046988"/>
          </a:xfrm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                  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Возьмите   на    заметку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Многие  СПП  с   придаточными   изъяснительными имеют  в  своём составе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указательные  слова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которые  чаще  всего   выражены  указательным   местоимением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тот,  то.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 некоторых  случаях   такое   местоимение выполняет  в  предложении  особую  роль  и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его  нельзя  изъять:</a:t>
            </a:r>
          </a:p>
          <a:p>
            <a:pPr marL="266700" indent="-180975">
              <a:buFont typeface="+mj-lt"/>
              <a:buAutoNum type="arabicParenR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Важно было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что его никто не заметил.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(М.Горький)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180975">
              <a:buFont typeface="+mj-lt"/>
              <a:buAutoNum type="arabicParenR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 тут  не  в  отдельных  словах, а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том,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они  вместе  как  нельзя  лучше  доносят  до  нас   разговорную,  рассыпчатую  русскую   речь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smtClean="0"/>
              <a:t>(С.Маршак)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Выполним  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479417"/>
            <a:ext cx="5472608" cy="2400657"/>
          </a:xfrm>
        </p:spPr>
        <p:txBody>
          <a:bodyPr/>
          <a:lstStyle/>
          <a:p>
            <a:r>
              <a:rPr lang="ru-RU" sz="1400" dirty="0" smtClean="0"/>
              <a:t>   </a:t>
            </a:r>
          </a:p>
          <a:p>
            <a:r>
              <a:rPr lang="ru-RU" sz="1400" dirty="0" smtClean="0"/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Спишите  пословицы,  расставляя  знаки  препинания. Определите  главное предложение и придаточное  изъяснительное.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Самым   дорогим   кажется  то  во  что  твой  труд  вложен.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 другому  яму  роет  тот  сам  в  неё  попадет.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ошибается  тот,  кто  ничего  не  делает.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 спит   весной  тот   плачет  зимой.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29288" cy="2985433"/>
          </a:xfrm>
          <a:ln w="28575">
            <a:solidFill>
              <a:srgbClr val="00B050"/>
            </a:solidFill>
          </a:ln>
        </p:spPr>
        <p:txBody>
          <a:bodyPr/>
          <a:lstStyle/>
          <a:p>
            <a:pPr marL="228600" indent="-228600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Самым   дорогим   кажется  то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 что  твой  труд  вложен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 другому  яму  роет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тот  сам  в  неё  попадет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 ошибается  тот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 ничего  не  делает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 спит   весной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тот   плачет  зимой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46" y="193666"/>
            <a:ext cx="785818" cy="571504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72608" cy="2923877"/>
          </a:xfrm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ru-RU" sz="1400" dirty="0" smtClean="0"/>
              <a:t>                          </a:t>
            </a: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95250"/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Сложноподчиненными  предложениями с  придаточными  изъяснительными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передаётся  косвенная   речь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5725" indent="95250"/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95250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 им   объяснил,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я  офицер, еду  в  действующий  отряд по  казенной   надобности.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(М. Лермонтов)</a:t>
            </a:r>
          </a:p>
          <a:p>
            <a:pPr marL="85725" indent="9525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Верочка   сказала,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  не    хочет  чаю,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  ушла  в   свою  комнату.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(Н.Чернышевский) </a:t>
            </a:r>
          </a:p>
          <a:p>
            <a:pPr marL="85725" indent="95250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Если  чужая  речь -  вопросительное  предложение, то  при  преобразовании  её  в  косвенную используются   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союзные  слова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(если  вопрос  оформлен вопросительным  словом) 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  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 ли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(если  вопрос  не   содержит вопросительного  слова).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6950" y="193665"/>
            <a:ext cx="3002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Возьмите   на    заметку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3"/>
            <a:ext cx="5357850" cy="2523768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266700" indent="-180975"/>
            <a:r>
              <a:rPr lang="ru-RU" sz="1400" dirty="0" smtClean="0"/>
              <a:t>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конце   предложения   с  косвенным  вопросом  вопросительный   знак 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 ставится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6700" indent="-180975"/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180975">
              <a:buFont typeface="+mj-lt"/>
              <a:buAutoNum type="arabicPeriod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«Кто   этот   человек?»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спросил  я  дежурную.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(К.Паустовский)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--  Я спросил   у   дежурной,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этот  человек.</a:t>
            </a:r>
          </a:p>
          <a:p>
            <a:pPr marL="266700" indent="-180975">
              <a:buFont typeface="+mj-lt"/>
              <a:buAutoNum type="arabicPeriod"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спрашиваю  старика, сидящего  у  печи: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«Это  твой   внук?»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(К.Симонов)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-- Я  спрашиваю   у  старика,  сидящего у печи,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это  внук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Рабочий стол 2019\человечки\внимание-сту-ент-выпускник-указывает-па-ец-вверх-35131844.jpg"/>
          <p:cNvPicPr>
            <a:picLocks noChangeAspect="1" noChangeArrowheads="1"/>
          </p:cNvPicPr>
          <p:nvPr/>
        </p:nvPicPr>
        <p:blipFill>
          <a:blip r:embed="rId2" cstate="print"/>
          <a:srcRect r="11935"/>
          <a:stretch>
            <a:fillRect/>
          </a:stretch>
        </p:blipFill>
        <p:spPr bwMode="auto">
          <a:xfrm>
            <a:off x="596884" y="265103"/>
            <a:ext cx="714380" cy="85725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29288" cy="2831544"/>
          </a:xfrm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ru-RU" sz="1400" dirty="0" smtClean="0"/>
              <a:t>                                                </a:t>
            </a: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pPr marL="85725" indent="180975">
              <a:tabLst>
                <a:tab pos="180975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Внимание!</a:t>
            </a:r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pPr marL="85725" indent="276225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 придаточных  изъяснительных  предложениях   частица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употребляется 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  значении   </a:t>
            </a:r>
            <a:r>
              <a:rPr lang="ru-RU" sz="1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союза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85725" indent="2762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спрашивал  себя,  действительно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существуют  берёзовые леса и реки, заросшие кувшинками.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( К. Паустовский)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Рабочий стол 2019\человечки\внимание-сту-ент-выпускник-указывает-па-ец-вверх-351318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023" y="5337201"/>
            <a:ext cx="2466434" cy="2333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11264" y="908045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12-13,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выучить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теоретический       материал.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Выполнить      упражнения  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77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79.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02423"/>
            <a:ext cx="5246443" cy="215444"/>
          </a:xfrm>
        </p:spPr>
        <p:txBody>
          <a:bodyPr/>
          <a:lstStyle/>
          <a:p>
            <a:r>
              <a:rPr lang="ru-RU" sz="1400" dirty="0" smtClean="0"/>
              <a:t>Проверим   задание  для   самостоятельного  выполнения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28592" cy="2800767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Страница 29, упражнение 63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/>
              <a:t>Перепишите, </a:t>
            </a:r>
            <a:r>
              <a:rPr lang="en-US" sz="1400" dirty="0" smtClean="0"/>
              <a:t> </a:t>
            </a:r>
            <a:r>
              <a:rPr lang="ru-RU" sz="1400" dirty="0" smtClean="0"/>
              <a:t>вставляя  пропущенные </a:t>
            </a:r>
            <a:r>
              <a:rPr lang="en-US" sz="1400" dirty="0" smtClean="0"/>
              <a:t> </a:t>
            </a:r>
            <a:r>
              <a:rPr lang="ru-RU" sz="1400" dirty="0" smtClean="0"/>
              <a:t>указательные</a:t>
            </a:r>
            <a:r>
              <a:rPr lang="en-US" sz="1400" dirty="0" smtClean="0"/>
              <a:t> </a:t>
            </a:r>
            <a:r>
              <a:rPr lang="ru-RU" sz="1400" dirty="0" smtClean="0"/>
              <a:t>  и</a:t>
            </a:r>
            <a:r>
              <a:rPr lang="en-US" sz="1400" dirty="0" smtClean="0"/>
              <a:t> </a:t>
            </a:r>
            <a:r>
              <a:rPr lang="ru-RU" sz="1400" dirty="0" smtClean="0"/>
              <a:t>  союзные  </a:t>
            </a:r>
            <a:r>
              <a:rPr lang="en-US" sz="1400" dirty="0" smtClean="0"/>
              <a:t> </a:t>
            </a:r>
            <a:r>
              <a:rPr lang="ru-RU" sz="1400" dirty="0" smtClean="0"/>
              <a:t>слова. Выделите  грамматические  основы  предложений 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1.Не  может управлять  другими …, …. не  в  состоянии  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справиться  с  самим  собой.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2. ….ищет  зла, к  …   оно  и  приходит.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З. Счастье  выпадает …, …  его  не  ждёт.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4. У … много  недостатков, … находит  их   у   других.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400" dirty="0" smtClean="0"/>
              <a:t>.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…., …  щедр, не  нужно  быть   храбрым.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6. …. не  следует  делать, …  не   делай   даже  в  мыслях.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7. Никогда  не  беспокой  другого …,  … ты  можешь  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сделать   сам.                                                       </a:t>
            </a:r>
            <a:r>
              <a:rPr lang="ru-RU" sz="1200" dirty="0" smtClean="0">
                <a:solidFill>
                  <a:srgbClr val="0070C0"/>
                </a:solidFill>
              </a:rPr>
              <a:t>(Афоризмы)</a:t>
            </a:r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00600" cy="2877711"/>
          </a:xfrm>
        </p:spPr>
        <p:txBody>
          <a:bodyPr/>
          <a:lstStyle/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1.Не    может    управлять   другими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тот,  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en-US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в </a:t>
            </a:r>
            <a:r>
              <a:rPr lang="en-US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состоянии  справиться  с  самим  собой.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ищет    зла,     к   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оно  и  приходит.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З. Счастье  выпадает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тому, кто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 не  ждёт.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У </a:t>
            </a:r>
            <a:r>
              <a:rPr lang="uz-Cyrl-UZ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много  недостатков,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тот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 находит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их   у    других.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Тому, кто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щедр, не  нужно  быть   храбрым.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Чего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не  следует  делать,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  делай   даже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  мыслях.</a:t>
            </a:r>
          </a:p>
          <a:p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Никогда         не     беспокой         другого     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тем,  </a:t>
            </a:r>
          </a:p>
          <a:p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что    </a:t>
            </a:r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      можешь     сделать      сам.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(Афоризмы)</a:t>
            </a:r>
            <a:r>
              <a:rPr lang="ru-RU" sz="1400" dirty="0" smtClean="0"/>
              <a:t>        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0" y="336541"/>
            <a:ext cx="3168652" cy="357190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96818" y="550855"/>
            <a:ext cx="3571900" cy="35719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954074" y="836607"/>
            <a:ext cx="714380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954470" y="836607"/>
            <a:ext cx="1357322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168784" y="1336673"/>
            <a:ext cx="1143008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2025644" y="1836739"/>
            <a:ext cx="1285884" cy="357190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882636" y="2122491"/>
            <a:ext cx="1357322" cy="357190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525578" y="2622557"/>
            <a:ext cx="1785950" cy="357190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525578" y="2887660"/>
            <a:ext cx="2286016" cy="357190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454536" y="265103"/>
            <a:ext cx="571504" cy="357190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168388" y="1050921"/>
            <a:ext cx="1285884" cy="357190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811594" y="265103"/>
            <a:ext cx="571504" cy="357190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2882900" y="1050921"/>
            <a:ext cx="500066" cy="357190"/>
          </a:xfrm>
          <a:prstGeom prst="rect">
            <a:avLst/>
          </a:prstGeom>
          <a:noFill/>
        </p:spPr>
      </p:pic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1132" y="765169"/>
            <a:ext cx="571504" cy="357190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025776" y="1265235"/>
            <a:ext cx="571504" cy="357190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954074" y="1765301"/>
            <a:ext cx="571504" cy="357190"/>
          </a:xfrm>
          <a:prstGeom prst="rect">
            <a:avLst/>
          </a:prstGeom>
          <a:noFill/>
        </p:spPr>
      </p:pic>
      <p:pic>
        <p:nvPicPr>
          <p:cNvPr id="2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882636" y="2887660"/>
            <a:ext cx="571504" cy="357190"/>
          </a:xfrm>
          <a:prstGeom prst="rect">
            <a:avLst/>
          </a:prstGeom>
          <a:noFill/>
        </p:spPr>
      </p:pic>
      <p:pic>
        <p:nvPicPr>
          <p:cNvPr id="2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11132" y="979483"/>
            <a:ext cx="1000132" cy="357190"/>
          </a:xfrm>
          <a:prstGeom prst="rect">
            <a:avLst/>
          </a:prstGeom>
          <a:noFill/>
        </p:spPr>
      </p:pic>
      <p:pic>
        <p:nvPicPr>
          <p:cNvPr id="2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740156" y="1050921"/>
            <a:ext cx="1071570" cy="357190"/>
          </a:xfrm>
          <a:prstGeom prst="rect">
            <a:avLst/>
          </a:prstGeom>
          <a:noFill/>
        </p:spPr>
      </p:pic>
      <p:pic>
        <p:nvPicPr>
          <p:cNvPr id="2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311528" y="765169"/>
            <a:ext cx="500066" cy="357190"/>
          </a:xfrm>
          <a:prstGeom prst="rect">
            <a:avLst/>
          </a:prstGeom>
          <a:noFill/>
        </p:spPr>
      </p:pic>
      <p:pic>
        <p:nvPicPr>
          <p:cNvPr id="2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1454140" y="1836739"/>
            <a:ext cx="571504" cy="357190"/>
          </a:xfrm>
          <a:prstGeom prst="rect">
            <a:avLst/>
          </a:prstGeom>
          <a:noFill/>
        </p:spPr>
      </p:pic>
      <p:pic>
        <p:nvPicPr>
          <p:cNvPr id="2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882636" y="1265235"/>
            <a:ext cx="2357454" cy="357190"/>
          </a:xfrm>
          <a:prstGeom prst="rect">
            <a:avLst/>
          </a:prstGeom>
          <a:noFill/>
        </p:spPr>
      </p:pic>
      <p:pic>
        <p:nvPicPr>
          <p:cNvPr id="2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382966" y="2122491"/>
            <a:ext cx="1428760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Цели  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00599" cy="29700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Узнать,  на какие   вопросы  отвечают  придаточные 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изъяснительные.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Выяснить ,   к    чему    относятся      придаточные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изъяснительные.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Определить,   как   присоединяются   придаточные  изъяснительные  к  главному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предложению.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Узнать, какое  место может  занимать  придаточное  изъяснительное  по  отношению  к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главному.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Научиться  составлять схемы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СПП.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Тренироваться   в  правильной  расстановке  знаков   препинания   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СПП.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72607" cy="2782813"/>
          </a:xfrm>
          <a:ln w="38100">
            <a:solidFill>
              <a:srgbClr val="00B050"/>
            </a:solidFill>
          </a:ln>
        </p:spPr>
        <p:txBody>
          <a:bodyPr/>
          <a:lstStyle/>
          <a:p>
            <a:pPr>
              <a:lnSpc>
                <a:spcPts val="1600"/>
              </a:lnSpc>
            </a:pPr>
            <a:r>
              <a:rPr lang="ru-RU" sz="1400" dirty="0" smtClean="0"/>
              <a:t>    </a:t>
            </a:r>
            <a:r>
              <a:rPr lang="ru-RU" sz="1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Придаточные    изъяснительные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отвечают    на    </a:t>
            </a:r>
            <a:r>
              <a:rPr lang="ru-RU" sz="1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падежные      вопросы      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поясняют   слова  главной   части  сложноподчиненного   предложения.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Лексическое    значение     этих    слов    таково,   что    они      нуждаются  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в   </a:t>
            </a:r>
            <a:r>
              <a:rPr lang="ru-RU" sz="12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дополнительном   разъяснении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17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подумал 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чём?</a:t>
            </a:r>
          </a:p>
          <a:p>
            <a:pPr>
              <a:lnSpc>
                <a:spcPts val="17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жду 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чего?</a:t>
            </a:r>
          </a:p>
          <a:p>
            <a:pPr>
              <a:lnSpc>
                <a:spcPts val="17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вижу 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т.п.   </a:t>
            </a:r>
          </a:p>
          <a:p>
            <a:pPr marL="342900" indent="-342900">
              <a:lnSpc>
                <a:spcPts val="2500"/>
              </a:lnSpc>
            </a:pP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1. Ты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говоришь,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опять  тёплой   дождёмся   весны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(А.Фет)</a:t>
            </a:r>
          </a:p>
          <a:p>
            <a:pPr marL="342900" indent="-342900">
              <a:lnSpc>
                <a:spcPts val="2500"/>
              </a:lnSpc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800"/>
              </a:lnSpc>
            </a:pP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считаю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лес - прекрасное выражение  силы  природы и  самый  ясный  образчик  её  совершенства.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(К.Паустовский) </a:t>
            </a:r>
          </a:p>
          <a:p>
            <a:pPr marL="342900" indent="-342900" algn="ctr"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198" y="1550987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168388" y="1622425"/>
            <a:ext cx="714380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9826" y="1336673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чём?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322" y="2122491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954074" y="2193929"/>
            <a:ext cx="500066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074" y="1979615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339102"/>
          </a:xfrm>
        </p:spPr>
        <p:txBody>
          <a:bodyPr/>
          <a:lstStyle/>
          <a:p>
            <a:pPr algn="ctr"/>
            <a:r>
              <a:rPr lang="ru-RU" sz="1600" dirty="0" smtClean="0"/>
              <a:t>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  придаточного   изъяснительного  такие  предложения   были  бы  неполными,  незаконченными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смысловом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грамматическом  отношении: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считаю.</a:t>
            </a:r>
          </a:p>
          <a:p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Мы   с  </a:t>
            </a:r>
            <a:r>
              <a:rPr lang="ru-RU" sz="1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другом   </a:t>
            </a:r>
            <a:r>
              <a:rPr lang="ru-RU" sz="18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условились.</a:t>
            </a: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По  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внешнему   виду  можно   предположить.   </a:t>
            </a:r>
          </a:p>
          <a:p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1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72607" cy="2923877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Выполним   упр.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 стр.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Прочитайте   текст  и  определите  его  основную   мысль. Найдите  в  тексте СПП.  На  какой  вопрос  отвечают  придаточные, и  к  какому  слову  в  главном  предложении  они  относятся?</a:t>
            </a:r>
          </a:p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«Создатель  лондонского   тумана»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Французский   художник Моне  приехал в Лондон и написал Вестминстерское    аббатство. Работал Моне  в  обыкновенный  лондонский  туманный   день.</a:t>
            </a:r>
          </a:p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Картина   была  выставлена  и  произвела  смятение   среди   лондонцев. Они  были  поражены, что  туман  у Моне был  окрашен в  багровый   цвет.  Ведь   даже    из   хрестоматии   известно,   что    цвет   тумана      серый.  Дерзость  Моне   вызвала  сначала  возмущение. Но  возмутившиеся, выйдя   на    лондонские   улицы,  вгляделись   в   лондонский    туман   и    впервые   заметили,  что  он действительно  багровый.</a:t>
            </a:r>
          </a:p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Тотчас   начали  искать  этому  объяснение. Согласились   на  том,  что красный   оттенок   зависит   от   обилия    дыма.  Кроме  того, этот   цвет   туману  сообщают   красные   кирпичные   дома.</a:t>
            </a:r>
          </a:p>
          <a:p>
            <a:pPr marL="90488" indent="90488">
              <a:lnSpc>
                <a:spcPts val="12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Моне     победил.    Его    даже   прозвали     «создателем     лондонского    тумана».</a:t>
            </a:r>
          </a:p>
          <a:p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sz="1000" dirty="0" smtClean="0">
                <a:solidFill>
                  <a:srgbClr val="0070C0"/>
                </a:solidFill>
              </a:rPr>
              <a:t>                   </a:t>
            </a:r>
            <a:r>
              <a:rPr lang="ru-RU" sz="1000" dirty="0" smtClean="0">
                <a:solidFill>
                  <a:srgbClr val="0070C0"/>
                </a:solidFill>
              </a:rPr>
              <a:t>  ( По К.  Паустовскому)</a:t>
            </a:r>
            <a:endParaRPr lang="ru-RU" sz="11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67084"/>
            <a:ext cx="5500726" cy="3077766"/>
          </a:xfrm>
        </p:spPr>
        <p:txBody>
          <a:bodyPr/>
          <a:lstStyle/>
          <a:p>
            <a:pPr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«Создатель  лондонского   тумана»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Французский   художник Моне  приехал в Лондон и написал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Вестмин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стерское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аббатство. Работал Моне  в  обыкновенный  лондонский  туманный   день.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Картина   была выставлена  и произвела  смятение   среди лондонцев.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 были  поражены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туман  у Моне был  окрашен в  багровый   цвет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Ведь  даже   из  хрестоматии  известно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цвет  тумана   серый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Дерзость Моне  вызвала  сначала  возмущение.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 возмутившиеся, выйдя   на  лондонские   улицы, вгляделись  в  лондонский   туман  и  впервые   заметили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он действительно  багровый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Тотчас   начали  искать  этому  объяснение.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Согласились   на  том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красный  оттенок  зависит  от  обилия   дыма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Кроме  того, этот   цвет   туману  сообщают   красные   кирпичные   дома.</a:t>
            </a:r>
          </a:p>
          <a:p>
            <a:pPr>
              <a:lnSpc>
                <a:spcPts val="16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Моне   победил .  Его   даже  прозвали  «создателем  лондонского тумана».</a:t>
            </a:r>
            <a:r>
              <a:rPr lang="en-US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                        </a:t>
            </a:r>
          </a:p>
          <a:p>
            <a:pPr>
              <a:lnSpc>
                <a:spcPts val="1600"/>
              </a:lnSpc>
            </a:pPr>
            <a:r>
              <a:rPr lang="ru-RU" sz="1000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( По К.  Паустовскому)</a:t>
            </a:r>
            <a:r>
              <a:rPr lang="ru-RU" sz="1000" dirty="0" smtClean="0">
                <a:solidFill>
                  <a:srgbClr val="FF0000"/>
                </a:solidFill>
              </a:rPr>
              <a:t>               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2834" y="1265235"/>
            <a:ext cx="23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950" y="1050921"/>
            <a:ext cx="23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382702" y="1193797"/>
            <a:ext cx="785818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520" y="1050921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2597148" y="1336673"/>
            <a:ext cx="714380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6040" y="1622425"/>
            <a:ext cx="23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382570" y="1979615"/>
            <a:ext cx="714380" cy="714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0090" y="1265235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074" y="1836739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0156" y="2051053"/>
            <a:ext cx="239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4097346" y="2193929"/>
            <a:ext cx="1428760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83164" y="1979615"/>
            <a:ext cx="785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чем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472607" cy="2708434"/>
          </a:xfrm>
          <a:ln w="28575">
            <a:solidFill>
              <a:srgbClr val="00B050"/>
            </a:solidFill>
          </a:ln>
        </p:spPr>
        <p:txBody>
          <a:bodyPr/>
          <a:lstStyle/>
          <a:p>
            <a:pPr marL="85725" indent="85725"/>
            <a:r>
              <a:rPr lang="ru-RU" sz="1400" dirty="0" smtClean="0"/>
              <a:t>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качестве  поясняемых  выступают слова  разных  частей  речи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обозначающие мысли, чувства, восприятия   человека, его  речь:</a:t>
            </a:r>
          </a:p>
          <a:p>
            <a:pPr marL="85725" indent="85725"/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глаголы: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сказать, ответить, говорить, сообщить, спросить, думать,  видеть,  чувствовать, ощущать,  гордиться и  др.;  </a:t>
            </a:r>
          </a:p>
          <a:p>
            <a:pPr marL="85725" indent="85725"/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прилагательные: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рад,  доволен, уверен,  убеждён и др.;</a:t>
            </a:r>
          </a:p>
          <a:p>
            <a:pPr marL="85725" indent="85725"/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наречия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слова  состояния):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надо,  жаль, нельзя, желательно,  страшно,  ясно, понятно,  известно  и др.;</a:t>
            </a:r>
          </a:p>
          <a:p>
            <a:pPr marL="85725" indent="85725"/>
            <a:r>
              <a:rPr lang="ru-RU" sz="1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существительные: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сообщение,  вопрос,  мысль, известие,  забота, разговор,  вера   и др.;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</TotalTime>
  <Words>1404</Words>
  <Application>Microsoft Office PowerPoint</Application>
  <PresentationFormat>Произвольный</PresentationFormat>
  <Paragraphs>151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Русский   язык </vt:lpstr>
      <vt:lpstr>Проверим   задание  для   самостоятельного  выполнения</vt:lpstr>
      <vt:lpstr>Слайд 3</vt:lpstr>
      <vt:lpstr>                  Цели   урока</vt:lpstr>
      <vt:lpstr>Слайд 5</vt:lpstr>
      <vt:lpstr> </vt:lpstr>
      <vt:lpstr> </vt:lpstr>
      <vt:lpstr>Слайд 8</vt:lpstr>
      <vt:lpstr>Слайд 9</vt:lpstr>
      <vt:lpstr>Слайд 10</vt:lpstr>
      <vt:lpstr>Слайд 11</vt:lpstr>
      <vt:lpstr>Слайд 12</vt:lpstr>
      <vt:lpstr>                Выполним     задание</vt:lpstr>
      <vt:lpstr>Слайд 14</vt:lpstr>
      <vt:lpstr>Слайд 15</vt:lpstr>
      <vt:lpstr>Слайд 16</vt:lpstr>
      <vt:lpstr>Слайд 17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539</cp:revision>
  <dcterms:created xsi:type="dcterms:W3CDTF">2020-04-13T08:05:42Z</dcterms:created>
  <dcterms:modified xsi:type="dcterms:W3CDTF">2020-10-25T16:06:50Z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