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429" r:id="rId3"/>
    <p:sldId id="434" r:id="rId4"/>
    <p:sldId id="438" r:id="rId5"/>
    <p:sldId id="437" r:id="rId6"/>
    <p:sldId id="440" r:id="rId7"/>
    <p:sldId id="441" r:id="rId8"/>
    <p:sldId id="451" r:id="rId9"/>
    <p:sldId id="450" r:id="rId10"/>
    <p:sldId id="452" r:id="rId11"/>
    <p:sldId id="449" r:id="rId12"/>
    <p:sldId id="448" r:id="rId13"/>
    <p:sldId id="447" r:id="rId14"/>
    <p:sldId id="446" r:id="rId15"/>
    <p:sldId id="445" r:id="rId16"/>
    <p:sldId id="442" r:id="rId17"/>
    <p:sldId id="444" r:id="rId18"/>
    <p:sldId id="453" r:id="rId19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959" autoAdjust="0"/>
    <p:restoredTop sz="91566" autoAdjust="0"/>
  </p:normalViewPr>
  <p:slideViewPr>
    <p:cSldViewPr>
      <p:cViewPr varScale="1">
        <p:scale>
          <a:sx n="101" d="100"/>
          <a:sy n="101" d="100"/>
        </p:scale>
        <p:origin x="-84" y="-3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106118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Русский   язык</a:t>
            </a:r>
            <a:br>
              <a:rPr lang="ru-RU" sz="3400" spc="-5" dirty="0" smtClean="0"/>
            </a:b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591461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Сложноподчиненное  предложение с придаточным изъяснительным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7789" y="1836739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400599" cy="2492990"/>
          </a:xfrm>
          <a:ln w="28575">
            <a:solidFill>
              <a:srgbClr val="00B050"/>
            </a:solidFill>
          </a:ln>
        </p:spPr>
        <p:txBody>
          <a:bodyPr/>
          <a:lstStyle/>
          <a:p>
            <a:pPr marL="457200" indent="-95250">
              <a:buAutoNum type="arabicParenR"/>
            </a:pP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читаю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испуганном   взоре,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  ты  помнишь  и   любишь  меня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 (А. Блок)</a:t>
            </a:r>
          </a:p>
          <a:p>
            <a:pPr marL="457200" indent="-95250">
              <a:buAutoNum type="arabicParenR"/>
            </a:pP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  сказал  это  и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почувствовал, как  у  него  холодеет  лицо.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(К.Паустовский)</a:t>
            </a:r>
          </a:p>
          <a:p>
            <a:pPr marL="457200" indent="-457200">
              <a:buAutoNum type="arabicParenR"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Кроме  того,  пояснения  в  предложении  требуют  и  некоторые   </a:t>
            </a:r>
            <a:r>
              <a:rPr lang="ru-RU" sz="18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фразеологизмы: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проявить   заботу,  дать  слово, высказать  предположение,  подать   знак  и  др.</a:t>
            </a:r>
            <a:endParaRPr lang="ru-RU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128886"/>
            <a:ext cx="5472608" cy="2008242"/>
          </a:xfrm>
        </p:spPr>
        <p:txBody>
          <a:bodyPr/>
          <a:lstStyle/>
          <a:p>
            <a:r>
              <a:rPr lang="ru-RU" sz="1400" dirty="0" smtClean="0"/>
              <a:t>   </a:t>
            </a:r>
            <a:r>
              <a:rPr lang="ru-RU" sz="1050" dirty="0" smtClean="0"/>
              <a:t>  </a:t>
            </a:r>
          </a:p>
          <a:p>
            <a:endParaRPr lang="ru-RU" sz="1050" dirty="0" smtClean="0"/>
          </a:p>
          <a:p>
            <a:endParaRPr lang="ru-RU" sz="1050" dirty="0" smtClean="0"/>
          </a:p>
          <a:p>
            <a:endParaRPr lang="ru-RU" sz="1050" dirty="0" smtClean="0"/>
          </a:p>
          <a:p>
            <a:endParaRPr lang="ru-RU" sz="1050" dirty="0" smtClean="0"/>
          </a:p>
          <a:p>
            <a:endParaRPr lang="ru-RU" sz="1050" dirty="0" smtClean="0"/>
          </a:p>
          <a:p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Придаточная   часть  чаще   всего   стоит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после   главной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Этот 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порядок   иногда   нарушается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для  того,  чтобы  усилить внимание  к  информации, передаваемой  придаточной   частью:</a:t>
            </a:r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 Что  волки  жадны),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всякий    знает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100" dirty="0" smtClean="0">
                <a:latin typeface="Times New Roman" pitchFamily="18" charset="0"/>
                <a:cs typeface="Times New Roman" pitchFamily="18" charset="0"/>
              </a:rPr>
              <a:t>(И.Крылов)</a:t>
            </a:r>
            <a:endParaRPr lang="ru-RU" sz="11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168256" y="0"/>
            <a:ext cx="5429288" cy="908045"/>
          </a:xfrm>
          <a:prstGeom prst="horizontalScroll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0"/>
            <a:ext cx="500066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/>
              <a:t>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Придаточные изъяснительные  присоединяются   </a:t>
            </a:r>
          </a:p>
          <a:p>
            <a:pPr algn="ctr"/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 главной  части при  помощи: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 со стрелкой вниз 6"/>
          <p:cNvSpPr/>
          <p:nvPr/>
        </p:nvSpPr>
        <p:spPr>
          <a:xfrm>
            <a:off x="168256" y="908045"/>
            <a:ext cx="2571768" cy="500066"/>
          </a:xfrm>
          <a:prstGeom prst="down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союзов: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3168652" y="908045"/>
            <a:ext cx="2286016" cy="500066"/>
          </a:xfrm>
          <a:prstGeom prst="downArrowCallou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союзных  слов: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Блок-схема: подготовка 8"/>
          <p:cNvSpPr/>
          <p:nvPr/>
        </p:nvSpPr>
        <p:spPr>
          <a:xfrm>
            <a:off x="239694" y="1479549"/>
            <a:ext cx="2286016" cy="57150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что, как, будто, чтобы, ли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Блок-схема: подготовка 9"/>
          <p:cNvSpPr/>
          <p:nvPr/>
        </p:nvSpPr>
        <p:spPr>
          <a:xfrm>
            <a:off x="2954338" y="1479549"/>
            <a:ext cx="2643206" cy="571504"/>
          </a:xfrm>
          <a:prstGeom prst="flowChartPreparation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что,  как, сколько, где, зачем, когда, куда, почему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11198" y="2693995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100" dirty="0">
              <a:solidFill>
                <a:srgbClr val="FF0000"/>
              </a:solidFill>
            </a:endParaRPr>
          </a:p>
        </p:txBody>
      </p:sp>
      <p:sp>
        <p:nvSpPr>
          <p:cNvPr id="12" name="Выгнутая вниз стрелка 11"/>
          <p:cNvSpPr/>
          <p:nvPr/>
        </p:nvSpPr>
        <p:spPr>
          <a:xfrm rot="10800000">
            <a:off x="1168388" y="2765431"/>
            <a:ext cx="1857388" cy="14287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740156" y="2693995"/>
            <a:ext cx="23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446" y="193665"/>
            <a:ext cx="1219200" cy="571504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7862"/>
            <a:ext cx="5447798" cy="3046988"/>
          </a:xfrm>
          <a:ln w="38100">
            <a:solidFill>
              <a:srgbClr val="00B050"/>
            </a:solidFill>
          </a:ln>
        </p:spPr>
        <p:txBody>
          <a:bodyPr/>
          <a:lstStyle/>
          <a:p>
            <a:r>
              <a:rPr lang="ru-RU" sz="1400" dirty="0" smtClean="0">
                <a:solidFill>
                  <a:srgbClr val="FF0000"/>
                </a:solidFill>
              </a:rPr>
              <a:t>                   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Возьмите   на    заметку</a:t>
            </a:r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Многие  СПП  с   придаточными   изъяснительными имеют  в  своём составе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указательные  слова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которые  чаще  всего   выражены  указательным   местоимением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тот,  то.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 некоторых  случаях   такое   местоимение выполняет  в  предложении  особую  роль  и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его  нельзя  изъять:</a:t>
            </a:r>
          </a:p>
          <a:p>
            <a:pPr marL="266700" indent="-180975">
              <a:buFont typeface="+mj-lt"/>
              <a:buAutoNum type="arabicParenR"/>
            </a:pP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Важно было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то,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что его никто не заметил.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(М.Горький)</a:t>
            </a: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180975">
              <a:buFont typeface="+mj-lt"/>
              <a:buAutoNum type="arabicParenR"/>
            </a:pP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Дело тут  не  в  отдельных  словах, а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том,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они  вместе  как  нельзя  лучше  доносят  до  нас   разговорную,  рассыпчатую  русскую   речь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100" dirty="0" smtClean="0"/>
              <a:t>(С.Маршак)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Выполним   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479417"/>
            <a:ext cx="5472608" cy="2400657"/>
          </a:xfrm>
        </p:spPr>
        <p:txBody>
          <a:bodyPr/>
          <a:lstStyle/>
          <a:p>
            <a:r>
              <a:rPr lang="ru-RU" sz="1400" dirty="0" smtClean="0"/>
              <a:t>   </a:t>
            </a:r>
          </a:p>
          <a:p>
            <a:r>
              <a:rPr lang="ru-RU" sz="1400" dirty="0" smtClean="0"/>
              <a:t>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Спишите  пословицы,  расставляя  знаки  препинания. Определите  главное предложение и придаточное  изъяснительное.</a:t>
            </a:r>
            <a:endParaRPr lang="ru-RU" sz="1400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/>
            <a:endParaRPr lang="ru-RU" sz="14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>
              <a:buAutoNum type="arabicPeriod"/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Самым   дорогим   кажется  то  во  что  твой  труд  вложен.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Кто  другому  яму  роет  тот  сам  в  неё  попадет.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 ошибается  тот,  кто  ничего  не  делает.</a:t>
            </a:r>
          </a:p>
          <a:p>
            <a:pPr marL="342900" indent="-342900">
              <a:buAutoNum type="arabicPeriod"/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Кто  спит   весной  тот   плачет  зимой.</a:t>
            </a:r>
            <a:endParaRPr lang="ru-RU" sz="2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29288" cy="2985433"/>
          </a:xfrm>
          <a:ln w="28575">
            <a:solidFill>
              <a:srgbClr val="00B050"/>
            </a:solidFill>
          </a:ln>
        </p:spPr>
        <p:txBody>
          <a:bodyPr/>
          <a:lstStyle/>
          <a:p>
            <a:pPr marL="228600" indent="-228600"/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1.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Самым   дорогим   кажется  то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  что  твой  труд  вложен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Кто  другому  яму  роет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тот  сам  в  неё  попадет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 ошибается  тот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кто  ничего  не  делает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/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Кто  спит   весной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тот   плачет  зимой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446" y="193666"/>
            <a:ext cx="785818" cy="571504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72608" cy="2923877"/>
          </a:xfrm>
          <a:ln w="38100">
            <a:solidFill>
              <a:srgbClr val="00B050"/>
            </a:solidFill>
          </a:ln>
        </p:spPr>
        <p:txBody>
          <a:bodyPr/>
          <a:lstStyle/>
          <a:p>
            <a:r>
              <a:rPr lang="ru-RU" sz="1400" dirty="0" smtClean="0"/>
              <a:t>                          </a:t>
            </a:r>
          </a:p>
          <a:p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" indent="95250"/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Сложноподчиненными  предложениями с  придаточными  изъяснительными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передаётся  косвенная   речь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5725" indent="95250"/>
            <a:endParaRPr lang="ru-RU" sz="1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85725" indent="95250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 им   объяснил,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я  офицер, еду  в  действующий  отряд по  казенной   надобности.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(М. Лермонтов)</a:t>
            </a:r>
          </a:p>
          <a:p>
            <a:pPr marL="85725" indent="9525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Верочка   сказала,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  не    хочет  чаю,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   ушла  в   свою  комнату.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(Н.Чернышевский) </a:t>
            </a:r>
          </a:p>
          <a:p>
            <a:pPr marL="85725" indent="95250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Если  чужая  речь -  вопросительное  предложение, то  при  преобразовании  её  в  косвенную используются   </a:t>
            </a:r>
            <a:r>
              <a:rPr lang="ru-RU" sz="1400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союзные  слова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(если  вопрос  оформлен вопросительным  словом)  </a:t>
            </a:r>
            <a:r>
              <a:rPr lang="ru-RU" sz="14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или   </a:t>
            </a:r>
            <a:r>
              <a:rPr lang="ru-RU" sz="1400" u="sng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союз  ли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(если  вопрос  не   содержит вопросительного  слова).</a:t>
            </a:r>
            <a:endParaRPr lang="ru-RU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096950" y="193665"/>
            <a:ext cx="30021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Возьмите   на    заметку</a:t>
            </a:r>
            <a:endParaRPr lang="ru-RU" sz="2000" b="1" i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65103"/>
            <a:ext cx="5357850" cy="2523768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marL="266700" indent="-180975"/>
            <a:r>
              <a:rPr lang="ru-RU" sz="1400" dirty="0" smtClean="0"/>
              <a:t>  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конце   предложения   с  косвенным  вопросом  вопросительный   знак  </a:t>
            </a:r>
            <a:r>
              <a:rPr lang="ru-RU" sz="20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   ставится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66700" indent="-180975"/>
            <a:endParaRPr lang="ru-RU" sz="1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66700" indent="-180975">
              <a:buFont typeface="+mj-lt"/>
              <a:buAutoNum type="arabicPeriod"/>
            </a:pP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«Кто   этот   человек?»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 спросил  я  дежурную.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(К.Паустовский)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--  Я спросил   у   дежурной,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этот  человек.</a:t>
            </a:r>
          </a:p>
          <a:p>
            <a:pPr marL="266700" indent="-180975">
              <a:buFont typeface="+mj-lt"/>
              <a:buAutoNum type="arabicPeriod"/>
            </a:pP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спрашиваю  старика, сидящего  у  печи: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«Это  твой   внук?»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(К.Симонов)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-- Я  спрашиваю   у  старика,  сидящего у печи,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это  внук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Администратор\Рабочий стол\Рабочий стол 2019\человечки\внимание-сту-ент-выпускник-указывает-па-ец-вверх-35131844.jpg"/>
          <p:cNvPicPr>
            <a:picLocks noChangeAspect="1" noChangeArrowheads="1"/>
          </p:cNvPicPr>
          <p:nvPr/>
        </p:nvPicPr>
        <p:blipFill>
          <a:blip r:embed="rId2" cstate="print"/>
          <a:srcRect r="11935"/>
          <a:stretch>
            <a:fillRect/>
          </a:stretch>
        </p:blipFill>
        <p:spPr bwMode="auto">
          <a:xfrm>
            <a:off x="596884" y="265103"/>
            <a:ext cx="714380" cy="857256"/>
          </a:xfrm>
          <a:prstGeom prst="rect">
            <a:avLst/>
          </a:prstGeom>
          <a:noFill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29288" cy="2831544"/>
          </a:xfrm>
          <a:ln w="38100">
            <a:solidFill>
              <a:srgbClr val="00B050"/>
            </a:solidFill>
          </a:ln>
        </p:spPr>
        <p:txBody>
          <a:bodyPr/>
          <a:lstStyle/>
          <a:p>
            <a:r>
              <a:rPr lang="ru-RU" sz="1400" dirty="0" smtClean="0"/>
              <a:t>                                                </a:t>
            </a: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pPr marL="85725" indent="180975">
              <a:tabLst>
                <a:tab pos="180975" algn="l"/>
              </a:tabLst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Внимание!</a:t>
            </a:r>
            <a:endParaRPr lang="ru-RU" sz="1400" dirty="0" smtClean="0">
              <a:solidFill>
                <a:srgbClr val="FF0000"/>
              </a:solidFill>
            </a:endParaRPr>
          </a:p>
          <a:p>
            <a:endParaRPr lang="ru-RU" sz="1400" dirty="0" smtClean="0">
              <a:solidFill>
                <a:srgbClr val="FF0000"/>
              </a:solidFill>
            </a:endParaRPr>
          </a:p>
          <a:p>
            <a:pPr marL="85725" indent="276225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 придаточных  изъяснительных  предложениях   частица 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употребляется  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в  значении   </a:t>
            </a:r>
            <a:r>
              <a:rPr lang="ru-RU" sz="16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союза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 marL="85725" indent="276225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спрашивал  себя,  действительно 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существуют  берёзовые леса и реки, заросшие кувшинками.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( К. Паустовский)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Администратор\Рабочий стол\Рабочий стол 2019\человечки\внимание-сту-ент-выпускник-указывает-па-ец-вверх-3513184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81023" y="5337201"/>
            <a:ext cx="2466434" cy="233359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11264" y="908045"/>
            <a:ext cx="42862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§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12-13,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выучить  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теоретический       материал.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Выполнить      упражнения   </a:t>
            </a:r>
          </a:p>
          <a:p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77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79.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02423"/>
            <a:ext cx="5246443" cy="215444"/>
          </a:xfrm>
        </p:spPr>
        <p:txBody>
          <a:bodyPr/>
          <a:lstStyle/>
          <a:p>
            <a:r>
              <a:rPr lang="ru-RU" sz="1400" dirty="0" smtClean="0"/>
              <a:t>Проверим   задание  для   самостоятельного  выполнения</a:t>
            </a:r>
            <a:endParaRPr lang="ru-RU" sz="1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28592" cy="2800767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Страница 29, упражнение 63</a:t>
            </a:r>
            <a:r>
              <a:rPr lang="en-US" sz="14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400" dirty="0" smtClean="0"/>
              <a:t>Перепишите, </a:t>
            </a:r>
            <a:r>
              <a:rPr lang="en-US" sz="1400" dirty="0" smtClean="0"/>
              <a:t> </a:t>
            </a:r>
            <a:r>
              <a:rPr lang="ru-RU" sz="1400" dirty="0" smtClean="0"/>
              <a:t>вставляя  пропущенные </a:t>
            </a:r>
            <a:r>
              <a:rPr lang="en-US" sz="1400" dirty="0" smtClean="0"/>
              <a:t> </a:t>
            </a:r>
            <a:r>
              <a:rPr lang="ru-RU" sz="1400" dirty="0" smtClean="0"/>
              <a:t>указательные</a:t>
            </a:r>
            <a:r>
              <a:rPr lang="en-US" sz="1400" dirty="0" smtClean="0"/>
              <a:t> </a:t>
            </a:r>
            <a:r>
              <a:rPr lang="ru-RU" sz="1400" dirty="0" smtClean="0"/>
              <a:t>  и</a:t>
            </a:r>
            <a:r>
              <a:rPr lang="en-US" sz="1400" dirty="0" smtClean="0"/>
              <a:t> </a:t>
            </a:r>
            <a:r>
              <a:rPr lang="ru-RU" sz="1400" dirty="0" smtClean="0"/>
              <a:t>  союзные  </a:t>
            </a:r>
            <a:r>
              <a:rPr lang="en-US" sz="1400" dirty="0" smtClean="0"/>
              <a:t> </a:t>
            </a:r>
            <a:r>
              <a:rPr lang="ru-RU" sz="1400" dirty="0" smtClean="0"/>
              <a:t>слова. Выделите  грамматические  основы  предложений 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1.Не  может управлять  другими …, …. не  в  состоянии  </a:t>
            </a:r>
            <a:endParaRPr lang="en-US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справиться  с  самим  собой.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2. ….ищет  зла, к  …   оно  и  приходит.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З. Счастье  выпадает …, …  его  не  ждёт.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4. У … много  недостатков, … находит  их   у   других.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5</a:t>
            </a:r>
            <a:r>
              <a:rPr lang="ru-RU" sz="1400" dirty="0" smtClean="0"/>
              <a:t>.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…., …  щедр, не  нужно  быть   храбрым.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6. …. не  следует  делать, …  не   делай   даже  в  мыслях.</a:t>
            </a:r>
          </a:p>
          <a:p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7. Никогда  не  беспокой  другого …,  … ты  можешь  </a:t>
            </a:r>
            <a:endParaRPr lang="en-US" sz="1400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3">
                    <a:lumMod val="75000"/>
                  </a:schemeClr>
                </a:solidFill>
              </a:rPr>
              <a:t> 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сделать   сам.                                                       </a:t>
            </a:r>
            <a:r>
              <a:rPr lang="ru-RU" sz="1200" dirty="0" smtClean="0">
                <a:solidFill>
                  <a:srgbClr val="0070C0"/>
                </a:solidFill>
              </a:rPr>
              <a:t>(Афоризмы)</a:t>
            </a:r>
            <a:endParaRPr lang="ru-RU" sz="1400" dirty="0" smtClean="0">
              <a:solidFill>
                <a:srgbClr val="0070C0"/>
              </a:solidFill>
            </a:endParaRPr>
          </a:p>
          <a:p>
            <a:endParaRPr lang="ru-RU" sz="14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00600" cy="2877711"/>
          </a:xfrm>
        </p:spPr>
        <p:txBody>
          <a:bodyPr/>
          <a:lstStyle/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1.Не    может    управлять   другими</a:t>
            </a:r>
            <a:r>
              <a:rPr lang="en-US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тот, 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en-US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  в </a:t>
            </a:r>
            <a:r>
              <a:rPr lang="en-US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состоянии  справиться  с  самим  собой.</a:t>
            </a:r>
          </a:p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Кто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ищет    зла,     к   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тому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оно  и  приходит.</a:t>
            </a:r>
          </a:p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З. Счастье  выпадает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тому, кто 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его  не  ждёт.</a:t>
            </a:r>
          </a:p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У </a:t>
            </a:r>
            <a:r>
              <a:rPr lang="uz-Cyrl-UZ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ого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много  недостатков,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тот 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легко  находит</a:t>
            </a:r>
          </a:p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их   у    других.</a:t>
            </a:r>
          </a:p>
          <a:p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7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Тому, кто 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щедр, не  нужно  быть   храбрым.</a:t>
            </a:r>
          </a:p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6.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Чего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не  следует  делать,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того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  делай   даже</a:t>
            </a:r>
          </a:p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в   мыслях.</a:t>
            </a:r>
          </a:p>
          <a:p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Никогда         не     беспокой         другого      </a:t>
            </a:r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тем,  </a:t>
            </a:r>
          </a:p>
          <a:p>
            <a:r>
              <a:rPr lang="ru-RU" sz="17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что    </a:t>
            </a:r>
            <a:r>
              <a:rPr lang="ru-RU" sz="17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ты       можешь     сделать      сам.</a:t>
            </a:r>
            <a:r>
              <a:rPr lang="ru-RU" sz="1400" dirty="0" smtClean="0"/>
              <a:t> </a:t>
            </a:r>
            <a:r>
              <a:rPr lang="ru-RU" sz="1400" dirty="0" smtClean="0">
                <a:solidFill>
                  <a:srgbClr val="0070C0"/>
                </a:solidFill>
              </a:rPr>
              <a:t>(Афоризмы)</a:t>
            </a:r>
            <a:r>
              <a:rPr lang="ru-RU" sz="1400" dirty="0" smtClean="0"/>
              <a:t>         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pic>
        <p:nvPicPr>
          <p:cNvPr id="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0" y="336541"/>
            <a:ext cx="3168652" cy="357190"/>
          </a:xfrm>
          <a:prstGeom prst="rect">
            <a:avLst/>
          </a:prstGeom>
          <a:noFill/>
        </p:spPr>
      </p:pic>
      <p:pic>
        <p:nvPicPr>
          <p:cNvPr id="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96818" y="550855"/>
            <a:ext cx="3571900" cy="357190"/>
          </a:xfrm>
          <a:prstGeom prst="rect">
            <a:avLst/>
          </a:prstGeom>
          <a:noFill/>
        </p:spPr>
      </p:pic>
      <p:pic>
        <p:nvPicPr>
          <p:cNvPr id="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954074" y="836607"/>
            <a:ext cx="714380" cy="357190"/>
          </a:xfrm>
          <a:prstGeom prst="rect">
            <a:avLst/>
          </a:prstGeom>
          <a:noFill/>
        </p:spPr>
      </p:pic>
      <p:pic>
        <p:nvPicPr>
          <p:cNvPr id="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954470" y="836607"/>
            <a:ext cx="1357322" cy="357190"/>
          </a:xfrm>
          <a:prstGeom prst="rect">
            <a:avLst/>
          </a:prstGeom>
          <a:noFill/>
        </p:spPr>
      </p:pic>
      <p:pic>
        <p:nvPicPr>
          <p:cNvPr id="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4168784" y="1336673"/>
            <a:ext cx="1143008" cy="357190"/>
          </a:xfrm>
          <a:prstGeom prst="rect">
            <a:avLst/>
          </a:prstGeom>
          <a:noFill/>
        </p:spPr>
      </p:pic>
      <p:pic>
        <p:nvPicPr>
          <p:cNvPr id="9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2025644" y="1836739"/>
            <a:ext cx="1285884" cy="357190"/>
          </a:xfrm>
          <a:prstGeom prst="rect">
            <a:avLst/>
          </a:prstGeom>
          <a:noFill/>
        </p:spPr>
      </p:pic>
      <p:pic>
        <p:nvPicPr>
          <p:cNvPr id="1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882636" y="2122491"/>
            <a:ext cx="1357322" cy="357190"/>
          </a:xfrm>
          <a:prstGeom prst="rect">
            <a:avLst/>
          </a:prstGeom>
          <a:noFill/>
        </p:spPr>
      </p:pic>
      <p:pic>
        <p:nvPicPr>
          <p:cNvPr id="1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525578" y="2622557"/>
            <a:ext cx="1785950" cy="357190"/>
          </a:xfrm>
          <a:prstGeom prst="rect">
            <a:avLst/>
          </a:prstGeom>
          <a:noFill/>
        </p:spPr>
      </p:pic>
      <p:pic>
        <p:nvPicPr>
          <p:cNvPr id="1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525578" y="2887660"/>
            <a:ext cx="2286016" cy="357190"/>
          </a:xfrm>
          <a:prstGeom prst="rect">
            <a:avLst/>
          </a:prstGeom>
          <a:noFill/>
        </p:spPr>
      </p:pic>
      <p:pic>
        <p:nvPicPr>
          <p:cNvPr id="1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4454536" y="265103"/>
            <a:ext cx="571504" cy="357190"/>
          </a:xfrm>
          <a:prstGeom prst="rect">
            <a:avLst/>
          </a:prstGeom>
          <a:noFill/>
        </p:spPr>
      </p:pic>
      <p:pic>
        <p:nvPicPr>
          <p:cNvPr id="1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168388" y="1050921"/>
            <a:ext cx="1285884" cy="357190"/>
          </a:xfrm>
          <a:prstGeom prst="rect">
            <a:avLst/>
          </a:prstGeom>
          <a:noFill/>
        </p:spPr>
      </p:pic>
      <p:pic>
        <p:nvPicPr>
          <p:cNvPr id="1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811594" y="265103"/>
            <a:ext cx="571504" cy="357190"/>
          </a:xfrm>
          <a:prstGeom prst="rect">
            <a:avLst/>
          </a:prstGeom>
          <a:noFill/>
        </p:spPr>
      </p:pic>
      <p:pic>
        <p:nvPicPr>
          <p:cNvPr id="1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2882900" y="1050921"/>
            <a:ext cx="500066" cy="357190"/>
          </a:xfrm>
          <a:prstGeom prst="rect">
            <a:avLst/>
          </a:prstGeom>
          <a:noFill/>
        </p:spPr>
      </p:pic>
      <p:pic>
        <p:nvPicPr>
          <p:cNvPr id="1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11132" y="765169"/>
            <a:ext cx="571504" cy="357190"/>
          </a:xfrm>
          <a:prstGeom prst="rect">
            <a:avLst/>
          </a:prstGeom>
          <a:noFill/>
        </p:spPr>
      </p:pic>
      <p:pic>
        <p:nvPicPr>
          <p:cNvPr id="18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025776" y="1265235"/>
            <a:ext cx="571504" cy="357190"/>
          </a:xfrm>
          <a:prstGeom prst="rect">
            <a:avLst/>
          </a:prstGeom>
          <a:noFill/>
        </p:spPr>
      </p:pic>
      <p:pic>
        <p:nvPicPr>
          <p:cNvPr id="20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954074" y="1765301"/>
            <a:ext cx="571504" cy="357190"/>
          </a:xfrm>
          <a:prstGeom prst="rect">
            <a:avLst/>
          </a:prstGeom>
          <a:noFill/>
        </p:spPr>
      </p:pic>
      <p:pic>
        <p:nvPicPr>
          <p:cNvPr id="21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882636" y="2887660"/>
            <a:ext cx="571504" cy="357190"/>
          </a:xfrm>
          <a:prstGeom prst="rect">
            <a:avLst/>
          </a:prstGeom>
          <a:noFill/>
        </p:spPr>
      </p:pic>
      <p:pic>
        <p:nvPicPr>
          <p:cNvPr id="22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11132" y="979483"/>
            <a:ext cx="1000132" cy="357190"/>
          </a:xfrm>
          <a:prstGeom prst="rect">
            <a:avLst/>
          </a:prstGeom>
          <a:noFill/>
        </p:spPr>
      </p:pic>
      <p:pic>
        <p:nvPicPr>
          <p:cNvPr id="23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740156" y="1050921"/>
            <a:ext cx="1071570" cy="357190"/>
          </a:xfrm>
          <a:prstGeom prst="rect">
            <a:avLst/>
          </a:prstGeom>
          <a:noFill/>
        </p:spPr>
      </p:pic>
      <p:pic>
        <p:nvPicPr>
          <p:cNvPr id="24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3311528" y="765169"/>
            <a:ext cx="500066" cy="357190"/>
          </a:xfrm>
          <a:prstGeom prst="rect">
            <a:avLst/>
          </a:prstGeom>
          <a:noFill/>
        </p:spPr>
      </p:pic>
      <p:pic>
        <p:nvPicPr>
          <p:cNvPr id="25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1454140" y="1836739"/>
            <a:ext cx="571504" cy="357190"/>
          </a:xfrm>
          <a:prstGeom prst="rect">
            <a:avLst/>
          </a:prstGeom>
          <a:noFill/>
        </p:spPr>
      </p:pic>
      <p:pic>
        <p:nvPicPr>
          <p:cNvPr id="26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23858" r="5263" b="65148"/>
          <a:stretch>
            <a:fillRect/>
          </a:stretch>
        </p:blipFill>
        <p:spPr bwMode="auto">
          <a:xfrm>
            <a:off x="882636" y="1265235"/>
            <a:ext cx="2357454" cy="357190"/>
          </a:xfrm>
          <a:prstGeom prst="rect">
            <a:avLst/>
          </a:prstGeom>
          <a:noFill/>
        </p:spPr>
      </p:pic>
      <p:pic>
        <p:nvPicPr>
          <p:cNvPr id="27" name="Picture 2" descr="C:\Documents and Settings\Администратор\Рабочий стол\Чл.png"/>
          <p:cNvPicPr>
            <a:picLocks noChangeAspect="1" noChangeArrowheads="1"/>
          </p:cNvPicPr>
          <p:nvPr/>
        </p:nvPicPr>
        <p:blipFill>
          <a:blip r:embed="rId2"/>
          <a:srcRect l="69552" t="39886" r="5263" b="49120"/>
          <a:stretch>
            <a:fillRect/>
          </a:stretch>
        </p:blipFill>
        <p:spPr bwMode="auto">
          <a:xfrm>
            <a:off x="3382966" y="2122491"/>
            <a:ext cx="1428760" cy="3571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Цели   урока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00599" cy="2970044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sz="1400" dirty="0" smtClean="0"/>
              <a:t>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Узнать,  на какие   вопросы  отвечают  придаточные </a:t>
            </a:r>
          </a:p>
          <a:p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изъяснительные.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Выяснить ,   к    чему    относятся      придаточные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изъяснительные.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Определить,   как   присоединяются   придаточные  изъяснительные  к  главному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предложению.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Узнать, какое  место может  занимать  придаточное  изъяснительное  по  отношению  к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главному.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Научиться  составлять схемы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СПП.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Тренироваться   в  правильной  расстановке  знаков   препинания   в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СПП. </a:t>
            </a:r>
            <a:endParaRPr lang="ru-RU" sz="15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Wingdings" pitchFamily="2" charset="2"/>
              <a:buChar char="v"/>
            </a:pPr>
            <a:endParaRPr lang="ru-RU" sz="1400" dirty="0" smtClean="0"/>
          </a:p>
          <a:p>
            <a:pPr marL="342900" indent="-342900">
              <a:buFont typeface="Wingdings" pitchFamily="2" charset="2"/>
              <a:buChar char="v"/>
            </a:pPr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72607" cy="2782813"/>
          </a:xfrm>
          <a:ln w="38100">
            <a:solidFill>
              <a:srgbClr val="00B050"/>
            </a:solidFill>
          </a:ln>
        </p:spPr>
        <p:txBody>
          <a:bodyPr/>
          <a:lstStyle/>
          <a:p>
            <a:pPr>
              <a:lnSpc>
                <a:spcPts val="1600"/>
              </a:lnSpc>
            </a:pPr>
            <a:r>
              <a:rPr lang="ru-RU" sz="1400" dirty="0" smtClean="0"/>
              <a:t>    </a:t>
            </a:r>
            <a:r>
              <a:rPr lang="ru-RU" sz="12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Придаточные    изъяснительные 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отвечают    на    </a:t>
            </a:r>
            <a:r>
              <a:rPr lang="ru-RU" sz="12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падежные      вопросы      </a:t>
            </a:r>
          </a:p>
          <a:p>
            <a:pPr>
              <a:lnSpc>
                <a:spcPts val="1600"/>
              </a:lnSpc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и поясняют   слова  главной   части  сложноподчиненного   предложения.</a:t>
            </a:r>
          </a:p>
          <a:p>
            <a:pPr>
              <a:lnSpc>
                <a:spcPts val="16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Лексическое    значение     этих    слов    таково,   что    они      нуждаются  </a:t>
            </a:r>
          </a:p>
          <a:p>
            <a:pPr>
              <a:lnSpc>
                <a:spcPts val="16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в   </a:t>
            </a:r>
            <a:r>
              <a:rPr lang="ru-RU" sz="1200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дополнительном   разъяснении</a:t>
            </a:r>
            <a:r>
              <a:rPr lang="ru-RU" sz="1200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ts val="17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подумал –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чём?</a:t>
            </a:r>
          </a:p>
          <a:p>
            <a:pPr>
              <a:lnSpc>
                <a:spcPts val="17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жду –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чего?</a:t>
            </a:r>
          </a:p>
          <a:p>
            <a:pPr>
              <a:lnSpc>
                <a:spcPts val="17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вижу –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и т.п.   </a:t>
            </a:r>
          </a:p>
          <a:p>
            <a:pPr marL="342900" indent="-342900">
              <a:lnSpc>
                <a:spcPts val="2500"/>
              </a:lnSpc>
            </a:pPr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1. Ты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говоришь, 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опять  тёплой   дождёмся   весны</a:t>
            </a:r>
            <a:r>
              <a:rPr lang="ru-RU" sz="1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(А.Фет)</a:t>
            </a:r>
          </a:p>
          <a:p>
            <a:pPr marL="342900" indent="-342900">
              <a:lnSpc>
                <a:spcPts val="2500"/>
              </a:lnSpc>
            </a:pP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lnSpc>
                <a:spcPts val="1800"/>
              </a:lnSpc>
            </a:pP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ru-RU" sz="12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Я  считаю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  лес - прекрасное выражение  силы  природы и  самый  ясный  образчик  её  совершенства.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(К.Паустовский) </a:t>
            </a:r>
          </a:p>
          <a:p>
            <a:pPr marL="342900" indent="-342900" algn="ctr">
              <a:lnSpc>
                <a:spcPts val="16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11198" y="1550987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1168388" y="1622425"/>
            <a:ext cx="714380" cy="1428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39826" y="1336673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 чём?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8322" y="2122491"/>
            <a:ext cx="2857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954074" y="2193929"/>
            <a:ext cx="500066" cy="142876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954074" y="1979615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339102"/>
          </a:xfrm>
        </p:spPr>
        <p:txBody>
          <a:bodyPr/>
          <a:lstStyle/>
          <a:p>
            <a:pPr algn="ctr"/>
            <a:r>
              <a:rPr lang="ru-RU" sz="1600" dirty="0" smtClean="0"/>
              <a:t>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  придаточного   изъяснительного  такие  предложения   были  бы  неполными,  незаконченными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смысловом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грамматическом  отношении: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 считаю.</a:t>
            </a:r>
          </a:p>
          <a:p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Мы   с  </a:t>
            </a:r>
            <a:r>
              <a:rPr lang="ru-RU" sz="18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другом   </a:t>
            </a:r>
            <a:r>
              <a:rPr lang="ru-RU" sz="180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условились.</a:t>
            </a:r>
            <a:endParaRPr lang="ru-RU" sz="1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По  </a:t>
            </a:r>
            <a:r>
              <a:rPr lang="ru-RU" sz="1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внешнему   виду  можно   предположить.   </a:t>
            </a:r>
          </a:p>
          <a:p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endParaRPr lang="ru-RU" sz="1800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93665"/>
            <a:ext cx="5472607" cy="2923877"/>
          </a:xfrm>
          <a:ln w="38100">
            <a:solidFill>
              <a:srgbClr val="00B050"/>
            </a:solidFill>
          </a:ln>
        </p:spPr>
        <p:txBody>
          <a:bodyPr/>
          <a:lstStyle/>
          <a:p>
            <a:pPr marL="90488" indent="90488">
              <a:lnSpc>
                <a:spcPts val="12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Выполним   упр.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68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на  стр.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31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Прочитайте   текст  и  определите  его  основную   мысль. Найдите  в  тексте СПП.  На  какой  вопрос  отвечают  придаточные, и  к  какому  слову  в  главном  предложении  они  относятся?</a:t>
            </a:r>
          </a:p>
          <a:p>
            <a:pPr marL="90488" indent="90488">
              <a:lnSpc>
                <a:spcPts val="12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«Создатель  лондонского   тумана»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0488" indent="90488">
              <a:lnSpc>
                <a:spcPts val="12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Французский   художник Моне  приехал в Лондон и написал Вестминстерское    аббатство. Работал Моне  в  обыкновенный  лондонский  туманный   день.</a:t>
            </a:r>
          </a:p>
          <a:p>
            <a:pPr marL="90488" indent="90488">
              <a:lnSpc>
                <a:spcPts val="1200"/>
              </a:lnSpc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Картина   была  выставлена  и  произвела  смятение   среди   лондонцев. Они  были  поражены, что  туман  у Моне был  окрашен в  багровый   цвет.  Ведь   даже    из   хрестоматии   известно,   что    цвет   тумана      серый.  Дерзость  Моне   вызвала  сначала  возмущение. Но  возмутившиеся, выйдя   на    лондонские   улицы,  вгляделись   в   лондонский    туман   и    впервые   заметили,  что  он действительно  багровый.</a:t>
            </a:r>
          </a:p>
          <a:p>
            <a:pPr marL="90488" indent="90488">
              <a:lnSpc>
                <a:spcPts val="12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Тотчас   начали  искать  этому  объяснение. Согласились   на  том,  что красный   оттенок   зависит   от   обилия    дыма.  Кроме  того, этот   цвет   туману  сообщают   красные   кирпичные   дома.</a:t>
            </a:r>
          </a:p>
          <a:p>
            <a:pPr marL="90488" indent="90488">
              <a:lnSpc>
                <a:spcPts val="12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Моне     победил.    Его    даже   прозвали     «создателем     лондонского    тумана».</a:t>
            </a:r>
          </a:p>
          <a:p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               </a:t>
            </a:r>
            <a:r>
              <a:rPr lang="en-US" sz="1000" dirty="0" smtClean="0">
                <a:solidFill>
                  <a:srgbClr val="0070C0"/>
                </a:solidFill>
              </a:rPr>
              <a:t>                   </a:t>
            </a:r>
            <a:r>
              <a:rPr lang="ru-RU" sz="1000" dirty="0" smtClean="0">
                <a:solidFill>
                  <a:srgbClr val="0070C0"/>
                </a:solidFill>
              </a:rPr>
              <a:t>  ( По К.  Паустовскому)</a:t>
            </a:r>
            <a:endParaRPr lang="ru-RU" sz="11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67084"/>
            <a:ext cx="5500726" cy="3077766"/>
          </a:xfrm>
        </p:spPr>
        <p:txBody>
          <a:bodyPr/>
          <a:lstStyle/>
          <a:p>
            <a:pPr>
              <a:lnSpc>
                <a:spcPts val="16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                       «Создатель  лондонского   тумана» </a:t>
            </a:r>
            <a:endParaRPr lang="ru-RU" sz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600"/>
              </a:lnSpc>
            </a:pP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     Французский   художник Моне  приехал в Лондон и написал    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Вестмин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1200" dirty="0" err="1" smtClean="0">
                <a:latin typeface="Times New Roman" pitchFamily="18" charset="0"/>
                <a:cs typeface="Times New Roman" pitchFamily="18" charset="0"/>
              </a:rPr>
              <a:t>стерское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аббатство. Работал Моне  в  обыкновенный  лондонский  туманный   день.</a:t>
            </a:r>
          </a:p>
          <a:p>
            <a:pPr>
              <a:lnSpc>
                <a:spcPts val="1600"/>
              </a:lnSpc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Картина   была выставлена  и произвела  смятение   среди лондонцев.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Они  были  поражены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туман  у Моне был  окрашен в  багровый   цвет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lnSpc>
                <a:spcPts val="1600"/>
              </a:lnSpc>
            </a:pP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Ведь  даже   из  хрестоматии  известно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цвет  тумана   серый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Дерзость Моне  вызвала  сначала  возмущение.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Но  возмутившиеся, выйдя   на  лондонские   улицы, вгляделись  в  лондонский   туман  и  впервые   заметили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он действительно  багровый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ts val="16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Тотчас   начали  искать  этому  объяснение.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Согласились   на  том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красный  оттенок  зависит  от  обилия   дыма</a:t>
            </a:r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Кроме  того, этот   цвет   туману  сообщают   красные   кирпичные   дома.</a:t>
            </a:r>
          </a:p>
          <a:p>
            <a:pPr>
              <a:lnSpc>
                <a:spcPts val="1600"/>
              </a:lnSpc>
            </a:pPr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Моне   победил .  Его   даже  прозвали  «создателем  лондонского тумана».</a:t>
            </a:r>
            <a:r>
              <a:rPr lang="en-US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                              </a:t>
            </a:r>
          </a:p>
          <a:p>
            <a:pPr>
              <a:lnSpc>
                <a:spcPts val="1600"/>
              </a:lnSpc>
            </a:pPr>
            <a:r>
              <a:rPr lang="ru-RU" sz="1000" dirty="0" smtClean="0">
                <a:solidFill>
                  <a:srgbClr val="0070C0"/>
                </a:solidFill>
              </a:rPr>
              <a:t>                                                                                                                 ( По К.  Паустовскому)</a:t>
            </a:r>
            <a:r>
              <a:rPr lang="ru-RU" sz="1000" dirty="0" smtClean="0">
                <a:solidFill>
                  <a:srgbClr val="FF0000"/>
                </a:solidFill>
              </a:rPr>
              <a:t>                 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82834" y="1265235"/>
            <a:ext cx="23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6950" y="1050921"/>
            <a:ext cx="23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1382702" y="1193797"/>
            <a:ext cx="785818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68520" y="1050921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чем</a:t>
            </a:r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100" dirty="0">
              <a:solidFill>
                <a:srgbClr val="FF0000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2597148" y="1336673"/>
            <a:ext cx="714380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6040" y="1622425"/>
            <a:ext cx="23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ыгнутая вверх стрелка 10"/>
          <p:cNvSpPr/>
          <p:nvPr/>
        </p:nvSpPr>
        <p:spPr>
          <a:xfrm>
            <a:off x="382570" y="1979615"/>
            <a:ext cx="714380" cy="71438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40090" y="1265235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1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54074" y="1836739"/>
            <a:ext cx="50006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</a:t>
            </a:r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1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40156" y="2051053"/>
            <a:ext cx="239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Выгнутая вверх стрелка 14"/>
          <p:cNvSpPr/>
          <p:nvPr/>
        </p:nvSpPr>
        <p:spPr>
          <a:xfrm>
            <a:off x="4097346" y="2193929"/>
            <a:ext cx="1428760" cy="45719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83164" y="1979615"/>
            <a:ext cx="7858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чем</a:t>
            </a:r>
            <a:r>
              <a:rPr lang="ru-RU" sz="1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11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22227"/>
            <a:ext cx="5472607" cy="2708434"/>
          </a:xfrm>
          <a:ln w="28575">
            <a:solidFill>
              <a:srgbClr val="00B050"/>
            </a:solidFill>
          </a:ln>
        </p:spPr>
        <p:txBody>
          <a:bodyPr/>
          <a:lstStyle/>
          <a:p>
            <a:pPr marL="85725" indent="85725"/>
            <a:r>
              <a:rPr lang="ru-RU" sz="1400" dirty="0" smtClean="0"/>
              <a:t>      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качестве  поясняемых  выступают слова  разных  частей  речи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обозначающие мысли, чувства, восприятия   человека, его  речь:</a:t>
            </a:r>
          </a:p>
          <a:p>
            <a:pPr marL="85725" indent="85725"/>
            <a:r>
              <a:rPr lang="ru-RU" sz="16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глаголы: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сказать, ответить, говорить, сообщить, спросить, думать,  видеть,  чувствовать, ощущать,  гордиться и  др.;  </a:t>
            </a:r>
          </a:p>
          <a:p>
            <a:pPr marL="85725" indent="85725"/>
            <a:r>
              <a:rPr lang="ru-RU" sz="16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прилагательные: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рад,  доволен, уверен,  убеждён и др.;</a:t>
            </a:r>
          </a:p>
          <a:p>
            <a:pPr marL="85725" indent="85725"/>
            <a:r>
              <a:rPr lang="ru-RU" sz="16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наречия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ru-RU" sz="16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слова  состояния):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надо,  жаль, нельзя, желательно,  страшно,  ясно, понятно,  известно  и др.;</a:t>
            </a:r>
          </a:p>
          <a:p>
            <a:pPr marL="85725" indent="85725"/>
            <a:r>
              <a:rPr lang="ru-RU" sz="1600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существительные:</a:t>
            </a:r>
            <a:r>
              <a:rPr lang="ru-RU" sz="1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сообщение,  вопрос,  мысль, известие,  забота, разговор,  вера   и др.;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4412</TotalTime>
  <Words>1404</Words>
  <Application>Microsoft Office PowerPoint</Application>
  <PresentationFormat>Произвольный</PresentationFormat>
  <Paragraphs>151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Русский   язык </vt:lpstr>
      <vt:lpstr>Проверим   задание  для   самостоятельного  выполнения</vt:lpstr>
      <vt:lpstr>Слайд 3</vt:lpstr>
      <vt:lpstr>                  Цели   урока</vt:lpstr>
      <vt:lpstr>Слайд 5</vt:lpstr>
      <vt:lpstr> </vt:lpstr>
      <vt:lpstr> </vt:lpstr>
      <vt:lpstr>Слайд 8</vt:lpstr>
      <vt:lpstr>Слайд 9</vt:lpstr>
      <vt:lpstr>Слайд 10</vt:lpstr>
      <vt:lpstr>Слайд 11</vt:lpstr>
      <vt:lpstr>Слайд 12</vt:lpstr>
      <vt:lpstr>                Выполним     задание</vt:lpstr>
      <vt:lpstr>Слайд 14</vt:lpstr>
      <vt:lpstr>Слайд 15</vt:lpstr>
      <vt:lpstr>Слайд 16</vt:lpstr>
      <vt:lpstr>Слайд 17</vt:lpstr>
      <vt:lpstr>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539</cp:revision>
  <dcterms:created xsi:type="dcterms:W3CDTF">2020-04-13T08:05:42Z</dcterms:created>
  <dcterms:modified xsi:type="dcterms:W3CDTF">2020-10-25T16:06:50Z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