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79" r:id="rId3"/>
    <p:sldId id="396" r:id="rId4"/>
    <p:sldId id="381" r:id="rId5"/>
    <p:sldId id="382" r:id="rId6"/>
    <p:sldId id="383" r:id="rId7"/>
    <p:sldId id="384" r:id="rId8"/>
    <p:sldId id="385" r:id="rId9"/>
    <p:sldId id="386" r:id="rId10"/>
    <p:sldId id="389" r:id="rId11"/>
    <p:sldId id="390" r:id="rId12"/>
    <p:sldId id="391" r:id="rId13"/>
    <p:sldId id="392" r:id="rId14"/>
    <p:sldId id="393" r:id="rId15"/>
    <p:sldId id="394" r:id="rId16"/>
    <p:sldId id="397" r:id="rId17"/>
    <p:sldId id="387" r:id="rId18"/>
    <p:sldId id="262" r:id="rId19"/>
  </p:sldIdLst>
  <p:sldSz cx="5765800" cy="3244850"/>
  <p:notesSz cx="10020300" cy="6888163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08" autoAdjust="0"/>
    <p:restoredTop sz="91581" autoAdjust="0"/>
  </p:normalViewPr>
  <p:slideViewPr>
    <p:cSldViewPr>
      <p:cViewPr>
        <p:scale>
          <a:sx n="125" d="100"/>
          <a:sy n="125" d="100"/>
        </p:scale>
        <p:origin x="-21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835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5512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39833" y="1190377"/>
            <a:ext cx="4679371" cy="15170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  <a:endParaRPr lang="en-US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Сложноподчинённые  предложения</a:t>
            </a:r>
            <a:endParaRPr lang="ru-RU" sz="24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122227"/>
            <a:ext cx="5400600" cy="3000821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1800"/>
              </a:lnSpc>
            </a:pPr>
            <a:r>
              <a:rPr lang="ru-RU" sz="1600" dirty="0" smtClean="0"/>
              <a:t>     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Слова   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что,    как,    когда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  СПП   могут      быть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  союзами, и  союзными словами.</a:t>
            </a:r>
          </a:p>
          <a:p>
            <a:pPr>
              <a:lnSpc>
                <a:spcPts val="18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Сравним: </a:t>
            </a:r>
          </a:p>
          <a:p>
            <a:pPr>
              <a:lnSpc>
                <a:spcPts val="18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 может  знать,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ждёт  меня?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(А.Пушкин.)   Местоимение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в   данном  предложении является  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союзным  словом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Оно  выполняет  роль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подлежащего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ждёт) и  одновременно  соединяет  придаточную  часть </a:t>
            </a:r>
          </a:p>
          <a:p>
            <a:pPr>
              <a:lnSpc>
                <a:spcPts val="18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  главной.</a:t>
            </a:r>
          </a:p>
          <a:p>
            <a:pPr>
              <a:lnSpc>
                <a:spcPts val="18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утром  должен  быть  уверен,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 Вами  днём  увижусь я.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(А.Пушкин.)   В  этом  предложении  слово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подчинительный   союз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Он  не  является   членом 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предло-жения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 а  служит  только  для  соединения  придаточной  части   с  главной.</a:t>
            </a: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2311396" y="693731"/>
            <a:ext cx="1428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2454272" y="765169"/>
            <a:ext cx="571504" cy="71438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Заголовок 5"/>
          <p:cNvSpPr>
            <a:spLocks noGrp="1"/>
          </p:cNvSpPr>
          <p:nvPr>
            <p:ph type="title"/>
          </p:nvPr>
        </p:nvSpPr>
        <p:spPr>
          <a:xfrm>
            <a:off x="2597148" y="550855"/>
            <a:ext cx="357190" cy="184666"/>
          </a:xfrm>
        </p:spPr>
        <p:txBody>
          <a:bodyPr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что?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8256" r="5263" b="67347"/>
          <a:stretch>
            <a:fillRect/>
          </a:stretch>
        </p:blipFill>
        <p:spPr bwMode="auto">
          <a:xfrm>
            <a:off x="4954602" y="1408111"/>
            <a:ext cx="428628" cy="214313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68256" y="1550987"/>
            <a:ext cx="689000" cy="357190"/>
          </a:xfrm>
          <a:prstGeom prst="rect">
            <a:avLst/>
          </a:prstGeom>
          <a:noFill/>
        </p:spPr>
      </p:pic>
      <p:sp>
        <p:nvSpPr>
          <p:cNvPr id="10" name="Заголовок 5"/>
          <p:cNvSpPr txBox="1">
            <a:spLocks/>
          </p:cNvSpPr>
          <p:nvPr/>
        </p:nvSpPr>
        <p:spPr>
          <a:xfrm>
            <a:off x="3240090" y="1836739"/>
            <a:ext cx="1428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3525842" y="1908177"/>
            <a:ext cx="1643074" cy="71438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>
          <a:xfrm>
            <a:off x="4097346" y="1693863"/>
            <a:ext cx="50006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  чём?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189810"/>
            <a:ext cx="5400600" cy="2800767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</a:t>
            </a:r>
            <a:r>
              <a:rPr lang="en-US" sz="1400" dirty="0" smtClean="0"/>
              <a:t>V</a:t>
            </a:r>
            <a:r>
              <a:rPr lang="ru-RU" sz="1400" dirty="0" smtClean="0"/>
              <a:t>.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 главной  части  сложноподчинённого предложения  иногда  употребляются  </a:t>
            </a:r>
            <a:r>
              <a:rPr lang="ru-RU" sz="14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указательные  слова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тот,  там,  туда,  оттуда,  тогда,   столько   и   др.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Они    являются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членами  предложения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главной  части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  указывают   на   то,   что   при 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ней  имеется  придаточная  часть.</a:t>
            </a:r>
          </a:p>
          <a:p>
            <a:pPr indent="541338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Указательное  слово поясняется   придаточным:</a:t>
            </a:r>
          </a:p>
          <a:p>
            <a:pPr marL="342900" indent="-342900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    Кто живет  без  печали  и  гнева,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  любит   отчизны  своей.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(Н.Некрасов).</a:t>
            </a:r>
          </a:p>
          <a:p>
            <a:pPr marL="342900" indent="-3429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видел   хоть  однажды  этот  край  и  эту  гладь,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почти березке каждой ножку рад поцеловать.</a:t>
            </a:r>
          </a:p>
          <a:p>
            <a:pPr marL="342900" indent="-342900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С.Есенин).</a:t>
            </a:r>
          </a:p>
          <a:p>
            <a:pPr marL="342900" indent="-342900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  Счастье  зачастую   оказывается  не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его   ждёшь.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(В.Белов).       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0135"/>
            <a:ext cx="5400600" cy="275973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 сложноподчинённых  предложений 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указательными  словами следует  отличать  СПП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с   двойными   союзами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– то ,  чем – тем, как – то и  др.:</a:t>
            </a:r>
            <a:endParaRPr 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1000"/>
              </a:spcBef>
              <a:spcAft>
                <a:spcPts val="600"/>
              </a:spcAf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дальше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лес,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больше  дров.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(Пословица.)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    На письме   части  сложноподчинённого предложения  друг  от   друга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отделяются    </a:t>
            </a:r>
            <a:r>
              <a:rPr lang="ru-RU" sz="1800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запятой.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72607" cy="2954655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СПП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придаточное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предложение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может  пояснять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+mj-lt"/>
              <a:buAutoNum type="alphaLcParenR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всё  главное  предложение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например: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Часа  три  мы  шли   без   отдыха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(до  каких  пор?),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пока   не   </a:t>
            </a:r>
            <a:r>
              <a:rPr lang="ru-RU" sz="1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послы-шался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шум  воды.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(Арсеньев.)  В  этом  случае  главное  предложение  выражает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законченную  мысль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 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мо-жет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существовать  без  придаточного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Часа  три  мы   шли  без  отдыха;</a:t>
            </a:r>
          </a:p>
          <a:p>
            <a:pPr marL="342900" indent="-342900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  одно  слово (словосочетание) в  главном предложении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например: 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Левин  не   замечал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(чего?),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проходило  время.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(Л.Толстой.)   В  этом  случае   главное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предло-жение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требует    пояснения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отдельно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от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прида-точного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существовать  не  может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97558147"/>
              </p:ext>
            </p:extLst>
          </p:nvPr>
        </p:nvGraphicFramePr>
        <p:xfrm>
          <a:off x="146596" y="614313"/>
          <a:ext cx="5472608" cy="239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2043584"/>
              </a:tblGrid>
              <a:tr h="350898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Сложноподчиненные  предложения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1796"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  придаточными определительными</a:t>
                      </a:r>
                      <a:endParaRPr lang="ru-RU" sz="1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отвечают  на  те же  вопросы,  что  и  определения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387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  придаточными изъяснительными</a:t>
                      </a:r>
                      <a:endParaRPr lang="ru-RU" sz="1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отвечают  на  вопросы  косвенных  падежей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494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 придаточными  обстоятельственными</a:t>
                      </a:r>
                      <a:endParaRPr lang="ru-RU" sz="1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отвечают  на  те  же  вопросы,  что  и  обстоятельства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90612" y="110257"/>
            <a:ext cx="5400600" cy="441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 значению  выделяются  три  </a:t>
            </a:r>
            <a:r>
              <a:rPr lang="ru-RU" sz="1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</a:p>
          <a:p>
            <a:pPr algn="ctr">
              <a:lnSpc>
                <a:spcPct val="80000"/>
              </a:lnSpc>
            </a:pPr>
            <a:r>
              <a:rPr lang="ru-RU" sz="1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сложноподчиненных  </a:t>
            </a:r>
            <a:r>
              <a:rPr lang="ru-RU" sz="1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Закрепление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4995"/>
            <a:ext cx="5328591" cy="2514535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Страница 19, упражнение 43. Перепишите,  расставляя  знаки  препинания.  Определите,   к   каким    группам   по    значению  относятся   данные    сложно-подчинённые  предложения.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Плох  тот  солдат который  не   мечтает  стать  генералом. (Пословица.)</a:t>
            </a: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Чтобы быть свободным нужно подчиняться законам. (Афоризм.)</a:t>
            </a: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   были   уверены что  Ходжи Насреддина   давно  уже  нет в  Бухаре. (Л.Соловьёв.)</a:t>
            </a: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 ты  что-нибудь  делаешь делай хорошо. (Л.Толстой.)</a:t>
            </a: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Где  все   виноваты, там  никто не  виноват. (Пословица.)</a:t>
            </a:r>
          </a:p>
          <a:p>
            <a:pPr marL="228600" indent="-228600">
              <a:lnSpc>
                <a:spcPct val="90000"/>
              </a:lnSpc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Теперь понятно  почему   у  тебя  всегда   болит  горло. </a:t>
            </a:r>
          </a:p>
          <a:p>
            <a:pPr marL="228600" indent="-228600">
              <a:lnSpc>
                <a:spcPct val="9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(К. Паустовский.)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8"/>
            <a:ext cx="5328591" cy="2954655"/>
          </a:xfrm>
          <a:solidFill>
            <a:schemeClr val="bg1"/>
          </a:solidFill>
        </p:spPr>
        <p:txBody>
          <a:bodyPr/>
          <a:lstStyle/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Плох  тот  солдат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который  не   мечтает  стать  генералом. (Пословица.)</a:t>
            </a:r>
          </a:p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Чтобы быть свободным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нужно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подчиняться законам. (Афоризм.)</a:t>
            </a:r>
          </a:p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 были  уверены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что Ходжи Насреддина  давно  уже  нет в Бухаре. (Л.Соловьёв.)</a:t>
            </a:r>
          </a:p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Если  ты  что-нибудь  делаешь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делай хорошо. (Л.Толстой.)</a:t>
            </a:r>
          </a:p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Где  все   виноваты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там  никто не  виноват. (Пословица.)</a:t>
            </a:r>
          </a:p>
          <a:p>
            <a:pPr marL="228600" indent="-2286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Теперь понятно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почему   у  тебя  всегда   болит  горло. </a:t>
            </a:r>
          </a:p>
          <a:p>
            <a:pPr marL="228600" indent="-2286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(К. Паустовский.)</a:t>
            </a:r>
            <a:endParaRPr lang="ru-RU" sz="1200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>
          <a:xfrm>
            <a:off x="2382834" y="0"/>
            <a:ext cx="642942" cy="184666"/>
          </a:xfrm>
          <a:solidFill>
            <a:schemeClr val="bg1"/>
          </a:solidFill>
        </p:spPr>
        <p:txBody>
          <a:bodyPr/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пр.опред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1454140" y="550855"/>
            <a:ext cx="64294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пр.обст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5"/>
          <p:cNvSpPr txBox="1">
            <a:spLocks/>
          </p:cNvSpPr>
          <p:nvPr/>
        </p:nvSpPr>
        <p:spPr>
          <a:xfrm>
            <a:off x="954074" y="1479549"/>
            <a:ext cx="64294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пр.обст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2025644" y="979483"/>
            <a:ext cx="78581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пр.изъясн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5"/>
          <p:cNvSpPr txBox="1">
            <a:spLocks/>
          </p:cNvSpPr>
          <p:nvPr/>
        </p:nvSpPr>
        <p:spPr>
          <a:xfrm>
            <a:off x="1954206" y="2479681"/>
            <a:ext cx="78581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пр.изъясн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>
          <a:xfrm>
            <a:off x="1025512" y="1979615"/>
            <a:ext cx="64294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пр.обст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4588" y="38249"/>
            <a:ext cx="5616624" cy="309634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Словарная   работа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702" y="597295"/>
            <a:ext cx="5163486" cy="2536079"/>
          </a:xfrm>
        </p:spPr>
        <p:txBody>
          <a:bodyPr/>
          <a:lstStyle/>
          <a:p>
            <a:pPr marL="358775">
              <a:lnSpc>
                <a:spcPct val="9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Патриотизм</a:t>
            </a:r>
          </a:p>
          <a:p>
            <a:pPr marL="358775">
              <a:lnSpc>
                <a:spcPct val="9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Национализм</a:t>
            </a:r>
          </a:p>
          <a:p>
            <a:pPr marL="358775">
              <a:lnSpc>
                <a:spcPct val="90000"/>
              </a:lnSpc>
              <a:spcAft>
                <a:spcPts val="600"/>
              </a:spcAft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бсурд</a:t>
            </a:r>
          </a:p>
          <a:p>
            <a:pPr indent="358775" algn="just">
              <a:lnSpc>
                <a:spcPct val="90000"/>
              </a:lnSpc>
              <a:spcAft>
                <a:spcPts val="300"/>
              </a:spcAft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Патриотизм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греч. 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Patris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«родина»)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это   любовь  к  родине,  преданность  отечеству.</a:t>
            </a:r>
            <a:endParaRPr 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8775" algn="just">
              <a:lnSpc>
                <a:spcPct val="90000"/>
              </a:lnSpc>
              <a:spcAft>
                <a:spcPts val="300"/>
              </a:spcAft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Национализм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(от  франц. 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nationalisme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 идеология  и  политика,  основанная  на  идее  национального  превосходства.</a:t>
            </a:r>
            <a:endParaRPr lang="ru-RU" sz="1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8775" algn="just">
              <a:lnSpc>
                <a:spcPct val="90000"/>
              </a:lnSpc>
              <a:spcAft>
                <a:spcPts val="300"/>
              </a:spcAft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Абсурд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(от   лат.  а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bsurdus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«нелепый»)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это   нелепость,  бессмыслица. </a:t>
            </a:r>
            <a:endParaRPr lang="ru-RU" sz="1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688974" y="916861"/>
            <a:ext cx="39302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§   8 – 9,    прочитать   теоретические   сведения.  Выполнить  упражнение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44 на странице 19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учебника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140" y="122227"/>
            <a:ext cx="2939338" cy="369332"/>
          </a:xfrm>
        </p:spPr>
        <p:txBody>
          <a:bodyPr/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400030" cy="553998"/>
          </a:xfrm>
        </p:spPr>
        <p:txBody>
          <a:bodyPr/>
          <a:lstStyle/>
          <a:p>
            <a:r>
              <a:rPr lang="ru-RU" sz="1800" i="0" dirty="0" smtClean="0">
                <a:latin typeface="Times New Roman" pitchFamily="18" charset="0"/>
                <a:cs typeface="Times New Roman" pitchFamily="18" charset="0"/>
              </a:rPr>
              <a:t>Внимательно  рассмотрите   данные  предложения, составьте  их  схемы, сравните. Сделайте  вывод.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06636" y="1262385"/>
            <a:ext cx="4824536" cy="1794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>
              <a:lnSpc>
                <a:spcPct val="80000"/>
              </a:lnSpc>
              <a:spcBef>
                <a:spcPts val="300"/>
              </a:spcBef>
              <a:buAutoNum type="arabicParenR"/>
            </a:pP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Солнце   спряталось,   и   стало  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прохладно.</a:t>
            </a:r>
          </a:p>
          <a:p>
            <a:pPr marL="266700" indent="-266700" algn="just">
              <a:lnSpc>
                <a:spcPct val="80000"/>
              </a:lnSpc>
              <a:spcBef>
                <a:spcPts val="300"/>
              </a:spcBef>
              <a:buAutoNum type="arabicParenR"/>
            </a:pP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Солнце   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спряталось,  стало  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прохладно.</a:t>
            </a:r>
          </a:p>
          <a:p>
            <a:pPr marL="266700" indent="-266700" algn="just">
              <a:lnSpc>
                <a:spcPct val="80000"/>
              </a:lnSpc>
              <a:spcBef>
                <a:spcPts val="300"/>
              </a:spcBef>
              <a:buAutoNum type="arabicParenR"/>
            </a:pP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солнце  спряталось,  стало  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прохладно.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479417"/>
            <a:ext cx="5328592" cy="2462213"/>
          </a:xfrm>
        </p:spPr>
        <p:txBody>
          <a:bodyPr/>
          <a:lstStyle/>
          <a:p>
            <a:r>
              <a:rPr lang="ru-RU" sz="1400" dirty="0" smtClean="0"/>
              <a:t>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Солнце  спряталось,  и  стало  прохладно.</a:t>
            </a:r>
          </a:p>
          <a:p>
            <a:pPr marL="342900" indent="-342900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=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, и  [ 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].</a:t>
            </a:r>
          </a:p>
          <a:p>
            <a:pPr marL="342900" indent="-3429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Солнце   спряталось,  стало  прохладно.</a:t>
            </a:r>
          </a:p>
          <a:p>
            <a:pPr marL="342900" indent="-342900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[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=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],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].</a:t>
            </a:r>
          </a:p>
          <a:p>
            <a:pPr marL="342900" indent="-3429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3) Когда  солнце  спряталось,  стало  прохладно.</a:t>
            </a:r>
          </a:p>
          <a:p>
            <a:pPr marL="342900" indent="-3429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endPara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(Когда…     ), [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].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2490785" y="2514606"/>
            <a:ext cx="21431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97148" y="2408243"/>
            <a:ext cx="121444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705231" y="2514606"/>
            <a:ext cx="214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1462" y="2051053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Когда?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4995"/>
            <a:ext cx="5357850" cy="2437590"/>
          </a:xfrm>
        </p:spPr>
        <p:txBody>
          <a:bodyPr/>
          <a:lstStyle/>
          <a:p>
            <a:pPr marL="179388" indent="446088" algn="just">
              <a:lnSpc>
                <a:spcPct val="90000"/>
              </a:lnSpc>
              <a:buAutoNum type="romanUcPeriod"/>
              <a:tabLst>
                <a:tab pos="358775" algn="l"/>
              </a:tabLst>
            </a:pP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Сложноподчинённое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 сложно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сочинённое  и   бессоюзное    предложения,     состоит из частей,  представляющих  собой  тесное  смысловое и  грамматическое  единство.</a:t>
            </a:r>
          </a:p>
          <a:p>
            <a:pPr marL="179388" indent="446088" algn="just">
              <a:lnSpc>
                <a:spcPct val="90000"/>
              </a:lnSpc>
              <a:tabLst>
                <a:tab pos="358775" algn="l"/>
              </a:tabLst>
            </a:pP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Сложноподчинённым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i="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предложением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называется такое  сложное  предложение,  части которого  соединены  при  помощи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 о д ч и н и т е л ь н ы х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(так как,  будто, что,  чтобы  и т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п.) или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союзных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относительных   местоимений: что,  который, сколько  и  др. и  местоименных  наречий: куда,  как,  где, зачем  и  др.)       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122227"/>
            <a:ext cx="5400600" cy="310854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Рассмотрим   примеры  СПП</a:t>
            </a: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Запела птица  голосом   блаженным о  том,   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мы </a:t>
            </a:r>
          </a:p>
          <a:p>
            <a:pPr marL="342900" indent="-342900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друг  друга  берегли.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(А.Ахматова.)</a:t>
            </a:r>
          </a:p>
          <a:p>
            <a:pPr marL="342900" indent="-342900">
              <a:lnSpc>
                <a:spcPct val="150000"/>
              </a:lnSpc>
            </a:pPr>
            <a:endParaRPr lang="ru-RU" sz="16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  Молю,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буря  не   застала,  гремя  в   наряде   боевом,    в     ущелье   мрачного    </a:t>
            </a:r>
            <a:r>
              <a:rPr lang="ru-RU" sz="1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Дарьяла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меня  </a:t>
            </a:r>
          </a:p>
          <a:p>
            <a:pPr marL="342900" indent="-342900">
              <a:lnSpc>
                <a:spcPct val="150000"/>
              </a:lnSpc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с  измученным   конём.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(М.Лермонтов.)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                       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342900" indent="-342900"/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4362008" y="836607"/>
            <a:ext cx="928694" cy="214314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6322" y="622293"/>
            <a:ext cx="500066" cy="184666"/>
          </a:xfrm>
        </p:spPr>
        <p:txBody>
          <a:bodyPr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чём?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5"/>
          <p:cNvSpPr txBox="1">
            <a:spLocks/>
          </p:cNvSpPr>
          <p:nvPr/>
        </p:nvSpPr>
        <p:spPr>
          <a:xfrm>
            <a:off x="1218736" y="1622425"/>
            <a:ext cx="50006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 чём?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861546" y="1836739"/>
            <a:ext cx="1214446" cy="214314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Заголовок 5"/>
          <p:cNvSpPr txBox="1">
            <a:spLocks/>
          </p:cNvSpPr>
          <p:nvPr/>
        </p:nvSpPr>
        <p:spPr>
          <a:xfrm>
            <a:off x="4504884" y="908045"/>
            <a:ext cx="5715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союз.сл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5"/>
          <p:cNvSpPr txBox="1">
            <a:spLocks/>
          </p:cNvSpPr>
          <p:nvPr/>
        </p:nvSpPr>
        <p:spPr>
          <a:xfrm>
            <a:off x="1290174" y="1836739"/>
            <a:ext cx="5715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союз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>
          <a:xfrm>
            <a:off x="4219132" y="836607"/>
            <a:ext cx="1428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Заголовок 5"/>
          <p:cNvSpPr txBox="1">
            <a:spLocks/>
          </p:cNvSpPr>
          <p:nvPr/>
        </p:nvSpPr>
        <p:spPr>
          <a:xfrm>
            <a:off x="647232" y="1836739"/>
            <a:ext cx="1428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4995"/>
            <a:ext cx="5307502" cy="2514535"/>
          </a:xfrm>
          <a:solidFill>
            <a:schemeClr val="bg1"/>
          </a:solidFill>
        </p:spPr>
        <p:txBody>
          <a:bodyPr/>
          <a:lstStyle/>
          <a:p>
            <a:pPr marL="400050" indent="-400050" algn="just">
              <a:lnSpc>
                <a:spcPct val="90000"/>
              </a:lnSpc>
            </a:pPr>
            <a:r>
              <a:rPr lang="en-US" sz="1400" dirty="0" smtClean="0"/>
              <a:t>II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Сложноподчинённое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предложение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имеет   две  части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одна  из  которых  является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а  другая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подчинённой  -  придаточной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 algn="just">
              <a:lnSpc>
                <a:spcPct val="90000"/>
              </a:lnSpc>
              <a:spcAft>
                <a:spcPts val="60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Придаточная   часть  может  стоять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главной,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ней или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середине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её:</a:t>
            </a:r>
          </a:p>
          <a:p>
            <a:pPr marL="541338" indent="-400050" algn="just"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рожден,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  целый  мир   был зритель  торжества  иль гибели   моей.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(М.Лермонтов.)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чем-нибудь  играть  от  скуки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копьё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стальное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взял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   в  руки.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(А.Пушкин.)</a:t>
            </a:r>
          </a:p>
          <a:p>
            <a:pPr marL="541338" indent="-400050" algn="just"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3)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Метели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ломятся 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дверцы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  дороги  меня  не  собьют.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(А.Фатьянов.)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4995"/>
            <a:ext cx="5328591" cy="2437590"/>
          </a:xfrm>
          <a:solidFill>
            <a:schemeClr val="bg1"/>
          </a:solidFill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1400" dirty="0" smtClean="0"/>
              <a:t>III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Подчинительные  союзы </a:t>
            </a:r>
            <a:r>
              <a:rPr lang="en-US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(если,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чтобы,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как, словно, точно, так  как, потому  что и т. п.)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находятся в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придаточной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являются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её членами  предложения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Они  используются  только   для  связи  придаточной  части   с  главной. </a:t>
            </a:r>
          </a:p>
          <a:p>
            <a:pPr algn="just">
              <a:lnSpc>
                <a:spcPct val="90000"/>
              </a:lnSpc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Союзные  </a:t>
            </a:r>
            <a:r>
              <a:rPr lang="en-US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слова </a:t>
            </a:r>
            <a:r>
              <a:rPr lang="en-US" sz="16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(относительные  местоимения  и  местоимённые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наречия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который,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какой,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чей,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кто, что;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где,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куда,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откуда,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почему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др.)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только связывают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придаточную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часть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с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главной,  </a:t>
            </a:r>
            <a:endParaRPr lang="en-US" sz="16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но  и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являются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членами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придаточного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предложения.   </a:t>
            </a:r>
            <a:endParaRPr lang="ru-RU" sz="1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378940" cy="3000821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ru-RU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Как   отличить  подчинительный  союз  от союзного  слова?</a:t>
            </a:r>
          </a:p>
          <a:p>
            <a:pPr indent="541338"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иногда  можно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опустить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или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заменить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другим  союзом – синонимом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А  союзное  слово можно   заменить  только  словом  самостоятельной части   речи.</a:t>
            </a:r>
          </a:p>
          <a:p>
            <a:pPr indent="541338"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союзному   слову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можно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поставить    вопрос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-делить,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каким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членом  предложения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оно   является:</a:t>
            </a:r>
          </a:p>
          <a:p>
            <a:pPr marL="342900" indent="-342900"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1)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б  семейственной  картиной  пленился   я  на   миг  единый, то, верно, кроме Вас  одной невесты  не  искал  иной.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(А.Пушкин.)</a:t>
            </a:r>
          </a:p>
          <a:p>
            <a:pPr marL="342900" indent="-342900" algn="just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Слово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-   союз;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нельзя  поставить  к  нему  вопрос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это  слово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не является   членом  предложения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его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можно заменить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союз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–синонимом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= если = кабы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300" dirty="0" smtClean="0"/>
          </a:p>
          <a:p>
            <a:endParaRPr lang="ru-RU" sz="13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7773"/>
            <a:ext cx="5400600" cy="2670796"/>
          </a:xfrm>
          <a:solidFill>
            <a:schemeClr val="bg1"/>
          </a:solidFill>
        </p:spPr>
        <p:txBody>
          <a:bodyPr/>
          <a:lstStyle/>
          <a:p>
            <a:pPr marL="92075" algn="just">
              <a:lnSpc>
                <a:spcPct val="130000"/>
              </a:lnSpc>
            </a:pPr>
            <a:r>
              <a:rPr lang="ru-RU" sz="1500" dirty="0" smtClean="0"/>
              <a:t>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Зайцы   отлично понимали,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значат  следы  собачьих    лап     на    их    дороге.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(Д.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Мамин-Сибиряк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92075" algn="just">
              <a:lnSpc>
                <a:spcPct val="13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Слово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-  относительное  местоимение (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союзное  слово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);  к  нему  можно  поставить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(значат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– что); оно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является    дополнением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; его  можно 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заменить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словами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описательными  оборотами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 близкими по  смыслу (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следы собачьих  лап  говорят  о  том, что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зайцев  преследуют  охотники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 Кроме  того,  на  союзное  слово  падает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логическое    ударение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           </a:t>
            </a: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2740024" y="254272"/>
            <a:ext cx="1000132" cy="12108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3025776" y="110257"/>
            <a:ext cx="42862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 что?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3525842" y="349780"/>
            <a:ext cx="428628" cy="336541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179044" y="378279"/>
            <a:ext cx="857256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1668454" y="675633"/>
            <a:ext cx="1500198" cy="285752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15337" b="22829"/>
          <a:stretch>
            <a:fillRect/>
          </a:stretch>
        </p:blipFill>
        <p:spPr bwMode="auto">
          <a:xfrm>
            <a:off x="1168388" y="532757"/>
            <a:ext cx="428628" cy="428628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168784" y="1262385"/>
            <a:ext cx="785818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168256" y="1550417"/>
            <a:ext cx="642942" cy="336541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39694" y="675633"/>
            <a:ext cx="857256" cy="285752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8256" r="5263" b="67347"/>
          <a:stretch>
            <a:fillRect/>
          </a:stretch>
        </p:blipFill>
        <p:spPr bwMode="auto">
          <a:xfrm>
            <a:off x="5026040" y="421218"/>
            <a:ext cx="571504" cy="214314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74588" y="110257"/>
            <a:ext cx="5616624" cy="3024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78b79e8fc4a59fc8b8130a71d9c6d8d21ebf3c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3650</TotalTime>
  <Words>1312</Words>
  <Application>Microsoft Office PowerPoint</Application>
  <PresentationFormat>Произвольный</PresentationFormat>
  <Paragraphs>120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Русский   язык </vt:lpstr>
      <vt:lpstr>      Повторение</vt:lpstr>
      <vt:lpstr>Слайд 3</vt:lpstr>
      <vt:lpstr>Слайд 4</vt:lpstr>
      <vt:lpstr>о чём?</vt:lpstr>
      <vt:lpstr>Слайд 6</vt:lpstr>
      <vt:lpstr>Слайд 7</vt:lpstr>
      <vt:lpstr>Слайд 8</vt:lpstr>
      <vt:lpstr>Слайд 9</vt:lpstr>
      <vt:lpstr> что?</vt:lpstr>
      <vt:lpstr>Слайд 11</vt:lpstr>
      <vt:lpstr>Слайд 12</vt:lpstr>
      <vt:lpstr>Слайд 13</vt:lpstr>
      <vt:lpstr>Слайд 14</vt:lpstr>
      <vt:lpstr>                    Закрепление</vt:lpstr>
      <vt:lpstr>пр.опред.</vt:lpstr>
      <vt:lpstr>               Словарная   работа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Закирова Ф.М</dc:creator>
  <cp:lastModifiedBy>LAN_OS</cp:lastModifiedBy>
  <cp:revision>420</cp:revision>
  <dcterms:created xsi:type="dcterms:W3CDTF">2020-04-13T08:05:42Z</dcterms:created>
  <dcterms:modified xsi:type="dcterms:W3CDTF">2020-10-18T18:01:34Z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