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256" r:id="rId2"/>
    <p:sldId id="379" r:id="rId3"/>
    <p:sldId id="396" r:id="rId4"/>
    <p:sldId id="381" r:id="rId5"/>
    <p:sldId id="382" r:id="rId6"/>
    <p:sldId id="383" r:id="rId7"/>
    <p:sldId id="384" r:id="rId8"/>
    <p:sldId id="385" r:id="rId9"/>
    <p:sldId id="386" r:id="rId10"/>
    <p:sldId id="389" r:id="rId11"/>
    <p:sldId id="390" r:id="rId12"/>
    <p:sldId id="391" r:id="rId13"/>
    <p:sldId id="392" r:id="rId14"/>
    <p:sldId id="393" r:id="rId15"/>
    <p:sldId id="394" r:id="rId16"/>
    <p:sldId id="397" r:id="rId17"/>
    <p:sldId id="387" r:id="rId18"/>
    <p:sldId id="262" r:id="rId19"/>
  </p:sldIdLst>
  <p:sldSz cx="5765800" cy="3244850"/>
  <p:notesSz cx="10020300" cy="6888163"/>
  <p:custDataLst>
    <p:tags r:id="rId21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808" autoAdjust="0"/>
    <p:restoredTop sz="91581" autoAdjust="0"/>
  </p:normalViewPr>
  <p:slideViewPr>
    <p:cSldViewPr>
      <p:cViewPr>
        <p:scale>
          <a:sx n="125" d="100"/>
          <a:sy n="125" d="100"/>
        </p:scale>
        <p:origin x="-216" y="-1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42498" cy="343734"/>
          </a:xfrm>
          <a:prstGeom prst="rect">
            <a:avLst/>
          </a:prstGeom>
        </p:spPr>
        <p:txBody>
          <a:bodyPr vert="horz" lIns="171578" tIns="85789" rIns="171578" bIns="85789" rtlCol="0"/>
          <a:lstStyle>
            <a:lvl1pPr algn="l">
              <a:defRPr sz="2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75045" y="1"/>
            <a:ext cx="4342498" cy="343734"/>
          </a:xfrm>
          <a:prstGeom prst="rect">
            <a:avLst/>
          </a:prstGeom>
        </p:spPr>
        <p:txBody>
          <a:bodyPr vert="horz" lIns="171578" tIns="85789" rIns="171578" bIns="85789" rtlCol="0"/>
          <a:lstStyle>
            <a:lvl1pPr algn="r">
              <a:defRPr sz="2300"/>
            </a:lvl1pPr>
          </a:lstStyle>
          <a:p>
            <a:fld id="{9D71E86E-95C0-4C9D-BDD2-B02666D11E50}" type="datetimeFigureOut">
              <a:rPr lang="ru-RU" smtClean="0"/>
              <a:pPr/>
              <a:t>18.10.2020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716213" y="515938"/>
            <a:ext cx="4589462" cy="2584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71578" tIns="85789" rIns="171578" bIns="8578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01480" y="3272216"/>
            <a:ext cx="8017344" cy="3100347"/>
          </a:xfrm>
          <a:prstGeom prst="rect">
            <a:avLst/>
          </a:prstGeom>
        </p:spPr>
        <p:txBody>
          <a:bodyPr vert="horz" lIns="171578" tIns="85789" rIns="171578" bIns="85789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541060"/>
            <a:ext cx="4342498" cy="347103"/>
          </a:xfrm>
          <a:prstGeom prst="rect">
            <a:avLst/>
          </a:prstGeom>
        </p:spPr>
        <p:txBody>
          <a:bodyPr vert="horz" lIns="171578" tIns="85789" rIns="171578" bIns="85789" rtlCol="0" anchor="b"/>
          <a:lstStyle>
            <a:lvl1pPr algn="l">
              <a:defRPr sz="2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75045" y="6541060"/>
            <a:ext cx="4342498" cy="347103"/>
          </a:xfrm>
          <a:prstGeom prst="rect">
            <a:avLst/>
          </a:prstGeom>
        </p:spPr>
        <p:txBody>
          <a:bodyPr vert="horz" lIns="171578" tIns="85789" rIns="171578" bIns="85789" rtlCol="0" anchor="b"/>
          <a:lstStyle>
            <a:lvl1pPr algn="r">
              <a:defRPr sz="2300"/>
            </a:lvl1pPr>
          </a:lstStyle>
          <a:p>
            <a:fld id="{5F075868-CFE5-41D1-9E80-29970BD529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28358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10/18/2020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10/18/2020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10/18/2020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435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7313" y="781128"/>
            <a:ext cx="4531172" cy="2094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35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r>
              <a:rPr lang="ru-RU" dirty="0" smtClean="0"/>
              <a:t>   </a:t>
            </a:r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25512" y="193665"/>
            <a:ext cx="3960440" cy="1061187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ru-RU" sz="3400" spc="-5" dirty="0" smtClean="0"/>
              <a:t>Русский   язык</a:t>
            </a:r>
            <a:br>
              <a:rPr lang="ru-RU" sz="3400" spc="-5" dirty="0" smtClean="0"/>
            </a:br>
            <a:endParaRPr sz="3400" dirty="0"/>
          </a:p>
        </p:txBody>
      </p:sp>
      <p:sp>
        <p:nvSpPr>
          <p:cNvPr id="4" name="object 4"/>
          <p:cNvSpPr txBox="1"/>
          <p:nvPr/>
        </p:nvSpPr>
        <p:spPr>
          <a:xfrm>
            <a:off x="939833" y="1190377"/>
            <a:ext cx="4679371" cy="1517082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8415">
              <a:spcBef>
                <a:spcPts val="110"/>
              </a:spcBef>
            </a:pPr>
            <a:r>
              <a:rPr lang="ru-RU" sz="2400" b="1" spc="-20" dirty="0" smtClean="0">
                <a:solidFill>
                  <a:srgbClr val="0070C0"/>
                </a:solidFill>
                <a:latin typeface="Arial"/>
                <a:cs typeface="Arial"/>
              </a:rPr>
              <a:t>Тема:</a:t>
            </a:r>
            <a:endParaRPr lang="en-US" sz="2400" b="1" spc="-2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spcBef>
                <a:spcPts val="110"/>
              </a:spcBef>
            </a:pPr>
            <a:endParaRPr lang="ru-RU" sz="2400" b="1" spc="-2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spcBef>
                <a:spcPts val="110"/>
              </a:spcBef>
            </a:pPr>
            <a:r>
              <a:rPr lang="ru-RU" sz="2400" b="1" spc="-10" dirty="0" smtClean="0">
                <a:solidFill>
                  <a:srgbClr val="0070C0"/>
                </a:solidFill>
                <a:latin typeface="Arial"/>
                <a:cs typeface="Arial"/>
              </a:rPr>
              <a:t>Сложноподчинённые  предложения</a:t>
            </a:r>
            <a:endParaRPr lang="ru-RU" sz="2400" spc="-1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54008" y="1050921"/>
            <a:ext cx="344170" cy="676275"/>
          </a:xfrm>
          <a:custGeom>
            <a:avLst/>
            <a:gdLst/>
            <a:ahLst/>
            <a:cxnLst/>
            <a:rect l="l" t="t" r="r" b="b"/>
            <a:pathLst>
              <a:path w="344170" h="676275">
                <a:moveTo>
                  <a:pt x="343828" y="0"/>
                </a:moveTo>
                <a:lnTo>
                  <a:pt x="0" y="0"/>
                </a:lnTo>
                <a:lnTo>
                  <a:pt x="0" y="675751"/>
                </a:lnTo>
                <a:lnTo>
                  <a:pt x="343828" y="675751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7789" y="1836739"/>
            <a:ext cx="344170" cy="94386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4686759" y="212868"/>
            <a:ext cx="634365" cy="634365"/>
            <a:chOff x="4686759" y="212868"/>
            <a:chExt cx="634365" cy="634365"/>
          </a:xfrm>
        </p:grpSpPr>
        <p:sp>
          <p:nvSpPr>
            <p:cNvPr id="11" name="object 11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924206" y="249024"/>
            <a:ext cx="173355" cy="3727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lang="en-US" sz="2250" b="1" spc="10" dirty="0">
                <a:solidFill>
                  <a:srgbClr val="FFFFFF"/>
                </a:solidFill>
                <a:latin typeface="Arial"/>
                <a:cs typeface="Arial"/>
              </a:rPr>
              <a:t>9</a:t>
            </a:r>
            <a:endParaRPr sz="225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98296" y="541953"/>
            <a:ext cx="43942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300" spc="5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1300" spc="-5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130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346532" y="289010"/>
            <a:ext cx="467359" cy="466725"/>
            <a:chOff x="346532" y="289010"/>
            <a:chExt cx="467359" cy="466725"/>
          </a:xfrm>
        </p:grpSpPr>
        <p:sp>
          <p:nvSpPr>
            <p:cNvPr id="16" name="object 16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301975" y="0"/>
                  </a:move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23187" y="463777"/>
                  </a:move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5074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6919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255074"/>
                  </a:lnTo>
                  <a:lnTo>
                    <a:pt x="309190" y="440585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301457" y="448318"/>
                  </a:lnTo>
                  <a:lnTo>
                    <a:pt x="2318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440585"/>
                  </a:lnTo>
                  <a:lnTo>
                    <a:pt x="15458" y="23183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23187" y="15454"/>
                  </a:lnTo>
                  <a:lnTo>
                    <a:pt x="301457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23183"/>
                  </a:lnTo>
                  <a:lnTo>
                    <a:pt x="309190" y="69562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1691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6956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406805" y="11192"/>
                  </a:moveTo>
                  <a:lnTo>
                    <a:pt x="352473" y="11192"/>
                  </a:lnTo>
                  <a:lnTo>
                    <a:pt x="35384" y="328280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761" y="330761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9195" y="417920"/>
                  </a:lnTo>
                  <a:lnTo>
                    <a:pt x="10213" y="417711"/>
                  </a:lnTo>
                  <a:lnTo>
                    <a:pt x="61990" y="395507"/>
                  </a:lnTo>
                  <a:lnTo>
                    <a:pt x="22816" y="395507"/>
                  </a:lnTo>
                  <a:lnTo>
                    <a:pt x="43498" y="347241"/>
                  </a:lnTo>
                  <a:lnTo>
                    <a:pt x="65430" y="347241"/>
                  </a:lnTo>
                  <a:lnTo>
                    <a:pt x="51854" y="333665"/>
                  </a:lnTo>
                  <a:lnTo>
                    <a:pt x="307051" y="78479"/>
                  </a:lnTo>
                  <a:lnTo>
                    <a:pt x="328910" y="78479"/>
                  </a:lnTo>
                  <a:lnTo>
                    <a:pt x="317981" y="67549"/>
                  </a:lnTo>
                  <a:lnTo>
                    <a:pt x="330602" y="54918"/>
                  </a:lnTo>
                  <a:lnTo>
                    <a:pt x="352438" y="54918"/>
                  </a:lnTo>
                  <a:lnTo>
                    <a:pt x="341532" y="43988"/>
                  </a:lnTo>
                  <a:lnTo>
                    <a:pt x="369260" y="16300"/>
                  </a:lnTo>
                  <a:lnTo>
                    <a:pt x="377798" y="14014"/>
                  </a:lnTo>
                  <a:lnTo>
                    <a:pt x="408786" y="14014"/>
                  </a:lnTo>
                  <a:lnTo>
                    <a:pt x="406994" y="11318"/>
                  </a:lnTo>
                  <a:lnTo>
                    <a:pt x="406805" y="11192"/>
                  </a:lnTo>
                  <a:close/>
                </a:path>
                <a:path w="418465" h="418465">
                  <a:moveTo>
                    <a:pt x="65430" y="347241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lnTo>
                    <a:pt x="61990" y="39550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932" y="382960"/>
                  </a:lnTo>
                  <a:lnTo>
                    <a:pt x="106502" y="366465"/>
                  </a:lnTo>
                  <a:lnTo>
                    <a:pt x="84654" y="366465"/>
                  </a:lnTo>
                  <a:lnTo>
                    <a:pt x="65430" y="347241"/>
                  </a:lnTo>
                  <a:close/>
                </a:path>
                <a:path w="418465" h="418465">
                  <a:moveTo>
                    <a:pt x="328910" y="78479"/>
                  </a:moveTo>
                  <a:lnTo>
                    <a:pt x="307051" y="78479"/>
                  </a:lnTo>
                  <a:lnTo>
                    <a:pt x="339840" y="111268"/>
                  </a:lnTo>
                  <a:lnTo>
                    <a:pt x="84654" y="366465"/>
                  </a:lnTo>
                  <a:lnTo>
                    <a:pt x="106502" y="366465"/>
                  </a:lnTo>
                  <a:lnTo>
                    <a:pt x="372632" y="100338"/>
                  </a:lnTo>
                  <a:lnTo>
                    <a:pt x="350770" y="100338"/>
                  </a:lnTo>
                  <a:lnTo>
                    <a:pt x="328910" y="78479"/>
                  </a:lnTo>
                  <a:close/>
                </a:path>
                <a:path w="418465" h="418465">
                  <a:moveTo>
                    <a:pt x="352438" y="54918"/>
                  </a:move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lnTo>
                    <a:pt x="372632" y="100338"/>
                  </a:lnTo>
                  <a:lnTo>
                    <a:pt x="396154" y="76817"/>
                  </a:lnTo>
                  <a:lnTo>
                    <a:pt x="374291" y="76817"/>
                  </a:lnTo>
                  <a:lnTo>
                    <a:pt x="352438" y="54918"/>
                  </a:lnTo>
                  <a:close/>
                </a:path>
                <a:path w="418465" h="418465">
                  <a:moveTo>
                    <a:pt x="408786" y="14014"/>
                  </a:moveTo>
                  <a:lnTo>
                    <a:pt x="377798" y="14014"/>
                  </a:lnTo>
                  <a:lnTo>
                    <a:pt x="393804" y="18301"/>
                  </a:lnTo>
                  <a:lnTo>
                    <a:pt x="400057" y="24551"/>
                  </a:lnTo>
                  <a:lnTo>
                    <a:pt x="404345" y="40561"/>
                  </a:lnTo>
                  <a:lnTo>
                    <a:pt x="402059" y="49100"/>
                  </a:lnTo>
                  <a:lnTo>
                    <a:pt x="396198" y="54957"/>
                  </a:lnTo>
                  <a:lnTo>
                    <a:pt x="374291" y="76817"/>
                  </a:lnTo>
                  <a:lnTo>
                    <a:pt x="396154" y="76817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8786" y="14014"/>
                  </a:lnTo>
                  <a:close/>
                </a:path>
                <a:path w="418465" h="418465">
                  <a:moveTo>
                    <a:pt x="396158" y="54950"/>
                  </a:moveTo>
                  <a:close/>
                </a:path>
                <a:path w="418465" h="418465">
                  <a:moveTo>
                    <a:pt x="379748" y="0"/>
                  </a:moveTo>
                  <a:lnTo>
                    <a:pt x="365235" y="2783"/>
                  </a:lnTo>
                  <a:lnTo>
                    <a:pt x="352454" y="11199"/>
                  </a:lnTo>
                  <a:lnTo>
                    <a:pt x="406805" y="11192"/>
                  </a:lnTo>
                  <a:lnTo>
                    <a:pt x="394249" y="2846"/>
                  </a:lnTo>
                  <a:lnTo>
                    <a:pt x="379748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34043" y="317960"/>
              <a:ext cx="65556" cy="6554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22816" y="395507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close/>
                </a:path>
                <a:path w="418465" h="418465">
                  <a:moveTo>
                    <a:pt x="307051" y="78479"/>
                  </a:moveTo>
                  <a:lnTo>
                    <a:pt x="339840" y="111268"/>
                  </a:lnTo>
                  <a:lnTo>
                    <a:pt x="84654" y="366465"/>
                  </a:lnTo>
                  <a:lnTo>
                    <a:pt x="51854" y="333665"/>
                  </a:lnTo>
                  <a:lnTo>
                    <a:pt x="307051" y="78479"/>
                  </a:lnTo>
                  <a:close/>
                </a:path>
                <a:path w="418465" h="418465">
                  <a:moveTo>
                    <a:pt x="350770" y="100338"/>
                  </a:moveTo>
                  <a:lnTo>
                    <a:pt x="317981" y="67549"/>
                  </a:ln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close/>
                </a:path>
                <a:path w="418465" h="418465">
                  <a:moveTo>
                    <a:pt x="352473" y="11192"/>
                  </a:moveTo>
                  <a:lnTo>
                    <a:pt x="301579" y="62078"/>
                  </a:lnTo>
                  <a:lnTo>
                    <a:pt x="35460" y="328208"/>
                  </a:lnTo>
                  <a:lnTo>
                    <a:pt x="35359" y="328381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822" y="330631"/>
                  </a:lnTo>
                  <a:lnTo>
                    <a:pt x="33761" y="330761"/>
                  </a:lnTo>
                  <a:lnTo>
                    <a:pt x="1026" y="407145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1677" y="414446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8129" y="417920"/>
                  </a:lnTo>
                  <a:lnTo>
                    <a:pt x="9177" y="417923"/>
                  </a:lnTo>
                  <a:lnTo>
                    <a:pt x="10213" y="417711"/>
                  </a:lnTo>
                  <a:lnTo>
                    <a:pt x="11174" y="417293"/>
                  </a:lnTo>
                  <a:lnTo>
                    <a:pt x="87552" y="384559"/>
                  </a:lnTo>
                  <a:lnTo>
                    <a:pt x="87682" y="38449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863" y="383029"/>
                  </a:lnTo>
                  <a:lnTo>
                    <a:pt x="90032" y="382935"/>
                  </a:lnTo>
                  <a:lnTo>
                    <a:pt x="356227" y="116748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6994" y="11318"/>
                  </a:lnTo>
                  <a:lnTo>
                    <a:pt x="394249" y="2846"/>
                  </a:lnTo>
                  <a:lnTo>
                    <a:pt x="379748" y="0"/>
                  </a:lnTo>
                  <a:lnTo>
                    <a:pt x="365235" y="2783"/>
                  </a:lnTo>
                  <a:lnTo>
                    <a:pt x="352454" y="11199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r>
                <a:rPr lang="ru-RU" dirty="0" smtClean="0"/>
                <a:t>          </a:t>
              </a:r>
              <a:endParaRPr dirty="0"/>
            </a:p>
          </p:txBody>
        </p:sp>
        <p:sp>
          <p:nvSpPr>
            <p:cNvPr id="21" name="object 21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3235" y="0"/>
                  </a:move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200964" y="7728"/>
                  </a:move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151124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3463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7728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7732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7728" y="15461"/>
                  </a:lnTo>
                  <a:lnTo>
                    <a:pt x="146858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7732"/>
                  </a:lnTo>
                  <a:lnTo>
                    <a:pt x="154587" y="3463"/>
                  </a:lnTo>
                  <a:lnTo>
                    <a:pt x="151124" y="0"/>
                  </a:lnTo>
                  <a:lnTo>
                    <a:pt x="146858" y="0"/>
                  </a:lnTo>
                  <a:lnTo>
                    <a:pt x="7728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8604" y="122227"/>
            <a:ext cx="5400600" cy="3000821"/>
          </a:xfrm>
          <a:solidFill>
            <a:schemeClr val="bg1"/>
          </a:solidFill>
        </p:spPr>
        <p:txBody>
          <a:bodyPr/>
          <a:lstStyle/>
          <a:p>
            <a:pPr>
              <a:lnSpc>
                <a:spcPts val="1800"/>
              </a:lnSpc>
            </a:pPr>
            <a:r>
              <a:rPr lang="ru-RU" sz="1600" dirty="0" smtClean="0"/>
              <a:t>            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Слова     </a:t>
            </a:r>
            <a:r>
              <a:rPr lang="ru-RU" sz="15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что,    как,    когда  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в   СПП   могут      быть  </a:t>
            </a:r>
            <a:r>
              <a:rPr lang="ru-RU" sz="15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  союзами, и  союзными словами.</a:t>
            </a:r>
          </a:p>
          <a:p>
            <a:pPr>
              <a:lnSpc>
                <a:spcPts val="1800"/>
              </a:lnSpc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          Сравним: </a:t>
            </a:r>
          </a:p>
          <a:p>
            <a:pPr>
              <a:lnSpc>
                <a:spcPts val="1800"/>
              </a:lnSpc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sz="15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Кто  может  знать, </a:t>
            </a:r>
            <a:r>
              <a:rPr lang="ru-RU" sz="15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ru-RU" sz="15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ждёт  меня? 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(А.Пушкин.)   Местоимение  </a:t>
            </a:r>
            <a:r>
              <a:rPr lang="ru-RU" sz="15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в   данном  предложении является    </a:t>
            </a:r>
            <a:r>
              <a:rPr lang="ru-RU" sz="15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союзным  словом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. Оно  выполняет  роль  </a:t>
            </a:r>
            <a:r>
              <a:rPr lang="ru-RU" sz="15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подлежащего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ru-RU" sz="15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  ждёт) и  одновременно  соединяет  придаточную  часть </a:t>
            </a:r>
          </a:p>
          <a:p>
            <a:pPr>
              <a:lnSpc>
                <a:spcPts val="1800"/>
              </a:lnSpc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с  главной.</a:t>
            </a:r>
          </a:p>
          <a:p>
            <a:pPr>
              <a:lnSpc>
                <a:spcPts val="1800"/>
              </a:lnSpc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sz="15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  утром  должен  быть  уверен,  </a:t>
            </a:r>
            <a:r>
              <a:rPr lang="ru-RU" sz="15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ru-RU" sz="15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  Вами  днём  увижусь я.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(А.Пушкин.)   В  этом  предложении  слово  </a:t>
            </a:r>
            <a:r>
              <a:rPr lang="ru-RU" sz="15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 -  </a:t>
            </a:r>
            <a:r>
              <a:rPr lang="ru-RU" sz="15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подчинительный   союз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. Он  не  является   членом 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предло-жения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,  а  служит  только  для  соединения  придаточной  части   с  главной.</a:t>
            </a:r>
          </a:p>
        </p:txBody>
      </p:sp>
      <p:sp>
        <p:nvSpPr>
          <p:cNvPr id="5" name="Заголовок 5"/>
          <p:cNvSpPr txBox="1">
            <a:spLocks/>
          </p:cNvSpPr>
          <p:nvPr/>
        </p:nvSpPr>
        <p:spPr>
          <a:xfrm>
            <a:off x="2311396" y="693731"/>
            <a:ext cx="142876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х</a:t>
            </a:r>
            <a:endParaRPr kumimoji="0" lang="ru-RU" sz="1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Выгнутая вверх стрелка 5"/>
          <p:cNvSpPr/>
          <p:nvPr/>
        </p:nvSpPr>
        <p:spPr>
          <a:xfrm>
            <a:off x="2454272" y="765169"/>
            <a:ext cx="571504" cy="71438"/>
          </a:xfrm>
          <a:prstGeom prst="curved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Заголовок 5"/>
          <p:cNvSpPr>
            <a:spLocks noGrp="1"/>
          </p:cNvSpPr>
          <p:nvPr>
            <p:ph type="title"/>
          </p:nvPr>
        </p:nvSpPr>
        <p:spPr>
          <a:xfrm>
            <a:off x="2597148" y="550855"/>
            <a:ext cx="357190" cy="184666"/>
          </a:xfrm>
        </p:spPr>
        <p:txBody>
          <a:bodyPr/>
          <a:lstStyle/>
          <a:p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что?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28256" r="5263" b="67347"/>
          <a:stretch>
            <a:fillRect/>
          </a:stretch>
        </p:blipFill>
        <p:spPr bwMode="auto">
          <a:xfrm>
            <a:off x="4954602" y="1408111"/>
            <a:ext cx="428628" cy="214313"/>
          </a:xfrm>
          <a:prstGeom prst="rect">
            <a:avLst/>
          </a:prstGeom>
          <a:noFill/>
        </p:spPr>
      </p:pic>
      <p:pic>
        <p:nvPicPr>
          <p:cNvPr id="9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39886" r="5263" b="49120"/>
          <a:stretch>
            <a:fillRect/>
          </a:stretch>
        </p:blipFill>
        <p:spPr bwMode="auto">
          <a:xfrm>
            <a:off x="168256" y="1550987"/>
            <a:ext cx="689000" cy="357190"/>
          </a:xfrm>
          <a:prstGeom prst="rect">
            <a:avLst/>
          </a:prstGeom>
          <a:noFill/>
        </p:spPr>
      </p:pic>
      <p:sp>
        <p:nvSpPr>
          <p:cNvPr id="10" name="Заголовок 5"/>
          <p:cNvSpPr txBox="1">
            <a:spLocks/>
          </p:cNvSpPr>
          <p:nvPr/>
        </p:nvSpPr>
        <p:spPr>
          <a:xfrm>
            <a:off x="3240090" y="1836739"/>
            <a:ext cx="142876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х</a:t>
            </a:r>
            <a:endParaRPr kumimoji="0" lang="ru-RU" sz="1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" name="Выгнутая вверх стрелка 10"/>
          <p:cNvSpPr/>
          <p:nvPr/>
        </p:nvSpPr>
        <p:spPr>
          <a:xfrm>
            <a:off x="3525842" y="1908177"/>
            <a:ext cx="1643074" cy="71438"/>
          </a:xfrm>
          <a:prstGeom prst="curved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Заголовок 5"/>
          <p:cNvSpPr txBox="1">
            <a:spLocks/>
          </p:cNvSpPr>
          <p:nvPr/>
        </p:nvSpPr>
        <p:spPr>
          <a:xfrm>
            <a:off x="4097346" y="1693863"/>
            <a:ext cx="500066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  чём?</a:t>
            </a:r>
            <a:endParaRPr kumimoji="0" lang="ru-RU" sz="1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4588" y="110257"/>
            <a:ext cx="5616624" cy="302433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noFill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8604" y="189810"/>
            <a:ext cx="5400600" cy="2800767"/>
          </a:xfrm>
          <a:solidFill>
            <a:schemeClr val="bg1"/>
          </a:solidFill>
        </p:spPr>
        <p:txBody>
          <a:bodyPr/>
          <a:lstStyle/>
          <a:p>
            <a:r>
              <a:rPr lang="ru-RU" sz="1400" dirty="0" smtClean="0"/>
              <a:t> </a:t>
            </a:r>
            <a:r>
              <a:rPr lang="en-US" sz="1400" dirty="0" smtClean="0"/>
              <a:t>V</a:t>
            </a:r>
            <a:r>
              <a:rPr lang="ru-RU" sz="1400" dirty="0" smtClean="0"/>
              <a:t>.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 главной  части  сложноподчинённого предложения  иногда  употребляются  </a:t>
            </a:r>
            <a:r>
              <a:rPr lang="ru-RU" sz="1400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указательные  слова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тот,  там,  туда,  оттуда,  тогда,   столько   и   др.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400" u="sng" dirty="0" smtClean="0">
                <a:latin typeface="Times New Roman" pitchFamily="18" charset="0"/>
                <a:cs typeface="Times New Roman" pitchFamily="18" charset="0"/>
              </a:rPr>
              <a:t>Они    являются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400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членами  предложения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400" u="sng" dirty="0" smtClean="0">
                <a:latin typeface="Times New Roman" pitchFamily="18" charset="0"/>
                <a:cs typeface="Times New Roman" pitchFamily="18" charset="0"/>
              </a:rPr>
              <a:t>главной  части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и  указывают   на   то,   что   при 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ней  имеется  придаточная  часть.</a:t>
            </a:r>
          </a:p>
          <a:p>
            <a:pPr indent="541338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Указательное  слово поясняется   придаточным:</a:t>
            </a:r>
          </a:p>
          <a:p>
            <a:pPr marL="342900" indent="-342900"/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     Кто живет  без  печали  и  гнева,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тот</a:t>
            </a: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не  любит   отчизны  своей.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(Н.Некрасов).</a:t>
            </a:r>
          </a:p>
          <a:p>
            <a:pPr marL="342900" indent="-342900"/>
            <a:r>
              <a:rPr lang="ru-RU" sz="1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2)   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Тот</a:t>
            </a: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кто</a:t>
            </a: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видел   хоть  однажды  этот  край  и  эту  гладь,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тот</a:t>
            </a:r>
            <a:r>
              <a:rPr lang="ru-RU" sz="1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почти березке каждой ножку рад поцеловать.</a:t>
            </a:r>
          </a:p>
          <a:p>
            <a:pPr marL="342900" indent="-342900"/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 С.Есенин).</a:t>
            </a:r>
          </a:p>
          <a:p>
            <a:pPr marL="342900" indent="-342900"/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   Счастье  зачастую   оказывается  не 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там</a:t>
            </a: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где</a:t>
            </a: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его   ждёшь.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(В.Белов).        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4588" y="110257"/>
            <a:ext cx="5616624" cy="302433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noFill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210135"/>
            <a:ext cx="5400600" cy="2759730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От сложноподчинённых  предложений </a:t>
            </a:r>
          </a:p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 указательными  словами следует  отличать  СПП 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с   двойными   союзами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ctr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– то ,  чем – тем, как – то и  др.:</a:t>
            </a:r>
            <a:endParaRPr lang="ru-RU" sz="18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spcBef>
                <a:spcPts val="1000"/>
              </a:spcBef>
              <a:spcAft>
                <a:spcPts val="600"/>
              </a:spcAft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дальше </a:t>
            </a:r>
            <a:r>
              <a:rPr lang="en-US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лес, </a:t>
            </a:r>
            <a:r>
              <a:rPr lang="en-US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больше  дров. </a:t>
            </a:r>
            <a:r>
              <a:rPr lang="en-US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(Пословица.)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    На письме   части  сложноподчинённого предложения  друг  от   друга 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отделяются    </a:t>
            </a:r>
            <a:r>
              <a:rPr lang="ru-RU" sz="1800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запятой.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4588" y="110257"/>
            <a:ext cx="5616624" cy="302433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noFill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122227"/>
            <a:ext cx="5472607" cy="2954655"/>
          </a:xfrm>
          <a:solidFill>
            <a:schemeClr val="bg1"/>
          </a:solidFill>
        </p:spPr>
        <p:txBody>
          <a:bodyPr/>
          <a:lstStyle/>
          <a:p>
            <a:r>
              <a:rPr lang="ru-RU" sz="1400" dirty="0" smtClean="0"/>
              <a:t>    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СПП 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придаточное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предложение  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может  пояснять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>
              <a:buFont typeface="+mj-lt"/>
              <a:buAutoNum type="alphaLcParenR"/>
            </a:pP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всё  главное  предложение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например:  </a:t>
            </a:r>
            <a:r>
              <a:rPr lang="ru-RU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Часа  три  мы  шли   без   отдыха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(до  каких  пор?),  </a:t>
            </a:r>
            <a:r>
              <a:rPr lang="ru-RU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пока   не   </a:t>
            </a:r>
            <a:r>
              <a:rPr lang="ru-RU" sz="1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послы-шался</a:t>
            </a:r>
            <a:r>
              <a:rPr lang="ru-RU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шум  воды.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(Арсеньев.)  В  этом  случае  главное  предложение  выражает  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законченную  мысль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   </a:t>
            </a:r>
            <a:r>
              <a:rPr lang="ru-RU" sz="16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мо-жет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существовать  без  придаточного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Часа  три  мы   шли  без  отдыха;</a:t>
            </a:r>
          </a:p>
          <a:p>
            <a:pPr marL="342900" indent="-342900"/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б)   одно  слово (словосочетание) в  главном предложении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например:   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Левин  не   замечал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(чего?), 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проходило  время.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(Л.Толстой.)   В  этом  случае   главное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предло-жение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требует    пояснения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 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отдельно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от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прида-точного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существовать  не  может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4588" y="110257"/>
            <a:ext cx="5616624" cy="302433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noFill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97558147"/>
              </p:ext>
            </p:extLst>
          </p:nvPr>
        </p:nvGraphicFramePr>
        <p:xfrm>
          <a:off x="146596" y="614313"/>
          <a:ext cx="5472608" cy="23961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24"/>
                <a:gridCol w="2043584"/>
              </a:tblGrid>
              <a:tr h="350898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Сложноподчиненные  предложения</a:t>
                      </a:r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01796"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  придаточными определительными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отвечают  на  те же  вопросы,  что  и  определения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33879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  придаточными изъяснительными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отвечают  на  вопросы  косвенных  падежей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64949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 придаточными  обстоятельственными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отвечают  на  те  же  вопросы,  что  и  обстоятельства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290612" y="110257"/>
            <a:ext cx="5400600" cy="4413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  значению  выделяются  три  </a:t>
            </a:r>
            <a:r>
              <a:rPr lang="ru-RU" sz="1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</a:t>
            </a:r>
          </a:p>
          <a:p>
            <a:pPr algn="ctr">
              <a:lnSpc>
                <a:spcPct val="80000"/>
              </a:lnSpc>
            </a:pPr>
            <a:r>
              <a:rPr lang="ru-RU" sz="1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сложноподчиненных  </a:t>
            </a:r>
            <a:r>
              <a:rPr lang="ru-RU" sz="1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     Закрепление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624995"/>
            <a:ext cx="5328591" cy="2514535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1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Страница 19, упражнение 43. Перепишите,  расставляя  знаки  препинания.  Определите,   к   каким    группам   по    значению  относятся   данные    сложно-подчинённые  предложения.</a:t>
            </a:r>
            <a:endParaRPr lang="ru-RU" sz="14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lnSpc>
                <a:spcPct val="90000"/>
              </a:lnSpc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Плох  тот  солдат который  не   мечтает  стать  генералом. (Пословица.)</a:t>
            </a:r>
          </a:p>
          <a:p>
            <a:pPr marL="228600" indent="-228600">
              <a:lnSpc>
                <a:spcPct val="90000"/>
              </a:lnSpc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Чтобы быть свободным нужно подчиняться законам. (Афоризм.)</a:t>
            </a:r>
          </a:p>
          <a:p>
            <a:pPr marL="228600" indent="-228600">
              <a:lnSpc>
                <a:spcPct val="90000"/>
              </a:lnSpc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Все   были   уверены что  Ходжи Насреддина   давно  уже  нет в  Бухаре. (Л.Соловьёв.)</a:t>
            </a:r>
          </a:p>
          <a:p>
            <a:pPr marL="228600" indent="-228600">
              <a:lnSpc>
                <a:spcPct val="90000"/>
              </a:lnSpc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Если  ты  что-нибудь  делаешь делай хорошо. (Л.Толстой.)</a:t>
            </a:r>
          </a:p>
          <a:p>
            <a:pPr marL="228600" indent="-228600">
              <a:lnSpc>
                <a:spcPct val="90000"/>
              </a:lnSpc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Где  все   виноваты, там  никто не  виноват. (Пословица.)</a:t>
            </a:r>
          </a:p>
          <a:p>
            <a:pPr marL="228600" indent="-228600">
              <a:lnSpc>
                <a:spcPct val="90000"/>
              </a:lnSpc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Теперь понятно  почему   у  тебя  всегда   болит  горло. </a:t>
            </a:r>
          </a:p>
          <a:p>
            <a:pPr marL="228600" indent="-228600">
              <a:lnSpc>
                <a:spcPct val="9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(К. Паустовский.)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122228"/>
            <a:ext cx="5328591" cy="2954655"/>
          </a:xfrm>
          <a:solidFill>
            <a:schemeClr val="bg1"/>
          </a:solidFill>
        </p:spPr>
        <p:txBody>
          <a:bodyPr/>
          <a:lstStyle/>
          <a:p>
            <a:pPr marL="228600" indent="-228600"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Плох  тот  солдат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который  не   мечтает  стать  генералом. (Пословица.)</a:t>
            </a:r>
          </a:p>
          <a:p>
            <a:pPr marL="228600" indent="-228600"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Чтобы быть свободным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нужно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подчиняться законам. (Афоризм.)</a:t>
            </a:r>
          </a:p>
          <a:p>
            <a:pPr marL="228600" indent="-228600"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Все  были  уверены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что Ходжи Насреддина  давно  уже  нет в Бухаре. (Л.Соловьёв.)</a:t>
            </a:r>
          </a:p>
          <a:p>
            <a:pPr marL="228600" indent="-228600"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Если  ты  что-нибудь  делаешь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делай хорошо. (Л.Толстой.)</a:t>
            </a:r>
          </a:p>
          <a:p>
            <a:pPr marL="228600" indent="-228600"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Где  все   виноваты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там  никто не  виноват. (Пословица.)</a:t>
            </a:r>
          </a:p>
          <a:p>
            <a:pPr marL="228600" indent="-228600"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Теперь понятно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почему   у  тебя  всегда   болит  горло. </a:t>
            </a:r>
          </a:p>
          <a:p>
            <a:pPr marL="228600" indent="-22860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(К. Паустовский.)</a:t>
            </a:r>
            <a:endParaRPr lang="ru-RU" sz="1200" dirty="0"/>
          </a:p>
        </p:txBody>
      </p:sp>
      <p:sp>
        <p:nvSpPr>
          <p:cNvPr id="5" name="Заголовок 5"/>
          <p:cNvSpPr>
            <a:spLocks noGrp="1"/>
          </p:cNvSpPr>
          <p:nvPr>
            <p:ph type="title"/>
          </p:nvPr>
        </p:nvSpPr>
        <p:spPr>
          <a:xfrm>
            <a:off x="2382834" y="0"/>
            <a:ext cx="642942" cy="184666"/>
          </a:xfrm>
          <a:solidFill>
            <a:schemeClr val="bg1"/>
          </a:solidFill>
        </p:spPr>
        <p:txBody>
          <a:bodyPr/>
          <a:lstStyle/>
          <a:p>
            <a:r>
              <a:rPr lang="ru-RU" sz="1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пр.опред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5"/>
          <p:cNvSpPr txBox="1">
            <a:spLocks/>
          </p:cNvSpPr>
          <p:nvPr/>
        </p:nvSpPr>
        <p:spPr>
          <a:xfrm>
            <a:off x="1454140" y="550855"/>
            <a:ext cx="642942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пр.обст</a:t>
            </a: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  <a:endParaRPr kumimoji="0" lang="ru-RU" sz="1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Заголовок 5"/>
          <p:cNvSpPr txBox="1">
            <a:spLocks/>
          </p:cNvSpPr>
          <p:nvPr/>
        </p:nvSpPr>
        <p:spPr>
          <a:xfrm>
            <a:off x="954074" y="1479549"/>
            <a:ext cx="642942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пр.обст</a:t>
            </a: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  <a:endParaRPr kumimoji="0" lang="ru-RU" sz="1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" name="Заголовок 5"/>
          <p:cNvSpPr txBox="1">
            <a:spLocks/>
          </p:cNvSpPr>
          <p:nvPr/>
        </p:nvSpPr>
        <p:spPr>
          <a:xfrm>
            <a:off x="2025644" y="979483"/>
            <a:ext cx="78581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пр.изъясн</a:t>
            </a: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  <a:endParaRPr kumimoji="0" lang="ru-RU" sz="1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" name="Заголовок 5"/>
          <p:cNvSpPr txBox="1">
            <a:spLocks/>
          </p:cNvSpPr>
          <p:nvPr/>
        </p:nvSpPr>
        <p:spPr>
          <a:xfrm>
            <a:off x="1954206" y="2479681"/>
            <a:ext cx="78581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пр.изъясн</a:t>
            </a: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  <a:endParaRPr kumimoji="0" lang="ru-RU" sz="1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" name="Заголовок 5"/>
          <p:cNvSpPr txBox="1">
            <a:spLocks/>
          </p:cNvSpPr>
          <p:nvPr/>
        </p:nvSpPr>
        <p:spPr>
          <a:xfrm>
            <a:off x="1025512" y="1979615"/>
            <a:ext cx="642942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пр.обст</a:t>
            </a: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  <a:endParaRPr kumimoji="0" lang="ru-RU" sz="1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4588" y="38249"/>
            <a:ext cx="5616624" cy="309634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noFill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9" grpId="0"/>
      <p:bldP spid="10" grpId="0"/>
      <p:bldP spid="11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69332"/>
          </a:xfrm>
        </p:spPr>
        <p:txBody>
          <a:bodyPr/>
          <a:lstStyle/>
          <a:p>
            <a:r>
              <a:rPr lang="ru-RU" dirty="0" smtClean="0"/>
              <a:t>     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Словарная   работа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1702" y="597295"/>
            <a:ext cx="5163486" cy="2536079"/>
          </a:xfrm>
        </p:spPr>
        <p:txBody>
          <a:bodyPr/>
          <a:lstStyle/>
          <a:p>
            <a:pPr marL="358775">
              <a:lnSpc>
                <a:spcPct val="900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Патриотизм</a:t>
            </a:r>
          </a:p>
          <a:p>
            <a:pPr marL="358775">
              <a:lnSpc>
                <a:spcPct val="900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Национализм</a:t>
            </a:r>
          </a:p>
          <a:p>
            <a:pPr marL="358775">
              <a:lnSpc>
                <a:spcPct val="90000"/>
              </a:lnSpc>
              <a:spcAft>
                <a:spcPts val="600"/>
              </a:spcAft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бсурд</a:t>
            </a:r>
          </a:p>
          <a:p>
            <a:pPr indent="358775" algn="just">
              <a:lnSpc>
                <a:spcPct val="90000"/>
              </a:lnSpc>
              <a:spcAft>
                <a:spcPts val="300"/>
              </a:spcAft>
            </a:pP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Патриотизм  </a:t>
            </a:r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греч. </a:t>
            </a:r>
            <a:r>
              <a:rPr lang="en-US" sz="1600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Patris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«родина»)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 это   любовь  к  родине,  преданность  отечеству.</a:t>
            </a:r>
            <a:endParaRPr lang="ru-RU" sz="18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358775" algn="just">
              <a:lnSpc>
                <a:spcPct val="90000"/>
              </a:lnSpc>
              <a:spcAft>
                <a:spcPts val="300"/>
              </a:spcAft>
            </a:pP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Национализм  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(от  франц. </a:t>
            </a:r>
            <a:r>
              <a:rPr lang="en-US" sz="1600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nationalisme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это  идеология  и  политика,  основанная  на  идее  национального  превосходства.</a:t>
            </a:r>
            <a:endParaRPr lang="ru-RU" sz="18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358775" algn="just">
              <a:lnSpc>
                <a:spcPct val="90000"/>
              </a:lnSpc>
              <a:spcAft>
                <a:spcPts val="300"/>
              </a:spcAft>
            </a:pP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Абсурд 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(от   лат.  а</a:t>
            </a:r>
            <a:r>
              <a:rPr lang="en-US" sz="1600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bsurdus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«нелепый») 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 это   нелепость,  бессмыслица. </a:t>
            </a:r>
            <a:endParaRPr lang="ru-RU" sz="18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256" y="102424"/>
            <a:ext cx="6000792" cy="29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z="1800" spc="15" dirty="0" smtClean="0"/>
              <a:t>Задания для самостоятельного выполнения</a:t>
            </a:r>
            <a:endParaRPr sz="1800" spc="5" dirty="0"/>
          </a:p>
        </p:txBody>
      </p:sp>
      <p:sp>
        <p:nvSpPr>
          <p:cNvPr id="5" name="object 5"/>
          <p:cNvSpPr/>
          <p:nvPr/>
        </p:nvSpPr>
        <p:spPr>
          <a:xfrm>
            <a:off x="311133" y="680283"/>
            <a:ext cx="1111148" cy="370638"/>
          </a:xfrm>
          <a:custGeom>
            <a:avLst/>
            <a:gdLst/>
            <a:ahLst/>
            <a:cxnLst/>
            <a:rect l="l" t="t" r="r" b="b"/>
            <a:pathLst>
              <a:path w="1094105" h="400050">
                <a:moveTo>
                  <a:pt x="1094026" y="0"/>
                </a:moveTo>
                <a:lnTo>
                  <a:pt x="279684" y="0"/>
                </a:lnTo>
                <a:lnTo>
                  <a:pt x="234473" y="3677"/>
                </a:lnTo>
                <a:lnTo>
                  <a:pt x="191527" y="14319"/>
                </a:lnTo>
                <a:lnTo>
                  <a:pt x="151434" y="31338"/>
                </a:lnTo>
                <a:lnTo>
                  <a:pt x="114782" y="54147"/>
                </a:lnTo>
                <a:lnTo>
                  <a:pt x="82156" y="82157"/>
                </a:lnTo>
                <a:lnTo>
                  <a:pt x="54146" y="114783"/>
                </a:lnTo>
                <a:lnTo>
                  <a:pt x="31338" y="151435"/>
                </a:lnTo>
                <a:lnTo>
                  <a:pt x="14319" y="191528"/>
                </a:lnTo>
                <a:lnTo>
                  <a:pt x="3677" y="234473"/>
                </a:lnTo>
                <a:lnTo>
                  <a:pt x="0" y="279684"/>
                </a:lnTo>
                <a:lnTo>
                  <a:pt x="0" y="399604"/>
                </a:lnTo>
                <a:lnTo>
                  <a:pt x="814341" y="399604"/>
                </a:lnTo>
                <a:lnTo>
                  <a:pt x="859553" y="395926"/>
                </a:lnTo>
                <a:lnTo>
                  <a:pt x="902499" y="385284"/>
                </a:lnTo>
                <a:lnTo>
                  <a:pt x="942592" y="368265"/>
                </a:lnTo>
                <a:lnTo>
                  <a:pt x="979244" y="345456"/>
                </a:lnTo>
                <a:lnTo>
                  <a:pt x="1011869" y="317446"/>
                </a:lnTo>
                <a:lnTo>
                  <a:pt x="1039880" y="284821"/>
                </a:lnTo>
                <a:lnTo>
                  <a:pt x="1062688" y="248168"/>
                </a:lnTo>
                <a:lnTo>
                  <a:pt x="1079706" y="208075"/>
                </a:lnTo>
                <a:lnTo>
                  <a:pt x="1090348" y="165130"/>
                </a:lnTo>
                <a:lnTo>
                  <a:pt x="1094026" y="119919"/>
                </a:lnTo>
                <a:lnTo>
                  <a:pt x="1094026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739892" y="765169"/>
            <a:ext cx="3752850" cy="0"/>
          </a:xfrm>
          <a:custGeom>
            <a:avLst/>
            <a:gdLst/>
            <a:ahLst/>
            <a:cxnLst/>
            <a:rect l="l" t="t" r="r" b="b"/>
            <a:pathLst>
              <a:path w="3752850">
                <a:moveTo>
                  <a:pt x="0" y="0"/>
                </a:moveTo>
                <a:lnTo>
                  <a:pt x="3752683" y="0"/>
                </a:lnTo>
              </a:path>
            </a:pathLst>
          </a:custGeom>
          <a:ln w="6094">
            <a:solidFill>
              <a:srgbClr val="BBBD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597016" y="2765433"/>
            <a:ext cx="1285883" cy="310515"/>
          </a:xfrm>
          <a:custGeom>
            <a:avLst/>
            <a:gdLst/>
            <a:ahLst/>
            <a:cxnLst/>
            <a:rect l="l" t="t" r="r" b="b"/>
            <a:pathLst>
              <a:path w="2465704" h="310514">
                <a:moveTo>
                  <a:pt x="2465654" y="0"/>
                </a:moveTo>
                <a:lnTo>
                  <a:pt x="217180" y="0"/>
                </a:lnTo>
                <a:lnTo>
                  <a:pt x="167538" y="5762"/>
                </a:lnTo>
                <a:lnTo>
                  <a:pt x="121885" y="22161"/>
                </a:lnTo>
                <a:lnTo>
                  <a:pt x="81552" y="47868"/>
                </a:lnTo>
                <a:lnTo>
                  <a:pt x="47867" y="81553"/>
                </a:lnTo>
                <a:lnTo>
                  <a:pt x="22160" y="121886"/>
                </a:lnTo>
                <a:lnTo>
                  <a:pt x="5761" y="167537"/>
                </a:lnTo>
                <a:lnTo>
                  <a:pt x="0" y="217177"/>
                </a:lnTo>
                <a:lnTo>
                  <a:pt x="0" y="310299"/>
                </a:lnTo>
                <a:lnTo>
                  <a:pt x="2248472" y="310299"/>
                </a:lnTo>
                <a:lnTo>
                  <a:pt x="2298115" y="304537"/>
                </a:lnTo>
                <a:lnTo>
                  <a:pt x="2343767" y="288137"/>
                </a:lnTo>
                <a:lnTo>
                  <a:pt x="2384101" y="262430"/>
                </a:lnTo>
                <a:lnTo>
                  <a:pt x="2417786" y="228745"/>
                </a:lnTo>
                <a:lnTo>
                  <a:pt x="2443493" y="188412"/>
                </a:lnTo>
                <a:lnTo>
                  <a:pt x="2459892" y="142761"/>
                </a:lnTo>
                <a:lnTo>
                  <a:pt x="2465654" y="93121"/>
                </a:lnTo>
                <a:lnTo>
                  <a:pt x="2465654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39892" y="2622557"/>
            <a:ext cx="3752850" cy="0"/>
          </a:xfrm>
          <a:custGeom>
            <a:avLst/>
            <a:gdLst/>
            <a:ahLst/>
            <a:cxnLst/>
            <a:rect l="l" t="t" r="r" b="b"/>
            <a:pathLst>
              <a:path w="3752850">
                <a:moveTo>
                  <a:pt x="0" y="0"/>
                </a:moveTo>
                <a:lnTo>
                  <a:pt x="3752683" y="0"/>
                </a:lnTo>
              </a:path>
            </a:pathLst>
          </a:custGeom>
          <a:ln w="6094">
            <a:solidFill>
              <a:srgbClr val="BBBD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3"/>
          <p:cNvGrpSpPr/>
          <p:nvPr/>
        </p:nvGrpSpPr>
        <p:grpSpPr>
          <a:xfrm>
            <a:off x="377244" y="1199601"/>
            <a:ext cx="906780" cy="1353820"/>
            <a:chOff x="377244" y="1199601"/>
            <a:chExt cx="906780" cy="1353820"/>
          </a:xfrm>
        </p:grpSpPr>
        <p:sp>
          <p:nvSpPr>
            <p:cNvPr id="14" name="object 14"/>
            <p:cNvSpPr/>
            <p:nvPr/>
          </p:nvSpPr>
          <p:spPr>
            <a:xfrm>
              <a:off x="377240" y="1303972"/>
              <a:ext cx="906780" cy="1249680"/>
            </a:xfrm>
            <a:custGeom>
              <a:avLst/>
              <a:gdLst/>
              <a:ahLst/>
              <a:cxnLst/>
              <a:rect l="l" t="t" r="r" b="b"/>
              <a:pathLst>
                <a:path w="906780" h="1249680">
                  <a:moveTo>
                    <a:pt x="176110" y="102743"/>
                  </a:moveTo>
                  <a:lnTo>
                    <a:pt x="127190" y="102743"/>
                  </a:lnTo>
                  <a:lnTo>
                    <a:pt x="127190" y="937691"/>
                  </a:lnTo>
                  <a:lnTo>
                    <a:pt x="176110" y="937691"/>
                  </a:lnTo>
                  <a:lnTo>
                    <a:pt x="176110" y="102743"/>
                  </a:lnTo>
                  <a:close/>
                </a:path>
                <a:path w="906780" h="1249680">
                  <a:moveTo>
                    <a:pt x="699592" y="417474"/>
                  </a:moveTo>
                  <a:lnTo>
                    <a:pt x="334302" y="417474"/>
                  </a:lnTo>
                  <a:lnTo>
                    <a:pt x="334302" y="466407"/>
                  </a:lnTo>
                  <a:lnTo>
                    <a:pt x="699592" y="466407"/>
                  </a:lnTo>
                  <a:lnTo>
                    <a:pt x="699592" y="417474"/>
                  </a:lnTo>
                  <a:close/>
                </a:path>
                <a:path w="906780" h="1249680">
                  <a:moveTo>
                    <a:pt x="882230" y="1095870"/>
                  </a:moveTo>
                  <a:lnTo>
                    <a:pt x="102730" y="1095870"/>
                  </a:lnTo>
                  <a:lnTo>
                    <a:pt x="102730" y="1144803"/>
                  </a:lnTo>
                  <a:lnTo>
                    <a:pt x="882230" y="1144803"/>
                  </a:lnTo>
                  <a:lnTo>
                    <a:pt x="882230" y="1095870"/>
                  </a:lnTo>
                  <a:close/>
                </a:path>
                <a:path w="906780" h="1249680">
                  <a:moveTo>
                    <a:pt x="906691" y="0"/>
                  </a:moveTo>
                  <a:lnTo>
                    <a:pt x="752589" y="0"/>
                  </a:lnTo>
                  <a:lnTo>
                    <a:pt x="752589" y="48933"/>
                  </a:lnTo>
                  <a:lnTo>
                    <a:pt x="857770" y="48933"/>
                  </a:lnTo>
                  <a:lnTo>
                    <a:pt x="857770" y="963790"/>
                  </a:lnTo>
                  <a:lnTo>
                    <a:pt x="855586" y="974559"/>
                  </a:lnTo>
                  <a:lnTo>
                    <a:pt x="849642" y="983373"/>
                  </a:lnTo>
                  <a:lnTo>
                    <a:pt x="840828" y="989317"/>
                  </a:lnTo>
                  <a:lnTo>
                    <a:pt x="830046" y="991501"/>
                  </a:lnTo>
                  <a:lnTo>
                    <a:pt x="76631" y="991501"/>
                  </a:lnTo>
                  <a:lnTo>
                    <a:pt x="69392" y="991844"/>
                  </a:lnTo>
                  <a:lnTo>
                    <a:pt x="62344" y="992860"/>
                  </a:lnTo>
                  <a:lnTo>
                    <a:pt x="55499" y="994498"/>
                  </a:lnTo>
                  <a:lnTo>
                    <a:pt x="48907" y="996721"/>
                  </a:lnTo>
                  <a:lnTo>
                    <a:pt x="48907" y="76657"/>
                  </a:lnTo>
                  <a:lnTo>
                    <a:pt x="51092" y="65874"/>
                  </a:lnTo>
                  <a:lnTo>
                    <a:pt x="57035" y="57061"/>
                  </a:lnTo>
                  <a:lnTo>
                    <a:pt x="65849" y="51117"/>
                  </a:lnTo>
                  <a:lnTo>
                    <a:pt x="76631" y="48933"/>
                  </a:lnTo>
                  <a:lnTo>
                    <a:pt x="517753" y="48933"/>
                  </a:lnTo>
                  <a:lnTo>
                    <a:pt x="517753" y="0"/>
                  </a:lnTo>
                  <a:lnTo>
                    <a:pt x="76631" y="0"/>
                  </a:lnTo>
                  <a:lnTo>
                    <a:pt x="46837" y="6032"/>
                  </a:lnTo>
                  <a:lnTo>
                    <a:pt x="22466" y="22479"/>
                  </a:lnTo>
                  <a:lnTo>
                    <a:pt x="6032" y="46850"/>
                  </a:lnTo>
                  <a:lnTo>
                    <a:pt x="0" y="76657"/>
                  </a:lnTo>
                  <a:lnTo>
                    <a:pt x="0" y="1172527"/>
                  </a:lnTo>
                  <a:lnTo>
                    <a:pt x="6032" y="1202334"/>
                  </a:lnTo>
                  <a:lnTo>
                    <a:pt x="22466" y="1226693"/>
                  </a:lnTo>
                  <a:lnTo>
                    <a:pt x="46837" y="1243139"/>
                  </a:lnTo>
                  <a:lnTo>
                    <a:pt x="76631" y="1249172"/>
                  </a:lnTo>
                  <a:lnTo>
                    <a:pt x="882230" y="1249172"/>
                  </a:lnTo>
                  <a:lnTo>
                    <a:pt x="882230" y="1200238"/>
                  </a:lnTo>
                  <a:lnTo>
                    <a:pt x="76631" y="1200238"/>
                  </a:lnTo>
                  <a:lnTo>
                    <a:pt x="65849" y="1198067"/>
                  </a:lnTo>
                  <a:lnTo>
                    <a:pt x="57035" y="1192110"/>
                  </a:lnTo>
                  <a:lnTo>
                    <a:pt x="51092" y="1183309"/>
                  </a:lnTo>
                  <a:lnTo>
                    <a:pt x="48907" y="1172527"/>
                  </a:lnTo>
                  <a:lnTo>
                    <a:pt x="48907" y="1068158"/>
                  </a:lnTo>
                  <a:lnTo>
                    <a:pt x="51092" y="1057376"/>
                  </a:lnTo>
                  <a:lnTo>
                    <a:pt x="57035" y="1048562"/>
                  </a:lnTo>
                  <a:lnTo>
                    <a:pt x="65849" y="1042619"/>
                  </a:lnTo>
                  <a:lnTo>
                    <a:pt x="76631" y="1040434"/>
                  </a:lnTo>
                  <a:lnTo>
                    <a:pt x="830046" y="1040434"/>
                  </a:lnTo>
                  <a:lnTo>
                    <a:pt x="859853" y="1034402"/>
                  </a:lnTo>
                  <a:lnTo>
                    <a:pt x="884224" y="1017968"/>
                  </a:lnTo>
                  <a:lnTo>
                    <a:pt x="900658" y="993597"/>
                  </a:lnTo>
                  <a:lnTo>
                    <a:pt x="906691" y="963790"/>
                  </a:lnTo>
                  <a:lnTo>
                    <a:pt x="90669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60984" y="1199603"/>
              <a:ext cx="492759" cy="1014730"/>
            </a:xfrm>
            <a:custGeom>
              <a:avLst/>
              <a:gdLst/>
              <a:ahLst/>
              <a:cxnLst/>
              <a:rect l="l" t="t" r="r" b="b"/>
              <a:pathLst>
                <a:path w="492759" h="1014730">
                  <a:moveTo>
                    <a:pt x="154927" y="965415"/>
                  </a:moveTo>
                  <a:lnTo>
                    <a:pt x="102743" y="965415"/>
                  </a:lnTo>
                  <a:lnTo>
                    <a:pt x="102743" y="1014349"/>
                  </a:lnTo>
                  <a:lnTo>
                    <a:pt x="154927" y="1014349"/>
                  </a:lnTo>
                  <a:lnTo>
                    <a:pt x="154927" y="965415"/>
                  </a:lnTo>
                  <a:close/>
                </a:path>
                <a:path w="492759" h="1014730">
                  <a:moveTo>
                    <a:pt x="259295" y="965415"/>
                  </a:moveTo>
                  <a:lnTo>
                    <a:pt x="207111" y="965415"/>
                  </a:lnTo>
                  <a:lnTo>
                    <a:pt x="207111" y="1014349"/>
                  </a:lnTo>
                  <a:lnTo>
                    <a:pt x="259295" y="1014349"/>
                  </a:lnTo>
                  <a:lnTo>
                    <a:pt x="259295" y="965415"/>
                  </a:lnTo>
                  <a:close/>
                </a:path>
                <a:path w="492759" h="1014730">
                  <a:moveTo>
                    <a:pt x="363664" y="965415"/>
                  </a:moveTo>
                  <a:lnTo>
                    <a:pt x="311480" y="965415"/>
                  </a:lnTo>
                  <a:lnTo>
                    <a:pt x="311480" y="1014349"/>
                  </a:lnTo>
                  <a:lnTo>
                    <a:pt x="363664" y="1014349"/>
                  </a:lnTo>
                  <a:lnTo>
                    <a:pt x="363664" y="965415"/>
                  </a:lnTo>
                  <a:close/>
                </a:path>
                <a:path w="492759" h="1014730">
                  <a:moveTo>
                    <a:pt x="466394" y="313105"/>
                  </a:moveTo>
                  <a:lnTo>
                    <a:pt x="0" y="313105"/>
                  </a:lnTo>
                  <a:lnTo>
                    <a:pt x="0" y="466407"/>
                  </a:lnTo>
                  <a:lnTo>
                    <a:pt x="466394" y="466407"/>
                  </a:lnTo>
                  <a:lnTo>
                    <a:pt x="466394" y="313105"/>
                  </a:lnTo>
                  <a:close/>
                </a:path>
                <a:path w="492759" h="1014730">
                  <a:moveTo>
                    <a:pt x="492493" y="50558"/>
                  </a:moveTo>
                  <a:lnTo>
                    <a:pt x="488518" y="30899"/>
                  </a:lnTo>
                  <a:lnTo>
                    <a:pt x="477672" y="14820"/>
                  </a:lnTo>
                  <a:lnTo>
                    <a:pt x="461594" y="3987"/>
                  </a:lnTo>
                  <a:lnTo>
                    <a:pt x="441934" y="0"/>
                  </a:lnTo>
                  <a:lnTo>
                    <a:pt x="337566" y="0"/>
                  </a:lnTo>
                  <a:lnTo>
                    <a:pt x="317906" y="3987"/>
                  </a:lnTo>
                  <a:lnTo>
                    <a:pt x="301840" y="14820"/>
                  </a:lnTo>
                  <a:lnTo>
                    <a:pt x="290995" y="30899"/>
                  </a:lnTo>
                  <a:lnTo>
                    <a:pt x="287007" y="50558"/>
                  </a:lnTo>
                  <a:lnTo>
                    <a:pt x="287007" y="257670"/>
                  </a:lnTo>
                  <a:lnTo>
                    <a:pt x="492493" y="257670"/>
                  </a:lnTo>
                  <a:lnTo>
                    <a:pt x="492493" y="50558"/>
                  </a:lnTo>
                  <a:close/>
                </a:path>
              </a:pathLst>
            </a:custGeom>
            <a:solidFill>
              <a:srgbClr val="0095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320975" y="2634669"/>
            <a:ext cx="1043940" cy="231775"/>
            <a:chOff x="320975" y="2634669"/>
            <a:chExt cx="1043940" cy="231775"/>
          </a:xfrm>
        </p:grpSpPr>
        <p:sp>
          <p:nvSpPr>
            <p:cNvPr id="17" name="object 17"/>
            <p:cNvSpPr/>
            <p:nvPr/>
          </p:nvSpPr>
          <p:spPr>
            <a:xfrm>
              <a:off x="320975" y="2634669"/>
              <a:ext cx="1043940" cy="231775"/>
            </a:xfrm>
            <a:custGeom>
              <a:avLst/>
              <a:gdLst/>
              <a:ahLst/>
              <a:cxnLst/>
              <a:rect l="l" t="t" r="r" b="b"/>
              <a:pathLst>
                <a:path w="1043940" h="231775">
                  <a:moveTo>
                    <a:pt x="989877" y="0"/>
                  </a:moveTo>
                  <a:lnTo>
                    <a:pt x="652305" y="0"/>
                  </a:lnTo>
                  <a:lnTo>
                    <a:pt x="652305" y="48930"/>
                  </a:lnTo>
                  <a:lnTo>
                    <a:pt x="940956" y="48930"/>
                  </a:lnTo>
                  <a:lnTo>
                    <a:pt x="940956" y="78277"/>
                  </a:lnTo>
                  <a:lnTo>
                    <a:pt x="94233" y="78277"/>
                  </a:lnTo>
                  <a:lnTo>
                    <a:pt x="42052" y="130463"/>
                  </a:lnTo>
                  <a:lnTo>
                    <a:pt x="0" y="130463"/>
                  </a:lnTo>
                  <a:lnTo>
                    <a:pt x="0" y="179391"/>
                  </a:lnTo>
                  <a:lnTo>
                    <a:pt x="42052" y="179391"/>
                  </a:lnTo>
                  <a:lnTo>
                    <a:pt x="94233" y="231576"/>
                  </a:lnTo>
                  <a:lnTo>
                    <a:pt x="678394" y="231576"/>
                  </a:lnTo>
                  <a:lnTo>
                    <a:pt x="678394" y="182648"/>
                  </a:lnTo>
                  <a:lnTo>
                    <a:pt x="114505" y="182648"/>
                  </a:lnTo>
                  <a:lnTo>
                    <a:pt x="86770" y="154926"/>
                  </a:lnTo>
                  <a:lnTo>
                    <a:pt x="114505" y="127209"/>
                  </a:lnTo>
                  <a:lnTo>
                    <a:pt x="989877" y="127209"/>
                  </a:lnTo>
                  <a:lnTo>
                    <a:pt x="989877" y="0"/>
                  </a:lnTo>
                  <a:close/>
                </a:path>
                <a:path w="1043940" h="231775">
                  <a:moveTo>
                    <a:pt x="781138" y="127209"/>
                  </a:moveTo>
                  <a:lnTo>
                    <a:pt x="732210" y="127209"/>
                  </a:lnTo>
                  <a:lnTo>
                    <a:pt x="732210" y="231576"/>
                  </a:lnTo>
                  <a:lnTo>
                    <a:pt x="989877" y="231576"/>
                  </a:lnTo>
                  <a:lnTo>
                    <a:pt x="989877" y="182648"/>
                  </a:lnTo>
                  <a:lnTo>
                    <a:pt x="781138" y="182648"/>
                  </a:lnTo>
                  <a:lnTo>
                    <a:pt x="781138" y="127209"/>
                  </a:lnTo>
                  <a:close/>
                </a:path>
                <a:path w="1043940" h="231775">
                  <a:moveTo>
                    <a:pt x="259293" y="127209"/>
                  </a:moveTo>
                  <a:lnTo>
                    <a:pt x="210366" y="127209"/>
                  </a:lnTo>
                  <a:lnTo>
                    <a:pt x="210366" y="182648"/>
                  </a:lnTo>
                  <a:lnTo>
                    <a:pt x="259293" y="182648"/>
                  </a:lnTo>
                  <a:lnTo>
                    <a:pt x="259293" y="127209"/>
                  </a:lnTo>
                  <a:close/>
                </a:path>
                <a:path w="1043940" h="231775">
                  <a:moveTo>
                    <a:pt x="989877" y="127209"/>
                  </a:moveTo>
                  <a:lnTo>
                    <a:pt x="940956" y="127209"/>
                  </a:lnTo>
                  <a:lnTo>
                    <a:pt x="940956" y="182648"/>
                  </a:lnTo>
                  <a:lnTo>
                    <a:pt x="989877" y="182648"/>
                  </a:lnTo>
                  <a:lnTo>
                    <a:pt x="989877" y="179391"/>
                  </a:lnTo>
                  <a:lnTo>
                    <a:pt x="1043687" y="179391"/>
                  </a:lnTo>
                  <a:lnTo>
                    <a:pt x="1043687" y="130463"/>
                  </a:lnTo>
                  <a:lnTo>
                    <a:pt x="989877" y="130463"/>
                  </a:lnTo>
                  <a:lnTo>
                    <a:pt x="989877" y="127209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053186" y="2712947"/>
              <a:ext cx="257810" cy="153670"/>
            </a:xfrm>
            <a:custGeom>
              <a:avLst/>
              <a:gdLst/>
              <a:ahLst/>
              <a:cxnLst/>
              <a:rect l="l" t="t" r="r" b="b"/>
              <a:pathLst>
                <a:path w="257809" h="153669">
                  <a:moveTo>
                    <a:pt x="257666" y="0"/>
                  </a:moveTo>
                  <a:lnTo>
                    <a:pt x="0" y="0"/>
                  </a:lnTo>
                  <a:lnTo>
                    <a:pt x="0" y="153299"/>
                  </a:lnTo>
                  <a:lnTo>
                    <a:pt x="257666" y="153299"/>
                  </a:lnTo>
                  <a:lnTo>
                    <a:pt x="257666" y="0"/>
                  </a:lnTo>
                  <a:close/>
                </a:path>
              </a:pathLst>
            </a:custGeom>
            <a:solidFill>
              <a:srgbClr val="0095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Прямоугольник 18"/>
          <p:cNvSpPr/>
          <p:nvPr/>
        </p:nvSpPr>
        <p:spPr>
          <a:xfrm>
            <a:off x="1688974" y="916861"/>
            <a:ext cx="393023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§   8 – 9,    прочитать   теоретические   сведения.  Выполнить  упражнение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44 на странице 19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учебника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4140" y="122227"/>
            <a:ext cx="2939338" cy="369332"/>
          </a:xfrm>
        </p:spPr>
        <p:txBody>
          <a:bodyPr/>
          <a:lstStyle/>
          <a:p>
            <a:r>
              <a:rPr lang="ru-RU" dirty="0" smtClean="0"/>
              <a:t>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Повторение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693731"/>
            <a:ext cx="5400030" cy="553998"/>
          </a:xfrm>
        </p:spPr>
        <p:txBody>
          <a:bodyPr/>
          <a:lstStyle/>
          <a:p>
            <a:r>
              <a:rPr lang="ru-RU" sz="1800" i="0" dirty="0" smtClean="0">
                <a:latin typeface="Times New Roman" pitchFamily="18" charset="0"/>
                <a:cs typeface="Times New Roman" pitchFamily="18" charset="0"/>
              </a:rPr>
              <a:t>Внимательно  рассмотрите   данные  предложения, составьте  их  схемы, сравните. Сделайте  вывод.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06636" y="1262385"/>
            <a:ext cx="4824536" cy="17943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lnSpc>
                <a:spcPct val="80000"/>
              </a:lnSpc>
              <a:spcBef>
                <a:spcPts val="300"/>
              </a:spcBef>
              <a:buAutoNum type="arabicParenR"/>
            </a:pPr>
            <a:r>
              <a:rPr lang="ru-RU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Солнце   спряталось,   и   стало  </a:t>
            </a:r>
            <a:r>
              <a:rPr lang="ru-RU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прохладно.</a:t>
            </a:r>
          </a:p>
          <a:p>
            <a:pPr marL="266700" indent="-266700" algn="just">
              <a:lnSpc>
                <a:spcPct val="80000"/>
              </a:lnSpc>
              <a:spcBef>
                <a:spcPts val="300"/>
              </a:spcBef>
              <a:buAutoNum type="arabicParenR"/>
            </a:pPr>
            <a:r>
              <a:rPr lang="ru-RU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Солнце   </a:t>
            </a:r>
            <a:r>
              <a:rPr lang="ru-RU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спряталось,  стало  </a:t>
            </a:r>
            <a:r>
              <a:rPr lang="ru-RU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прохладно.</a:t>
            </a:r>
          </a:p>
          <a:p>
            <a:pPr marL="266700" indent="-266700" algn="just">
              <a:lnSpc>
                <a:spcPct val="80000"/>
              </a:lnSpc>
              <a:spcBef>
                <a:spcPts val="300"/>
              </a:spcBef>
              <a:buAutoNum type="arabicParenR"/>
            </a:pPr>
            <a:r>
              <a:rPr lang="ru-RU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Когда  </a:t>
            </a:r>
            <a:r>
              <a:rPr lang="ru-RU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солнце  спряталось,  стало  </a:t>
            </a: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прохладно.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1132" y="479417"/>
            <a:ext cx="5328592" cy="2462213"/>
          </a:xfrm>
        </p:spPr>
        <p:txBody>
          <a:bodyPr/>
          <a:lstStyle/>
          <a:p>
            <a:r>
              <a:rPr lang="ru-RU" sz="1400" dirty="0" smtClean="0"/>
              <a:t>  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Солнце  спряталось,  и  стало  прохладно.</a:t>
            </a:r>
          </a:p>
          <a:p>
            <a:pPr marL="342900" indent="-342900"/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[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=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 , и  [ 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].</a:t>
            </a:r>
          </a:p>
          <a:p>
            <a:pPr marL="342900" indent="-342900"/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Солнце   спряталось,  стало  прохладно.</a:t>
            </a:r>
          </a:p>
          <a:p>
            <a:pPr marL="342900" indent="-342900"/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[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=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],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[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].</a:t>
            </a:r>
          </a:p>
          <a:p>
            <a:pPr marL="342900" indent="-342900"/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3) Когда  солнце  спряталось,  стало  прохладно.</a:t>
            </a:r>
          </a:p>
          <a:p>
            <a:pPr marL="342900" indent="-342900"/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  <a:endParaRPr lang="ru-RU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(Когда…     ), [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].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rot="5400000">
            <a:off x="2490785" y="2514606"/>
            <a:ext cx="214314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597148" y="2408243"/>
            <a:ext cx="1214446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3705231" y="2514606"/>
            <a:ext cx="214314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811462" y="2051053"/>
            <a:ext cx="10715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Когда?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4588" y="110257"/>
            <a:ext cx="5616624" cy="302433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noFill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624995"/>
            <a:ext cx="5357850" cy="2437590"/>
          </a:xfrm>
        </p:spPr>
        <p:txBody>
          <a:bodyPr/>
          <a:lstStyle/>
          <a:p>
            <a:pPr marL="179388" indent="446088" algn="just">
              <a:lnSpc>
                <a:spcPct val="90000"/>
              </a:lnSpc>
              <a:buAutoNum type="romanUcPeriod"/>
              <a:tabLst>
                <a:tab pos="358775" algn="l"/>
              </a:tabLst>
            </a:pPr>
            <a:r>
              <a:rPr lang="ru-RU" sz="1600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Сложноподчинённое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i="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предложение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как  сложно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сочинённое  и   бессоюзное    предложения,     состоит из частей,  представляющих  собой  тесное  смысловое и  грамматическое  единство.</a:t>
            </a:r>
          </a:p>
          <a:p>
            <a:pPr marL="179388" indent="446088" algn="just">
              <a:lnSpc>
                <a:spcPct val="90000"/>
              </a:lnSpc>
              <a:tabLst>
                <a:tab pos="358775" algn="l"/>
              </a:tabLst>
            </a:pPr>
            <a:r>
              <a:rPr lang="ru-RU" sz="1600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Сложноподчинённым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i="0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предложением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называется такое  сложное  предложение,  части которого  соединены  при  помощи </a:t>
            </a:r>
            <a:r>
              <a:rPr lang="ru-RU" sz="1600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 о д ч и н и т е л ь н ы х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союзов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(так как,  будто, что,  чтобы  и т</a:t>
            </a: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п.) или  </a:t>
            </a:r>
            <a:r>
              <a:rPr lang="ru-RU" sz="1600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союзных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слов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относительных   местоимений: что,  который, сколько  и  др. и  местоименных  наречий: куда,  как,  где, зачем  и  др.)        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8604" y="122227"/>
            <a:ext cx="5400600" cy="3108543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Рассмотрим   примеры  СПП</a:t>
            </a:r>
            <a:endParaRPr lang="ru-RU" sz="1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sz="1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arenR"/>
            </a:pPr>
            <a:r>
              <a:rPr lang="ru-RU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Запела птица  голосом   блаженным о  том,   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мы </a:t>
            </a:r>
          </a:p>
          <a:p>
            <a:pPr marL="342900" indent="-342900"/>
            <a:r>
              <a:rPr lang="ru-RU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друг  друга  берегли. 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(А.Ахматова.)</a:t>
            </a:r>
          </a:p>
          <a:p>
            <a:pPr marL="342900" indent="-342900">
              <a:lnSpc>
                <a:spcPct val="150000"/>
              </a:lnSpc>
            </a:pPr>
            <a:endParaRPr lang="ru-RU" sz="1600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</a:pPr>
            <a:r>
              <a:rPr lang="ru-RU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2)   Молю,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чтоб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буря  не   застала,  гремя  в   наряде   боевом,    в     ущелье   мрачного    </a:t>
            </a:r>
            <a:r>
              <a:rPr lang="ru-RU" sz="1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Дарьяла</a:t>
            </a:r>
            <a:r>
              <a:rPr lang="ru-RU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меня  </a:t>
            </a:r>
          </a:p>
          <a:p>
            <a:pPr marL="342900" indent="-342900">
              <a:lnSpc>
                <a:spcPct val="150000"/>
              </a:lnSpc>
            </a:pPr>
            <a:r>
              <a:rPr lang="ru-RU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с  измученным   конём. 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(М.Лермонтов.)</a:t>
            </a: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>                        </a:t>
            </a:r>
            <a:endParaRPr lang="ru-RU" sz="1400" dirty="0" smtClean="0">
              <a:solidFill>
                <a:srgbClr val="FF0000"/>
              </a:solidFill>
            </a:endParaRPr>
          </a:p>
          <a:p>
            <a:pPr marL="342900" indent="-342900"/>
            <a:endParaRPr lang="ru-RU" sz="1400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Выгнутая вверх стрелка 3"/>
          <p:cNvSpPr/>
          <p:nvPr/>
        </p:nvSpPr>
        <p:spPr>
          <a:xfrm>
            <a:off x="4362008" y="836607"/>
            <a:ext cx="928694" cy="214314"/>
          </a:xfrm>
          <a:prstGeom prst="curved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6322" y="622293"/>
            <a:ext cx="500066" cy="184666"/>
          </a:xfrm>
        </p:spPr>
        <p:txBody>
          <a:bodyPr/>
          <a:lstStyle/>
          <a:p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чём?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5"/>
          <p:cNvSpPr txBox="1">
            <a:spLocks/>
          </p:cNvSpPr>
          <p:nvPr/>
        </p:nvSpPr>
        <p:spPr>
          <a:xfrm>
            <a:off x="1218736" y="1622425"/>
            <a:ext cx="500066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 чём?</a:t>
            </a:r>
            <a:endParaRPr kumimoji="0" lang="ru-RU" sz="1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Выгнутая вверх стрелка 7"/>
          <p:cNvSpPr/>
          <p:nvPr/>
        </p:nvSpPr>
        <p:spPr>
          <a:xfrm>
            <a:off x="861546" y="1836739"/>
            <a:ext cx="1214446" cy="214314"/>
          </a:xfrm>
          <a:prstGeom prst="curved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Заголовок 5"/>
          <p:cNvSpPr txBox="1">
            <a:spLocks/>
          </p:cNvSpPr>
          <p:nvPr/>
        </p:nvSpPr>
        <p:spPr>
          <a:xfrm>
            <a:off x="4504884" y="908045"/>
            <a:ext cx="571504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союз.сл</a:t>
            </a:r>
            <a:endParaRPr kumimoji="0" lang="ru-RU" sz="1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" name="Заголовок 5"/>
          <p:cNvSpPr txBox="1">
            <a:spLocks/>
          </p:cNvSpPr>
          <p:nvPr/>
        </p:nvSpPr>
        <p:spPr>
          <a:xfrm>
            <a:off x="1290174" y="1836739"/>
            <a:ext cx="571504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союз</a:t>
            </a:r>
            <a:endParaRPr kumimoji="0" lang="ru-RU" sz="1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" name="Заголовок 5"/>
          <p:cNvSpPr txBox="1">
            <a:spLocks/>
          </p:cNvSpPr>
          <p:nvPr/>
        </p:nvSpPr>
        <p:spPr>
          <a:xfrm>
            <a:off x="4219132" y="836607"/>
            <a:ext cx="142876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х</a:t>
            </a:r>
            <a:endParaRPr kumimoji="0" lang="ru-RU" sz="1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" name="Заголовок 5"/>
          <p:cNvSpPr txBox="1">
            <a:spLocks/>
          </p:cNvSpPr>
          <p:nvPr/>
        </p:nvSpPr>
        <p:spPr>
          <a:xfrm>
            <a:off x="647232" y="1836739"/>
            <a:ext cx="142876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х</a:t>
            </a:r>
            <a:endParaRPr kumimoji="0" lang="ru-RU" sz="1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624995"/>
            <a:ext cx="5307502" cy="2514535"/>
          </a:xfrm>
          <a:solidFill>
            <a:schemeClr val="bg1"/>
          </a:solidFill>
        </p:spPr>
        <p:txBody>
          <a:bodyPr/>
          <a:lstStyle/>
          <a:p>
            <a:pPr marL="400050" indent="-400050" algn="just">
              <a:lnSpc>
                <a:spcPct val="90000"/>
              </a:lnSpc>
            </a:pPr>
            <a:r>
              <a:rPr lang="en-US" sz="1400" dirty="0" smtClean="0"/>
              <a:t>II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Сложноподчинённое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предложение 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имеет   две  части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 одна  из  которых  является  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главной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 а  другая 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подчинённой  -  придаточной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00050" indent="-400050" algn="just">
              <a:lnSpc>
                <a:spcPct val="90000"/>
              </a:lnSpc>
              <a:spcAft>
                <a:spcPts val="600"/>
              </a:spcAft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Придаточная   часть  может  стоять  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после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главной,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перед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ней или 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 середине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её:</a:t>
            </a:r>
          </a:p>
          <a:p>
            <a:pPr marL="541338" indent="-400050" algn="just">
              <a:lnSpc>
                <a:spcPct val="90000"/>
              </a:lnSpc>
            </a:pPr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Я  </a:t>
            </a:r>
            <a:r>
              <a:rPr lang="ru-RU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рожден,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чтоб  целый  мир   был зритель  торжества  иль гибели   моей.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(М.Лермонтов.)</a:t>
            </a:r>
          </a:p>
          <a:p>
            <a:pPr marL="342900" indent="-342900" algn="just">
              <a:lnSpc>
                <a:spcPct val="90000"/>
              </a:lnSpc>
            </a:pP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2)  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Чтоб 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чем-нибудь  играть  от  скуки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копьё </a:t>
            </a:r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342900" indent="-342900" algn="just">
              <a:lnSpc>
                <a:spcPct val="90000"/>
              </a:lnSpc>
            </a:pPr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стальное </a:t>
            </a:r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взял  </a:t>
            </a:r>
            <a:r>
              <a:rPr lang="ru-RU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он   в  руки. 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(А.Пушкин.)</a:t>
            </a:r>
          </a:p>
          <a:p>
            <a:pPr marL="541338" indent="-400050" algn="just">
              <a:lnSpc>
                <a:spcPct val="90000"/>
              </a:lnSpc>
            </a:pPr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3)   </a:t>
            </a:r>
            <a:r>
              <a:rPr lang="ru-RU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Метели</a:t>
            </a:r>
            <a:r>
              <a:rPr lang="ru-RU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ломятся 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дверцы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  дороги  меня  не  собьют.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(А.Фатьянов.)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624995"/>
            <a:ext cx="5328591" cy="2437590"/>
          </a:xfrm>
          <a:solidFill>
            <a:schemeClr val="bg1"/>
          </a:solidFill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sz="1400" dirty="0" smtClean="0"/>
              <a:t>III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Подчинительные  союзы </a:t>
            </a:r>
            <a:r>
              <a:rPr lang="en-US" sz="1600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(если,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чтобы,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что,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как, словно, точно, так  как, потому  что и т. п.)  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находятся в  </a:t>
            </a:r>
            <a:r>
              <a:rPr lang="en-US" sz="16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придаточной  </a:t>
            </a:r>
            <a:r>
              <a:rPr lang="en-US" sz="16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части </a:t>
            </a:r>
            <a:r>
              <a:rPr lang="en-US" sz="16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 и  </a:t>
            </a:r>
            <a:r>
              <a:rPr lang="en-US" sz="16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en-US" sz="16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 являются  </a:t>
            </a:r>
            <a:r>
              <a:rPr lang="en-US" sz="1600" u="sng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её членами  предложения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Они  используются  только   для  связи  придаточной  части   с  главной. </a:t>
            </a:r>
          </a:p>
          <a:p>
            <a:pPr algn="just">
              <a:lnSpc>
                <a:spcPct val="90000"/>
              </a:lnSpc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Союзные  </a:t>
            </a:r>
            <a:r>
              <a:rPr lang="en-US" sz="1600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слова </a:t>
            </a:r>
            <a:r>
              <a:rPr lang="en-US" sz="1600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(относительные  местоимения  и  местоимённые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наречия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который,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какой,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чей,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кто, что;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где,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куда,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откуда,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почему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др.)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en-US" sz="1600" u="sng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 только связывают  </a:t>
            </a:r>
            <a:r>
              <a:rPr lang="en-US" sz="1600" u="sng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придаточную </a:t>
            </a:r>
            <a:r>
              <a:rPr lang="en-US" sz="1600" u="sng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 часть </a:t>
            </a:r>
            <a:r>
              <a:rPr lang="en-US" sz="1600" u="sng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 с  </a:t>
            </a:r>
            <a:r>
              <a:rPr lang="en-US" sz="1600" u="sng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главной,  </a:t>
            </a:r>
            <a:endParaRPr lang="en-US" sz="1600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но  и</a:t>
            </a:r>
            <a:r>
              <a:rPr lang="en-US" sz="16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 являются </a:t>
            </a:r>
            <a:r>
              <a:rPr lang="en-US" sz="16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 членами</a:t>
            </a:r>
            <a:r>
              <a:rPr lang="en-US" sz="16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 придаточного  </a:t>
            </a:r>
            <a:r>
              <a:rPr lang="en-US" sz="1600" u="sng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предложения.   </a:t>
            </a:r>
            <a:endParaRPr lang="ru-RU" sz="1600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122227"/>
            <a:ext cx="5378940" cy="3000821"/>
          </a:xfrm>
          <a:solidFill>
            <a:schemeClr val="bg1"/>
          </a:solidFill>
        </p:spPr>
        <p:txBody>
          <a:bodyPr/>
          <a:lstStyle/>
          <a:p>
            <a:pPr algn="just"/>
            <a:r>
              <a:rPr lang="ru-RU" dirty="0" smtClean="0"/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Как   отличить  подчинительный  союз  от союзного  слова?</a:t>
            </a:r>
          </a:p>
          <a:p>
            <a:pPr indent="541338" algn="just"/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Союз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иногда  можно 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опустить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или  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заменить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другим  союзом – синонимом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А  союзное  слово можно   заменить  только  словом  самостоятельной части   речи.</a:t>
            </a:r>
          </a:p>
          <a:p>
            <a:pPr indent="541338"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  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союзному   слову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можно  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поставить    вопрос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  </a:t>
            </a:r>
            <a:r>
              <a:rPr lang="ru-RU" sz="14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-делить,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каким 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членом  предложения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оно   является:</a:t>
            </a:r>
          </a:p>
          <a:p>
            <a:pPr marL="342900" indent="-342900"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Когда</a:t>
            </a: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б  семейственной  картиной  пленился   я  на   миг  единый, то, верно, кроме Вас  одной невесты  не  искал  иной.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(А.Пушкин.)</a:t>
            </a:r>
          </a:p>
          <a:p>
            <a:pPr marL="342900" indent="-342900" algn="just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Слово 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когда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-   союз; </a:t>
            </a:r>
            <a:r>
              <a:rPr lang="ru-RU" sz="1400" u="sng" dirty="0" smtClean="0">
                <a:latin typeface="Times New Roman" pitchFamily="18" charset="0"/>
                <a:cs typeface="Times New Roman" pitchFamily="18" charset="0"/>
              </a:rPr>
              <a:t>нельзя  поставить  к  нему  вопрос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; это  слово  </a:t>
            </a:r>
            <a:r>
              <a:rPr lang="ru-RU" sz="1400" u="sng" dirty="0" smtClean="0">
                <a:latin typeface="Times New Roman" pitchFamily="18" charset="0"/>
                <a:cs typeface="Times New Roman" pitchFamily="18" charset="0"/>
              </a:rPr>
              <a:t>не является   членом  предложения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; его  </a:t>
            </a:r>
            <a:r>
              <a:rPr lang="ru-RU" sz="1400" u="sng" dirty="0" smtClean="0">
                <a:latin typeface="Times New Roman" pitchFamily="18" charset="0"/>
                <a:cs typeface="Times New Roman" pitchFamily="18" charset="0"/>
              </a:rPr>
              <a:t>можно заменить  </a:t>
            </a:r>
            <a:r>
              <a:rPr lang="ru-RU" sz="1400" u="sng" dirty="0" smtClean="0">
                <a:latin typeface="Times New Roman" pitchFamily="18" charset="0"/>
                <a:cs typeface="Times New Roman" pitchFamily="18" charset="0"/>
              </a:rPr>
              <a:t>союз</a:t>
            </a:r>
            <a:r>
              <a:rPr lang="ru-RU" sz="1400" u="sng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400" u="sng" dirty="0" smtClean="0">
                <a:latin typeface="Times New Roman" pitchFamily="18" charset="0"/>
                <a:cs typeface="Times New Roman" pitchFamily="18" charset="0"/>
              </a:rPr>
              <a:t>м </a:t>
            </a:r>
            <a:r>
              <a:rPr lang="ru-RU" sz="1400" u="sng" dirty="0" smtClean="0">
                <a:latin typeface="Times New Roman" pitchFamily="18" charset="0"/>
                <a:cs typeface="Times New Roman" pitchFamily="18" charset="0"/>
              </a:rPr>
              <a:t>–синонимом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когда = если = кабы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1300" dirty="0" smtClean="0"/>
          </a:p>
          <a:p>
            <a:endParaRPr lang="ru-RU" sz="13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74588" y="110257"/>
            <a:ext cx="5616624" cy="302433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noFill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247773"/>
            <a:ext cx="5400600" cy="2670796"/>
          </a:xfrm>
          <a:solidFill>
            <a:schemeClr val="bg1"/>
          </a:solidFill>
        </p:spPr>
        <p:txBody>
          <a:bodyPr/>
          <a:lstStyle/>
          <a:p>
            <a:pPr marL="92075" algn="just">
              <a:lnSpc>
                <a:spcPct val="130000"/>
              </a:lnSpc>
            </a:pPr>
            <a:r>
              <a:rPr lang="ru-RU" sz="1500" dirty="0" smtClean="0"/>
              <a:t> 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2)  </a:t>
            </a:r>
            <a:r>
              <a:rPr lang="ru-RU" sz="15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Зайцы   отлично понимали,  </a:t>
            </a:r>
            <a:r>
              <a:rPr lang="ru-RU" sz="15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ru-RU" sz="15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значат  следы  собачьих    лап     на    их    дороге.   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(Д.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Мамин-Сибиряк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marL="92075" algn="just">
              <a:lnSpc>
                <a:spcPct val="130000"/>
              </a:lnSpc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     Слово  </a:t>
            </a:r>
            <a:r>
              <a:rPr lang="ru-RU" sz="15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  -  относительное  местоимение (</a:t>
            </a:r>
            <a:r>
              <a:rPr lang="ru-RU" sz="15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союзное  слово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);  к  нему  можно  поставить  </a:t>
            </a:r>
            <a:r>
              <a:rPr lang="ru-RU" sz="15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(значат  </a:t>
            </a:r>
            <a:r>
              <a:rPr lang="ru-RU" sz="15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что?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– что); оно  </a:t>
            </a:r>
            <a:r>
              <a:rPr lang="ru-RU" sz="15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является    дополнением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; его  можно   </a:t>
            </a:r>
            <a:r>
              <a:rPr lang="ru-RU" sz="15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заменить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 словами</a:t>
            </a:r>
            <a:r>
              <a:rPr lang="ru-RU" sz="15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 описательными  оборотами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,  близкими по  смыслу (</a:t>
            </a:r>
            <a:r>
              <a:rPr lang="ru-RU" sz="15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следы собачьих  лап  говорят  о  том, что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зайцев  преследуют  охотники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) Кроме  того,  на  союзное  слово  падает  </a:t>
            </a:r>
            <a:r>
              <a:rPr lang="ru-RU" sz="15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логическое    ударение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.            </a:t>
            </a:r>
          </a:p>
        </p:txBody>
      </p:sp>
      <p:sp>
        <p:nvSpPr>
          <p:cNvPr id="5" name="Выгнутая вверх стрелка 4"/>
          <p:cNvSpPr/>
          <p:nvPr/>
        </p:nvSpPr>
        <p:spPr>
          <a:xfrm>
            <a:off x="2740024" y="254272"/>
            <a:ext cx="1000132" cy="12108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Заголовок 5"/>
          <p:cNvSpPr txBox="1">
            <a:spLocks/>
          </p:cNvSpPr>
          <p:nvPr/>
        </p:nvSpPr>
        <p:spPr>
          <a:xfrm>
            <a:off x="3025776" y="110257"/>
            <a:ext cx="428628" cy="184666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  что?</a:t>
            </a:r>
            <a:endParaRPr kumimoji="0" lang="ru-RU" sz="1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7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67835" r="5263" b="21170"/>
          <a:stretch>
            <a:fillRect/>
          </a:stretch>
        </p:blipFill>
        <p:spPr bwMode="auto">
          <a:xfrm>
            <a:off x="3525842" y="349780"/>
            <a:ext cx="428628" cy="336541"/>
          </a:xfrm>
          <a:prstGeom prst="rect">
            <a:avLst/>
          </a:prstGeom>
          <a:noFill/>
        </p:spPr>
      </p:pic>
      <p:pic>
        <p:nvPicPr>
          <p:cNvPr id="8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39886" r="5263" b="49120"/>
          <a:stretch>
            <a:fillRect/>
          </a:stretch>
        </p:blipFill>
        <p:spPr bwMode="auto">
          <a:xfrm>
            <a:off x="4179044" y="378279"/>
            <a:ext cx="857256" cy="357190"/>
          </a:xfrm>
          <a:prstGeom prst="rect">
            <a:avLst/>
          </a:prstGeom>
          <a:noFill/>
        </p:spPr>
      </p:pic>
      <p:pic>
        <p:nvPicPr>
          <p:cNvPr id="10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54642" r="5263" b="36562"/>
          <a:stretch>
            <a:fillRect/>
          </a:stretch>
        </p:blipFill>
        <p:spPr bwMode="auto">
          <a:xfrm>
            <a:off x="1668454" y="675633"/>
            <a:ext cx="1500198" cy="285752"/>
          </a:xfrm>
          <a:prstGeom prst="rect">
            <a:avLst/>
          </a:prstGeom>
          <a:noFill/>
        </p:spPr>
      </p:pic>
      <p:pic>
        <p:nvPicPr>
          <p:cNvPr id="11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67835" r="15337" b="22829"/>
          <a:stretch>
            <a:fillRect/>
          </a:stretch>
        </p:blipFill>
        <p:spPr bwMode="auto">
          <a:xfrm>
            <a:off x="1168388" y="532757"/>
            <a:ext cx="428628" cy="428628"/>
          </a:xfrm>
          <a:prstGeom prst="rect">
            <a:avLst/>
          </a:prstGeom>
          <a:noFill/>
        </p:spPr>
      </p:pic>
      <p:pic>
        <p:nvPicPr>
          <p:cNvPr id="12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39886" r="5263" b="49120"/>
          <a:stretch>
            <a:fillRect/>
          </a:stretch>
        </p:blipFill>
        <p:spPr bwMode="auto">
          <a:xfrm>
            <a:off x="4168784" y="1262385"/>
            <a:ext cx="785818" cy="357190"/>
          </a:xfrm>
          <a:prstGeom prst="rect">
            <a:avLst/>
          </a:prstGeom>
          <a:noFill/>
        </p:spPr>
      </p:pic>
      <p:pic>
        <p:nvPicPr>
          <p:cNvPr id="13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67835" r="5263" b="21170"/>
          <a:stretch>
            <a:fillRect/>
          </a:stretch>
        </p:blipFill>
        <p:spPr bwMode="auto">
          <a:xfrm>
            <a:off x="168256" y="1550417"/>
            <a:ext cx="642942" cy="336541"/>
          </a:xfrm>
          <a:prstGeom prst="rect">
            <a:avLst/>
          </a:prstGeom>
          <a:noFill/>
        </p:spPr>
      </p:pic>
      <p:pic>
        <p:nvPicPr>
          <p:cNvPr id="14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54642" r="5263" b="36562"/>
          <a:stretch>
            <a:fillRect/>
          </a:stretch>
        </p:blipFill>
        <p:spPr bwMode="auto">
          <a:xfrm>
            <a:off x="239694" y="675633"/>
            <a:ext cx="857256" cy="285752"/>
          </a:xfrm>
          <a:prstGeom prst="rect">
            <a:avLst/>
          </a:prstGeom>
          <a:noFill/>
        </p:spPr>
      </p:pic>
      <p:pic>
        <p:nvPicPr>
          <p:cNvPr id="16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28256" r="5263" b="67347"/>
          <a:stretch>
            <a:fillRect/>
          </a:stretch>
        </p:blipFill>
        <p:spPr bwMode="auto">
          <a:xfrm>
            <a:off x="5026040" y="421218"/>
            <a:ext cx="571504" cy="214314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74588" y="110257"/>
            <a:ext cx="5616624" cy="302433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noFill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78b79e8fc4a59fc8b8130a71d9c6d8d21ebf3cc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3650</TotalTime>
  <Words>1312</Words>
  <Application>Microsoft Office PowerPoint</Application>
  <PresentationFormat>Произвольный</PresentationFormat>
  <Paragraphs>120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Office Theme</vt:lpstr>
      <vt:lpstr>Русский   язык </vt:lpstr>
      <vt:lpstr>      Повторение</vt:lpstr>
      <vt:lpstr>Слайд 3</vt:lpstr>
      <vt:lpstr>Слайд 4</vt:lpstr>
      <vt:lpstr>о чём?</vt:lpstr>
      <vt:lpstr>Слайд 6</vt:lpstr>
      <vt:lpstr>Слайд 7</vt:lpstr>
      <vt:lpstr>Слайд 8</vt:lpstr>
      <vt:lpstr>Слайд 9</vt:lpstr>
      <vt:lpstr> что?</vt:lpstr>
      <vt:lpstr>Слайд 11</vt:lpstr>
      <vt:lpstr>Слайд 12</vt:lpstr>
      <vt:lpstr>Слайд 13</vt:lpstr>
      <vt:lpstr>Слайд 14</vt:lpstr>
      <vt:lpstr>                    Закрепление</vt:lpstr>
      <vt:lpstr>пр.опред.</vt:lpstr>
      <vt:lpstr>               Словарная   работа</vt:lpstr>
      <vt:lpstr>Задания для самостоятельного выполнения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dc:creator>Закирова Ф.М</dc:creator>
  <cp:lastModifiedBy>LAN_OS</cp:lastModifiedBy>
  <cp:revision>420</cp:revision>
  <dcterms:created xsi:type="dcterms:W3CDTF">2020-04-13T08:05:42Z</dcterms:created>
  <dcterms:modified xsi:type="dcterms:W3CDTF">2020-10-18T18:01:34Z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