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docProps/custom.xml" ContentType="application/vnd.openxmlformats-officedocument.custom-properties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6"/>
  </p:notesMasterIdLst>
  <p:sldIdLst>
    <p:sldId id="256" r:id="rId2"/>
    <p:sldId id="429" r:id="rId3"/>
    <p:sldId id="428" r:id="rId4"/>
    <p:sldId id="426" r:id="rId5"/>
    <p:sldId id="425" r:id="rId6"/>
    <p:sldId id="424" r:id="rId7"/>
    <p:sldId id="423" r:id="rId8"/>
    <p:sldId id="422" r:id="rId9"/>
    <p:sldId id="421" r:id="rId10"/>
    <p:sldId id="420" r:id="rId11"/>
    <p:sldId id="419" r:id="rId12"/>
    <p:sldId id="418" r:id="rId13"/>
    <p:sldId id="417" r:id="rId14"/>
    <p:sldId id="262" r:id="rId15"/>
  </p:sldIdLst>
  <p:sldSz cx="5765800" cy="3244850"/>
  <p:notesSz cx="10020300" cy="688816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218BC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ABFCF23-3B69-468F-B69F-88F6DE6A72F2}" styleName="Средний стиль 1 -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9573" autoAdjust="0"/>
    <p:restoredTop sz="91649" autoAdjust="0"/>
  </p:normalViewPr>
  <p:slideViewPr>
    <p:cSldViewPr>
      <p:cViewPr>
        <p:scale>
          <a:sx n="100" d="100"/>
          <a:sy n="100" d="100"/>
        </p:scale>
        <p:origin x="-192" y="-47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4342498" cy="343734"/>
          </a:xfrm>
          <a:prstGeom prst="rect">
            <a:avLst/>
          </a:prstGeom>
        </p:spPr>
        <p:txBody>
          <a:bodyPr vert="horz" lIns="171578" tIns="85789" rIns="171578" bIns="85789" rtlCol="0"/>
          <a:lstStyle>
            <a:lvl1pPr algn="l">
              <a:defRPr sz="23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5675045" y="1"/>
            <a:ext cx="4342498" cy="343734"/>
          </a:xfrm>
          <a:prstGeom prst="rect">
            <a:avLst/>
          </a:prstGeom>
        </p:spPr>
        <p:txBody>
          <a:bodyPr vert="horz" lIns="171578" tIns="85789" rIns="171578" bIns="85789" rtlCol="0"/>
          <a:lstStyle>
            <a:lvl1pPr algn="r">
              <a:defRPr sz="2300"/>
            </a:lvl1pPr>
          </a:lstStyle>
          <a:p>
            <a:fld id="{9D71E86E-95C0-4C9D-BDD2-B02666D11E50}" type="datetimeFigureOut">
              <a:rPr lang="ru-RU" smtClean="0"/>
              <a:pPr/>
              <a:t>25.10.2020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716213" y="515938"/>
            <a:ext cx="4589462" cy="2584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171578" tIns="85789" rIns="171578" bIns="85789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1001480" y="3272216"/>
            <a:ext cx="8017344" cy="3100347"/>
          </a:xfrm>
          <a:prstGeom prst="rect">
            <a:avLst/>
          </a:prstGeom>
        </p:spPr>
        <p:txBody>
          <a:bodyPr vert="horz" lIns="171578" tIns="85789" rIns="171578" bIns="85789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1" y="6541060"/>
            <a:ext cx="4342498" cy="347103"/>
          </a:xfrm>
          <a:prstGeom prst="rect">
            <a:avLst/>
          </a:prstGeom>
        </p:spPr>
        <p:txBody>
          <a:bodyPr vert="horz" lIns="171578" tIns="85789" rIns="171578" bIns="85789" rtlCol="0" anchor="b"/>
          <a:lstStyle>
            <a:lvl1pPr algn="l">
              <a:defRPr sz="23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5675045" y="6541060"/>
            <a:ext cx="4342498" cy="347103"/>
          </a:xfrm>
          <a:prstGeom prst="rect">
            <a:avLst/>
          </a:prstGeom>
        </p:spPr>
        <p:txBody>
          <a:bodyPr vert="horz" lIns="171578" tIns="85789" rIns="171578" bIns="85789" rtlCol="0" anchor="b"/>
          <a:lstStyle>
            <a:lvl1pPr algn="r">
              <a:defRPr sz="2300"/>
            </a:lvl1pPr>
          </a:lstStyle>
          <a:p>
            <a:fld id="{5F075868-CFE5-41D1-9E80-29970BD529B5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432435" y="1005903"/>
            <a:ext cx="4900930" cy="68141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864870" y="1817116"/>
            <a:ext cx="4036060" cy="8112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10/25/2020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400" b="1" i="1">
                <a:solidFill>
                  <a:srgbClr val="2365C7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10/25/2020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288290" y="746315"/>
            <a:ext cx="2508123" cy="21416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2969387" y="746315"/>
            <a:ext cx="2508123" cy="21416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10/25/2020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10/25/2020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8" y="71163"/>
            <a:ext cx="5650865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5257166" y="159367"/>
            <a:ext cx="252729" cy="252729"/>
          </a:xfrm>
          <a:custGeom>
            <a:avLst/>
            <a:gdLst/>
            <a:ahLst/>
            <a:cxnLst/>
            <a:rect l="l" t="t" r="r" b="b"/>
            <a:pathLst>
              <a:path w="252729" h="252729">
                <a:moveTo>
                  <a:pt x="252464" y="0"/>
                </a:moveTo>
                <a:lnTo>
                  <a:pt x="0" y="0"/>
                </a:lnTo>
                <a:lnTo>
                  <a:pt x="0" y="252464"/>
                </a:lnTo>
                <a:lnTo>
                  <a:pt x="252464" y="252464"/>
                </a:lnTo>
                <a:lnTo>
                  <a:pt x="25246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10/25/2020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0" y="536168"/>
            <a:ext cx="5650865" cy="2649220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66848" y="71163"/>
            <a:ext cx="5650865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4353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17313" y="781128"/>
            <a:ext cx="4531172" cy="209423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1">
                <a:solidFill>
                  <a:srgbClr val="2365C7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1960372" y="3017710"/>
            <a:ext cx="1845056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288290" y="3017710"/>
            <a:ext cx="1326134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10/25/2020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4151376" y="3017710"/>
            <a:ext cx="1326134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1535"/>
            <a:ext cx="5760085" cy="1021080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2"/>
                </a:lnTo>
                <a:lnTo>
                  <a:pt x="5759640" y="1020952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r>
              <a:rPr lang="ru-RU" dirty="0" smtClean="0"/>
              <a:t>   </a:t>
            </a:r>
            <a:endParaRPr dirty="0"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650652" y="182265"/>
            <a:ext cx="3960440" cy="1061187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lang="ru-RU" sz="3400" spc="-5" dirty="0" smtClean="0"/>
              <a:t>Русский   язык</a:t>
            </a:r>
            <a:br>
              <a:rPr lang="ru-RU" sz="3400" spc="-5" dirty="0" smtClean="0"/>
            </a:br>
            <a:endParaRPr sz="3400" dirty="0"/>
          </a:p>
        </p:txBody>
      </p:sp>
      <p:sp>
        <p:nvSpPr>
          <p:cNvPr id="4" name="object 4"/>
          <p:cNvSpPr txBox="1"/>
          <p:nvPr/>
        </p:nvSpPr>
        <p:spPr>
          <a:xfrm>
            <a:off x="954074" y="979483"/>
            <a:ext cx="4679371" cy="1591461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8415">
              <a:lnSpc>
                <a:spcPts val="1950"/>
              </a:lnSpc>
              <a:spcBef>
                <a:spcPts val="110"/>
              </a:spcBef>
            </a:pPr>
            <a:endParaRPr lang="ru-RU" sz="2400" b="1" spc="-20" dirty="0" smtClean="0">
              <a:solidFill>
                <a:srgbClr val="0070C0"/>
              </a:solidFill>
              <a:latin typeface="Arial"/>
              <a:cs typeface="Arial"/>
            </a:endParaRPr>
          </a:p>
          <a:p>
            <a:pPr marL="18415">
              <a:lnSpc>
                <a:spcPts val="1950"/>
              </a:lnSpc>
              <a:spcBef>
                <a:spcPts val="110"/>
              </a:spcBef>
            </a:pPr>
            <a:r>
              <a:rPr sz="2400" b="1" spc="-20" dirty="0" err="1" smtClean="0">
                <a:solidFill>
                  <a:srgbClr val="0070C0"/>
                </a:solidFill>
                <a:latin typeface="Arial"/>
                <a:cs typeface="Arial"/>
              </a:rPr>
              <a:t>Тема</a:t>
            </a:r>
            <a:endParaRPr lang="ru-RU" sz="2400" b="1" spc="-20" dirty="0" smtClean="0">
              <a:solidFill>
                <a:srgbClr val="0070C0"/>
              </a:solidFill>
              <a:latin typeface="Arial"/>
              <a:cs typeface="Arial"/>
            </a:endParaRPr>
          </a:p>
          <a:p>
            <a:pPr marL="18415">
              <a:lnSpc>
                <a:spcPts val="1950"/>
              </a:lnSpc>
              <a:spcBef>
                <a:spcPts val="110"/>
              </a:spcBef>
            </a:pPr>
            <a:endParaRPr lang="ru-RU" sz="2400" b="1" spc="-20" dirty="0" smtClean="0">
              <a:solidFill>
                <a:srgbClr val="0070C0"/>
              </a:solidFill>
              <a:latin typeface="Arial"/>
              <a:cs typeface="Arial"/>
            </a:endParaRPr>
          </a:p>
          <a:p>
            <a:pPr marL="18415">
              <a:lnSpc>
                <a:spcPts val="1950"/>
              </a:lnSpc>
              <a:spcBef>
                <a:spcPts val="110"/>
              </a:spcBef>
            </a:pPr>
            <a:r>
              <a:rPr lang="ru-RU" sz="2200" b="1" spc="-10" dirty="0" smtClean="0">
                <a:solidFill>
                  <a:srgbClr val="0070C0"/>
                </a:solidFill>
                <a:latin typeface="Arial"/>
                <a:cs typeface="Arial"/>
              </a:rPr>
              <a:t>Сложноподчиненные  предложения с придаточным местоимённо-</a:t>
            </a:r>
            <a:r>
              <a:rPr lang="ru-RU" sz="2300" b="1" spc="-10" dirty="0" smtClean="0">
                <a:solidFill>
                  <a:srgbClr val="0070C0"/>
                </a:solidFill>
                <a:latin typeface="Arial"/>
                <a:cs typeface="Arial"/>
              </a:rPr>
              <a:t>определительным</a:t>
            </a:r>
            <a:endParaRPr lang="ru-RU" sz="2300" spc="-1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454008" y="1050921"/>
            <a:ext cx="344170" cy="676275"/>
          </a:xfrm>
          <a:custGeom>
            <a:avLst/>
            <a:gdLst/>
            <a:ahLst/>
            <a:cxnLst/>
            <a:rect l="l" t="t" r="r" b="b"/>
            <a:pathLst>
              <a:path w="344170" h="676275">
                <a:moveTo>
                  <a:pt x="343828" y="0"/>
                </a:moveTo>
                <a:lnTo>
                  <a:pt x="0" y="0"/>
                </a:lnTo>
                <a:lnTo>
                  <a:pt x="0" y="675751"/>
                </a:lnTo>
                <a:lnTo>
                  <a:pt x="343828" y="675751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437789" y="1836739"/>
            <a:ext cx="344170" cy="943863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10" name="object 10"/>
          <p:cNvGrpSpPr/>
          <p:nvPr/>
        </p:nvGrpSpPr>
        <p:grpSpPr>
          <a:xfrm>
            <a:off x="4686759" y="212868"/>
            <a:ext cx="634365" cy="634365"/>
            <a:chOff x="4686759" y="212868"/>
            <a:chExt cx="634365" cy="634365"/>
          </a:xfrm>
        </p:grpSpPr>
        <p:sp>
          <p:nvSpPr>
            <p:cNvPr id="11" name="object 11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603608" y="0"/>
                  </a:moveTo>
                  <a:lnTo>
                    <a:pt x="0" y="0"/>
                  </a:lnTo>
                  <a:lnTo>
                    <a:pt x="0" y="603609"/>
                  </a:lnTo>
                  <a:lnTo>
                    <a:pt x="603608" y="603609"/>
                  </a:lnTo>
                  <a:lnTo>
                    <a:pt x="603608" y="0"/>
                  </a:lnTo>
                  <a:close/>
                </a:path>
              </a:pathLst>
            </a:custGeom>
            <a:solidFill>
              <a:srgbClr val="00A65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8" y="0"/>
                  </a:lnTo>
                  <a:lnTo>
                    <a:pt x="603608" y="603609"/>
                  </a:lnTo>
                  <a:lnTo>
                    <a:pt x="0" y="603609"/>
                  </a:lnTo>
                  <a:lnTo>
                    <a:pt x="0" y="0"/>
                  </a:lnTo>
                  <a:close/>
                </a:path>
              </a:pathLst>
            </a:custGeom>
            <a:ln w="30481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3" name="object 13"/>
          <p:cNvSpPr txBox="1"/>
          <p:nvPr/>
        </p:nvSpPr>
        <p:spPr>
          <a:xfrm>
            <a:off x="4924206" y="249024"/>
            <a:ext cx="173355" cy="37274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25"/>
              </a:spcBef>
            </a:pPr>
            <a:r>
              <a:rPr lang="en-US" sz="2250" b="1" spc="10" dirty="0">
                <a:solidFill>
                  <a:srgbClr val="FFFFFF"/>
                </a:solidFill>
                <a:latin typeface="Arial"/>
                <a:cs typeface="Arial"/>
              </a:rPr>
              <a:t>9</a:t>
            </a:r>
            <a:endParaRPr sz="2250" dirty="0">
              <a:latin typeface="Arial"/>
              <a:cs typeface="Arial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4798296" y="541953"/>
            <a:ext cx="439420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95"/>
              </a:spcBef>
            </a:pPr>
            <a:r>
              <a:rPr sz="1300" spc="5" dirty="0">
                <a:solidFill>
                  <a:srgbClr val="FFFFFF"/>
                </a:solidFill>
                <a:latin typeface="Arial"/>
                <a:cs typeface="Arial"/>
              </a:rPr>
              <a:t>к</a:t>
            </a:r>
            <a:r>
              <a:rPr sz="1300" spc="-5" dirty="0">
                <a:solidFill>
                  <a:srgbClr val="FFFFFF"/>
                </a:solidFill>
                <a:latin typeface="Arial"/>
                <a:cs typeface="Arial"/>
              </a:rPr>
              <a:t>ласс</a:t>
            </a:r>
            <a:endParaRPr sz="1300">
              <a:latin typeface="Arial"/>
              <a:cs typeface="Arial"/>
            </a:endParaRPr>
          </a:p>
        </p:txBody>
      </p:sp>
      <p:grpSp>
        <p:nvGrpSpPr>
          <p:cNvPr id="15" name="object 15"/>
          <p:cNvGrpSpPr/>
          <p:nvPr/>
        </p:nvGrpSpPr>
        <p:grpSpPr>
          <a:xfrm>
            <a:off x="346532" y="289010"/>
            <a:ext cx="467359" cy="466725"/>
            <a:chOff x="346532" y="289010"/>
            <a:chExt cx="467359" cy="466725"/>
          </a:xfrm>
        </p:grpSpPr>
        <p:sp>
          <p:nvSpPr>
            <p:cNvPr id="16" name="object 16"/>
            <p:cNvSpPr/>
            <p:nvPr/>
          </p:nvSpPr>
          <p:spPr>
            <a:xfrm>
              <a:off x="347903" y="290381"/>
              <a:ext cx="325120" cy="464184"/>
            </a:xfrm>
            <a:custGeom>
              <a:avLst/>
              <a:gdLst/>
              <a:ahLst/>
              <a:cxnLst/>
              <a:rect l="l" t="t" r="r" b="b"/>
              <a:pathLst>
                <a:path w="325120" h="464184">
                  <a:moveTo>
                    <a:pt x="301975" y="0"/>
                  </a:moveTo>
                  <a:lnTo>
                    <a:pt x="22673" y="0"/>
                  </a:lnTo>
                  <a:lnTo>
                    <a:pt x="13828" y="1961"/>
                  </a:lnTo>
                  <a:lnTo>
                    <a:pt x="6623" y="6956"/>
                  </a:lnTo>
                  <a:lnTo>
                    <a:pt x="1775" y="14269"/>
                  </a:lnTo>
                  <a:lnTo>
                    <a:pt x="0" y="23183"/>
                  </a:lnTo>
                  <a:lnTo>
                    <a:pt x="0" y="440585"/>
                  </a:lnTo>
                  <a:lnTo>
                    <a:pt x="1822" y="449613"/>
                  </a:lnTo>
                  <a:lnTo>
                    <a:pt x="6791" y="456985"/>
                  </a:lnTo>
                  <a:lnTo>
                    <a:pt x="14162" y="461954"/>
                  </a:lnTo>
                  <a:lnTo>
                    <a:pt x="23187" y="463777"/>
                  </a:lnTo>
                  <a:lnTo>
                    <a:pt x="301457" y="463777"/>
                  </a:lnTo>
                  <a:lnTo>
                    <a:pt x="310484" y="461954"/>
                  </a:lnTo>
                  <a:lnTo>
                    <a:pt x="317856" y="456985"/>
                  </a:lnTo>
                  <a:lnTo>
                    <a:pt x="322826" y="449613"/>
                  </a:lnTo>
                  <a:lnTo>
                    <a:pt x="324648" y="440585"/>
                  </a:lnTo>
                  <a:lnTo>
                    <a:pt x="324648" y="250804"/>
                  </a:lnTo>
                  <a:lnTo>
                    <a:pt x="321185" y="247345"/>
                  </a:lnTo>
                  <a:lnTo>
                    <a:pt x="312649" y="247345"/>
                  </a:lnTo>
                  <a:lnTo>
                    <a:pt x="309190" y="250804"/>
                  </a:lnTo>
                  <a:lnTo>
                    <a:pt x="309190" y="444855"/>
                  </a:lnTo>
                  <a:lnTo>
                    <a:pt x="305727" y="448318"/>
                  </a:lnTo>
                  <a:lnTo>
                    <a:pt x="18921" y="448318"/>
                  </a:lnTo>
                  <a:lnTo>
                    <a:pt x="15458" y="444855"/>
                  </a:lnTo>
                  <a:lnTo>
                    <a:pt x="15458" y="18914"/>
                  </a:lnTo>
                  <a:lnTo>
                    <a:pt x="18921" y="15454"/>
                  </a:lnTo>
                  <a:lnTo>
                    <a:pt x="305727" y="15454"/>
                  </a:lnTo>
                  <a:lnTo>
                    <a:pt x="309190" y="18914"/>
                  </a:lnTo>
                  <a:lnTo>
                    <a:pt x="309190" y="73832"/>
                  </a:lnTo>
                  <a:lnTo>
                    <a:pt x="312649" y="77292"/>
                  </a:lnTo>
                  <a:lnTo>
                    <a:pt x="321185" y="77292"/>
                  </a:lnTo>
                  <a:lnTo>
                    <a:pt x="324648" y="73832"/>
                  </a:lnTo>
                  <a:lnTo>
                    <a:pt x="324648" y="23183"/>
                  </a:lnTo>
                  <a:lnTo>
                    <a:pt x="322873" y="14269"/>
                  </a:lnTo>
                  <a:lnTo>
                    <a:pt x="318025" y="6956"/>
                  </a:lnTo>
                  <a:lnTo>
                    <a:pt x="310820" y="1961"/>
                  </a:lnTo>
                  <a:lnTo>
                    <a:pt x="301975" y="0"/>
                  </a:lnTo>
                  <a:close/>
                </a:path>
              </a:pathLst>
            </a:custGeom>
            <a:solidFill>
              <a:srgbClr val="00AEE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347903" y="290381"/>
              <a:ext cx="325120" cy="464184"/>
            </a:xfrm>
            <a:custGeom>
              <a:avLst/>
              <a:gdLst/>
              <a:ahLst/>
              <a:cxnLst/>
              <a:rect l="l" t="t" r="r" b="b"/>
              <a:pathLst>
                <a:path w="325120" h="464184">
                  <a:moveTo>
                    <a:pt x="23187" y="463777"/>
                  </a:moveTo>
                  <a:lnTo>
                    <a:pt x="301457" y="463777"/>
                  </a:lnTo>
                  <a:lnTo>
                    <a:pt x="310484" y="461954"/>
                  </a:lnTo>
                  <a:lnTo>
                    <a:pt x="317856" y="456985"/>
                  </a:lnTo>
                  <a:lnTo>
                    <a:pt x="322826" y="449613"/>
                  </a:lnTo>
                  <a:lnTo>
                    <a:pt x="324648" y="440585"/>
                  </a:lnTo>
                  <a:lnTo>
                    <a:pt x="324648" y="255074"/>
                  </a:lnTo>
                  <a:lnTo>
                    <a:pt x="324648" y="250804"/>
                  </a:lnTo>
                  <a:lnTo>
                    <a:pt x="321185" y="247345"/>
                  </a:lnTo>
                  <a:lnTo>
                    <a:pt x="316919" y="247345"/>
                  </a:lnTo>
                  <a:lnTo>
                    <a:pt x="312649" y="247345"/>
                  </a:lnTo>
                  <a:lnTo>
                    <a:pt x="309190" y="250804"/>
                  </a:lnTo>
                  <a:lnTo>
                    <a:pt x="309190" y="255074"/>
                  </a:lnTo>
                  <a:lnTo>
                    <a:pt x="309190" y="440585"/>
                  </a:lnTo>
                  <a:lnTo>
                    <a:pt x="309190" y="444855"/>
                  </a:lnTo>
                  <a:lnTo>
                    <a:pt x="305727" y="448318"/>
                  </a:lnTo>
                  <a:lnTo>
                    <a:pt x="301457" y="448318"/>
                  </a:lnTo>
                  <a:lnTo>
                    <a:pt x="23187" y="448318"/>
                  </a:lnTo>
                  <a:lnTo>
                    <a:pt x="18921" y="448318"/>
                  </a:lnTo>
                  <a:lnTo>
                    <a:pt x="15458" y="444855"/>
                  </a:lnTo>
                  <a:lnTo>
                    <a:pt x="15458" y="440585"/>
                  </a:lnTo>
                  <a:lnTo>
                    <a:pt x="15458" y="23183"/>
                  </a:lnTo>
                  <a:lnTo>
                    <a:pt x="15458" y="18914"/>
                  </a:lnTo>
                  <a:lnTo>
                    <a:pt x="18921" y="15454"/>
                  </a:lnTo>
                  <a:lnTo>
                    <a:pt x="23187" y="15454"/>
                  </a:lnTo>
                  <a:lnTo>
                    <a:pt x="301457" y="15454"/>
                  </a:lnTo>
                  <a:lnTo>
                    <a:pt x="305727" y="15454"/>
                  </a:lnTo>
                  <a:lnTo>
                    <a:pt x="309190" y="18914"/>
                  </a:lnTo>
                  <a:lnTo>
                    <a:pt x="309190" y="23183"/>
                  </a:lnTo>
                  <a:lnTo>
                    <a:pt x="309190" y="69562"/>
                  </a:lnTo>
                  <a:lnTo>
                    <a:pt x="309190" y="73832"/>
                  </a:lnTo>
                  <a:lnTo>
                    <a:pt x="312649" y="77292"/>
                  </a:lnTo>
                  <a:lnTo>
                    <a:pt x="316919" y="77292"/>
                  </a:lnTo>
                  <a:lnTo>
                    <a:pt x="321185" y="77292"/>
                  </a:lnTo>
                  <a:lnTo>
                    <a:pt x="324648" y="73832"/>
                  </a:lnTo>
                  <a:lnTo>
                    <a:pt x="324648" y="69562"/>
                  </a:lnTo>
                  <a:lnTo>
                    <a:pt x="324648" y="23183"/>
                  </a:lnTo>
                  <a:lnTo>
                    <a:pt x="322873" y="14269"/>
                  </a:lnTo>
                  <a:lnTo>
                    <a:pt x="318025" y="6956"/>
                  </a:lnTo>
                  <a:lnTo>
                    <a:pt x="310820" y="1961"/>
                  </a:lnTo>
                  <a:lnTo>
                    <a:pt x="301975" y="0"/>
                  </a:lnTo>
                  <a:lnTo>
                    <a:pt x="22673" y="0"/>
                  </a:lnTo>
                  <a:lnTo>
                    <a:pt x="13828" y="1961"/>
                  </a:lnTo>
                  <a:lnTo>
                    <a:pt x="6623" y="6956"/>
                  </a:lnTo>
                  <a:lnTo>
                    <a:pt x="1775" y="14269"/>
                  </a:lnTo>
                  <a:lnTo>
                    <a:pt x="0" y="23183"/>
                  </a:lnTo>
                  <a:lnTo>
                    <a:pt x="0" y="440585"/>
                  </a:lnTo>
                  <a:lnTo>
                    <a:pt x="1822" y="449613"/>
                  </a:lnTo>
                  <a:lnTo>
                    <a:pt x="6791" y="456985"/>
                  </a:lnTo>
                  <a:lnTo>
                    <a:pt x="14162" y="461954"/>
                  </a:lnTo>
                  <a:lnTo>
                    <a:pt x="23187" y="463777"/>
                  </a:lnTo>
                  <a:close/>
                </a:path>
              </a:pathLst>
            </a:custGeom>
            <a:ln w="3175">
              <a:solidFill>
                <a:srgbClr val="00AEE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393882" y="305318"/>
              <a:ext cx="418465" cy="418465"/>
            </a:xfrm>
            <a:custGeom>
              <a:avLst/>
              <a:gdLst/>
              <a:ahLst/>
              <a:cxnLst/>
              <a:rect l="l" t="t" r="r" b="b"/>
              <a:pathLst>
                <a:path w="418465" h="418465">
                  <a:moveTo>
                    <a:pt x="406805" y="11192"/>
                  </a:moveTo>
                  <a:lnTo>
                    <a:pt x="352473" y="11192"/>
                  </a:lnTo>
                  <a:lnTo>
                    <a:pt x="35384" y="328280"/>
                  </a:lnTo>
                  <a:lnTo>
                    <a:pt x="34678" y="329086"/>
                  </a:lnTo>
                  <a:lnTo>
                    <a:pt x="34182" y="329825"/>
                  </a:lnTo>
                  <a:lnTo>
                    <a:pt x="33761" y="330761"/>
                  </a:lnTo>
                  <a:lnTo>
                    <a:pt x="0" y="409531"/>
                  </a:lnTo>
                  <a:lnTo>
                    <a:pt x="245" y="412274"/>
                  </a:lnTo>
                  <a:lnTo>
                    <a:pt x="3107" y="416613"/>
                  </a:lnTo>
                  <a:lnTo>
                    <a:pt x="5529" y="417920"/>
                  </a:lnTo>
                  <a:lnTo>
                    <a:pt x="9195" y="417920"/>
                  </a:lnTo>
                  <a:lnTo>
                    <a:pt x="10213" y="417711"/>
                  </a:lnTo>
                  <a:lnTo>
                    <a:pt x="61990" y="395507"/>
                  </a:lnTo>
                  <a:lnTo>
                    <a:pt x="22816" y="395507"/>
                  </a:lnTo>
                  <a:lnTo>
                    <a:pt x="43498" y="347241"/>
                  </a:lnTo>
                  <a:lnTo>
                    <a:pt x="65430" y="347241"/>
                  </a:lnTo>
                  <a:lnTo>
                    <a:pt x="51854" y="333665"/>
                  </a:lnTo>
                  <a:lnTo>
                    <a:pt x="307051" y="78479"/>
                  </a:lnTo>
                  <a:lnTo>
                    <a:pt x="328910" y="78479"/>
                  </a:lnTo>
                  <a:lnTo>
                    <a:pt x="317981" y="67549"/>
                  </a:lnTo>
                  <a:lnTo>
                    <a:pt x="330602" y="54918"/>
                  </a:lnTo>
                  <a:lnTo>
                    <a:pt x="352438" y="54918"/>
                  </a:lnTo>
                  <a:lnTo>
                    <a:pt x="341532" y="43988"/>
                  </a:lnTo>
                  <a:lnTo>
                    <a:pt x="369260" y="16300"/>
                  </a:lnTo>
                  <a:lnTo>
                    <a:pt x="377798" y="14014"/>
                  </a:lnTo>
                  <a:lnTo>
                    <a:pt x="408786" y="14014"/>
                  </a:lnTo>
                  <a:lnTo>
                    <a:pt x="406994" y="11318"/>
                  </a:lnTo>
                  <a:lnTo>
                    <a:pt x="406805" y="11192"/>
                  </a:lnTo>
                  <a:close/>
                </a:path>
                <a:path w="418465" h="418465">
                  <a:moveTo>
                    <a:pt x="65430" y="347241"/>
                  </a:moveTo>
                  <a:lnTo>
                    <a:pt x="43498" y="347241"/>
                  </a:lnTo>
                  <a:lnTo>
                    <a:pt x="71078" y="374821"/>
                  </a:lnTo>
                  <a:lnTo>
                    <a:pt x="22816" y="395507"/>
                  </a:lnTo>
                  <a:lnTo>
                    <a:pt x="61990" y="395507"/>
                  </a:lnTo>
                  <a:lnTo>
                    <a:pt x="88492" y="384141"/>
                  </a:lnTo>
                  <a:lnTo>
                    <a:pt x="89226" y="383641"/>
                  </a:lnTo>
                  <a:lnTo>
                    <a:pt x="89932" y="382960"/>
                  </a:lnTo>
                  <a:lnTo>
                    <a:pt x="106502" y="366465"/>
                  </a:lnTo>
                  <a:lnTo>
                    <a:pt x="84654" y="366465"/>
                  </a:lnTo>
                  <a:lnTo>
                    <a:pt x="65430" y="347241"/>
                  </a:lnTo>
                  <a:close/>
                </a:path>
                <a:path w="418465" h="418465">
                  <a:moveTo>
                    <a:pt x="328910" y="78479"/>
                  </a:moveTo>
                  <a:lnTo>
                    <a:pt x="307051" y="78479"/>
                  </a:lnTo>
                  <a:lnTo>
                    <a:pt x="339840" y="111268"/>
                  </a:lnTo>
                  <a:lnTo>
                    <a:pt x="84654" y="366465"/>
                  </a:lnTo>
                  <a:lnTo>
                    <a:pt x="106502" y="366465"/>
                  </a:lnTo>
                  <a:lnTo>
                    <a:pt x="372632" y="100338"/>
                  </a:lnTo>
                  <a:lnTo>
                    <a:pt x="350770" y="100338"/>
                  </a:lnTo>
                  <a:lnTo>
                    <a:pt x="328910" y="78479"/>
                  </a:lnTo>
                  <a:close/>
                </a:path>
                <a:path w="418465" h="418465">
                  <a:moveTo>
                    <a:pt x="352438" y="54918"/>
                  </a:moveTo>
                  <a:lnTo>
                    <a:pt x="330602" y="54918"/>
                  </a:lnTo>
                  <a:lnTo>
                    <a:pt x="363402" y="87713"/>
                  </a:lnTo>
                  <a:lnTo>
                    <a:pt x="350770" y="100338"/>
                  </a:lnTo>
                  <a:lnTo>
                    <a:pt x="372632" y="100338"/>
                  </a:lnTo>
                  <a:lnTo>
                    <a:pt x="396154" y="76817"/>
                  </a:lnTo>
                  <a:lnTo>
                    <a:pt x="374291" y="76817"/>
                  </a:lnTo>
                  <a:lnTo>
                    <a:pt x="352438" y="54918"/>
                  </a:lnTo>
                  <a:close/>
                </a:path>
                <a:path w="418465" h="418465">
                  <a:moveTo>
                    <a:pt x="408786" y="14014"/>
                  </a:moveTo>
                  <a:lnTo>
                    <a:pt x="377798" y="14014"/>
                  </a:lnTo>
                  <a:lnTo>
                    <a:pt x="393804" y="18301"/>
                  </a:lnTo>
                  <a:lnTo>
                    <a:pt x="400057" y="24551"/>
                  </a:lnTo>
                  <a:lnTo>
                    <a:pt x="404345" y="40561"/>
                  </a:lnTo>
                  <a:lnTo>
                    <a:pt x="402059" y="49100"/>
                  </a:lnTo>
                  <a:lnTo>
                    <a:pt x="396198" y="54957"/>
                  </a:lnTo>
                  <a:lnTo>
                    <a:pt x="374291" y="76817"/>
                  </a:lnTo>
                  <a:lnTo>
                    <a:pt x="396154" y="76817"/>
                  </a:lnTo>
                  <a:lnTo>
                    <a:pt x="407113" y="65858"/>
                  </a:lnTo>
                  <a:lnTo>
                    <a:pt x="415530" y="53076"/>
                  </a:lnTo>
                  <a:lnTo>
                    <a:pt x="418313" y="38563"/>
                  </a:lnTo>
                  <a:lnTo>
                    <a:pt x="415466" y="24063"/>
                  </a:lnTo>
                  <a:lnTo>
                    <a:pt x="408786" y="14014"/>
                  </a:lnTo>
                  <a:close/>
                </a:path>
                <a:path w="418465" h="418465">
                  <a:moveTo>
                    <a:pt x="396158" y="54950"/>
                  </a:moveTo>
                  <a:close/>
                </a:path>
                <a:path w="418465" h="418465">
                  <a:moveTo>
                    <a:pt x="379748" y="0"/>
                  </a:moveTo>
                  <a:lnTo>
                    <a:pt x="365235" y="2783"/>
                  </a:lnTo>
                  <a:lnTo>
                    <a:pt x="352454" y="11199"/>
                  </a:lnTo>
                  <a:lnTo>
                    <a:pt x="406805" y="11192"/>
                  </a:lnTo>
                  <a:lnTo>
                    <a:pt x="394249" y="2846"/>
                  </a:lnTo>
                  <a:lnTo>
                    <a:pt x="379748" y="0"/>
                  </a:lnTo>
                  <a:close/>
                </a:path>
              </a:pathLst>
            </a:custGeom>
            <a:solidFill>
              <a:srgbClr val="00AEE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734043" y="317960"/>
              <a:ext cx="65556" cy="65545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393882" y="305318"/>
              <a:ext cx="418465" cy="418465"/>
            </a:xfrm>
            <a:custGeom>
              <a:avLst/>
              <a:gdLst/>
              <a:ahLst/>
              <a:cxnLst/>
              <a:rect l="l" t="t" r="r" b="b"/>
              <a:pathLst>
                <a:path w="418465" h="418465">
                  <a:moveTo>
                    <a:pt x="22816" y="395507"/>
                  </a:moveTo>
                  <a:lnTo>
                    <a:pt x="43498" y="347241"/>
                  </a:lnTo>
                  <a:lnTo>
                    <a:pt x="71078" y="374821"/>
                  </a:lnTo>
                  <a:lnTo>
                    <a:pt x="22816" y="395507"/>
                  </a:lnTo>
                  <a:close/>
                </a:path>
                <a:path w="418465" h="418465">
                  <a:moveTo>
                    <a:pt x="307051" y="78479"/>
                  </a:moveTo>
                  <a:lnTo>
                    <a:pt x="339840" y="111268"/>
                  </a:lnTo>
                  <a:lnTo>
                    <a:pt x="84654" y="366465"/>
                  </a:lnTo>
                  <a:lnTo>
                    <a:pt x="51854" y="333665"/>
                  </a:lnTo>
                  <a:lnTo>
                    <a:pt x="307051" y="78479"/>
                  </a:lnTo>
                  <a:close/>
                </a:path>
                <a:path w="418465" h="418465">
                  <a:moveTo>
                    <a:pt x="350770" y="100338"/>
                  </a:moveTo>
                  <a:lnTo>
                    <a:pt x="317981" y="67549"/>
                  </a:lnTo>
                  <a:lnTo>
                    <a:pt x="330602" y="54918"/>
                  </a:lnTo>
                  <a:lnTo>
                    <a:pt x="363402" y="87713"/>
                  </a:lnTo>
                  <a:lnTo>
                    <a:pt x="350770" y="100338"/>
                  </a:lnTo>
                  <a:close/>
                </a:path>
                <a:path w="418465" h="418465">
                  <a:moveTo>
                    <a:pt x="352473" y="11192"/>
                  </a:moveTo>
                  <a:lnTo>
                    <a:pt x="301579" y="62078"/>
                  </a:lnTo>
                  <a:lnTo>
                    <a:pt x="35460" y="328208"/>
                  </a:lnTo>
                  <a:lnTo>
                    <a:pt x="35359" y="328381"/>
                  </a:lnTo>
                  <a:lnTo>
                    <a:pt x="34678" y="329086"/>
                  </a:lnTo>
                  <a:lnTo>
                    <a:pt x="34182" y="329825"/>
                  </a:lnTo>
                  <a:lnTo>
                    <a:pt x="33822" y="330631"/>
                  </a:lnTo>
                  <a:lnTo>
                    <a:pt x="33761" y="330761"/>
                  </a:lnTo>
                  <a:lnTo>
                    <a:pt x="1026" y="407145"/>
                  </a:lnTo>
                  <a:lnTo>
                    <a:pt x="0" y="409531"/>
                  </a:lnTo>
                  <a:lnTo>
                    <a:pt x="245" y="412274"/>
                  </a:lnTo>
                  <a:lnTo>
                    <a:pt x="1677" y="414446"/>
                  </a:lnTo>
                  <a:lnTo>
                    <a:pt x="3107" y="416613"/>
                  </a:lnTo>
                  <a:lnTo>
                    <a:pt x="5529" y="417920"/>
                  </a:lnTo>
                  <a:lnTo>
                    <a:pt x="8129" y="417920"/>
                  </a:lnTo>
                  <a:lnTo>
                    <a:pt x="9177" y="417923"/>
                  </a:lnTo>
                  <a:lnTo>
                    <a:pt x="10213" y="417711"/>
                  </a:lnTo>
                  <a:lnTo>
                    <a:pt x="11174" y="417293"/>
                  </a:lnTo>
                  <a:lnTo>
                    <a:pt x="87552" y="384559"/>
                  </a:lnTo>
                  <a:lnTo>
                    <a:pt x="87682" y="384497"/>
                  </a:lnTo>
                  <a:lnTo>
                    <a:pt x="88492" y="384141"/>
                  </a:lnTo>
                  <a:lnTo>
                    <a:pt x="89226" y="383641"/>
                  </a:lnTo>
                  <a:lnTo>
                    <a:pt x="89863" y="383029"/>
                  </a:lnTo>
                  <a:lnTo>
                    <a:pt x="90032" y="382935"/>
                  </a:lnTo>
                  <a:lnTo>
                    <a:pt x="356227" y="116748"/>
                  </a:lnTo>
                  <a:lnTo>
                    <a:pt x="407113" y="65858"/>
                  </a:lnTo>
                  <a:lnTo>
                    <a:pt x="415530" y="53076"/>
                  </a:lnTo>
                  <a:lnTo>
                    <a:pt x="418313" y="38563"/>
                  </a:lnTo>
                  <a:lnTo>
                    <a:pt x="415466" y="24063"/>
                  </a:lnTo>
                  <a:lnTo>
                    <a:pt x="406994" y="11318"/>
                  </a:lnTo>
                  <a:lnTo>
                    <a:pt x="394249" y="2846"/>
                  </a:lnTo>
                  <a:lnTo>
                    <a:pt x="379748" y="0"/>
                  </a:lnTo>
                  <a:lnTo>
                    <a:pt x="365235" y="2783"/>
                  </a:lnTo>
                  <a:lnTo>
                    <a:pt x="352454" y="11199"/>
                  </a:lnTo>
                  <a:close/>
                </a:path>
              </a:pathLst>
            </a:custGeom>
            <a:ln w="3175">
              <a:solidFill>
                <a:srgbClr val="00AEEF"/>
              </a:solidFill>
            </a:ln>
          </p:spPr>
          <p:txBody>
            <a:bodyPr wrap="square" lIns="0" tIns="0" rIns="0" bIns="0" rtlCol="0"/>
            <a:lstStyle/>
            <a:p>
              <a:r>
                <a:rPr lang="ru-RU" dirty="0" smtClean="0"/>
                <a:t>          </a:t>
              </a:r>
              <a:endParaRPr dirty="0"/>
            </a:p>
          </p:txBody>
        </p:sp>
        <p:sp>
          <p:nvSpPr>
            <p:cNvPr id="21" name="object 21"/>
            <p:cNvSpPr/>
            <p:nvPr/>
          </p:nvSpPr>
          <p:spPr>
            <a:xfrm>
              <a:off x="409721" y="360080"/>
              <a:ext cx="201295" cy="15875"/>
            </a:xfrm>
            <a:custGeom>
              <a:avLst/>
              <a:gdLst/>
              <a:ahLst/>
              <a:cxnLst/>
              <a:rect l="l" t="t" r="r" b="b"/>
              <a:pathLst>
                <a:path w="201295" h="15875">
                  <a:moveTo>
                    <a:pt x="197501" y="0"/>
                  </a:moveTo>
                  <a:lnTo>
                    <a:pt x="3459" y="0"/>
                  </a:lnTo>
                  <a:lnTo>
                    <a:pt x="0" y="3459"/>
                  </a:lnTo>
                  <a:lnTo>
                    <a:pt x="0" y="11998"/>
                  </a:lnTo>
                  <a:lnTo>
                    <a:pt x="3459" y="15457"/>
                  </a:lnTo>
                  <a:lnTo>
                    <a:pt x="197501" y="15457"/>
                  </a:lnTo>
                  <a:lnTo>
                    <a:pt x="200964" y="11998"/>
                  </a:lnTo>
                  <a:lnTo>
                    <a:pt x="200964" y="3459"/>
                  </a:lnTo>
                  <a:close/>
                </a:path>
              </a:pathLst>
            </a:custGeom>
            <a:solidFill>
              <a:srgbClr val="00AEE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" name="object 22"/>
            <p:cNvSpPr/>
            <p:nvPr/>
          </p:nvSpPr>
          <p:spPr>
            <a:xfrm>
              <a:off x="409721" y="360080"/>
              <a:ext cx="201295" cy="15875"/>
            </a:xfrm>
            <a:custGeom>
              <a:avLst/>
              <a:gdLst/>
              <a:ahLst/>
              <a:cxnLst/>
              <a:rect l="l" t="t" r="r" b="b"/>
              <a:pathLst>
                <a:path w="201295" h="15875">
                  <a:moveTo>
                    <a:pt x="193235" y="0"/>
                  </a:moveTo>
                  <a:lnTo>
                    <a:pt x="7728" y="0"/>
                  </a:lnTo>
                  <a:lnTo>
                    <a:pt x="3459" y="0"/>
                  </a:lnTo>
                  <a:lnTo>
                    <a:pt x="0" y="3459"/>
                  </a:lnTo>
                  <a:lnTo>
                    <a:pt x="0" y="7728"/>
                  </a:lnTo>
                  <a:lnTo>
                    <a:pt x="0" y="11998"/>
                  </a:lnTo>
                  <a:lnTo>
                    <a:pt x="3459" y="15457"/>
                  </a:lnTo>
                  <a:lnTo>
                    <a:pt x="7728" y="15457"/>
                  </a:lnTo>
                  <a:lnTo>
                    <a:pt x="193235" y="15457"/>
                  </a:lnTo>
                  <a:lnTo>
                    <a:pt x="197501" y="15457"/>
                  </a:lnTo>
                  <a:lnTo>
                    <a:pt x="200964" y="11998"/>
                  </a:lnTo>
                  <a:lnTo>
                    <a:pt x="200964" y="7728"/>
                  </a:lnTo>
                  <a:lnTo>
                    <a:pt x="200964" y="3459"/>
                  </a:lnTo>
                  <a:lnTo>
                    <a:pt x="197501" y="0"/>
                  </a:lnTo>
                  <a:lnTo>
                    <a:pt x="193235" y="0"/>
                  </a:lnTo>
                  <a:close/>
                </a:path>
              </a:pathLst>
            </a:custGeom>
            <a:ln w="3175">
              <a:solidFill>
                <a:srgbClr val="00AEE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" name="object 23"/>
            <p:cNvSpPr/>
            <p:nvPr/>
          </p:nvSpPr>
          <p:spPr>
            <a:xfrm>
              <a:off x="409721" y="406457"/>
              <a:ext cx="201295" cy="15875"/>
            </a:xfrm>
            <a:custGeom>
              <a:avLst/>
              <a:gdLst/>
              <a:ahLst/>
              <a:cxnLst/>
              <a:rect l="l" t="t" r="r" b="b"/>
              <a:pathLst>
                <a:path w="201295" h="15875">
                  <a:moveTo>
                    <a:pt x="197501" y="0"/>
                  </a:moveTo>
                  <a:lnTo>
                    <a:pt x="3459" y="0"/>
                  </a:lnTo>
                  <a:lnTo>
                    <a:pt x="0" y="3459"/>
                  </a:lnTo>
                  <a:lnTo>
                    <a:pt x="0" y="11998"/>
                  </a:lnTo>
                  <a:lnTo>
                    <a:pt x="3459" y="15457"/>
                  </a:lnTo>
                  <a:lnTo>
                    <a:pt x="197501" y="15457"/>
                  </a:lnTo>
                  <a:lnTo>
                    <a:pt x="200964" y="11998"/>
                  </a:lnTo>
                  <a:lnTo>
                    <a:pt x="200964" y="3459"/>
                  </a:lnTo>
                  <a:close/>
                </a:path>
              </a:pathLst>
            </a:custGeom>
            <a:solidFill>
              <a:srgbClr val="00AEE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" name="object 24"/>
            <p:cNvSpPr/>
            <p:nvPr/>
          </p:nvSpPr>
          <p:spPr>
            <a:xfrm>
              <a:off x="409721" y="406457"/>
              <a:ext cx="201295" cy="15875"/>
            </a:xfrm>
            <a:custGeom>
              <a:avLst/>
              <a:gdLst/>
              <a:ahLst/>
              <a:cxnLst/>
              <a:rect l="l" t="t" r="r" b="b"/>
              <a:pathLst>
                <a:path w="201295" h="15875">
                  <a:moveTo>
                    <a:pt x="200964" y="7728"/>
                  </a:moveTo>
                  <a:lnTo>
                    <a:pt x="200964" y="3459"/>
                  </a:lnTo>
                  <a:lnTo>
                    <a:pt x="197501" y="0"/>
                  </a:lnTo>
                  <a:lnTo>
                    <a:pt x="193235" y="0"/>
                  </a:lnTo>
                  <a:lnTo>
                    <a:pt x="7728" y="0"/>
                  </a:lnTo>
                  <a:lnTo>
                    <a:pt x="3459" y="0"/>
                  </a:lnTo>
                  <a:lnTo>
                    <a:pt x="0" y="3459"/>
                  </a:lnTo>
                  <a:lnTo>
                    <a:pt x="0" y="7728"/>
                  </a:lnTo>
                  <a:lnTo>
                    <a:pt x="0" y="11998"/>
                  </a:lnTo>
                  <a:lnTo>
                    <a:pt x="3459" y="15457"/>
                  </a:lnTo>
                  <a:lnTo>
                    <a:pt x="7728" y="15457"/>
                  </a:lnTo>
                  <a:lnTo>
                    <a:pt x="193235" y="15457"/>
                  </a:lnTo>
                  <a:lnTo>
                    <a:pt x="197501" y="15457"/>
                  </a:lnTo>
                  <a:lnTo>
                    <a:pt x="200964" y="11998"/>
                  </a:lnTo>
                  <a:lnTo>
                    <a:pt x="200964" y="7728"/>
                  </a:lnTo>
                  <a:close/>
                </a:path>
              </a:pathLst>
            </a:custGeom>
            <a:ln w="3175">
              <a:solidFill>
                <a:srgbClr val="00AEE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25"/>
            <p:cNvSpPr/>
            <p:nvPr/>
          </p:nvSpPr>
          <p:spPr>
            <a:xfrm>
              <a:off x="409721" y="452830"/>
              <a:ext cx="154940" cy="15875"/>
            </a:xfrm>
            <a:custGeom>
              <a:avLst/>
              <a:gdLst/>
              <a:ahLst/>
              <a:cxnLst/>
              <a:rect l="l" t="t" r="r" b="b"/>
              <a:pathLst>
                <a:path w="154940" h="15875">
                  <a:moveTo>
                    <a:pt x="151124" y="0"/>
                  </a:moveTo>
                  <a:lnTo>
                    <a:pt x="3459" y="0"/>
                  </a:lnTo>
                  <a:lnTo>
                    <a:pt x="0" y="3463"/>
                  </a:lnTo>
                  <a:lnTo>
                    <a:pt x="0" y="11998"/>
                  </a:lnTo>
                  <a:lnTo>
                    <a:pt x="3459" y="15461"/>
                  </a:lnTo>
                  <a:lnTo>
                    <a:pt x="151124" y="15461"/>
                  </a:lnTo>
                  <a:lnTo>
                    <a:pt x="154587" y="11998"/>
                  </a:lnTo>
                  <a:lnTo>
                    <a:pt x="154587" y="3463"/>
                  </a:lnTo>
                  <a:close/>
                </a:path>
              </a:pathLst>
            </a:custGeom>
            <a:solidFill>
              <a:srgbClr val="00AEE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" name="object 26"/>
            <p:cNvSpPr/>
            <p:nvPr/>
          </p:nvSpPr>
          <p:spPr>
            <a:xfrm>
              <a:off x="409721" y="452830"/>
              <a:ext cx="154940" cy="15875"/>
            </a:xfrm>
            <a:custGeom>
              <a:avLst/>
              <a:gdLst/>
              <a:ahLst/>
              <a:cxnLst/>
              <a:rect l="l" t="t" r="r" b="b"/>
              <a:pathLst>
                <a:path w="154940" h="15875">
                  <a:moveTo>
                    <a:pt x="7728" y="0"/>
                  </a:moveTo>
                  <a:lnTo>
                    <a:pt x="3459" y="0"/>
                  </a:lnTo>
                  <a:lnTo>
                    <a:pt x="0" y="3463"/>
                  </a:lnTo>
                  <a:lnTo>
                    <a:pt x="0" y="7732"/>
                  </a:lnTo>
                  <a:lnTo>
                    <a:pt x="0" y="11998"/>
                  </a:lnTo>
                  <a:lnTo>
                    <a:pt x="3459" y="15461"/>
                  </a:lnTo>
                  <a:lnTo>
                    <a:pt x="7728" y="15461"/>
                  </a:lnTo>
                  <a:lnTo>
                    <a:pt x="146858" y="15461"/>
                  </a:lnTo>
                  <a:lnTo>
                    <a:pt x="151124" y="15461"/>
                  </a:lnTo>
                  <a:lnTo>
                    <a:pt x="154587" y="11998"/>
                  </a:lnTo>
                  <a:lnTo>
                    <a:pt x="154587" y="7732"/>
                  </a:lnTo>
                  <a:lnTo>
                    <a:pt x="154587" y="3463"/>
                  </a:lnTo>
                  <a:lnTo>
                    <a:pt x="151124" y="0"/>
                  </a:lnTo>
                  <a:lnTo>
                    <a:pt x="146858" y="0"/>
                  </a:lnTo>
                  <a:lnTo>
                    <a:pt x="7728" y="0"/>
                  </a:lnTo>
                  <a:close/>
                </a:path>
              </a:pathLst>
            </a:custGeom>
            <a:ln w="3175">
              <a:solidFill>
                <a:srgbClr val="00AEE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8256" y="122228"/>
            <a:ext cx="5400600" cy="2928957"/>
          </a:xfrm>
          <a:ln w="38100">
            <a:solidFill>
              <a:srgbClr val="00B050"/>
            </a:solidFill>
          </a:ln>
        </p:spPr>
        <p:txBody>
          <a:bodyPr/>
          <a:lstStyle/>
          <a:p>
            <a:pPr marL="88900" indent="88900"/>
            <a:r>
              <a:rPr lang="ru-RU" sz="1100" dirty="0" smtClean="0"/>
              <a:t>     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Указательное  и  союзное  слова образуют  в СПП с  местоимённо-определительными  придаточными парные сочетания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88900" indent="88900"/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Наиболее  распространенными  являются  следующие   модели:</a:t>
            </a:r>
          </a:p>
          <a:p>
            <a:pPr marL="88900" indent="88900"/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                       </a:t>
            </a:r>
            <a:r>
              <a:rPr lang="ru-RU" sz="16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[</a:t>
            </a:r>
            <a:r>
              <a:rPr lang="ru-RU" sz="14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… тот </a:t>
            </a:r>
            <a:r>
              <a:rPr lang="ru-RU" sz="16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],  (</a:t>
            </a:r>
            <a:r>
              <a:rPr lang="ru-RU" sz="14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который, кто… </a:t>
            </a:r>
            <a:r>
              <a:rPr lang="ru-RU" sz="16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sz="14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88900" indent="88900"/>
            <a:r>
              <a:rPr lang="ru-RU" sz="14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                </a:t>
            </a:r>
            <a:r>
              <a:rPr lang="ru-RU" sz="16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[…</a:t>
            </a:r>
            <a:r>
              <a:rPr lang="ru-RU" sz="14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тот, всякий, любой, каждый</a:t>
            </a:r>
            <a:r>
              <a:rPr lang="ru-RU" sz="16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],  (</a:t>
            </a:r>
            <a:r>
              <a:rPr lang="ru-RU" sz="14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кто… </a:t>
            </a:r>
            <a:r>
              <a:rPr lang="ru-RU" sz="16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sz="14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88900" indent="88900"/>
            <a:r>
              <a:rPr lang="ru-RU" sz="18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          </a:t>
            </a:r>
            <a:r>
              <a:rPr lang="ru-RU" sz="16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[ … </a:t>
            </a:r>
            <a:r>
              <a:rPr lang="ru-RU" sz="14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таков</a:t>
            </a:r>
            <a:r>
              <a:rPr lang="ru-RU" sz="16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],  (</a:t>
            </a:r>
            <a:r>
              <a:rPr lang="ru-RU" sz="14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каков</a:t>
            </a:r>
            <a:r>
              <a:rPr lang="ru-RU" sz="16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… )</a:t>
            </a:r>
            <a:r>
              <a:rPr lang="ru-RU" sz="14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16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88900" indent="88900"/>
            <a:r>
              <a:rPr lang="ru-RU" sz="20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        </a:t>
            </a:r>
            <a:r>
              <a:rPr lang="ru-RU" sz="16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[ … </a:t>
            </a:r>
            <a:r>
              <a:rPr lang="ru-RU" sz="14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такой </a:t>
            </a:r>
            <a:r>
              <a:rPr lang="ru-RU" sz="16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],  (</a:t>
            </a:r>
            <a:r>
              <a:rPr lang="ru-RU" sz="14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который, какой</a:t>
            </a:r>
            <a:r>
              <a:rPr lang="ru-RU" sz="16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… )</a:t>
            </a:r>
            <a:r>
              <a:rPr lang="ru-RU" sz="14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16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88900" indent="88900"/>
            <a:r>
              <a:rPr lang="ru-RU" sz="18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          </a:t>
            </a:r>
            <a:r>
              <a:rPr lang="ru-RU" sz="16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[ … </a:t>
            </a:r>
            <a:r>
              <a:rPr lang="ru-RU" sz="14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то, всё   </a:t>
            </a:r>
            <a:r>
              <a:rPr lang="ru-RU" sz="16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],  (</a:t>
            </a:r>
            <a:r>
              <a:rPr lang="ru-RU" sz="14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что</a:t>
            </a:r>
            <a:r>
              <a:rPr lang="ru-RU" sz="16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… )</a:t>
            </a:r>
            <a:r>
              <a:rPr lang="ru-RU" sz="14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16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88900" indent="88900"/>
            <a:r>
              <a:rPr lang="ru-RU" sz="14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ru-RU" sz="13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  отличие  от  определительных  придаточных, относящихся   </a:t>
            </a:r>
          </a:p>
          <a:p>
            <a:pPr marL="88900" indent="-3175"/>
            <a:r>
              <a:rPr lang="ru-RU" sz="13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  существительному, </a:t>
            </a:r>
            <a:r>
              <a:rPr lang="ru-RU" sz="1300" u="sng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местоименно-определительные придаточные</a:t>
            </a:r>
            <a:r>
              <a:rPr lang="ru-RU" sz="1300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3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могут  стоять и  </a:t>
            </a:r>
            <a:r>
              <a:rPr lang="ru-RU" sz="1300" u="sng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перед</a:t>
            </a:r>
            <a:r>
              <a:rPr lang="ru-RU" sz="13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определяемым словом:</a:t>
            </a:r>
          </a:p>
          <a:p>
            <a:pPr marL="88900" indent="88900"/>
            <a:r>
              <a:rPr lang="ru-RU" sz="13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ru-RU" sz="1300" u="sng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Кто</a:t>
            </a:r>
            <a:r>
              <a:rPr lang="ru-RU" sz="1300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ищет,  </a:t>
            </a:r>
            <a:r>
              <a:rPr lang="ru-RU" sz="1300" u="sng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тот</a:t>
            </a:r>
            <a:r>
              <a:rPr lang="ru-RU" sz="1300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всегда   найдёт.</a:t>
            </a:r>
            <a:r>
              <a:rPr lang="ru-RU" sz="1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(В. Лебедев-Кумач).</a:t>
            </a:r>
            <a:endParaRPr lang="ru-RU" sz="10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1400" dirty="0" smtClean="0">
              <a:solidFill>
                <a:schemeClr val="accent2">
                  <a:lumMod val="75000"/>
                </a:schemeClr>
              </a:solidFill>
            </a:endParaRPr>
          </a:p>
          <a:p>
            <a:endParaRPr lang="ru-RU" sz="1200" dirty="0"/>
          </a:p>
        </p:txBody>
      </p:sp>
      <p:pic>
        <p:nvPicPr>
          <p:cNvPr id="2051" name="Picture 3" descr="C:\Documents and Settings\Администратор\Рабочий стол\45 (2)\учитель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6818" y="693732"/>
            <a:ext cx="1785950" cy="128588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r>
              <a:rPr lang="ru-RU" dirty="0" smtClean="0"/>
              <a:t>                   Закрепление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39694" y="336541"/>
            <a:ext cx="5357850" cy="2600712"/>
          </a:xfrm>
        </p:spPr>
        <p:txBody>
          <a:bodyPr/>
          <a:lstStyle/>
          <a:p>
            <a:r>
              <a:rPr lang="ru-RU" sz="1400" dirty="0" smtClean="0"/>
              <a:t>  </a:t>
            </a:r>
          </a:p>
          <a:p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Выполним  упражнение  62  на  странице  29</a:t>
            </a:r>
          </a:p>
          <a:p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Преобразуйте СПП с  придаточными  определительными в СПП с  местоимённо-определительными  придаточными.</a:t>
            </a:r>
          </a:p>
          <a:p>
            <a:r>
              <a:rPr lang="ru-RU" sz="1200" b="0" dirty="0" smtClean="0">
                <a:latin typeface="Times New Roman" pitchFamily="18" charset="0"/>
                <a:cs typeface="Times New Roman" pitchFamily="18" charset="0"/>
              </a:rPr>
              <a:t>Образец:  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Человек,  который  не   лжёт, благороден.  ---  </a:t>
            </a:r>
            <a:r>
              <a:rPr lang="ru-RU" sz="12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Тот, кто  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не  лжёт, благороден.</a:t>
            </a:r>
          </a:p>
          <a:p>
            <a:pPr marL="228600" indent="-228600">
              <a:buAutoNum type="arabicPeriod"/>
            </a:pP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Любая  вещь, которая  создана  человеческим  трудом, заслуживает  бережного  отношения. </a:t>
            </a:r>
          </a:p>
          <a:p>
            <a:pPr marL="228600" indent="-228600">
              <a:buAutoNum type="arabicPeriod"/>
            </a:pPr>
            <a:endParaRPr lang="ru-RU" sz="1200" dirty="0" smtClean="0">
              <a:latin typeface="Times New Roman" pitchFamily="18" charset="0"/>
              <a:cs typeface="Times New Roman" pitchFamily="18" charset="0"/>
            </a:endParaRPr>
          </a:p>
          <a:p>
            <a:pPr marL="228600" indent="-228600"/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       </a:t>
            </a:r>
            <a:endParaRPr lang="ru-RU" sz="12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228600" indent="-228600"/>
            <a:r>
              <a:rPr lang="ru-RU" sz="1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2.    Можно лишь пожалеть   человека,  который  не  способен почувствовать скромной прелести русской  природы.---</a:t>
            </a:r>
          </a:p>
          <a:p>
            <a:pPr marL="228600" indent="-228600"/>
            <a:r>
              <a:rPr lang="ru-RU" sz="1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</a:t>
            </a:r>
          </a:p>
          <a:p>
            <a:r>
              <a:rPr lang="ru-RU" sz="11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11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39694" y="1765301"/>
            <a:ext cx="52864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То, что  </a:t>
            </a:r>
            <a:r>
              <a:rPr lang="ru-RU" sz="1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создан</a:t>
            </a:r>
            <a:r>
              <a:rPr lang="ru-RU" sz="14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sz="1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человеческим  трудом,  заслуживает   бережного  отношения.</a:t>
            </a:r>
            <a:endParaRPr lang="ru-RU" sz="1400" dirty="0"/>
          </a:p>
        </p:txBody>
      </p:sp>
      <p:sp>
        <p:nvSpPr>
          <p:cNvPr id="6" name="TextBox 5"/>
          <p:cNvSpPr txBox="1"/>
          <p:nvPr/>
        </p:nvSpPr>
        <p:spPr>
          <a:xfrm>
            <a:off x="382570" y="2551119"/>
            <a:ext cx="51435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Можно лишь пожалеть   </a:t>
            </a:r>
            <a:r>
              <a:rPr lang="ru-RU" sz="14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того,  кто</a:t>
            </a:r>
            <a:r>
              <a:rPr lang="ru-RU" sz="1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не  способен почувствовать скромной прелести русской  природы.</a:t>
            </a:r>
            <a:endParaRPr lang="ru-RU" sz="1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93192" y="193665"/>
            <a:ext cx="5304352" cy="2769989"/>
          </a:xfrm>
          <a:ln w="38100">
            <a:solidFill>
              <a:srgbClr val="00B050"/>
            </a:solidFill>
          </a:ln>
        </p:spPr>
        <p:txBody>
          <a:bodyPr/>
          <a:lstStyle/>
          <a:p>
            <a:pPr marL="228600" indent="-141288"/>
            <a:r>
              <a:rPr lang="ru-RU" sz="1200" dirty="0" smtClean="0"/>
              <a:t> 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3. 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Служащие     музея     продемонстрировали     школьникам    </a:t>
            </a:r>
          </a:p>
          <a:p>
            <a:pPr marL="228600" indent="-141288"/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     предметы, которые  были  обнаружены  археологами при   </a:t>
            </a:r>
          </a:p>
          <a:p>
            <a:pPr marL="228600" indent="-141288"/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     раскопках  древних  поселений. </a:t>
            </a:r>
          </a:p>
          <a:p>
            <a:pPr marL="228600" indent="-141288"/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pPr marL="228600" indent="-141288"/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    </a:t>
            </a:r>
          </a:p>
          <a:p>
            <a:pPr marL="228600" indent="-141288"/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pPr marL="228600" indent="-141288">
              <a:buAutoNum type="arabicPeriod" startAt="4"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Человек,  который  не   ценит  своего времени,  ничего  не   добьётся.</a:t>
            </a:r>
          </a:p>
          <a:p>
            <a:pPr marL="228600" indent="-141288">
              <a:buAutoNum type="arabicPeriod" startAt="4"/>
            </a:pPr>
            <a:endParaRPr lang="ru-RU" sz="14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228600" indent="-141288">
              <a:buAutoNum type="arabicPeriod" startAt="4"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Я   помню    каждое   слово,  которое   было   сказано    мне друзьями в  тот   памятный   день. </a:t>
            </a:r>
          </a:p>
          <a:p>
            <a:pPr marL="228600" indent="-141288"/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pPr marL="228600" indent="-141288"/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                                     </a:t>
            </a:r>
          </a:p>
        </p:txBody>
      </p:sp>
      <p:sp>
        <p:nvSpPr>
          <p:cNvPr id="4" name="Текст 2"/>
          <p:cNvSpPr txBox="1">
            <a:spLocks/>
          </p:cNvSpPr>
          <p:nvPr/>
        </p:nvSpPr>
        <p:spPr>
          <a:xfrm>
            <a:off x="239694" y="1908177"/>
            <a:ext cx="5304352" cy="2154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200" b="1" i="1" u="none" strike="noStrike" kern="0" cap="none" spc="0" normalizeH="0" baseline="0" noProof="0" dirty="0" smtClean="0">
                <a:ln>
                  <a:noFill/>
                </a:ln>
                <a:solidFill>
                  <a:srgbClr val="2365C7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     </a:t>
            </a:r>
            <a:r>
              <a:rPr kumimoji="0" lang="ru-RU" sz="1400" b="1" i="1" u="none" strike="noStrike" kern="0" cap="none" spc="0" normalizeH="0" baseline="0" noProof="0" dirty="0" smtClean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Тот,  кто  </a:t>
            </a:r>
            <a:r>
              <a:rPr kumimoji="0" lang="ru-RU" sz="1400" b="1" i="1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не   ценит  своего времени,  ничего  не   добьётся.</a:t>
            </a:r>
            <a:r>
              <a:rPr kumimoji="0" lang="ru-RU" sz="1200" b="1" i="1" u="none" strike="noStrike" kern="0" cap="none" spc="0" normalizeH="0" baseline="0" noProof="0" dirty="0" smtClean="0">
                <a:ln>
                  <a:noFill/>
                </a:ln>
                <a:solidFill>
                  <a:srgbClr val="2365C7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                                    </a:t>
            </a:r>
          </a:p>
        </p:txBody>
      </p:sp>
      <p:sp>
        <p:nvSpPr>
          <p:cNvPr id="5" name="Текст 2"/>
          <p:cNvSpPr txBox="1">
            <a:spLocks/>
          </p:cNvSpPr>
          <p:nvPr/>
        </p:nvSpPr>
        <p:spPr>
          <a:xfrm>
            <a:off x="461448" y="836607"/>
            <a:ext cx="5304352" cy="64633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400" b="1" i="1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Служащие    музея   продемонстрировали   школьникам    </a:t>
            </a:r>
            <a:r>
              <a:rPr kumimoji="0" lang="ru-RU" sz="1400" b="1" i="1" u="none" strike="noStrike" kern="0" cap="none" spc="0" normalizeH="0" baseline="0" noProof="0" dirty="0" smtClean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то,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400" b="1" i="1" u="none" strike="noStrike" kern="0" cap="none" spc="0" normalizeH="0" baseline="0" noProof="0" dirty="0" smtClean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что  </a:t>
            </a:r>
            <a:r>
              <a:rPr kumimoji="0" lang="ru-RU" sz="1400" b="1" i="1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был</a:t>
            </a:r>
            <a:r>
              <a:rPr kumimoji="0" lang="ru-RU" sz="1400" b="1" i="1" u="none" strike="noStrike" kern="0" cap="none" spc="0" normalizeH="0" baseline="0" noProof="0" dirty="0" smtClean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о</a:t>
            </a:r>
            <a:r>
              <a:rPr kumimoji="0" lang="ru-RU" sz="1400" b="1" i="1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 обнаружен</a:t>
            </a:r>
            <a:r>
              <a:rPr kumimoji="0" lang="ru-RU" sz="1400" b="1" i="1" u="none" strike="noStrike" kern="0" cap="none" spc="0" normalizeH="0" baseline="0" noProof="0" dirty="0" smtClean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о</a:t>
            </a:r>
            <a:r>
              <a:rPr kumimoji="0" lang="ru-RU" sz="1400" b="1" i="1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 археологами при  раскопках  древних  поселений</a:t>
            </a:r>
            <a:r>
              <a:rPr kumimoji="0" lang="ru-RU" sz="1400" b="1" i="1" u="none" strike="noStrike" kern="0" cap="none" spc="0" normalizeH="0" baseline="0" noProof="0" dirty="0" smtClean="0">
                <a:ln>
                  <a:noFill/>
                </a:ln>
                <a:solidFill>
                  <a:srgbClr val="2365C7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.</a:t>
            </a:r>
          </a:p>
        </p:txBody>
      </p:sp>
      <p:sp>
        <p:nvSpPr>
          <p:cNvPr id="6" name="Текст 2"/>
          <p:cNvSpPr txBox="1">
            <a:spLocks/>
          </p:cNvSpPr>
          <p:nvPr/>
        </p:nvSpPr>
        <p:spPr>
          <a:xfrm>
            <a:off x="461448" y="2551119"/>
            <a:ext cx="5064658" cy="4308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200" b="1" i="1" u="none" strike="noStrike" kern="0" cap="none" spc="0" normalizeH="0" baseline="0" noProof="0" dirty="0" smtClean="0">
                <a:ln>
                  <a:noFill/>
                </a:ln>
                <a:solidFill>
                  <a:srgbClr val="2365C7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lang="ru-RU" sz="1400" b="1" i="1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Я помню    </a:t>
            </a:r>
            <a:r>
              <a:rPr kumimoji="0" lang="ru-RU" sz="1400" b="1" i="1" u="none" strike="noStrike" kern="0" cap="none" spc="0" normalizeH="0" baseline="0" noProof="0" dirty="0" smtClean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то,   что   </a:t>
            </a:r>
            <a:r>
              <a:rPr kumimoji="0" lang="ru-RU" sz="1400" b="1" i="1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было   сказано   мне друзьями  в    тот   памятный   день</a:t>
            </a:r>
            <a:r>
              <a:rPr kumimoji="0" lang="ru-RU" sz="1400" b="1" i="1" u="none" strike="noStrike" kern="0" cap="none" spc="0" normalizeH="0" baseline="0" noProof="0" dirty="0" smtClean="0">
                <a:ln>
                  <a:noFill/>
                </a:ln>
                <a:solidFill>
                  <a:srgbClr val="2365C7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.  </a:t>
            </a:r>
            <a:r>
              <a:rPr kumimoji="0" lang="ru-RU" sz="1200" b="1" i="1" u="none" strike="noStrike" kern="0" cap="none" spc="0" normalizeH="0" baseline="0" noProof="0" dirty="0" smtClean="0">
                <a:ln>
                  <a:noFill/>
                </a:ln>
                <a:solidFill>
                  <a:srgbClr val="2365C7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                                   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39694" y="193665"/>
            <a:ext cx="5304352" cy="2862322"/>
          </a:xfrm>
          <a:ln w="38100">
            <a:solidFill>
              <a:srgbClr val="00B050"/>
            </a:solidFill>
          </a:ln>
        </p:spPr>
        <p:txBody>
          <a:bodyPr/>
          <a:lstStyle/>
          <a:p>
            <a:pPr marL="625475"/>
            <a:r>
              <a:rPr lang="ru-RU" sz="1200" dirty="0" smtClean="0">
                <a:solidFill>
                  <a:srgbClr val="FF0000"/>
                </a:solidFill>
              </a:rPr>
              <a:t>Если  вам  не очень  ясны   структура СПП и расстановка  знаков  препинания  в  нём, составьте  линейную  схему, обозначив  главное  предложение</a:t>
            </a:r>
            <a:r>
              <a:rPr lang="ru-RU" sz="1200" dirty="0" smtClean="0">
                <a:solidFill>
                  <a:schemeClr val="accent2">
                    <a:lumMod val="75000"/>
                  </a:schemeClr>
                </a:solidFill>
              </a:rPr>
              <a:t> [… ]</a:t>
            </a:r>
            <a:r>
              <a:rPr lang="ru-RU" sz="1200" dirty="0" smtClean="0">
                <a:solidFill>
                  <a:srgbClr val="FF0000"/>
                </a:solidFill>
              </a:rPr>
              <a:t>, а  придаточное   - </a:t>
            </a:r>
            <a:r>
              <a:rPr lang="ru-RU" sz="1200" dirty="0" smtClean="0">
                <a:solidFill>
                  <a:schemeClr val="accent2">
                    <a:lumMod val="75000"/>
                  </a:schemeClr>
                </a:solidFill>
              </a:rPr>
              <a:t>(…)</a:t>
            </a:r>
            <a:r>
              <a:rPr lang="ru-RU" sz="1200" dirty="0" smtClean="0">
                <a:solidFill>
                  <a:srgbClr val="FF0000"/>
                </a:solidFill>
              </a:rPr>
              <a:t>,  например:</a:t>
            </a:r>
            <a:endParaRPr lang="ru-RU" sz="1100" dirty="0" smtClean="0">
              <a:solidFill>
                <a:srgbClr val="FF0000"/>
              </a:solidFill>
            </a:endParaRPr>
          </a:p>
          <a:p>
            <a:r>
              <a:rPr lang="ru-RU" sz="1400" dirty="0" smtClean="0">
                <a:solidFill>
                  <a:schemeClr val="accent3">
                    <a:lumMod val="75000"/>
                  </a:schemeClr>
                </a:solidFill>
              </a:rPr>
              <a:t>        Высоко   возвышался  над  другими деревьями   </a:t>
            </a:r>
          </a:p>
          <a:p>
            <a:r>
              <a:rPr lang="ru-RU" sz="1400" dirty="0" smtClean="0">
                <a:solidFill>
                  <a:schemeClr val="accent3">
                    <a:lumMod val="75000"/>
                  </a:schemeClr>
                </a:solidFill>
              </a:rPr>
              <a:t>   </a:t>
            </a:r>
            <a:r>
              <a:rPr lang="ru-RU" sz="1400" dirty="0" smtClean="0">
                <a:solidFill>
                  <a:schemeClr val="accent2">
                    <a:lumMod val="75000"/>
                  </a:schemeClr>
                </a:solidFill>
              </a:rPr>
              <a:t>тот  тополь</a:t>
            </a:r>
            <a:r>
              <a:rPr lang="ru-RU" dirty="0" smtClean="0">
                <a:solidFill>
                  <a:srgbClr val="FF0000"/>
                </a:solidFill>
              </a:rPr>
              <a:t>,</a:t>
            </a:r>
            <a:r>
              <a:rPr lang="ru-RU" sz="1400" dirty="0" smtClean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ru-RU" sz="1400" dirty="0" smtClean="0">
                <a:solidFill>
                  <a:schemeClr val="accent2">
                    <a:lumMod val="75000"/>
                  </a:schemeClr>
                </a:solidFill>
              </a:rPr>
              <a:t>что</a:t>
            </a:r>
            <a:r>
              <a:rPr lang="ru-RU" sz="1400" dirty="0" smtClean="0">
                <a:solidFill>
                  <a:schemeClr val="accent3">
                    <a:lumMod val="75000"/>
                  </a:schemeClr>
                </a:solidFill>
              </a:rPr>
              <a:t>  рос   в  нашем   дворе.</a:t>
            </a:r>
          </a:p>
          <a:p>
            <a:r>
              <a:rPr lang="ru-RU" sz="1400" dirty="0" smtClean="0">
                <a:solidFill>
                  <a:schemeClr val="accent3">
                    <a:lumMod val="75000"/>
                  </a:schemeClr>
                </a:solidFill>
              </a:rPr>
              <a:t>               </a:t>
            </a:r>
            <a:r>
              <a:rPr lang="ru-RU" sz="1400" dirty="0" smtClean="0"/>
              <a:t> </a:t>
            </a:r>
            <a:r>
              <a:rPr lang="ru-RU" sz="1600" dirty="0" smtClean="0">
                <a:solidFill>
                  <a:schemeClr val="accent2">
                    <a:lumMod val="75000"/>
                  </a:schemeClr>
                </a:solidFill>
              </a:rPr>
              <a:t>[…</a:t>
            </a:r>
            <a:r>
              <a:rPr lang="ru-RU" sz="1400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sz="1400" dirty="0" smtClean="0">
                <a:solidFill>
                  <a:srgbClr val="FF0000"/>
                </a:solidFill>
              </a:rPr>
              <a:t>указ. сл. + сущ.</a:t>
            </a:r>
            <a:r>
              <a:rPr lang="ru-RU" sz="1400" dirty="0" smtClean="0">
                <a:solidFill>
                  <a:schemeClr val="accent2">
                    <a:lumMod val="75000"/>
                  </a:schemeClr>
                </a:solidFill>
              </a:rPr>
              <a:t>  </a:t>
            </a:r>
            <a:r>
              <a:rPr lang="ru-RU" sz="1600" dirty="0" smtClean="0">
                <a:solidFill>
                  <a:schemeClr val="accent2">
                    <a:lumMod val="75000"/>
                  </a:schemeClr>
                </a:solidFill>
              </a:rPr>
              <a:t>]</a:t>
            </a:r>
            <a:r>
              <a:rPr lang="ru-RU" dirty="0" smtClean="0">
                <a:solidFill>
                  <a:srgbClr val="FF0000"/>
                </a:solidFill>
              </a:rPr>
              <a:t>,</a:t>
            </a:r>
            <a:r>
              <a:rPr lang="ru-RU" sz="1600" dirty="0" smtClean="0">
                <a:solidFill>
                  <a:schemeClr val="accent2">
                    <a:lumMod val="75000"/>
                  </a:schemeClr>
                </a:solidFill>
              </a:rPr>
              <a:t> (</a:t>
            </a:r>
            <a:r>
              <a:rPr lang="ru-RU" sz="1400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sz="1400" dirty="0" smtClean="0">
                <a:solidFill>
                  <a:srgbClr val="FF0000"/>
                </a:solidFill>
              </a:rPr>
              <a:t>союзн. сл. что…</a:t>
            </a:r>
            <a:r>
              <a:rPr lang="ru-RU" sz="1400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sz="1600" dirty="0" smtClean="0">
                <a:solidFill>
                  <a:schemeClr val="accent2">
                    <a:lumMod val="75000"/>
                  </a:schemeClr>
                </a:solidFill>
              </a:rPr>
              <a:t>)</a:t>
            </a:r>
            <a:r>
              <a:rPr lang="ru-RU" sz="1400" dirty="0" smtClean="0">
                <a:solidFill>
                  <a:schemeClr val="accent2">
                    <a:lumMod val="75000"/>
                  </a:schemeClr>
                </a:solidFill>
              </a:rPr>
              <a:t>.</a:t>
            </a:r>
            <a:r>
              <a:rPr lang="ru-RU" sz="1400" dirty="0" smtClean="0"/>
              <a:t>   </a:t>
            </a:r>
            <a:endParaRPr lang="ru-RU" sz="1400" dirty="0" smtClean="0">
              <a:solidFill>
                <a:schemeClr val="accent3">
                  <a:lumMod val="75000"/>
                </a:schemeClr>
              </a:solidFill>
            </a:endParaRPr>
          </a:p>
          <a:p>
            <a:r>
              <a:rPr lang="ru-RU" sz="1400" dirty="0" smtClean="0">
                <a:solidFill>
                  <a:schemeClr val="accent3">
                    <a:lumMod val="75000"/>
                  </a:schemeClr>
                </a:solidFill>
              </a:rPr>
              <a:t>       </a:t>
            </a:r>
            <a:r>
              <a:rPr lang="ru-RU" sz="1400" dirty="0" smtClean="0">
                <a:solidFill>
                  <a:schemeClr val="accent2">
                    <a:lumMod val="75000"/>
                  </a:schemeClr>
                </a:solidFill>
              </a:rPr>
              <a:t>Тополь</a:t>
            </a:r>
            <a:r>
              <a:rPr lang="ru-RU" dirty="0" smtClean="0">
                <a:solidFill>
                  <a:srgbClr val="FF0000"/>
                </a:solidFill>
              </a:rPr>
              <a:t>,</a:t>
            </a:r>
            <a:r>
              <a:rPr lang="ru-RU" sz="1800" dirty="0" smtClean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ru-RU" sz="1400" dirty="0" smtClean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ru-RU" sz="1400" dirty="0" smtClean="0">
                <a:solidFill>
                  <a:schemeClr val="accent2">
                    <a:lumMod val="75000"/>
                  </a:schemeClr>
                </a:solidFill>
              </a:rPr>
              <a:t>который</a:t>
            </a:r>
            <a:r>
              <a:rPr lang="ru-RU" sz="1400" dirty="0" smtClean="0">
                <a:solidFill>
                  <a:schemeClr val="accent3">
                    <a:lumMod val="75000"/>
                  </a:schemeClr>
                </a:solidFill>
              </a:rPr>
              <a:t>  рос  в  нашем  дворе</a:t>
            </a:r>
            <a:r>
              <a:rPr lang="ru-RU" dirty="0" smtClean="0">
                <a:solidFill>
                  <a:srgbClr val="FF0000"/>
                </a:solidFill>
              </a:rPr>
              <a:t>,</a:t>
            </a:r>
            <a:r>
              <a:rPr lang="ru-RU" sz="1400" dirty="0" smtClean="0">
                <a:solidFill>
                  <a:schemeClr val="accent3">
                    <a:lumMod val="75000"/>
                  </a:schemeClr>
                </a:solidFill>
              </a:rPr>
              <a:t> высоко    </a:t>
            </a:r>
          </a:p>
          <a:p>
            <a:r>
              <a:rPr lang="ru-RU" sz="1400" dirty="0" smtClean="0">
                <a:solidFill>
                  <a:schemeClr val="accent3">
                    <a:lumMod val="75000"/>
                  </a:schemeClr>
                </a:solidFill>
              </a:rPr>
              <a:t>  возвышался  над  другими   деревьями.</a:t>
            </a:r>
          </a:p>
          <a:p>
            <a:r>
              <a:rPr lang="ru-RU" sz="1400" dirty="0" smtClean="0">
                <a:solidFill>
                  <a:schemeClr val="accent3">
                    <a:lumMod val="75000"/>
                  </a:schemeClr>
                </a:solidFill>
              </a:rPr>
              <a:t>                         </a:t>
            </a:r>
            <a:r>
              <a:rPr lang="ru-RU" sz="1600" dirty="0" smtClean="0">
                <a:solidFill>
                  <a:schemeClr val="accent2">
                    <a:lumMod val="75000"/>
                  </a:schemeClr>
                </a:solidFill>
              </a:rPr>
              <a:t>[</a:t>
            </a:r>
            <a:r>
              <a:rPr lang="ru-RU" sz="1400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sz="1400" dirty="0" smtClean="0">
                <a:solidFill>
                  <a:srgbClr val="FF0000"/>
                </a:solidFill>
              </a:rPr>
              <a:t>сущ</a:t>
            </a:r>
            <a:r>
              <a:rPr lang="ru-RU" sz="1400" dirty="0" smtClean="0">
                <a:solidFill>
                  <a:schemeClr val="accent2">
                    <a:lumMod val="75000"/>
                  </a:schemeClr>
                </a:solidFill>
              </a:rPr>
              <a:t>.</a:t>
            </a:r>
            <a:r>
              <a:rPr lang="ru-RU" dirty="0" smtClean="0">
                <a:solidFill>
                  <a:srgbClr val="FF0000"/>
                </a:solidFill>
              </a:rPr>
              <a:t>,</a:t>
            </a:r>
            <a:r>
              <a:rPr lang="ru-RU" sz="1400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sz="1600" dirty="0" smtClean="0">
                <a:solidFill>
                  <a:schemeClr val="accent2">
                    <a:lumMod val="75000"/>
                  </a:schemeClr>
                </a:solidFill>
              </a:rPr>
              <a:t>(</a:t>
            </a:r>
            <a:r>
              <a:rPr lang="ru-RU" sz="1400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sz="1400" dirty="0" smtClean="0">
                <a:solidFill>
                  <a:srgbClr val="FF0000"/>
                </a:solidFill>
              </a:rPr>
              <a:t>который </a:t>
            </a:r>
            <a:r>
              <a:rPr lang="ru-RU" sz="1400" dirty="0" smtClean="0">
                <a:solidFill>
                  <a:schemeClr val="accent2">
                    <a:lumMod val="75000"/>
                  </a:schemeClr>
                </a:solidFill>
              </a:rPr>
              <a:t>…</a:t>
            </a:r>
            <a:r>
              <a:rPr lang="ru-RU" sz="1600" dirty="0" smtClean="0">
                <a:solidFill>
                  <a:schemeClr val="accent2">
                    <a:lumMod val="75000"/>
                  </a:schemeClr>
                </a:solidFill>
              </a:rPr>
              <a:t>)</a:t>
            </a:r>
            <a:r>
              <a:rPr lang="ru-RU" dirty="0" smtClean="0">
                <a:solidFill>
                  <a:srgbClr val="FF0000"/>
                </a:solidFill>
              </a:rPr>
              <a:t>,</a:t>
            </a:r>
            <a:r>
              <a:rPr lang="ru-RU" sz="1400" dirty="0" smtClean="0">
                <a:solidFill>
                  <a:schemeClr val="accent2">
                    <a:lumMod val="75000"/>
                  </a:schemeClr>
                </a:solidFill>
              </a:rPr>
              <a:t> … </a:t>
            </a:r>
            <a:r>
              <a:rPr lang="ru-RU" sz="1600" dirty="0" smtClean="0">
                <a:solidFill>
                  <a:schemeClr val="accent2">
                    <a:lumMod val="75000"/>
                  </a:schemeClr>
                </a:solidFill>
              </a:rPr>
              <a:t>]</a:t>
            </a:r>
            <a:r>
              <a:rPr lang="ru-RU" sz="1400" dirty="0" smtClean="0">
                <a:solidFill>
                  <a:schemeClr val="accent2">
                    <a:lumMod val="75000"/>
                  </a:schemeClr>
                </a:solidFill>
              </a:rPr>
              <a:t>. </a:t>
            </a:r>
          </a:p>
          <a:p>
            <a:r>
              <a:rPr lang="ru-RU" sz="1400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endParaRPr lang="ru-RU" sz="4000" dirty="0">
              <a:solidFill>
                <a:schemeClr val="accent3">
                  <a:lumMod val="75000"/>
                </a:schemeClr>
              </a:solidFill>
            </a:endParaRPr>
          </a:p>
        </p:txBody>
      </p:sp>
      <p:pic>
        <p:nvPicPr>
          <p:cNvPr id="1027" name="Picture 3" descr="C:\Documents and Settings\Администратор\Рабочий стол\45 (2)\VigilantSandyHawaiianmonkseal-size_restricted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39694" y="193665"/>
            <a:ext cx="554127" cy="71438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68256" y="102424"/>
            <a:ext cx="6000792" cy="29367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lang="ru-RU" sz="1800" spc="15" dirty="0" smtClean="0"/>
              <a:t>Задания для самостоятельного выполнения</a:t>
            </a:r>
            <a:endParaRPr sz="1800" spc="5" dirty="0"/>
          </a:p>
        </p:txBody>
      </p:sp>
      <p:sp>
        <p:nvSpPr>
          <p:cNvPr id="5" name="object 5"/>
          <p:cNvSpPr/>
          <p:nvPr/>
        </p:nvSpPr>
        <p:spPr>
          <a:xfrm>
            <a:off x="311133" y="680283"/>
            <a:ext cx="1111148" cy="370638"/>
          </a:xfrm>
          <a:custGeom>
            <a:avLst/>
            <a:gdLst/>
            <a:ahLst/>
            <a:cxnLst/>
            <a:rect l="l" t="t" r="r" b="b"/>
            <a:pathLst>
              <a:path w="1094105" h="400050">
                <a:moveTo>
                  <a:pt x="1094026" y="0"/>
                </a:moveTo>
                <a:lnTo>
                  <a:pt x="279684" y="0"/>
                </a:lnTo>
                <a:lnTo>
                  <a:pt x="234473" y="3677"/>
                </a:lnTo>
                <a:lnTo>
                  <a:pt x="191527" y="14319"/>
                </a:lnTo>
                <a:lnTo>
                  <a:pt x="151434" y="31338"/>
                </a:lnTo>
                <a:lnTo>
                  <a:pt x="114782" y="54147"/>
                </a:lnTo>
                <a:lnTo>
                  <a:pt x="82156" y="82157"/>
                </a:lnTo>
                <a:lnTo>
                  <a:pt x="54146" y="114783"/>
                </a:lnTo>
                <a:lnTo>
                  <a:pt x="31338" y="151435"/>
                </a:lnTo>
                <a:lnTo>
                  <a:pt x="14319" y="191528"/>
                </a:lnTo>
                <a:lnTo>
                  <a:pt x="3677" y="234473"/>
                </a:lnTo>
                <a:lnTo>
                  <a:pt x="0" y="279684"/>
                </a:lnTo>
                <a:lnTo>
                  <a:pt x="0" y="399604"/>
                </a:lnTo>
                <a:lnTo>
                  <a:pt x="814341" y="399604"/>
                </a:lnTo>
                <a:lnTo>
                  <a:pt x="859553" y="395926"/>
                </a:lnTo>
                <a:lnTo>
                  <a:pt x="902499" y="385284"/>
                </a:lnTo>
                <a:lnTo>
                  <a:pt x="942592" y="368265"/>
                </a:lnTo>
                <a:lnTo>
                  <a:pt x="979244" y="345456"/>
                </a:lnTo>
                <a:lnTo>
                  <a:pt x="1011869" y="317446"/>
                </a:lnTo>
                <a:lnTo>
                  <a:pt x="1039880" y="284821"/>
                </a:lnTo>
                <a:lnTo>
                  <a:pt x="1062688" y="248168"/>
                </a:lnTo>
                <a:lnTo>
                  <a:pt x="1079706" y="208075"/>
                </a:lnTo>
                <a:lnTo>
                  <a:pt x="1090348" y="165130"/>
                </a:lnTo>
                <a:lnTo>
                  <a:pt x="1094026" y="119919"/>
                </a:lnTo>
                <a:lnTo>
                  <a:pt x="1094026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1739892" y="765169"/>
            <a:ext cx="3752850" cy="0"/>
          </a:xfrm>
          <a:custGeom>
            <a:avLst/>
            <a:gdLst/>
            <a:ahLst/>
            <a:cxnLst/>
            <a:rect l="l" t="t" r="r" b="b"/>
            <a:pathLst>
              <a:path w="3752850">
                <a:moveTo>
                  <a:pt x="0" y="0"/>
                </a:moveTo>
                <a:lnTo>
                  <a:pt x="3752683" y="0"/>
                </a:lnTo>
              </a:path>
            </a:pathLst>
          </a:custGeom>
          <a:ln w="6094">
            <a:solidFill>
              <a:srgbClr val="BBBDC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1597016" y="2765433"/>
            <a:ext cx="1285883" cy="310515"/>
          </a:xfrm>
          <a:custGeom>
            <a:avLst/>
            <a:gdLst/>
            <a:ahLst/>
            <a:cxnLst/>
            <a:rect l="l" t="t" r="r" b="b"/>
            <a:pathLst>
              <a:path w="2465704" h="310514">
                <a:moveTo>
                  <a:pt x="2465654" y="0"/>
                </a:moveTo>
                <a:lnTo>
                  <a:pt x="217180" y="0"/>
                </a:lnTo>
                <a:lnTo>
                  <a:pt x="167538" y="5762"/>
                </a:lnTo>
                <a:lnTo>
                  <a:pt x="121885" y="22161"/>
                </a:lnTo>
                <a:lnTo>
                  <a:pt x="81552" y="47868"/>
                </a:lnTo>
                <a:lnTo>
                  <a:pt x="47867" y="81553"/>
                </a:lnTo>
                <a:lnTo>
                  <a:pt x="22160" y="121886"/>
                </a:lnTo>
                <a:lnTo>
                  <a:pt x="5761" y="167537"/>
                </a:lnTo>
                <a:lnTo>
                  <a:pt x="0" y="217177"/>
                </a:lnTo>
                <a:lnTo>
                  <a:pt x="0" y="310299"/>
                </a:lnTo>
                <a:lnTo>
                  <a:pt x="2248472" y="310299"/>
                </a:lnTo>
                <a:lnTo>
                  <a:pt x="2298115" y="304537"/>
                </a:lnTo>
                <a:lnTo>
                  <a:pt x="2343767" y="288137"/>
                </a:lnTo>
                <a:lnTo>
                  <a:pt x="2384101" y="262430"/>
                </a:lnTo>
                <a:lnTo>
                  <a:pt x="2417786" y="228745"/>
                </a:lnTo>
                <a:lnTo>
                  <a:pt x="2443493" y="188412"/>
                </a:lnTo>
                <a:lnTo>
                  <a:pt x="2459892" y="142761"/>
                </a:lnTo>
                <a:lnTo>
                  <a:pt x="2465654" y="93121"/>
                </a:lnTo>
                <a:lnTo>
                  <a:pt x="2465654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1739892" y="2622557"/>
            <a:ext cx="3752850" cy="0"/>
          </a:xfrm>
          <a:custGeom>
            <a:avLst/>
            <a:gdLst/>
            <a:ahLst/>
            <a:cxnLst/>
            <a:rect l="l" t="t" r="r" b="b"/>
            <a:pathLst>
              <a:path w="3752850">
                <a:moveTo>
                  <a:pt x="0" y="0"/>
                </a:moveTo>
                <a:lnTo>
                  <a:pt x="3752683" y="0"/>
                </a:lnTo>
              </a:path>
            </a:pathLst>
          </a:custGeom>
          <a:ln w="6094">
            <a:solidFill>
              <a:srgbClr val="BBBDC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13" name="object 13"/>
          <p:cNvGrpSpPr/>
          <p:nvPr/>
        </p:nvGrpSpPr>
        <p:grpSpPr>
          <a:xfrm>
            <a:off x="377244" y="1199601"/>
            <a:ext cx="906780" cy="1353820"/>
            <a:chOff x="377244" y="1199601"/>
            <a:chExt cx="906780" cy="1353820"/>
          </a:xfrm>
        </p:grpSpPr>
        <p:sp>
          <p:nvSpPr>
            <p:cNvPr id="14" name="object 14"/>
            <p:cNvSpPr/>
            <p:nvPr/>
          </p:nvSpPr>
          <p:spPr>
            <a:xfrm>
              <a:off x="377240" y="1303972"/>
              <a:ext cx="906780" cy="1249680"/>
            </a:xfrm>
            <a:custGeom>
              <a:avLst/>
              <a:gdLst/>
              <a:ahLst/>
              <a:cxnLst/>
              <a:rect l="l" t="t" r="r" b="b"/>
              <a:pathLst>
                <a:path w="906780" h="1249680">
                  <a:moveTo>
                    <a:pt x="176110" y="102743"/>
                  </a:moveTo>
                  <a:lnTo>
                    <a:pt x="127190" y="102743"/>
                  </a:lnTo>
                  <a:lnTo>
                    <a:pt x="127190" y="937691"/>
                  </a:lnTo>
                  <a:lnTo>
                    <a:pt x="176110" y="937691"/>
                  </a:lnTo>
                  <a:lnTo>
                    <a:pt x="176110" y="102743"/>
                  </a:lnTo>
                  <a:close/>
                </a:path>
                <a:path w="906780" h="1249680">
                  <a:moveTo>
                    <a:pt x="699592" y="417474"/>
                  </a:moveTo>
                  <a:lnTo>
                    <a:pt x="334302" y="417474"/>
                  </a:lnTo>
                  <a:lnTo>
                    <a:pt x="334302" y="466407"/>
                  </a:lnTo>
                  <a:lnTo>
                    <a:pt x="699592" y="466407"/>
                  </a:lnTo>
                  <a:lnTo>
                    <a:pt x="699592" y="417474"/>
                  </a:lnTo>
                  <a:close/>
                </a:path>
                <a:path w="906780" h="1249680">
                  <a:moveTo>
                    <a:pt x="882230" y="1095870"/>
                  </a:moveTo>
                  <a:lnTo>
                    <a:pt x="102730" y="1095870"/>
                  </a:lnTo>
                  <a:lnTo>
                    <a:pt x="102730" y="1144803"/>
                  </a:lnTo>
                  <a:lnTo>
                    <a:pt x="882230" y="1144803"/>
                  </a:lnTo>
                  <a:lnTo>
                    <a:pt x="882230" y="1095870"/>
                  </a:lnTo>
                  <a:close/>
                </a:path>
                <a:path w="906780" h="1249680">
                  <a:moveTo>
                    <a:pt x="906691" y="0"/>
                  </a:moveTo>
                  <a:lnTo>
                    <a:pt x="752589" y="0"/>
                  </a:lnTo>
                  <a:lnTo>
                    <a:pt x="752589" y="48933"/>
                  </a:lnTo>
                  <a:lnTo>
                    <a:pt x="857770" y="48933"/>
                  </a:lnTo>
                  <a:lnTo>
                    <a:pt x="857770" y="963790"/>
                  </a:lnTo>
                  <a:lnTo>
                    <a:pt x="855586" y="974559"/>
                  </a:lnTo>
                  <a:lnTo>
                    <a:pt x="849642" y="983373"/>
                  </a:lnTo>
                  <a:lnTo>
                    <a:pt x="840828" y="989317"/>
                  </a:lnTo>
                  <a:lnTo>
                    <a:pt x="830046" y="991501"/>
                  </a:lnTo>
                  <a:lnTo>
                    <a:pt x="76631" y="991501"/>
                  </a:lnTo>
                  <a:lnTo>
                    <a:pt x="69392" y="991844"/>
                  </a:lnTo>
                  <a:lnTo>
                    <a:pt x="62344" y="992860"/>
                  </a:lnTo>
                  <a:lnTo>
                    <a:pt x="55499" y="994498"/>
                  </a:lnTo>
                  <a:lnTo>
                    <a:pt x="48907" y="996721"/>
                  </a:lnTo>
                  <a:lnTo>
                    <a:pt x="48907" y="76657"/>
                  </a:lnTo>
                  <a:lnTo>
                    <a:pt x="51092" y="65874"/>
                  </a:lnTo>
                  <a:lnTo>
                    <a:pt x="57035" y="57061"/>
                  </a:lnTo>
                  <a:lnTo>
                    <a:pt x="65849" y="51117"/>
                  </a:lnTo>
                  <a:lnTo>
                    <a:pt x="76631" y="48933"/>
                  </a:lnTo>
                  <a:lnTo>
                    <a:pt x="517753" y="48933"/>
                  </a:lnTo>
                  <a:lnTo>
                    <a:pt x="517753" y="0"/>
                  </a:lnTo>
                  <a:lnTo>
                    <a:pt x="76631" y="0"/>
                  </a:lnTo>
                  <a:lnTo>
                    <a:pt x="46837" y="6032"/>
                  </a:lnTo>
                  <a:lnTo>
                    <a:pt x="22466" y="22479"/>
                  </a:lnTo>
                  <a:lnTo>
                    <a:pt x="6032" y="46850"/>
                  </a:lnTo>
                  <a:lnTo>
                    <a:pt x="0" y="76657"/>
                  </a:lnTo>
                  <a:lnTo>
                    <a:pt x="0" y="1172527"/>
                  </a:lnTo>
                  <a:lnTo>
                    <a:pt x="6032" y="1202334"/>
                  </a:lnTo>
                  <a:lnTo>
                    <a:pt x="22466" y="1226693"/>
                  </a:lnTo>
                  <a:lnTo>
                    <a:pt x="46837" y="1243139"/>
                  </a:lnTo>
                  <a:lnTo>
                    <a:pt x="76631" y="1249172"/>
                  </a:lnTo>
                  <a:lnTo>
                    <a:pt x="882230" y="1249172"/>
                  </a:lnTo>
                  <a:lnTo>
                    <a:pt x="882230" y="1200238"/>
                  </a:lnTo>
                  <a:lnTo>
                    <a:pt x="76631" y="1200238"/>
                  </a:lnTo>
                  <a:lnTo>
                    <a:pt x="65849" y="1198067"/>
                  </a:lnTo>
                  <a:lnTo>
                    <a:pt x="57035" y="1192110"/>
                  </a:lnTo>
                  <a:lnTo>
                    <a:pt x="51092" y="1183309"/>
                  </a:lnTo>
                  <a:lnTo>
                    <a:pt x="48907" y="1172527"/>
                  </a:lnTo>
                  <a:lnTo>
                    <a:pt x="48907" y="1068158"/>
                  </a:lnTo>
                  <a:lnTo>
                    <a:pt x="51092" y="1057376"/>
                  </a:lnTo>
                  <a:lnTo>
                    <a:pt x="57035" y="1048562"/>
                  </a:lnTo>
                  <a:lnTo>
                    <a:pt x="65849" y="1042619"/>
                  </a:lnTo>
                  <a:lnTo>
                    <a:pt x="76631" y="1040434"/>
                  </a:lnTo>
                  <a:lnTo>
                    <a:pt x="830046" y="1040434"/>
                  </a:lnTo>
                  <a:lnTo>
                    <a:pt x="859853" y="1034402"/>
                  </a:lnTo>
                  <a:lnTo>
                    <a:pt x="884224" y="1017968"/>
                  </a:lnTo>
                  <a:lnTo>
                    <a:pt x="900658" y="993597"/>
                  </a:lnTo>
                  <a:lnTo>
                    <a:pt x="906691" y="963790"/>
                  </a:lnTo>
                  <a:lnTo>
                    <a:pt x="906691" y="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660984" y="1199603"/>
              <a:ext cx="492759" cy="1014730"/>
            </a:xfrm>
            <a:custGeom>
              <a:avLst/>
              <a:gdLst/>
              <a:ahLst/>
              <a:cxnLst/>
              <a:rect l="l" t="t" r="r" b="b"/>
              <a:pathLst>
                <a:path w="492759" h="1014730">
                  <a:moveTo>
                    <a:pt x="154927" y="965415"/>
                  </a:moveTo>
                  <a:lnTo>
                    <a:pt x="102743" y="965415"/>
                  </a:lnTo>
                  <a:lnTo>
                    <a:pt x="102743" y="1014349"/>
                  </a:lnTo>
                  <a:lnTo>
                    <a:pt x="154927" y="1014349"/>
                  </a:lnTo>
                  <a:lnTo>
                    <a:pt x="154927" y="965415"/>
                  </a:lnTo>
                  <a:close/>
                </a:path>
                <a:path w="492759" h="1014730">
                  <a:moveTo>
                    <a:pt x="259295" y="965415"/>
                  </a:moveTo>
                  <a:lnTo>
                    <a:pt x="207111" y="965415"/>
                  </a:lnTo>
                  <a:lnTo>
                    <a:pt x="207111" y="1014349"/>
                  </a:lnTo>
                  <a:lnTo>
                    <a:pt x="259295" y="1014349"/>
                  </a:lnTo>
                  <a:lnTo>
                    <a:pt x="259295" y="965415"/>
                  </a:lnTo>
                  <a:close/>
                </a:path>
                <a:path w="492759" h="1014730">
                  <a:moveTo>
                    <a:pt x="363664" y="965415"/>
                  </a:moveTo>
                  <a:lnTo>
                    <a:pt x="311480" y="965415"/>
                  </a:lnTo>
                  <a:lnTo>
                    <a:pt x="311480" y="1014349"/>
                  </a:lnTo>
                  <a:lnTo>
                    <a:pt x="363664" y="1014349"/>
                  </a:lnTo>
                  <a:lnTo>
                    <a:pt x="363664" y="965415"/>
                  </a:lnTo>
                  <a:close/>
                </a:path>
                <a:path w="492759" h="1014730">
                  <a:moveTo>
                    <a:pt x="466394" y="313105"/>
                  </a:moveTo>
                  <a:lnTo>
                    <a:pt x="0" y="313105"/>
                  </a:lnTo>
                  <a:lnTo>
                    <a:pt x="0" y="466407"/>
                  </a:lnTo>
                  <a:lnTo>
                    <a:pt x="466394" y="466407"/>
                  </a:lnTo>
                  <a:lnTo>
                    <a:pt x="466394" y="313105"/>
                  </a:lnTo>
                  <a:close/>
                </a:path>
                <a:path w="492759" h="1014730">
                  <a:moveTo>
                    <a:pt x="492493" y="50558"/>
                  </a:moveTo>
                  <a:lnTo>
                    <a:pt x="488518" y="30899"/>
                  </a:lnTo>
                  <a:lnTo>
                    <a:pt x="477672" y="14820"/>
                  </a:lnTo>
                  <a:lnTo>
                    <a:pt x="461594" y="3987"/>
                  </a:lnTo>
                  <a:lnTo>
                    <a:pt x="441934" y="0"/>
                  </a:lnTo>
                  <a:lnTo>
                    <a:pt x="337566" y="0"/>
                  </a:lnTo>
                  <a:lnTo>
                    <a:pt x="317906" y="3987"/>
                  </a:lnTo>
                  <a:lnTo>
                    <a:pt x="301840" y="14820"/>
                  </a:lnTo>
                  <a:lnTo>
                    <a:pt x="290995" y="30899"/>
                  </a:lnTo>
                  <a:lnTo>
                    <a:pt x="287007" y="50558"/>
                  </a:lnTo>
                  <a:lnTo>
                    <a:pt x="287007" y="257670"/>
                  </a:lnTo>
                  <a:lnTo>
                    <a:pt x="492493" y="257670"/>
                  </a:lnTo>
                  <a:lnTo>
                    <a:pt x="492493" y="50558"/>
                  </a:lnTo>
                  <a:close/>
                </a:path>
              </a:pathLst>
            </a:custGeom>
            <a:solidFill>
              <a:srgbClr val="0095D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6" name="object 16"/>
          <p:cNvGrpSpPr/>
          <p:nvPr/>
        </p:nvGrpSpPr>
        <p:grpSpPr>
          <a:xfrm>
            <a:off x="320975" y="2634669"/>
            <a:ext cx="1043940" cy="231775"/>
            <a:chOff x="320975" y="2634669"/>
            <a:chExt cx="1043940" cy="231775"/>
          </a:xfrm>
        </p:grpSpPr>
        <p:sp>
          <p:nvSpPr>
            <p:cNvPr id="17" name="object 17"/>
            <p:cNvSpPr/>
            <p:nvPr/>
          </p:nvSpPr>
          <p:spPr>
            <a:xfrm>
              <a:off x="320975" y="2634669"/>
              <a:ext cx="1043940" cy="231775"/>
            </a:xfrm>
            <a:custGeom>
              <a:avLst/>
              <a:gdLst/>
              <a:ahLst/>
              <a:cxnLst/>
              <a:rect l="l" t="t" r="r" b="b"/>
              <a:pathLst>
                <a:path w="1043940" h="231775">
                  <a:moveTo>
                    <a:pt x="989877" y="0"/>
                  </a:moveTo>
                  <a:lnTo>
                    <a:pt x="652305" y="0"/>
                  </a:lnTo>
                  <a:lnTo>
                    <a:pt x="652305" y="48930"/>
                  </a:lnTo>
                  <a:lnTo>
                    <a:pt x="940956" y="48930"/>
                  </a:lnTo>
                  <a:lnTo>
                    <a:pt x="940956" y="78277"/>
                  </a:lnTo>
                  <a:lnTo>
                    <a:pt x="94233" y="78277"/>
                  </a:lnTo>
                  <a:lnTo>
                    <a:pt x="42052" y="130463"/>
                  </a:lnTo>
                  <a:lnTo>
                    <a:pt x="0" y="130463"/>
                  </a:lnTo>
                  <a:lnTo>
                    <a:pt x="0" y="179391"/>
                  </a:lnTo>
                  <a:lnTo>
                    <a:pt x="42052" y="179391"/>
                  </a:lnTo>
                  <a:lnTo>
                    <a:pt x="94233" y="231576"/>
                  </a:lnTo>
                  <a:lnTo>
                    <a:pt x="678394" y="231576"/>
                  </a:lnTo>
                  <a:lnTo>
                    <a:pt x="678394" y="182648"/>
                  </a:lnTo>
                  <a:lnTo>
                    <a:pt x="114505" y="182648"/>
                  </a:lnTo>
                  <a:lnTo>
                    <a:pt x="86770" y="154926"/>
                  </a:lnTo>
                  <a:lnTo>
                    <a:pt x="114505" y="127209"/>
                  </a:lnTo>
                  <a:lnTo>
                    <a:pt x="989877" y="127209"/>
                  </a:lnTo>
                  <a:lnTo>
                    <a:pt x="989877" y="0"/>
                  </a:lnTo>
                  <a:close/>
                </a:path>
                <a:path w="1043940" h="231775">
                  <a:moveTo>
                    <a:pt x="781138" y="127209"/>
                  </a:moveTo>
                  <a:lnTo>
                    <a:pt x="732210" y="127209"/>
                  </a:lnTo>
                  <a:lnTo>
                    <a:pt x="732210" y="231576"/>
                  </a:lnTo>
                  <a:lnTo>
                    <a:pt x="989877" y="231576"/>
                  </a:lnTo>
                  <a:lnTo>
                    <a:pt x="989877" y="182648"/>
                  </a:lnTo>
                  <a:lnTo>
                    <a:pt x="781138" y="182648"/>
                  </a:lnTo>
                  <a:lnTo>
                    <a:pt x="781138" y="127209"/>
                  </a:lnTo>
                  <a:close/>
                </a:path>
                <a:path w="1043940" h="231775">
                  <a:moveTo>
                    <a:pt x="259293" y="127209"/>
                  </a:moveTo>
                  <a:lnTo>
                    <a:pt x="210366" y="127209"/>
                  </a:lnTo>
                  <a:lnTo>
                    <a:pt x="210366" y="182648"/>
                  </a:lnTo>
                  <a:lnTo>
                    <a:pt x="259293" y="182648"/>
                  </a:lnTo>
                  <a:lnTo>
                    <a:pt x="259293" y="127209"/>
                  </a:lnTo>
                  <a:close/>
                </a:path>
                <a:path w="1043940" h="231775">
                  <a:moveTo>
                    <a:pt x="989877" y="127209"/>
                  </a:moveTo>
                  <a:lnTo>
                    <a:pt x="940956" y="127209"/>
                  </a:lnTo>
                  <a:lnTo>
                    <a:pt x="940956" y="182648"/>
                  </a:lnTo>
                  <a:lnTo>
                    <a:pt x="989877" y="182648"/>
                  </a:lnTo>
                  <a:lnTo>
                    <a:pt x="989877" y="179391"/>
                  </a:lnTo>
                  <a:lnTo>
                    <a:pt x="1043687" y="179391"/>
                  </a:lnTo>
                  <a:lnTo>
                    <a:pt x="1043687" y="130463"/>
                  </a:lnTo>
                  <a:lnTo>
                    <a:pt x="989877" y="130463"/>
                  </a:lnTo>
                  <a:lnTo>
                    <a:pt x="989877" y="127209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1053186" y="2712947"/>
              <a:ext cx="257810" cy="153670"/>
            </a:xfrm>
            <a:custGeom>
              <a:avLst/>
              <a:gdLst/>
              <a:ahLst/>
              <a:cxnLst/>
              <a:rect l="l" t="t" r="r" b="b"/>
              <a:pathLst>
                <a:path w="257809" h="153669">
                  <a:moveTo>
                    <a:pt x="257666" y="0"/>
                  </a:moveTo>
                  <a:lnTo>
                    <a:pt x="0" y="0"/>
                  </a:lnTo>
                  <a:lnTo>
                    <a:pt x="0" y="153299"/>
                  </a:lnTo>
                  <a:lnTo>
                    <a:pt x="257666" y="153299"/>
                  </a:lnTo>
                  <a:lnTo>
                    <a:pt x="257666" y="0"/>
                  </a:lnTo>
                  <a:close/>
                </a:path>
              </a:pathLst>
            </a:custGeom>
            <a:solidFill>
              <a:srgbClr val="0095D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9" name="Прямоугольник 18"/>
          <p:cNvSpPr/>
          <p:nvPr/>
        </p:nvSpPr>
        <p:spPr>
          <a:xfrm>
            <a:off x="1311264" y="908045"/>
            <a:ext cx="428628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§ </a:t>
            </a:r>
            <a:r>
              <a:rPr lang="ru-RU" sz="24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11,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выучить  теоретический  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  материал. </a:t>
            </a:r>
          </a:p>
          <a:p>
            <a:pPr>
              <a:buFont typeface="Wingdings" pitchFamily="2" charset="2"/>
              <a:buChar char="Ø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Письменно      выполнить  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  упражнения  </a:t>
            </a:r>
            <a:r>
              <a:rPr lang="ru-RU" sz="24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63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и  </a:t>
            </a:r>
            <a:r>
              <a:rPr lang="ru-RU" sz="24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67.</a:t>
            </a:r>
            <a:endParaRPr lang="ru-RU" sz="2400" dirty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8604" y="102423"/>
            <a:ext cx="5246443" cy="215444"/>
          </a:xfrm>
        </p:spPr>
        <p:txBody>
          <a:bodyPr/>
          <a:lstStyle/>
          <a:p>
            <a:r>
              <a:rPr lang="ru-RU" sz="1400" dirty="0" smtClean="0"/>
              <a:t>Проверим   задание  для   самостоятельного  выполнения</a:t>
            </a:r>
            <a:endParaRPr lang="ru-RU" sz="14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18604" y="614313"/>
            <a:ext cx="5328592" cy="2523768"/>
          </a:xfrm>
        </p:spPr>
        <p:txBody>
          <a:bodyPr/>
          <a:lstStyle/>
          <a:p>
            <a:pPr algn="just"/>
            <a:r>
              <a:rPr lang="ru-RU" sz="1400" dirty="0" smtClean="0">
                <a:solidFill>
                  <a:schemeClr val="accent2">
                    <a:lumMod val="75000"/>
                  </a:schemeClr>
                </a:solidFill>
              </a:rPr>
              <a:t>   Страница   26,     упражнение   58.     </a:t>
            </a:r>
            <a:r>
              <a:rPr lang="ru-RU" sz="1400" dirty="0" smtClean="0"/>
              <a:t>Убедитесь в  том,  что  союзные  слова </a:t>
            </a:r>
            <a:r>
              <a:rPr lang="ru-RU" sz="1600" dirty="0" smtClean="0">
                <a:solidFill>
                  <a:schemeClr val="accent2">
                    <a:lumMod val="75000"/>
                  </a:schemeClr>
                </a:solidFill>
              </a:rPr>
              <a:t>где, откуда, куда  </a:t>
            </a:r>
            <a:r>
              <a:rPr lang="ru-RU" sz="1400" dirty="0" smtClean="0">
                <a:solidFill>
                  <a:schemeClr val="accent2">
                    <a:lumMod val="75000"/>
                  </a:schemeClr>
                </a:solidFill>
              </a:rPr>
              <a:t>и   др</a:t>
            </a:r>
            <a:r>
              <a:rPr lang="ru-RU" sz="1400" dirty="0" smtClean="0"/>
              <a:t>. употребляются </a:t>
            </a:r>
            <a:r>
              <a:rPr lang="en-US" sz="1400" dirty="0" smtClean="0"/>
              <a:t>  </a:t>
            </a:r>
            <a:r>
              <a:rPr lang="ru-RU" sz="1400" dirty="0" smtClean="0"/>
              <a:t> в  </a:t>
            </a:r>
            <a:r>
              <a:rPr lang="en-US" sz="1400" dirty="0" smtClean="0"/>
              <a:t>  </a:t>
            </a:r>
            <a:r>
              <a:rPr lang="ru-RU" sz="1400" dirty="0" smtClean="0"/>
              <a:t>придаточном </a:t>
            </a:r>
            <a:r>
              <a:rPr lang="en-US" sz="1400" dirty="0" smtClean="0"/>
              <a:t>    </a:t>
            </a:r>
            <a:r>
              <a:rPr lang="ru-RU" sz="1400" dirty="0" smtClean="0"/>
              <a:t>определительном в  значении   </a:t>
            </a:r>
            <a:r>
              <a:rPr lang="ru-RU" sz="1800" dirty="0" smtClean="0">
                <a:solidFill>
                  <a:schemeClr val="accent2">
                    <a:lumMod val="75000"/>
                  </a:schemeClr>
                </a:solidFill>
              </a:rPr>
              <a:t>который</a:t>
            </a:r>
            <a:r>
              <a:rPr lang="ru-RU" sz="1400" dirty="0" smtClean="0"/>
              <a:t>. Для   этого  преобразуйте предложения   по  образцу. Расставьте  знаки  препинания.</a:t>
            </a:r>
          </a:p>
          <a:p>
            <a:pPr algn="just"/>
            <a:r>
              <a:rPr lang="ru-RU" sz="1400" dirty="0" smtClean="0">
                <a:solidFill>
                  <a:schemeClr val="accent2">
                    <a:lumMod val="75000"/>
                  </a:schemeClr>
                </a:solidFill>
              </a:rPr>
              <a:t>Образец:</a:t>
            </a:r>
            <a:r>
              <a:rPr lang="ru-RU" sz="1400" dirty="0" smtClean="0"/>
              <a:t> </a:t>
            </a:r>
            <a:r>
              <a:rPr lang="ru-RU" sz="1400" dirty="0" smtClean="0">
                <a:solidFill>
                  <a:srgbClr val="00B050"/>
                </a:solidFill>
              </a:rPr>
              <a:t>Вот  полянка,  </a:t>
            </a:r>
            <a:r>
              <a:rPr lang="ru-RU" sz="1600" dirty="0" smtClean="0">
                <a:solidFill>
                  <a:schemeClr val="accent2">
                    <a:lumMod val="75000"/>
                  </a:schemeClr>
                </a:solidFill>
              </a:rPr>
              <a:t>где</a:t>
            </a:r>
            <a:r>
              <a:rPr lang="ru-RU" sz="1400" dirty="0" smtClean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ru-RU" sz="1400" dirty="0" smtClean="0">
                <a:solidFill>
                  <a:srgbClr val="00B050"/>
                </a:solidFill>
              </a:rPr>
              <a:t>между  двумя  ручьями  я  недавно    белые   грибы  собирал. </a:t>
            </a:r>
            <a:r>
              <a:rPr lang="ru-RU" sz="1400" dirty="0" smtClean="0">
                <a:solidFill>
                  <a:srgbClr val="0070C0"/>
                </a:solidFill>
              </a:rPr>
              <a:t>(Пришвин)  </a:t>
            </a:r>
            <a:r>
              <a:rPr lang="ru-RU" sz="1400" dirty="0" smtClean="0">
                <a:solidFill>
                  <a:schemeClr val="accent3">
                    <a:lumMod val="75000"/>
                  </a:schemeClr>
                </a:solidFill>
              </a:rPr>
              <a:t>- </a:t>
            </a:r>
            <a:r>
              <a:rPr lang="ru-RU" sz="1400" dirty="0" smtClean="0">
                <a:solidFill>
                  <a:srgbClr val="00B050"/>
                </a:solidFill>
              </a:rPr>
              <a:t>Вот   полян</a:t>
            </a:r>
            <a:r>
              <a:rPr lang="uz-Cyrl-UZ" sz="1400" dirty="0" smtClean="0">
                <a:solidFill>
                  <a:srgbClr val="00B050"/>
                </a:solidFill>
              </a:rPr>
              <a:t>к</a:t>
            </a:r>
            <a:r>
              <a:rPr lang="ru-RU" sz="1400" dirty="0" smtClean="0">
                <a:solidFill>
                  <a:srgbClr val="00B050"/>
                </a:solidFill>
              </a:rPr>
              <a:t>а,  на </a:t>
            </a:r>
            <a:r>
              <a:rPr lang="ru-RU" sz="1400" dirty="0" smtClean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ru-RU" sz="1600" dirty="0" smtClean="0">
                <a:solidFill>
                  <a:schemeClr val="accent2">
                    <a:lumMod val="75000"/>
                  </a:schemeClr>
                </a:solidFill>
              </a:rPr>
              <a:t>которой </a:t>
            </a:r>
            <a:r>
              <a:rPr lang="ru-RU" sz="1400" dirty="0" smtClean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ru-RU" sz="1400" dirty="0" smtClean="0">
                <a:solidFill>
                  <a:srgbClr val="00B050"/>
                </a:solidFill>
              </a:rPr>
              <a:t>между    двумя  ручьями   я  недавно    белые  грибы  собирал.</a:t>
            </a:r>
          </a:p>
          <a:p>
            <a:r>
              <a:rPr lang="ru-RU" sz="1400" dirty="0" smtClean="0"/>
              <a:t> </a:t>
            </a:r>
            <a:endParaRPr lang="ru-RU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68256" y="193665"/>
            <a:ext cx="5429288" cy="2759730"/>
          </a:xfrm>
          <a:prstGeom prst="rect">
            <a:avLst/>
          </a:prstGeom>
          <a:noFill/>
          <a:ln w="28575"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pPr marL="177800" algn="just">
              <a:lnSpc>
                <a:spcPts val="1600"/>
              </a:lnSpc>
              <a:buAutoNum type="arabicPeriod"/>
            </a:pPr>
            <a:r>
              <a:rPr lang="ru-RU" sz="1500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Село</a:t>
            </a:r>
            <a:r>
              <a:rPr lang="ru-RU" sz="15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i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откуда</a:t>
            </a:r>
            <a:r>
              <a:rPr lang="ru-RU" sz="1500" i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1500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мы  выехали  скоро скрылось из виду. </a:t>
            </a:r>
            <a:r>
              <a:rPr lang="ru-RU" sz="15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– Село,  </a:t>
            </a:r>
            <a:r>
              <a:rPr lang="ru-RU" sz="1500" i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из которого </a:t>
            </a:r>
            <a:r>
              <a:rPr lang="ru-RU" sz="15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мы  выехали, скоро  скрылось  из   виду.</a:t>
            </a:r>
          </a:p>
          <a:p>
            <a:pPr marL="177800" algn="just">
              <a:lnSpc>
                <a:spcPts val="1600"/>
              </a:lnSpc>
              <a:buAutoNum type="arabicPeriod"/>
            </a:pPr>
            <a:r>
              <a:rPr lang="ru-RU" sz="1500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Мы  подъехали  к  крепости  </a:t>
            </a:r>
            <a:r>
              <a:rPr lang="ru-RU" sz="1500" i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куда</a:t>
            </a:r>
            <a:r>
              <a:rPr lang="ru-RU" sz="1500" i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1500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входила   наша  артиллерия. </a:t>
            </a:r>
            <a:r>
              <a:rPr lang="ru-RU" sz="15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– Мы  подъехали  к крепости,  </a:t>
            </a:r>
            <a:r>
              <a:rPr lang="ru-RU" sz="1500" i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в  которую  </a:t>
            </a:r>
            <a:r>
              <a:rPr lang="ru-RU" sz="15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входила   наша   артиллерия.</a:t>
            </a:r>
          </a:p>
          <a:p>
            <a:pPr marL="177800" algn="just">
              <a:lnSpc>
                <a:spcPts val="1600"/>
              </a:lnSpc>
              <a:buAutoNum type="arabicPeriod"/>
            </a:pPr>
            <a:r>
              <a:rPr lang="ru-RU" sz="1500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Уж проходят караваны через те скалы </a:t>
            </a:r>
            <a:r>
              <a:rPr lang="ru-RU" sz="1500" i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где </a:t>
            </a:r>
            <a:r>
              <a:rPr lang="ru-RU" sz="15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носились  лишь  туманы да цари-орлы. </a:t>
            </a:r>
            <a:r>
              <a:rPr lang="ru-RU" sz="15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–Уж проходят караваны через скалы,  </a:t>
            </a:r>
            <a:r>
              <a:rPr lang="ru-RU" sz="1500" i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где  </a:t>
            </a:r>
            <a:r>
              <a:rPr lang="ru-RU" sz="15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носились  лишь  туманы   да   цари-орлы. </a:t>
            </a:r>
          </a:p>
          <a:p>
            <a:pPr marL="177800" algn="just">
              <a:lnSpc>
                <a:spcPts val="1600"/>
              </a:lnSpc>
              <a:buAutoNum type="arabicPeriod"/>
            </a:pPr>
            <a:r>
              <a:rPr lang="ru-RU" sz="1500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Поднявшись  на  небольшой  холмик </a:t>
            </a:r>
            <a:r>
              <a:rPr lang="ru-RU" sz="1500" i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откуда</a:t>
            </a:r>
            <a:r>
              <a:rPr lang="ru-RU" sz="1500" i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1500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начиналась  узкая едва  заметная  лесная  тропинка я  оглянулся. </a:t>
            </a:r>
            <a:r>
              <a:rPr lang="ru-RU" sz="15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– Поднявшись  на  небольшой  холмик,  </a:t>
            </a:r>
            <a:r>
              <a:rPr lang="ru-RU" sz="1500" i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от  которого  </a:t>
            </a:r>
            <a:r>
              <a:rPr lang="ru-RU" sz="15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начиналась  узкая,  едва заметная лесная тропинка, я оглянулся</a:t>
            </a:r>
            <a:r>
              <a:rPr lang="ru-RU" sz="1500" i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8256" y="193665"/>
            <a:ext cx="5429287" cy="2708434"/>
          </a:xfrm>
          <a:ln w="38100">
            <a:solidFill>
              <a:srgbClr val="00B050"/>
            </a:solidFill>
          </a:ln>
        </p:spPr>
        <p:txBody>
          <a:bodyPr/>
          <a:lstStyle/>
          <a:p>
            <a:pPr marL="342900" indent="-76200">
              <a:buAutoNum type="arabicPeriod" startAt="5"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0" dirty="0" smtClean="0">
                <a:latin typeface="Times New Roman" pitchFamily="18" charset="0"/>
                <a:cs typeface="Times New Roman" pitchFamily="18" charset="0"/>
              </a:rPr>
              <a:t>Мы  бежали  к  старой  скирде  камыша </a:t>
            </a:r>
            <a:r>
              <a:rPr lang="ru-RU" sz="1600" b="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что</a:t>
            </a:r>
            <a:r>
              <a:rPr lang="ru-RU" sz="1600" b="0" dirty="0" smtClean="0">
                <a:latin typeface="Times New Roman" pitchFamily="18" charset="0"/>
                <a:cs typeface="Times New Roman" pitchFamily="18" charset="0"/>
              </a:rPr>
              <a:t>  стояла  на  берегу. </a:t>
            </a:r>
            <a:r>
              <a:rPr lang="ru-RU" sz="1600" b="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– Мы бежали  к  старой  скирде   камыша,  </a:t>
            </a:r>
            <a:r>
              <a:rPr lang="ru-RU" sz="1600" b="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которая</a:t>
            </a:r>
            <a:r>
              <a:rPr lang="ru-RU" sz="1600" b="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стояла на   берегу.</a:t>
            </a:r>
          </a:p>
          <a:p>
            <a:pPr marL="342900" indent="-76200">
              <a:buAutoNum type="arabicPeriod" startAt="5"/>
            </a:pPr>
            <a:r>
              <a:rPr lang="ru-RU" sz="1600" b="0" dirty="0" smtClean="0">
                <a:latin typeface="Times New Roman" pitchFamily="18" charset="0"/>
                <a:cs typeface="Times New Roman" pitchFamily="18" charset="0"/>
              </a:rPr>
              <a:t> Я  думал  также  и  о  том  человеке </a:t>
            </a:r>
            <a:r>
              <a:rPr lang="ru-RU" sz="1600" b="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в  чьих    </a:t>
            </a:r>
            <a:r>
              <a:rPr lang="ru-RU" sz="1600" b="0" dirty="0" smtClean="0">
                <a:latin typeface="Times New Roman" pitchFamily="18" charset="0"/>
                <a:cs typeface="Times New Roman" pitchFamily="18" charset="0"/>
              </a:rPr>
              <a:t>руках  находилась  моя  судьба. </a:t>
            </a:r>
            <a:r>
              <a:rPr lang="ru-RU" sz="1600" b="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– Я думал   также  и  о  том  человеке, в  руках  </a:t>
            </a:r>
            <a:r>
              <a:rPr lang="ru-RU" sz="1600" b="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которого </a:t>
            </a:r>
            <a:r>
              <a:rPr lang="ru-RU" sz="1600" b="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находилась   моя   судьба.</a:t>
            </a:r>
          </a:p>
          <a:p>
            <a:pPr marL="342900" indent="-76200">
              <a:buAutoNum type="arabicPeriod" startAt="5"/>
            </a:pPr>
            <a:r>
              <a:rPr lang="ru-RU" sz="1600" b="0" dirty="0" smtClean="0">
                <a:latin typeface="Times New Roman" pitchFamily="18" charset="0"/>
                <a:cs typeface="Times New Roman" pitchFamily="18" charset="0"/>
              </a:rPr>
              <a:t> От  него  не  дождешься   никакого  живого  или  хоть  даже   заносчивого  слова </a:t>
            </a:r>
            <a:r>
              <a:rPr lang="ru-RU" sz="1600" b="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какое</a:t>
            </a:r>
            <a:r>
              <a:rPr lang="ru-RU" sz="1600" b="0" dirty="0" smtClean="0">
                <a:latin typeface="Times New Roman" pitchFamily="18" charset="0"/>
                <a:cs typeface="Times New Roman" pitchFamily="18" charset="0"/>
              </a:rPr>
              <a:t>   можешь   услышать почти  от  всякого. </a:t>
            </a:r>
            <a:r>
              <a:rPr lang="ru-RU" sz="1600" b="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– От  него  не  дождешься  никакого  живого  или   даже  заносчивого  слова, </a:t>
            </a:r>
            <a:r>
              <a:rPr lang="ru-RU" sz="1600" b="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которое </a:t>
            </a:r>
            <a:r>
              <a:rPr lang="ru-RU" sz="1600" b="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можно   услышать почти   от   всякого.</a:t>
            </a:r>
            <a:endParaRPr lang="ru-RU" sz="1600" b="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07777"/>
          </a:xfrm>
        </p:spPr>
        <p:txBody>
          <a:bodyPr/>
          <a:lstStyle/>
          <a:p>
            <a:r>
              <a:rPr lang="ru-RU" sz="2000" dirty="0" smtClean="0"/>
              <a:t>              Схема  разбора СПП</a:t>
            </a:r>
            <a:endParaRPr lang="ru-RU" sz="20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46596" y="686321"/>
            <a:ext cx="5472608" cy="2369880"/>
          </a:xfrm>
        </p:spPr>
        <p:txBody>
          <a:bodyPr/>
          <a:lstStyle/>
          <a:p>
            <a:r>
              <a:rPr lang="ru-RU" sz="1400" dirty="0" smtClean="0"/>
              <a:t> 1.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Определить  </a:t>
            </a:r>
            <a:r>
              <a:rPr lang="ru-RU" sz="14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вид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 предложения  </a:t>
            </a:r>
            <a:r>
              <a:rPr lang="ru-RU" sz="14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  цели  высказывания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; если  оно  </a:t>
            </a:r>
            <a:r>
              <a:rPr lang="ru-RU" sz="14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восклицательное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,  отметить   это.</a:t>
            </a:r>
          </a:p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2. Выделить   </a:t>
            </a:r>
            <a:r>
              <a:rPr lang="ru-RU" sz="14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грамматические  основы  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предложения,   указать  </a:t>
            </a:r>
            <a:r>
              <a:rPr lang="ru-RU" sz="14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главную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 и  </a:t>
            </a:r>
            <a:r>
              <a:rPr lang="ru-RU" sz="14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придаточную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 часть  предложения.</a:t>
            </a:r>
          </a:p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3. Определить  </a:t>
            </a:r>
            <a:r>
              <a:rPr lang="ru-RU" sz="14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вид  придаточной  части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, указать   </a:t>
            </a:r>
            <a:r>
              <a:rPr lang="ru-RU" sz="14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союз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14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союзное   слово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) и  </a:t>
            </a:r>
            <a:r>
              <a:rPr lang="ru-RU" sz="14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указательное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 слово (если  есть).</a:t>
            </a:r>
          </a:p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4. Составить  </a:t>
            </a:r>
            <a:r>
              <a:rPr lang="ru-RU" sz="14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графическую   схему 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предложения (вертикальную   или  горизонтальную).</a:t>
            </a:r>
          </a:p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5. Объяснить   </a:t>
            </a:r>
            <a:r>
              <a:rPr lang="ru-RU" sz="14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знаки  препинания.</a:t>
            </a:r>
          </a:p>
          <a:p>
            <a:r>
              <a:rPr lang="ru-RU" sz="14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6. Главную  и  придаточную 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части  разобрать   как  простые  предложения.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Скругленный прямоугольник 27"/>
          <p:cNvSpPr/>
          <p:nvPr/>
        </p:nvSpPr>
        <p:spPr>
          <a:xfrm>
            <a:off x="4525974" y="2051053"/>
            <a:ext cx="1000132" cy="107157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8256" y="136308"/>
            <a:ext cx="5429288" cy="3170099"/>
          </a:xfrm>
          <a:ln w="38100">
            <a:solidFill>
              <a:srgbClr val="00B050"/>
            </a:solidFill>
          </a:ln>
        </p:spPr>
        <p:txBody>
          <a:bodyPr/>
          <a:lstStyle/>
          <a:p>
            <a:r>
              <a:rPr lang="ru-RU" sz="1400" dirty="0" smtClean="0"/>
              <a:t>                                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Образец     разбора</a:t>
            </a: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600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 Я написала  слова,  </a:t>
            </a:r>
            <a:r>
              <a:rPr lang="ru-RU" sz="16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что</a:t>
            </a:r>
            <a:r>
              <a:rPr lang="ru-RU" sz="1600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долго  сказать   не  смела. </a:t>
            </a: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              (А.Ахматова)</a:t>
            </a:r>
          </a:p>
          <a:p>
            <a:pPr marL="177800">
              <a:buAutoNum type="arabicPeriod"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Повествовательное, невосклицательное.</a:t>
            </a:r>
          </a:p>
          <a:p>
            <a:pPr marL="177800">
              <a:buAutoNum type="arabicPeriod"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Главная   часть  -  </a:t>
            </a:r>
            <a:r>
              <a:rPr lang="ru-RU" sz="14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№ 1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, придаточная - </a:t>
            </a:r>
            <a:r>
              <a:rPr lang="ru-RU" sz="14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№2.</a:t>
            </a:r>
          </a:p>
          <a:p>
            <a:pPr marL="177800">
              <a:buAutoNum type="arabicPeriod"/>
            </a:pPr>
            <a:r>
              <a:rPr lang="ru-RU" sz="1400" smtClean="0">
                <a:latin typeface="Times New Roman" pitchFamily="18" charset="0"/>
                <a:cs typeface="Times New Roman" pitchFamily="18" charset="0"/>
              </a:rPr>
              <a:t>Сложноподчиненное </a:t>
            </a:r>
            <a:r>
              <a:rPr lang="ru-RU" sz="140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1400" smtClean="0">
                <a:latin typeface="Times New Roman" pitchFamily="18" charset="0"/>
                <a:cs typeface="Times New Roman" pitchFamily="18" charset="0"/>
              </a:rPr>
              <a:t>предложение </a:t>
            </a:r>
            <a:r>
              <a:rPr lang="ru-RU" sz="1400" smtClean="0">
                <a:latin typeface="Times New Roman" pitchFamily="18" charset="0"/>
                <a:cs typeface="Times New Roman" pitchFamily="18" charset="0"/>
              </a:rPr>
              <a:t>    с     </a:t>
            </a:r>
            <a:r>
              <a:rPr lang="ru-RU" sz="140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определительным </a:t>
            </a:r>
            <a:r>
              <a:rPr lang="ru-RU" sz="140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придаточным,  которое   с   главным  предложением  соединено  союзным  словом  </a:t>
            </a:r>
            <a:r>
              <a:rPr lang="ru-RU" sz="14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что  (= которые,  какие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pPr marL="177800">
              <a:buAutoNum type="arabicPeriod"/>
            </a:pP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pPr marL="177800">
              <a:buAutoNum type="arabicPeriod"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Линейная   схема:      </a:t>
            </a:r>
            <a:r>
              <a:rPr lang="ru-RU" sz="16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[       ],        (   что… ).</a:t>
            </a:r>
          </a:p>
          <a:p>
            <a:pPr marL="177800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     </a:t>
            </a:r>
          </a:p>
          <a:p>
            <a:pPr marL="177800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                                               вертикальная:</a:t>
            </a:r>
          </a:p>
          <a:p>
            <a:pPr marL="342900" indent="-342900"/>
            <a:endParaRPr lang="ru-RU" sz="1200" dirty="0" smtClean="0"/>
          </a:p>
          <a:p>
            <a:pPr marL="342900" indent="-342900"/>
            <a:r>
              <a:rPr lang="ru-RU" sz="1200" dirty="0" smtClean="0"/>
              <a:t>      </a:t>
            </a:r>
            <a:endParaRPr lang="ru-RU" sz="1400" dirty="0"/>
          </a:p>
        </p:txBody>
      </p:sp>
      <p:sp>
        <p:nvSpPr>
          <p:cNvPr id="4" name="TextBox 3"/>
          <p:cNvSpPr txBox="1"/>
          <p:nvPr/>
        </p:nvSpPr>
        <p:spPr>
          <a:xfrm>
            <a:off x="454008" y="193665"/>
            <a:ext cx="2396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rgbClr val="FF0000"/>
                </a:solidFill>
              </a:rPr>
              <a:t>1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382834" y="265103"/>
            <a:ext cx="2396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rgbClr val="FF0000"/>
                </a:solidFill>
              </a:rPr>
              <a:t>2</a:t>
            </a:r>
            <a:endParaRPr lang="ru-RU" dirty="0">
              <a:solidFill>
                <a:srgbClr val="FF0000"/>
              </a:solidFill>
            </a:endParaRPr>
          </a:p>
        </p:txBody>
      </p:sp>
      <p:pic>
        <p:nvPicPr>
          <p:cNvPr id="6" name="Picture 2" descr="C:\Documents and Settings\Администратор\Рабочий стол\Чл.png"/>
          <p:cNvPicPr>
            <a:picLocks noChangeAspect="1" noChangeArrowheads="1"/>
          </p:cNvPicPr>
          <p:nvPr/>
        </p:nvPicPr>
        <p:blipFill>
          <a:blip r:embed="rId2"/>
          <a:srcRect l="69552" t="39886" r="5263" b="49120"/>
          <a:stretch>
            <a:fillRect/>
          </a:stretch>
        </p:blipFill>
        <p:spPr bwMode="auto">
          <a:xfrm>
            <a:off x="668322" y="550855"/>
            <a:ext cx="1143008" cy="357190"/>
          </a:xfrm>
          <a:prstGeom prst="rect">
            <a:avLst/>
          </a:prstGeom>
          <a:noFill/>
        </p:spPr>
      </p:pic>
      <p:pic>
        <p:nvPicPr>
          <p:cNvPr id="7" name="Picture 2" descr="C:\Documents and Settings\Администратор\Рабочий стол\Чл.png"/>
          <p:cNvPicPr>
            <a:picLocks noChangeAspect="1" noChangeArrowheads="1"/>
          </p:cNvPicPr>
          <p:nvPr/>
        </p:nvPicPr>
        <p:blipFill>
          <a:blip r:embed="rId2"/>
          <a:srcRect l="69552" t="39886" r="5263" b="49120"/>
          <a:stretch>
            <a:fillRect/>
          </a:stretch>
        </p:blipFill>
        <p:spPr bwMode="auto">
          <a:xfrm>
            <a:off x="3382966" y="479417"/>
            <a:ext cx="1025512" cy="357190"/>
          </a:xfrm>
          <a:prstGeom prst="rect">
            <a:avLst/>
          </a:prstGeom>
          <a:noFill/>
        </p:spPr>
      </p:pic>
      <p:pic>
        <p:nvPicPr>
          <p:cNvPr id="8" name="Picture 2" descr="C:\Documents and Settings\Администратор\Рабочий стол\Чл.png"/>
          <p:cNvPicPr>
            <a:picLocks noChangeAspect="1" noChangeArrowheads="1"/>
          </p:cNvPicPr>
          <p:nvPr/>
        </p:nvPicPr>
        <p:blipFill>
          <a:blip r:embed="rId2"/>
          <a:srcRect l="69552" t="39886" r="5263" b="49120"/>
          <a:stretch>
            <a:fillRect/>
          </a:stretch>
        </p:blipFill>
        <p:spPr bwMode="auto">
          <a:xfrm>
            <a:off x="4240222" y="479417"/>
            <a:ext cx="1071570" cy="357190"/>
          </a:xfrm>
          <a:prstGeom prst="rect">
            <a:avLst/>
          </a:prstGeom>
          <a:noFill/>
        </p:spPr>
      </p:pic>
      <p:sp>
        <p:nvSpPr>
          <p:cNvPr id="9" name="TextBox 8"/>
          <p:cNvSpPr txBox="1"/>
          <p:nvPr/>
        </p:nvSpPr>
        <p:spPr>
          <a:xfrm>
            <a:off x="2525710" y="1979615"/>
            <a:ext cx="2396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err="1" smtClean="0">
                <a:solidFill>
                  <a:srgbClr val="FF0000"/>
                </a:solidFill>
              </a:rPr>
              <a:t>х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168520" y="1979615"/>
            <a:ext cx="4286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rgbClr val="FF0000"/>
                </a:solidFill>
              </a:rPr>
              <a:t>1)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097214" y="2051053"/>
            <a:ext cx="4286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rgbClr val="FF0000"/>
                </a:solidFill>
              </a:rPr>
              <a:t>2)</a:t>
            </a:r>
            <a:endParaRPr lang="ru-RU" dirty="0">
              <a:solidFill>
                <a:srgbClr val="FF0000"/>
              </a:solidFill>
            </a:endParaRPr>
          </a:p>
        </p:txBody>
      </p:sp>
      <p:cxnSp>
        <p:nvCxnSpPr>
          <p:cNvPr id="13" name="Прямая соединительная линия 12"/>
          <p:cNvCxnSpPr/>
          <p:nvPr/>
        </p:nvCxnSpPr>
        <p:spPr>
          <a:xfrm flipV="1">
            <a:off x="2740024" y="2051053"/>
            <a:ext cx="1588" cy="18466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единительная линия 25"/>
          <p:cNvCxnSpPr/>
          <p:nvPr/>
        </p:nvCxnSpPr>
        <p:spPr>
          <a:xfrm>
            <a:off x="2740024" y="2051053"/>
            <a:ext cx="1143008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 стрелкой 28"/>
          <p:cNvCxnSpPr/>
          <p:nvPr/>
        </p:nvCxnSpPr>
        <p:spPr>
          <a:xfrm rot="5400000">
            <a:off x="3776669" y="2157416"/>
            <a:ext cx="21431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Box 31"/>
          <p:cNvSpPr txBox="1"/>
          <p:nvPr/>
        </p:nvSpPr>
        <p:spPr>
          <a:xfrm>
            <a:off x="2882900" y="1765301"/>
            <a:ext cx="10715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rgbClr val="FF0000"/>
                </a:solidFill>
              </a:rPr>
              <a:t>какие?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4883164" y="2193929"/>
            <a:ext cx="357190" cy="307777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r>
              <a:rPr lang="ru-RU" sz="1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endParaRPr lang="ru-RU" sz="1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35" name="Прямая со стрелкой 34"/>
          <p:cNvCxnSpPr>
            <a:stCxn id="33" idx="2"/>
          </p:cNvCxnSpPr>
          <p:nvPr/>
        </p:nvCxnSpPr>
        <p:spPr>
          <a:xfrm rot="5400000">
            <a:off x="4912037" y="2615710"/>
            <a:ext cx="263727" cy="3571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Овал 41"/>
          <p:cNvSpPr/>
          <p:nvPr/>
        </p:nvSpPr>
        <p:spPr>
          <a:xfrm>
            <a:off x="4597412" y="2765433"/>
            <a:ext cx="928694" cy="336541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что</a:t>
            </a:r>
            <a:endParaRPr lang="ru-RU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4668850" y="2622557"/>
            <a:ext cx="3571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rgbClr val="FF0000"/>
                </a:solidFill>
              </a:rPr>
              <a:t>2</a:t>
            </a:r>
            <a:endParaRPr lang="ru-RU" dirty="0">
              <a:solidFill>
                <a:srgbClr val="FF0000"/>
              </a:solidFill>
            </a:endParaRPr>
          </a:p>
        </p:txBody>
      </p:sp>
      <p:pic>
        <p:nvPicPr>
          <p:cNvPr id="1027" name="Picture 3" descr="C:\Documents and Settings\Администратор\Рабочий стол\Рабочий стол 2019\человечки\Человечек1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11132" y="2479681"/>
            <a:ext cx="2143140" cy="64294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r>
              <a:rPr lang="ru-RU" dirty="0" smtClean="0"/>
              <a:t>                      Новая   тема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8256" y="407979"/>
            <a:ext cx="5429288" cy="3185487"/>
          </a:xfrm>
        </p:spPr>
        <p:txBody>
          <a:bodyPr/>
          <a:lstStyle/>
          <a:p>
            <a:r>
              <a:rPr lang="ru-RU" dirty="0" smtClean="0"/>
              <a:t> </a:t>
            </a:r>
            <a:r>
              <a:rPr lang="ru-RU" sz="14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Местоимённо-определительные придаточные предложения.</a:t>
            </a:r>
            <a:endParaRPr lang="ru-RU" sz="1600" dirty="0" smtClean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16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ru-RU" sz="1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Выполним   упражнение. </a:t>
            </a:r>
            <a:r>
              <a:rPr lang="ru-RU" sz="16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Страница 28, упражнение  61.</a:t>
            </a:r>
          </a:p>
          <a:p>
            <a:r>
              <a:rPr lang="ru-RU" sz="16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</a:t>
            </a:r>
            <a:r>
              <a:rPr lang="ru-RU" sz="1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Прочитайте. Скажите,  согласны  ли  вы  с  автором. Укажите  придаточные  предложения.</a:t>
            </a:r>
          </a:p>
          <a:p>
            <a:r>
              <a:rPr lang="ru-RU" sz="1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   Воспитанный   человек    -   это   тот,   кто     хочет  и     умеет    считаться    с    другими,    это    тот,   кому  собственная   вежливость не  только привычна   и   легка, но и приятна.</a:t>
            </a:r>
          </a:p>
          <a:p>
            <a:r>
              <a:rPr lang="ru-RU" sz="1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   Это    тот,   кто  в   равной   степени вежлив   и   со  старшим,  и    с  младшим   годами и  по  положению</a:t>
            </a:r>
            <a:r>
              <a:rPr lang="ru-RU" sz="1300" dirty="0" smtClean="0">
                <a:solidFill>
                  <a:srgbClr val="0070C0"/>
                </a:solidFill>
              </a:rPr>
              <a:t>. </a:t>
            </a:r>
          </a:p>
          <a:p>
            <a:r>
              <a:rPr lang="ru-RU" sz="1300" dirty="0" smtClean="0">
                <a:solidFill>
                  <a:srgbClr val="0070C0"/>
                </a:solidFill>
              </a:rPr>
              <a:t>                                                                          Д.С.Лихачёв.</a:t>
            </a:r>
            <a:endParaRPr lang="ru-RU" sz="1300" dirty="0" smtClean="0">
              <a:solidFill>
                <a:srgbClr val="FF0000"/>
              </a:solidFill>
            </a:endParaRPr>
          </a:p>
          <a:p>
            <a:endParaRPr lang="ru-RU" sz="1300" dirty="0" smtClean="0">
              <a:solidFill>
                <a:srgbClr val="0070C0"/>
              </a:solidFill>
            </a:endParaRPr>
          </a:p>
          <a:p>
            <a:endParaRPr lang="ru-RU" sz="1300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8256" y="2479681"/>
            <a:ext cx="5376360" cy="661720"/>
          </a:xfrm>
          <a:ln w="28575">
            <a:noFill/>
          </a:ln>
        </p:spPr>
        <p:txBody>
          <a:bodyPr/>
          <a:lstStyle/>
          <a:p>
            <a:r>
              <a:rPr lang="ru-RU" sz="15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1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Придаточные   предложения   присоединяются   при   помощи  союзных     слов    и     поясняют     местоимение      в      главном  предложении.</a:t>
            </a:r>
            <a:endParaRPr lang="ru-RU" sz="1400" dirty="0"/>
          </a:p>
        </p:txBody>
      </p:sp>
      <p:sp>
        <p:nvSpPr>
          <p:cNvPr id="4" name="Текст 2"/>
          <p:cNvSpPr txBox="1">
            <a:spLocks/>
          </p:cNvSpPr>
          <p:nvPr/>
        </p:nvSpPr>
        <p:spPr>
          <a:xfrm>
            <a:off x="168256" y="193666"/>
            <a:ext cx="5429288" cy="1714511"/>
          </a:xfrm>
          <a:prstGeom prst="rect">
            <a:avLst/>
          </a:prstGeom>
          <a:ln w="28575">
            <a:noFill/>
          </a:ln>
        </p:spPr>
        <p:txBody>
          <a:bodyPr wrap="square" lIns="0" tIns="0" rIns="0" bIns="0">
            <a:spAutoFit/>
          </a:bodyPr>
          <a:lstStyle/>
          <a:p>
            <a:pPr marL="88900" marR="0" lvl="0" indent="88900" defTabSz="914400" eaLnBrk="1" fontAlgn="auto" latinLnBrk="0" hangingPunct="1">
              <a:lnSpc>
                <a:spcPts val="22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500" b="1" i="1" u="none" strike="noStrike" kern="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         </a:t>
            </a:r>
            <a:r>
              <a:rPr kumimoji="0" lang="ru-RU" sz="1500" b="1" i="1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[</a:t>
            </a:r>
            <a:r>
              <a:rPr kumimoji="0" lang="ru-RU" sz="1600" b="1" i="1" u="none" strike="noStrike" kern="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Воспитанный  человек  - это  тот</a:t>
            </a:r>
            <a:r>
              <a:rPr kumimoji="0" lang="ru-RU" sz="1600" b="1" i="1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]</a:t>
            </a:r>
            <a:r>
              <a:rPr kumimoji="0" lang="ru-RU" sz="1600" b="1" i="1" u="none" strike="noStrike" kern="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,   </a:t>
            </a:r>
            <a:r>
              <a:rPr kumimoji="0" lang="ru-RU" sz="1600" b="1" i="1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(</a:t>
            </a:r>
            <a:r>
              <a:rPr kumimoji="0" lang="ru-RU" sz="1600" b="1" i="1" u="none" strike="noStrike" kern="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кто  хочет </a:t>
            </a:r>
          </a:p>
          <a:p>
            <a:pPr marL="88900" marR="0" lvl="0" indent="-3175" defTabSz="914400" eaLnBrk="1" fontAlgn="auto" latinLnBrk="0" hangingPunct="1">
              <a:lnSpc>
                <a:spcPts val="22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600" b="1" i="1" u="none" strike="noStrike" kern="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и  умеет   считаться   с   другими</a:t>
            </a:r>
            <a:r>
              <a:rPr kumimoji="0" lang="ru-RU" sz="1600" b="1" i="1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)</a:t>
            </a:r>
            <a:r>
              <a:rPr kumimoji="0" lang="ru-RU" sz="1600" b="1" i="1" u="none" strike="noStrike" kern="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,   </a:t>
            </a:r>
            <a:r>
              <a:rPr kumimoji="0" lang="ru-RU" sz="1600" b="1" i="1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[</a:t>
            </a:r>
            <a:r>
              <a:rPr kumimoji="0" lang="ru-RU" sz="1600" b="1" i="1" u="none" strike="noStrike" kern="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это  тот</a:t>
            </a:r>
            <a:r>
              <a:rPr kumimoji="0" lang="ru-RU" sz="1600" b="1" i="1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]</a:t>
            </a:r>
            <a:r>
              <a:rPr kumimoji="0" lang="ru-RU" sz="1600" b="1" i="1" u="none" strike="noStrike" kern="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,     </a:t>
            </a:r>
            <a:r>
              <a:rPr kumimoji="0" lang="ru-RU" sz="1600" b="1" i="1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(</a:t>
            </a:r>
            <a:r>
              <a:rPr kumimoji="0" lang="ru-RU" sz="1600" b="1" i="1" u="none" strike="noStrike" kern="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кому  собственная   вежливость не  только привычна  и  легка, но и приятна</a:t>
            </a:r>
            <a:r>
              <a:rPr kumimoji="0" lang="ru-RU" sz="1600" b="1" i="1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)</a:t>
            </a:r>
            <a:r>
              <a:rPr kumimoji="0" lang="ru-RU" sz="1600" b="1" i="1" u="none" strike="noStrike" kern="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.   </a:t>
            </a:r>
            <a:r>
              <a:rPr kumimoji="0" lang="ru-RU" sz="1600" b="1" i="1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[</a:t>
            </a:r>
            <a:r>
              <a:rPr kumimoji="0" lang="ru-RU" sz="1600" b="1" i="1" u="none" strike="noStrike" kern="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Это   тот</a:t>
            </a:r>
            <a:r>
              <a:rPr kumimoji="0" lang="ru-RU" sz="1600" b="1" i="1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]</a:t>
            </a:r>
            <a:r>
              <a:rPr kumimoji="0" lang="ru-RU" sz="1600" b="1" i="1" u="none" strike="noStrike" kern="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,   </a:t>
            </a:r>
            <a:r>
              <a:rPr kumimoji="0" lang="ru-RU" sz="1600" b="1" i="1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(</a:t>
            </a:r>
            <a:r>
              <a:rPr kumimoji="0" lang="ru-RU" sz="1600" b="1" i="1" u="none" strike="noStrike" kern="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кто   в    равной  степени вежлив  и  со  старшим,   и    с  младшим   годами и  по  положению</a:t>
            </a:r>
            <a:r>
              <a:rPr kumimoji="0" lang="ru-RU" sz="1600" b="1" i="1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)</a:t>
            </a:r>
            <a:r>
              <a:rPr kumimoji="0" lang="ru-RU" sz="1600" b="1" i="1" u="none" strike="noStrike" kern="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.</a:t>
            </a:r>
            <a:endParaRPr kumimoji="0" lang="ru-RU" sz="1400" b="1" i="1" u="none" strike="noStrike" kern="0" cap="none" spc="0" normalizeH="0" baseline="0" noProof="0" dirty="0">
              <a:ln>
                <a:noFill/>
              </a:ln>
              <a:solidFill>
                <a:srgbClr val="2365C7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5" name="Текст 2"/>
          <p:cNvSpPr txBox="1">
            <a:spLocks/>
          </p:cNvSpPr>
          <p:nvPr/>
        </p:nvSpPr>
        <p:spPr>
          <a:xfrm>
            <a:off x="168256" y="1979615"/>
            <a:ext cx="5376360" cy="430887"/>
          </a:xfrm>
          <a:prstGeom prst="rect">
            <a:avLst/>
          </a:prstGeom>
          <a:ln w="28575">
            <a:noFill/>
          </a:ln>
        </p:spPr>
        <p:txBody>
          <a:bodyPr wrap="square" lIns="0" tIns="0" rIns="0" bIns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ru-RU" sz="1400" b="1" i="1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В чём   заключается    отличительная    особенность     главных  предложений,  которые  поясняются  данными   придаточными?</a:t>
            </a:r>
            <a:endParaRPr kumimoji="0" lang="ru-RU" sz="1400" b="1" i="1" u="none" strike="noStrike" kern="0" cap="none" spc="0" normalizeH="0" baseline="0" noProof="0" dirty="0">
              <a:ln>
                <a:noFill/>
              </a:ln>
              <a:solidFill>
                <a:srgbClr val="2365C7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954470" y="0"/>
            <a:ext cx="121444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(кто именно?</a:t>
            </a:r>
            <a:endParaRPr lang="ru-RU" sz="1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8" name="Picture 2" descr="C:\Documents and Settings\Администратор\Рабочий стол\Чл.png"/>
          <p:cNvPicPr>
            <a:picLocks noChangeAspect="1" noChangeArrowheads="1"/>
          </p:cNvPicPr>
          <p:nvPr/>
        </p:nvPicPr>
        <p:blipFill>
          <a:blip r:embed="rId2"/>
          <a:srcRect l="69552" t="23858" r="5263" b="65148"/>
          <a:stretch>
            <a:fillRect/>
          </a:stretch>
        </p:blipFill>
        <p:spPr bwMode="auto">
          <a:xfrm>
            <a:off x="4240222" y="265103"/>
            <a:ext cx="428628" cy="357190"/>
          </a:xfrm>
          <a:prstGeom prst="rect">
            <a:avLst/>
          </a:prstGeom>
          <a:noFill/>
        </p:spPr>
      </p:pic>
      <p:pic>
        <p:nvPicPr>
          <p:cNvPr id="9" name="Picture 2" descr="C:\Documents and Settings\Администратор\Рабочий стол\Чл.png"/>
          <p:cNvPicPr>
            <a:picLocks noChangeAspect="1" noChangeArrowheads="1"/>
          </p:cNvPicPr>
          <p:nvPr/>
        </p:nvPicPr>
        <p:blipFill>
          <a:blip r:embed="rId2"/>
          <a:srcRect l="69552" t="23858" r="5263" b="65148"/>
          <a:stretch>
            <a:fillRect/>
          </a:stretch>
        </p:blipFill>
        <p:spPr bwMode="auto">
          <a:xfrm>
            <a:off x="3025776" y="1050921"/>
            <a:ext cx="428628" cy="357190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2811462" y="908045"/>
            <a:ext cx="121444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(кто именно?</a:t>
            </a:r>
            <a:endParaRPr lang="ru-RU" sz="1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8256" y="193665"/>
            <a:ext cx="5400600" cy="3051185"/>
          </a:xfrm>
          <a:ln w="38100">
            <a:solidFill>
              <a:srgbClr val="00B050"/>
            </a:solidFill>
          </a:ln>
        </p:spPr>
        <p:txBody>
          <a:bodyPr/>
          <a:lstStyle/>
          <a:p>
            <a:pPr marL="88900" indent="88900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Придаточное  определительное,  которое  поясняет  </a:t>
            </a:r>
            <a:r>
              <a:rPr lang="ru-RU" sz="14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указательное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или  </a:t>
            </a:r>
            <a:r>
              <a:rPr lang="ru-RU" sz="14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определительное  местоимение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в  главном  предложении,  называется   </a:t>
            </a:r>
            <a:r>
              <a:rPr lang="ru-RU" sz="1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местоимённо</a:t>
            </a:r>
            <a:r>
              <a:rPr lang="ru-RU" sz="1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- определительным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. Оно    отвечает   на    вопросы   </a:t>
            </a:r>
            <a:r>
              <a:rPr lang="ru-RU" sz="1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кто    именно?    что    именно? </a:t>
            </a:r>
          </a:p>
          <a:p>
            <a:pPr marL="88900" indent="-3175"/>
            <a:r>
              <a:rPr lang="ru-RU" sz="1400" dirty="0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и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  присоединяется   к   главному   предложению   с    помощью  союзных  слов    </a:t>
            </a:r>
            <a:r>
              <a:rPr lang="ru-RU" sz="1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кто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  и    </a:t>
            </a:r>
            <a:r>
              <a:rPr lang="ru-RU" sz="1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что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88900" indent="88900"/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       </a:t>
            </a:r>
            <a:r>
              <a:rPr lang="ru-RU" sz="1400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Герой – это  </a:t>
            </a:r>
            <a:r>
              <a:rPr lang="ru-RU" sz="1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тот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 (кто   именно?),  </a:t>
            </a:r>
            <a:r>
              <a:rPr lang="ru-RU" sz="1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кто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1400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творит  жизнь  вопреки  смерти.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(М.Горький)</a:t>
            </a:r>
          </a:p>
          <a:p>
            <a:pPr marL="88900" indent="88900"/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pPr marL="88900" indent="88900"/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               </a:t>
            </a:r>
            <a:r>
              <a:rPr lang="ru-RU" sz="16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[</a:t>
            </a:r>
            <a:r>
              <a:rPr lang="ru-RU" sz="14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местоим</a:t>
            </a:r>
            <a:r>
              <a:rPr lang="ru-RU" sz="14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.      </a:t>
            </a:r>
            <a:r>
              <a:rPr lang="ru-RU" sz="16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], (</a:t>
            </a:r>
            <a:r>
              <a:rPr lang="ru-RU" sz="14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кто</a:t>
            </a:r>
            <a:r>
              <a:rPr lang="ru-RU" sz="14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…     признак </a:t>
            </a:r>
            <a:r>
              <a:rPr lang="ru-RU" sz="16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sz="14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   </a:t>
            </a:r>
          </a:p>
          <a:p>
            <a:pPr marL="88900" indent="88900"/>
            <a:r>
              <a:rPr lang="ru-RU" sz="1400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И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всё,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(что  именно?),  </a:t>
            </a:r>
            <a:r>
              <a:rPr lang="ru-RU" sz="1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что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1400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только   видит  око,  земного    путника  манит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. (А.Фет) </a:t>
            </a:r>
          </a:p>
          <a:p>
            <a:pPr marL="88900" indent="88900"/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             </a:t>
            </a:r>
            <a:r>
              <a:rPr lang="ru-RU" sz="16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              </a:t>
            </a:r>
            <a:r>
              <a:rPr lang="ru-RU" sz="18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[</a:t>
            </a:r>
            <a:r>
              <a:rPr lang="ru-RU" sz="16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местоим</a:t>
            </a:r>
            <a:r>
              <a:rPr lang="ru-RU" sz="16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.  , </a:t>
            </a:r>
            <a:r>
              <a:rPr lang="ru-RU" sz="18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16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что</a:t>
            </a:r>
            <a:r>
              <a:rPr lang="ru-RU" sz="16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…     признак </a:t>
            </a:r>
            <a:r>
              <a:rPr lang="ru-RU" sz="18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sz="16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8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]</a:t>
            </a:r>
            <a:r>
              <a:rPr lang="ru-RU" sz="16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11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</a:t>
            </a:r>
            <a:endParaRPr lang="ru-RU" sz="1400" dirty="0" smtClean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1400" dirty="0"/>
          </a:p>
        </p:txBody>
      </p:sp>
      <p:sp>
        <p:nvSpPr>
          <p:cNvPr id="4" name="TextBox 3"/>
          <p:cNvSpPr txBox="1"/>
          <p:nvPr/>
        </p:nvSpPr>
        <p:spPr>
          <a:xfrm>
            <a:off x="2097082" y="1836739"/>
            <a:ext cx="121444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кто  именно?)</a:t>
            </a:r>
            <a:endParaRPr lang="ru-RU" sz="1200" dirty="0">
              <a:solidFill>
                <a:srgbClr val="FF0000"/>
              </a:solidFill>
            </a:endParaRPr>
          </a:p>
        </p:txBody>
      </p:sp>
      <p:cxnSp>
        <p:nvCxnSpPr>
          <p:cNvPr id="6" name="Прямая соединительная линия 5"/>
          <p:cNvCxnSpPr/>
          <p:nvPr/>
        </p:nvCxnSpPr>
        <p:spPr>
          <a:xfrm rot="5400000" flipH="1" flipV="1">
            <a:off x="1381908" y="2122491"/>
            <a:ext cx="143670" cy="79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>
            <a:off x="1454140" y="2051053"/>
            <a:ext cx="214314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 стрелкой 10"/>
          <p:cNvCxnSpPr/>
          <p:nvPr/>
        </p:nvCxnSpPr>
        <p:spPr>
          <a:xfrm rot="5400000">
            <a:off x="3561561" y="2158210"/>
            <a:ext cx="7143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2882900" y="2551119"/>
            <a:ext cx="121444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кто  именно?)</a:t>
            </a:r>
            <a:endParaRPr lang="ru-RU" sz="1200" dirty="0">
              <a:solidFill>
                <a:srgbClr val="FF0000"/>
              </a:solidFill>
            </a:endParaRPr>
          </a:p>
        </p:txBody>
      </p:sp>
      <p:cxnSp>
        <p:nvCxnSpPr>
          <p:cNvPr id="14" name="Прямая соединительная линия 13"/>
          <p:cNvCxnSpPr/>
          <p:nvPr/>
        </p:nvCxnSpPr>
        <p:spPr>
          <a:xfrm rot="5400000" flipH="1" flipV="1">
            <a:off x="2596354" y="2836871"/>
            <a:ext cx="143670" cy="79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/>
          <p:nvPr/>
        </p:nvCxnSpPr>
        <p:spPr>
          <a:xfrm>
            <a:off x="2668586" y="2765433"/>
            <a:ext cx="1928826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 стрелкой 21"/>
          <p:cNvCxnSpPr/>
          <p:nvPr/>
        </p:nvCxnSpPr>
        <p:spPr>
          <a:xfrm rot="5400000">
            <a:off x="4525974" y="2836871"/>
            <a:ext cx="142876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4006</TotalTime>
  <Words>1151</Words>
  <Application>Microsoft Office PowerPoint</Application>
  <PresentationFormat>Произвольный</PresentationFormat>
  <Paragraphs>121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Office Theme</vt:lpstr>
      <vt:lpstr>Русский   язык </vt:lpstr>
      <vt:lpstr>Проверим   задание  для   самостоятельного  выполнения</vt:lpstr>
      <vt:lpstr>Слайд 3</vt:lpstr>
      <vt:lpstr>Слайд 4</vt:lpstr>
      <vt:lpstr>              Схема  разбора СПП</vt:lpstr>
      <vt:lpstr>Слайд 6</vt:lpstr>
      <vt:lpstr>                      Новая   тема</vt:lpstr>
      <vt:lpstr>Слайд 8</vt:lpstr>
      <vt:lpstr>Слайд 9</vt:lpstr>
      <vt:lpstr>Слайд 10</vt:lpstr>
      <vt:lpstr>                   Закрепление</vt:lpstr>
      <vt:lpstr>Слайд 12</vt:lpstr>
      <vt:lpstr>Слайд 13</vt:lpstr>
      <vt:lpstr>Задания для самостоятельного выполнения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Русский язык</dc:title>
  <cp:lastModifiedBy>LAN_OS</cp:lastModifiedBy>
  <cp:revision>505</cp:revision>
  <dcterms:created xsi:type="dcterms:W3CDTF">2020-04-13T08:05:42Z</dcterms:created>
  <dcterms:modified xsi:type="dcterms:W3CDTF">2020-10-25T15:53:58Z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LastSaved">
    <vt:filetime>2020-04-13T00:00:00Z</vt:filetime>
  </property>
</Properties>
</file>