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429" r:id="rId3"/>
    <p:sldId id="428" r:id="rId4"/>
    <p:sldId id="426" r:id="rId5"/>
    <p:sldId id="425" r:id="rId6"/>
    <p:sldId id="424" r:id="rId7"/>
    <p:sldId id="423" r:id="rId8"/>
    <p:sldId id="422" r:id="rId9"/>
    <p:sldId id="421" r:id="rId10"/>
    <p:sldId id="420" r:id="rId11"/>
    <p:sldId id="419" r:id="rId12"/>
    <p:sldId id="418" r:id="rId13"/>
    <p:sldId id="417" r:id="rId14"/>
    <p:sldId id="262" r:id="rId15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573" autoAdjust="0"/>
    <p:restoredTop sz="91649" autoAdjust="0"/>
  </p:normalViewPr>
  <p:slideViewPr>
    <p:cSldViewPr>
      <p:cViewPr>
        <p:scale>
          <a:sx n="100" d="100"/>
          <a:sy n="100" d="100"/>
        </p:scale>
        <p:origin x="-192" y="-4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0652" y="182265"/>
            <a:ext cx="3960440" cy="106118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Русский   язык</a:t>
            </a:r>
            <a:br>
              <a:rPr lang="ru-RU" sz="3400" spc="-5" dirty="0" smtClean="0"/>
            </a:b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5914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Сложноподчиненные  предложения с придаточным местоимённо-</a:t>
            </a:r>
            <a:r>
              <a:rPr lang="ru-RU" sz="2300" b="1" spc="-10" dirty="0" smtClean="0">
                <a:solidFill>
                  <a:srgbClr val="0070C0"/>
                </a:solidFill>
                <a:latin typeface="Arial"/>
                <a:cs typeface="Arial"/>
              </a:rPr>
              <a:t>определительным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1836739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22228"/>
            <a:ext cx="5400600" cy="2928957"/>
          </a:xfrm>
          <a:ln w="38100">
            <a:solidFill>
              <a:srgbClr val="00B050"/>
            </a:solidFill>
          </a:ln>
        </p:spPr>
        <p:txBody>
          <a:bodyPr/>
          <a:lstStyle/>
          <a:p>
            <a:pPr marL="88900" indent="88900"/>
            <a:r>
              <a:rPr lang="ru-RU" sz="1100" dirty="0" smtClean="0"/>
              <a:t>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Указательное  и  союзное  слова образуют  в СПП с  местоимённо-определительными  придаточными парные сочетания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8900" indent="8890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Наиболее  распространенными  являются  следующие   модели:</a:t>
            </a:r>
          </a:p>
          <a:p>
            <a:pPr marL="88900" indent="8890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… тот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],  (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который, кто…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8900" indent="88900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[…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тот, всякий, любой, каждый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],  (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кто…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8900" indent="88900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 …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таков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],  (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каков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)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8900" indent="88900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 …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такой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],  (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который, какой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)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8900" indent="88900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 …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то, всё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],  (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)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8900" indent="88900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отличие  от  определительных  придаточных, относящихся   </a:t>
            </a:r>
          </a:p>
          <a:p>
            <a:pPr marL="88900" indent="-3175"/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 существительному, </a:t>
            </a:r>
            <a:r>
              <a:rPr lang="ru-RU" sz="13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местоименно-определительные придаточные</a:t>
            </a:r>
            <a:r>
              <a:rPr lang="ru-RU" sz="13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могут  стоять и  </a:t>
            </a:r>
            <a:r>
              <a:rPr lang="ru-RU" sz="13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</a:t>
            </a:r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определяемым словом:</a:t>
            </a:r>
          </a:p>
          <a:p>
            <a:pPr marL="88900" indent="88900"/>
            <a:r>
              <a:rPr lang="ru-RU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3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sz="13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ищет,  </a:t>
            </a:r>
            <a:r>
              <a:rPr lang="ru-RU" sz="13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тот</a:t>
            </a:r>
            <a:r>
              <a:rPr lang="ru-RU" sz="13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всегда   найдёт.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(В. Лебедев-Кумач).</a:t>
            </a:r>
            <a:endParaRPr lang="ru-RU" sz="1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200" dirty="0"/>
          </a:p>
        </p:txBody>
      </p:sp>
      <p:pic>
        <p:nvPicPr>
          <p:cNvPr id="2051" name="Picture 3" descr="C:\Documents and Settings\Администратор\Рабочий стол\45 (2)\учитель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18" y="693732"/>
            <a:ext cx="1785950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Закрепление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336541"/>
            <a:ext cx="5357850" cy="2600712"/>
          </a:xfrm>
        </p:spPr>
        <p:txBody>
          <a:bodyPr/>
          <a:lstStyle/>
          <a:p>
            <a:r>
              <a:rPr lang="ru-RU" sz="1400" dirty="0" smtClean="0"/>
              <a:t> 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Выполним  упражнение  62  на  странице  29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Преобразуйте СПП с  придаточными  определительными в СПП с  местоимённо-определительными  придаточными.</a:t>
            </a:r>
          </a:p>
          <a:p>
            <a:r>
              <a:rPr lang="ru-RU" sz="1200" b="0" dirty="0" smtClean="0">
                <a:latin typeface="Times New Roman" pitchFamily="18" charset="0"/>
                <a:cs typeface="Times New Roman" pitchFamily="18" charset="0"/>
              </a:rPr>
              <a:t>Образец: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Человек,  который  не   лжёт, благороден.  ---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Тот, кто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не  лжёт, благороден.</a:t>
            </a:r>
          </a:p>
          <a:p>
            <a:pPr marL="228600" indent="-2286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Любая  вещь, которая  создана  человеческим  трудом, заслуживает  бережного  отношения. </a:t>
            </a:r>
          </a:p>
          <a:p>
            <a:pPr marL="228600" indent="-228600">
              <a:buAutoNum type="arabicPeriod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   Можно лишь пожалеть   человека,  который  не  способен почувствовать скромной прелести русской  природы.---</a:t>
            </a:r>
          </a:p>
          <a:p>
            <a:pPr marL="228600" indent="-228600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694" y="1765301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То, что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создан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человеческим  трудом,  заслуживает   бережного  отношения.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82570" y="2551119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Можно лишь пожалеть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того,  кто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не  способен почувствовать скромной прелести русской  природы.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192" y="193665"/>
            <a:ext cx="5304352" cy="2769989"/>
          </a:xfrm>
          <a:ln w="38100">
            <a:solidFill>
              <a:srgbClr val="00B050"/>
            </a:solidFill>
          </a:ln>
        </p:spPr>
        <p:txBody>
          <a:bodyPr/>
          <a:lstStyle/>
          <a:p>
            <a:pPr marL="228600" indent="-141288"/>
            <a:r>
              <a:rPr lang="ru-RU" sz="1200" dirty="0" smtClean="0"/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Служащие     музея     продемонстрировали     школьникам    </a:t>
            </a:r>
          </a:p>
          <a:p>
            <a:pPr marL="228600" indent="-141288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предметы, которые  были  обнаружены  археологами при   </a:t>
            </a:r>
          </a:p>
          <a:p>
            <a:pPr marL="228600" indent="-141288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раскопках  древних  поселений. </a:t>
            </a:r>
          </a:p>
          <a:p>
            <a:pPr marL="228600" indent="-141288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141288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228600" indent="-141288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141288">
              <a:buAutoNum type="arabicPeriod" startAt="4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Человек,  который  не   ценит  своего времени,  ничего  не   добьётся.</a:t>
            </a:r>
          </a:p>
          <a:p>
            <a:pPr marL="228600" indent="-141288">
              <a:buAutoNum type="arabicPeriod" startAt="4"/>
            </a:pP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141288">
              <a:buAutoNum type="arabicPeriod" startAt="4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Я   помню    каждое   слово,  которое   было   сказано    мне друзьями в  тот   памятный   день. </a:t>
            </a:r>
          </a:p>
          <a:p>
            <a:pPr marL="228600" indent="-141288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141288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239694" y="1908177"/>
            <a:ext cx="53043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Тот,  кто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не   ценит  своего времени,  ничего  не   добьётся.</a:t>
            </a: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                              </a:t>
            </a: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461448" y="836607"/>
            <a:ext cx="5304352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Служащие    музея   продемонстрировали   школьникам  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то,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что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был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обнаружен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археологами при  раскопках  древних  поселений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461448" y="2551119"/>
            <a:ext cx="506465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Я помню  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то,   что   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было   сказано   мне друзьями  в    тот   памятный   день</a:t>
            </a: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 </a:t>
            </a: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2365C7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93665"/>
            <a:ext cx="5304352" cy="2862322"/>
          </a:xfrm>
          <a:ln w="38100">
            <a:solidFill>
              <a:srgbClr val="00B050"/>
            </a:solidFill>
          </a:ln>
        </p:spPr>
        <p:txBody>
          <a:bodyPr/>
          <a:lstStyle/>
          <a:p>
            <a:pPr marL="625475"/>
            <a:r>
              <a:rPr lang="ru-RU" sz="1200" dirty="0" smtClean="0">
                <a:solidFill>
                  <a:srgbClr val="FF0000"/>
                </a:solidFill>
              </a:rPr>
              <a:t>Если  вам  не очень  ясны   структура СПП и расстановка  знаков  препинания  в  нём, составьте  линейную  схему, обозначив  главное  предложение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 [… ]</a:t>
            </a:r>
            <a:r>
              <a:rPr lang="ru-RU" sz="1200" dirty="0" smtClean="0">
                <a:solidFill>
                  <a:srgbClr val="FF0000"/>
                </a:solidFill>
              </a:rPr>
              <a:t>, а  придаточное   -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</a:rPr>
              <a:t>(…)</a:t>
            </a:r>
            <a:r>
              <a:rPr lang="ru-RU" sz="1200" dirty="0" smtClean="0">
                <a:solidFill>
                  <a:srgbClr val="FF0000"/>
                </a:solidFill>
              </a:rPr>
              <a:t>,  например:</a:t>
            </a:r>
            <a:endParaRPr lang="ru-RU" sz="1100" dirty="0" smtClean="0">
              <a:solidFill>
                <a:srgbClr val="FF0000"/>
              </a:solidFill>
            </a:endParaRP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      Высоко   возвышался  над  другими деревьями   </a:t>
            </a: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тот  тополь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что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рос   в  нашем   дворе.</a:t>
            </a: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             </a:t>
            </a:r>
            <a:r>
              <a:rPr lang="ru-RU" sz="1400" dirty="0" smtClean="0"/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[…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указ. сл. + сущ.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союзн. сл. что…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sz="1400" dirty="0" smtClean="0"/>
              <a:t>   </a:t>
            </a:r>
            <a:endParaRPr lang="ru-RU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Тополь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который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рос  в  нашем  дворе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высоко    </a:t>
            </a: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возвышался  над  другими   деревьями.</a:t>
            </a:r>
          </a:p>
          <a:p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                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сущ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rgbClr val="FF0000"/>
                </a:solidFill>
              </a:rPr>
              <a:t>который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…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7" name="Picture 3" descr="C:\Documents and Settings\Администратор\Рабочий стол\45 (2)\VigilantSandyHawaiianmonkseal-size_restricte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694" y="193665"/>
            <a:ext cx="554127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Задания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11264" y="908045"/>
            <a:ext cx="428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выучить  теоретический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материал.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Письменно      выполнить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упражнения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67.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02423"/>
            <a:ext cx="5246443" cy="215444"/>
          </a:xfrm>
        </p:spPr>
        <p:txBody>
          <a:bodyPr/>
          <a:lstStyle/>
          <a:p>
            <a:r>
              <a:rPr lang="ru-RU" sz="1400" dirty="0" smtClean="0"/>
              <a:t>Проверим   задание  для   самостоятельного  выполнения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3"/>
            <a:ext cx="5328592" cy="2523768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  Страница   26,     упражнение   58.     </a:t>
            </a:r>
            <a:r>
              <a:rPr lang="ru-RU" sz="1400" dirty="0" smtClean="0"/>
              <a:t>Убедитесь в  том,  что  союзные  слова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где, откуда, куда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и   др</a:t>
            </a:r>
            <a:r>
              <a:rPr lang="ru-RU" sz="1400" dirty="0" smtClean="0"/>
              <a:t>. употребляются </a:t>
            </a:r>
            <a:r>
              <a:rPr lang="en-US" sz="1400" dirty="0" smtClean="0"/>
              <a:t>  </a:t>
            </a:r>
            <a:r>
              <a:rPr lang="ru-RU" sz="1400" dirty="0" smtClean="0"/>
              <a:t> в  </a:t>
            </a:r>
            <a:r>
              <a:rPr lang="en-US" sz="1400" dirty="0" smtClean="0"/>
              <a:t>  </a:t>
            </a:r>
            <a:r>
              <a:rPr lang="ru-RU" sz="1400" dirty="0" smtClean="0"/>
              <a:t>придаточном </a:t>
            </a:r>
            <a:r>
              <a:rPr lang="en-US" sz="1400" dirty="0" smtClean="0"/>
              <a:t>    </a:t>
            </a:r>
            <a:r>
              <a:rPr lang="ru-RU" sz="1400" dirty="0" smtClean="0"/>
              <a:t>определительном в  значении 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который</a:t>
            </a:r>
            <a:r>
              <a:rPr lang="ru-RU" sz="1400" dirty="0" smtClean="0"/>
              <a:t>. Для   этого  преобразуйте предложения   по  образцу. Расставьте  знаки  препинания.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Образец: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rgbClr val="00B050"/>
                </a:solidFill>
              </a:rPr>
              <a:t>Вот  полянка,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где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rgbClr val="00B050"/>
                </a:solidFill>
              </a:rPr>
              <a:t>между  двумя  ручьями  я  недавно    белые   грибы  собирал. </a:t>
            </a:r>
            <a:r>
              <a:rPr lang="ru-RU" sz="1400" dirty="0" smtClean="0">
                <a:solidFill>
                  <a:srgbClr val="0070C0"/>
                </a:solidFill>
              </a:rPr>
              <a:t>(Пришвин)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ru-RU" sz="1400" dirty="0" smtClean="0">
                <a:solidFill>
                  <a:srgbClr val="00B050"/>
                </a:solidFill>
              </a:rPr>
              <a:t>Вот   полян</a:t>
            </a:r>
            <a:r>
              <a:rPr lang="uz-Cyrl-UZ" sz="1400" dirty="0" smtClean="0">
                <a:solidFill>
                  <a:srgbClr val="00B050"/>
                </a:solidFill>
              </a:rPr>
              <a:t>к</a:t>
            </a:r>
            <a:r>
              <a:rPr lang="ru-RU" sz="1400" dirty="0" smtClean="0">
                <a:solidFill>
                  <a:srgbClr val="00B050"/>
                </a:solidFill>
              </a:rPr>
              <a:t>а,  на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которой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rgbClr val="00B050"/>
                </a:solidFill>
              </a:rPr>
              <a:t>между    двумя  ручьями   я  недавно    белые  грибы  собирал.</a:t>
            </a:r>
          </a:p>
          <a:p>
            <a:r>
              <a:rPr lang="ru-RU" sz="1400" dirty="0" smtClean="0"/>
              <a:t>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8256" y="193665"/>
            <a:ext cx="5429288" cy="275973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177800" algn="just">
              <a:lnSpc>
                <a:spcPts val="1600"/>
              </a:lnSpc>
              <a:buAutoNum type="arabicPeriod"/>
            </a:pPr>
            <a:r>
              <a:rPr lang="ru-RU" sz="1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Село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откуда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  выехали  скоро скрылось из виду. </a:t>
            </a:r>
            <a:r>
              <a:rPr lang="ru-RU" sz="15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Село,  </a:t>
            </a:r>
            <a:r>
              <a:rPr lang="ru-RU" sz="15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которого </a:t>
            </a:r>
            <a:r>
              <a:rPr lang="ru-RU" sz="15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 выехали, скоро  скрылось  из   виду.</a:t>
            </a:r>
          </a:p>
          <a:p>
            <a:pPr marL="177800" algn="just">
              <a:lnSpc>
                <a:spcPts val="1600"/>
              </a:lnSpc>
              <a:buAutoNum type="arabicPeriod"/>
            </a:pPr>
            <a:r>
              <a:rPr lang="ru-RU" sz="1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  подъехали  к  крепости  </a:t>
            </a:r>
            <a:r>
              <a:rPr lang="ru-RU" sz="15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куда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входила   наша  артиллерия. </a:t>
            </a:r>
            <a:r>
              <a:rPr lang="ru-RU" sz="15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Мы  подъехали  к крепости,  </a:t>
            </a:r>
            <a:r>
              <a:rPr lang="ru-RU" sz="15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которую  </a:t>
            </a:r>
            <a:r>
              <a:rPr lang="ru-RU" sz="15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входила   наша   артиллерия.</a:t>
            </a:r>
          </a:p>
          <a:p>
            <a:pPr marL="177800" algn="just">
              <a:lnSpc>
                <a:spcPts val="1600"/>
              </a:lnSpc>
              <a:buAutoNum type="arabicPeriod"/>
            </a:pPr>
            <a:r>
              <a:rPr lang="ru-RU" sz="1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Уж проходят караваны через те скалы </a:t>
            </a:r>
            <a:r>
              <a:rPr lang="ru-RU" sz="15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носились  лишь  туманы да цари-орлы. </a:t>
            </a:r>
            <a:r>
              <a:rPr lang="ru-RU" sz="15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–Уж проходят караваны через скалы,  </a:t>
            </a:r>
            <a:r>
              <a:rPr lang="ru-RU" sz="15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где  </a:t>
            </a:r>
            <a:r>
              <a:rPr lang="ru-RU" sz="15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носились  лишь  туманы   да   цари-орлы. </a:t>
            </a:r>
          </a:p>
          <a:p>
            <a:pPr marL="177800" algn="just">
              <a:lnSpc>
                <a:spcPts val="1600"/>
              </a:lnSpc>
              <a:buAutoNum type="arabicPeriod"/>
            </a:pPr>
            <a:r>
              <a:rPr lang="ru-RU" sz="1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Поднявшись  на  небольшой  холмик </a:t>
            </a:r>
            <a:r>
              <a:rPr lang="ru-RU" sz="15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откуда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5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начиналась  узкая едва  заметная  лесная  тропинка я  оглянулся. </a:t>
            </a:r>
            <a:r>
              <a:rPr lang="ru-RU" sz="15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Поднявшись  на  небольшой  холмик,  </a:t>
            </a:r>
            <a:r>
              <a:rPr lang="ru-RU" sz="15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 которого  </a:t>
            </a:r>
            <a:r>
              <a:rPr lang="ru-RU" sz="15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начиналась  узкая,  едва заметная лесная тропинка, я оглянулся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5"/>
            <a:ext cx="5429287" cy="2708434"/>
          </a:xfrm>
          <a:ln w="38100">
            <a:solidFill>
              <a:srgbClr val="00B050"/>
            </a:solidFill>
          </a:ln>
        </p:spPr>
        <p:txBody>
          <a:bodyPr/>
          <a:lstStyle/>
          <a:p>
            <a:pPr marL="342900" indent="-76200">
              <a:buAutoNum type="arabicPeriod" startAt="5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Мы  бежали  к  старой  скирде  камыша </a:t>
            </a:r>
            <a:r>
              <a:rPr lang="ru-RU" sz="1600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 стояла  на  берегу. </a:t>
            </a:r>
            <a:r>
              <a:rPr lang="ru-RU" sz="1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Мы бежали  к  старой  скирде   камыша,  </a:t>
            </a:r>
            <a:r>
              <a:rPr lang="ru-RU" sz="1600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которая</a:t>
            </a:r>
            <a:r>
              <a:rPr lang="ru-RU" sz="1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стояла на   берегу.</a:t>
            </a:r>
          </a:p>
          <a:p>
            <a:pPr marL="342900" indent="-76200">
              <a:buAutoNum type="arabicPeriod" startAt="5"/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Я  думал  также  и  о  том  человеке </a:t>
            </a:r>
            <a:r>
              <a:rPr lang="ru-RU" sz="1600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чьих    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руках  находилась  моя  судьба. </a:t>
            </a:r>
            <a:r>
              <a:rPr lang="ru-RU" sz="1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Я думал   также  и  о  том  человеке, в  руках  </a:t>
            </a:r>
            <a:r>
              <a:rPr lang="ru-RU" sz="1600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которого </a:t>
            </a:r>
            <a:r>
              <a:rPr lang="ru-RU" sz="1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находилась   моя   судьба.</a:t>
            </a:r>
          </a:p>
          <a:p>
            <a:pPr marL="342900" indent="-76200">
              <a:buAutoNum type="arabicPeriod" startAt="5"/>
            </a:pP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От  него  не  дождешься   никакого  живого  или  хоть  даже   заносчивого  слова </a:t>
            </a:r>
            <a:r>
              <a:rPr lang="ru-RU" sz="1600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какое</a:t>
            </a:r>
            <a:r>
              <a:rPr lang="ru-RU" sz="1600" b="0" dirty="0" smtClean="0">
                <a:latin typeface="Times New Roman" pitchFamily="18" charset="0"/>
                <a:cs typeface="Times New Roman" pitchFamily="18" charset="0"/>
              </a:rPr>
              <a:t>   можешь   услышать почти  от  всякого. </a:t>
            </a:r>
            <a:r>
              <a:rPr lang="ru-RU" sz="1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От  него  не  дождешься  никакого  живого  или   даже  заносчивого  слова, </a:t>
            </a:r>
            <a:r>
              <a:rPr lang="ru-RU" sz="1600" b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которое </a:t>
            </a:r>
            <a:r>
              <a:rPr lang="ru-RU" sz="1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можно   услышать почти   от   всякого.</a:t>
            </a:r>
            <a:endParaRPr lang="ru-RU" sz="16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07777"/>
          </a:xfrm>
        </p:spPr>
        <p:txBody>
          <a:bodyPr/>
          <a:lstStyle/>
          <a:p>
            <a:r>
              <a:rPr lang="ru-RU" sz="2000" dirty="0" smtClean="0"/>
              <a:t>              Схема  разбора СПП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86321"/>
            <a:ext cx="5472608" cy="2369880"/>
          </a:xfrm>
        </p:spPr>
        <p:txBody>
          <a:bodyPr/>
          <a:lstStyle/>
          <a:p>
            <a:r>
              <a:rPr lang="ru-RU" sz="1400" dirty="0" smtClean="0"/>
              <a:t> 1.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Определить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предложения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 цели  высказывания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если  оно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восклицательное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 отметить   это.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Выделить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грамматические  основы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предложения,   указать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главную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придаточную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часть  предложения.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Определить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  придаточной  части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указать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союзное   слово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и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указательное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слово (если  есть).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4. Составить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графическую   схему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предложения (вертикальную   или  горизонтальную).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Объяснить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знаки  препинания.</a:t>
            </a:r>
          </a:p>
          <a:p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Главную  и  придаточную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части  разобрать   как  простые  предложения.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4525974" y="2051053"/>
            <a:ext cx="1000132" cy="10715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36308"/>
            <a:ext cx="5429288" cy="3170099"/>
          </a:xfrm>
          <a:ln w="38100">
            <a:solidFill>
              <a:srgbClr val="00B050"/>
            </a:solidFill>
          </a:ln>
        </p:spPr>
        <p:txBody>
          <a:bodyPr/>
          <a:lstStyle/>
          <a:p>
            <a:r>
              <a:rPr lang="ru-RU" sz="1400" dirty="0" smtClean="0"/>
              <a:t>           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Образец     разбора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Я написала  слова,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долго  сказать   не  смела.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(А.Ахматова)</a:t>
            </a:r>
          </a:p>
          <a:p>
            <a:pPr marL="1778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Повествовательное, невосклицательное.</a:t>
            </a:r>
          </a:p>
          <a:p>
            <a:pPr marL="1778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Главная   часть  -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придаточная -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№2.</a:t>
            </a:r>
          </a:p>
          <a:p>
            <a:pPr marL="177800">
              <a:buAutoNum type="arabicPeriod"/>
            </a:pP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Сложноподчиненное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предложение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   с     </a:t>
            </a:r>
            <a:r>
              <a:rPr lang="ru-RU" sz="14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определительным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придаточным,  которое   с   главным  предложением  соединено  союзным  словом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 (= которые,  какие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177800"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17780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Линейная   схема: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       ],        (   что… ).</a:t>
            </a:r>
          </a:p>
          <a:p>
            <a:pPr marL="1778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1778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вертикальная:</a:t>
            </a:r>
          </a:p>
          <a:p>
            <a:pPr marL="342900" indent="-342900"/>
            <a:endParaRPr lang="ru-RU" sz="1200" dirty="0" smtClean="0"/>
          </a:p>
          <a:p>
            <a:pPr marL="342900" indent="-342900"/>
            <a:r>
              <a:rPr lang="ru-RU" sz="1200" dirty="0" smtClean="0"/>
              <a:t>      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54008" y="193665"/>
            <a:ext cx="239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2834" y="265103"/>
            <a:ext cx="239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668322" y="550855"/>
            <a:ext cx="1143008" cy="357190"/>
          </a:xfrm>
          <a:prstGeom prst="rect">
            <a:avLst/>
          </a:prstGeom>
          <a:noFill/>
        </p:spPr>
      </p:pic>
      <p:pic>
        <p:nvPicPr>
          <p:cNvPr id="7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3382966" y="479417"/>
            <a:ext cx="1025512" cy="357190"/>
          </a:xfrm>
          <a:prstGeom prst="rect">
            <a:avLst/>
          </a:prstGeom>
          <a:noFill/>
        </p:spPr>
      </p:pic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39886" r="5263" b="49120"/>
          <a:stretch>
            <a:fillRect/>
          </a:stretch>
        </p:blipFill>
        <p:spPr bwMode="auto">
          <a:xfrm>
            <a:off x="4240222" y="479417"/>
            <a:ext cx="1071570" cy="35719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25710" y="1979615"/>
            <a:ext cx="239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х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8520" y="197961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1)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7214" y="205105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2)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740024" y="2051053"/>
            <a:ext cx="1588" cy="18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740024" y="2051053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3776669" y="2157416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882900" y="1765301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какие?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83164" y="2193929"/>
            <a:ext cx="357190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 стрелкой 34"/>
          <p:cNvCxnSpPr>
            <a:stCxn id="33" idx="2"/>
          </p:cNvCxnSpPr>
          <p:nvPr/>
        </p:nvCxnSpPr>
        <p:spPr>
          <a:xfrm rot="5400000">
            <a:off x="4912037" y="2615710"/>
            <a:ext cx="263727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4597412" y="2765433"/>
            <a:ext cx="928694" cy="3365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68850" y="2622557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Documents and Settings\Администратор\Рабочий стол\Рабочий стол 2019\человечки\Человече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132" y="2479681"/>
            <a:ext cx="2143140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  Новая   тема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407979"/>
            <a:ext cx="5429288" cy="3185487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Местоимённо-определительные придаточные предложения.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Выполним   упражнение.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Страница 28, упражнение  61.</a:t>
            </a:r>
          </a:p>
          <a:p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Прочитайте. Скажите,  согласны  ли  вы  с  автором. Укажите  придаточные  предложения.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Воспитанный   человек    -   это   тот,   кто     хочет  и     умеет    считаться    с    другими,    это    тот,   кому  собственная   вежливость не  только привычна   и   легка, но и приятна.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Это    тот,   кто  в   равной   степени вежлив   и   со  старшим,  и    с  младшим   годами и  по  положению</a:t>
            </a:r>
            <a:r>
              <a:rPr lang="ru-RU" sz="1300" dirty="0" smtClean="0">
                <a:solidFill>
                  <a:srgbClr val="0070C0"/>
                </a:solidFill>
              </a:rPr>
              <a:t>. </a:t>
            </a:r>
          </a:p>
          <a:p>
            <a:r>
              <a:rPr lang="ru-RU" sz="1300" dirty="0" smtClean="0">
                <a:solidFill>
                  <a:srgbClr val="0070C0"/>
                </a:solidFill>
              </a:rPr>
              <a:t>                                                                          Д.С.Лихачёв.</a:t>
            </a:r>
            <a:endParaRPr lang="ru-RU" sz="1300" dirty="0" smtClean="0">
              <a:solidFill>
                <a:srgbClr val="FF0000"/>
              </a:solidFill>
            </a:endParaRPr>
          </a:p>
          <a:p>
            <a:endParaRPr lang="ru-RU" sz="1300" dirty="0" smtClean="0">
              <a:solidFill>
                <a:srgbClr val="0070C0"/>
              </a:solidFill>
            </a:endParaRPr>
          </a:p>
          <a:p>
            <a:endParaRPr lang="ru-RU" sz="13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479681"/>
            <a:ext cx="5376360" cy="661720"/>
          </a:xfrm>
          <a:ln w="28575">
            <a:noFill/>
          </a:ln>
        </p:spPr>
        <p:txBody>
          <a:bodyPr/>
          <a:lstStyle/>
          <a:p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Придаточные   предложения   присоединяются   при   помощи  союзных     слов    и     поясняют     местоимение      в      главном  предложении.</a:t>
            </a:r>
            <a:endParaRPr lang="ru-RU" sz="1400" dirty="0"/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168256" y="193666"/>
            <a:ext cx="5429288" cy="1714511"/>
          </a:xfrm>
          <a:prstGeom prst="rect">
            <a:avLst/>
          </a:prstGeom>
          <a:ln w="28575">
            <a:noFill/>
          </a:ln>
        </p:spPr>
        <p:txBody>
          <a:bodyPr wrap="square" lIns="0" tIns="0" rIns="0" bIns="0">
            <a:spAutoFit/>
          </a:bodyPr>
          <a:lstStyle/>
          <a:p>
            <a:pPr marL="88900" marR="0" lvl="0" indent="88900" defTabSz="91440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   </a:t>
            </a:r>
            <a:r>
              <a:rPr kumimoji="0" lang="ru-RU" sz="15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Воспитанный  человек  - это  тот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 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кто  хочет </a:t>
            </a:r>
          </a:p>
          <a:p>
            <a:pPr marL="88900" marR="0" lvl="0" indent="-3175" defTabSz="91440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и  умеет   считаться   с   другими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 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это  тот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   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кому  собственная   вежливость не  только привычна  и  легка, но и приятна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 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[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Это   тот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]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  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кто   в    равной  степени вежлив  и  со  старшим,   и    с  младшим   годами и  по  положению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168256" y="1979615"/>
            <a:ext cx="5376360" cy="430887"/>
          </a:xfrm>
          <a:prstGeom prst="rect">
            <a:avLst/>
          </a:prstGeom>
          <a:ln w="28575">
            <a:noFill/>
          </a:ln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чём   заключается    отличительная    особенность     главных  предложений,  которые  поясняются  данными   придаточными?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rgbClr val="2365C7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4470" y="0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(кто именно?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4240222" y="265103"/>
            <a:ext cx="428628" cy="357190"/>
          </a:xfrm>
          <a:prstGeom prst="rect">
            <a:avLst/>
          </a:prstGeom>
          <a:noFill/>
        </p:spPr>
      </p:pic>
      <p:pic>
        <p:nvPicPr>
          <p:cNvPr id="9" name="Picture 2" descr="C:\Documents and Settings\Администратор\Рабочий стол\Чл.png"/>
          <p:cNvPicPr>
            <a:picLocks noChangeAspect="1" noChangeArrowheads="1"/>
          </p:cNvPicPr>
          <p:nvPr/>
        </p:nvPicPr>
        <p:blipFill>
          <a:blip r:embed="rId2"/>
          <a:srcRect l="69552" t="23858" r="5263" b="65148"/>
          <a:stretch>
            <a:fillRect/>
          </a:stretch>
        </p:blipFill>
        <p:spPr bwMode="auto">
          <a:xfrm>
            <a:off x="3025776" y="1050921"/>
            <a:ext cx="428628" cy="35719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811462" y="908045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(кто именно?</a:t>
            </a:r>
            <a:endParaRPr lang="ru-RU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193665"/>
            <a:ext cx="5400600" cy="3051185"/>
          </a:xfrm>
          <a:ln w="38100">
            <a:solidFill>
              <a:srgbClr val="00B050"/>
            </a:solidFill>
          </a:ln>
        </p:spPr>
        <p:txBody>
          <a:bodyPr/>
          <a:lstStyle/>
          <a:p>
            <a:pPr marL="88900" indent="88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Придаточное  определительное,  которое  поясняет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указательное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или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определительное  местоимение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 главном  предложении,  называется  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местоимённо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определительным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Оно    отвечает   на    вопросы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   именно?    что    именно? </a:t>
            </a:r>
          </a:p>
          <a:p>
            <a:pPr marL="88900" indent="-3175"/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присоединяется   к   главному   предложению   с    помощью  союзных  слов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и  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8900" indent="8890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Герой – это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(кто   именно?),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творит  жизнь  вопреки  смерти.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(М.Горький)</a:t>
            </a:r>
          </a:p>
          <a:p>
            <a:pPr marL="88900" indent="889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indent="8890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местоим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], (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    признак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88900" indent="88900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всё,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(что  именно?),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  видит  око,  земного    путника  манит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(А.Фет) </a:t>
            </a:r>
          </a:p>
          <a:p>
            <a:pPr marL="88900" indent="8890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местоим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,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     признак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097082" y="1836739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 именно?)</a:t>
            </a:r>
            <a:endParaRPr lang="ru-RU" sz="1200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381908" y="2122491"/>
            <a:ext cx="14367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454140" y="2051053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561561" y="2158210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82900" y="2551119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 именно?)</a:t>
            </a:r>
            <a:endParaRPr lang="ru-RU" sz="1200" dirty="0">
              <a:solidFill>
                <a:srgbClr val="FF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2596354" y="2836871"/>
            <a:ext cx="14367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668586" y="2765433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4525974" y="2836871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4006</TotalTime>
  <Words>1151</Words>
  <Application>Microsoft Office PowerPoint</Application>
  <PresentationFormat>Произвольный</PresentationFormat>
  <Paragraphs>121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Русский   язык </vt:lpstr>
      <vt:lpstr>Проверим   задание  для   самостоятельного  выполнения</vt:lpstr>
      <vt:lpstr>Слайд 3</vt:lpstr>
      <vt:lpstr>Слайд 4</vt:lpstr>
      <vt:lpstr>              Схема  разбора СПП</vt:lpstr>
      <vt:lpstr>Слайд 6</vt:lpstr>
      <vt:lpstr>                      Новая   тема</vt:lpstr>
      <vt:lpstr>Слайд 8</vt:lpstr>
      <vt:lpstr>Слайд 9</vt:lpstr>
      <vt:lpstr>Слайд 10</vt:lpstr>
      <vt:lpstr>                   Закрепление</vt:lpstr>
      <vt:lpstr>Слайд 12</vt:lpstr>
      <vt:lpstr>Слайд 13</vt:lpstr>
      <vt:lpstr>Задания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505</cp:revision>
  <dcterms:created xsi:type="dcterms:W3CDTF">2020-04-13T08:05:42Z</dcterms:created>
  <dcterms:modified xsi:type="dcterms:W3CDTF">2020-10-25T15:53:58Z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