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344" r:id="rId3"/>
    <p:sldId id="366" r:id="rId4"/>
    <p:sldId id="367" r:id="rId5"/>
    <p:sldId id="368" r:id="rId6"/>
    <p:sldId id="369" r:id="rId7"/>
    <p:sldId id="370" r:id="rId8"/>
    <p:sldId id="371" r:id="rId9"/>
    <p:sldId id="372" r:id="rId10"/>
    <p:sldId id="373" r:id="rId11"/>
    <p:sldId id="374" r:id="rId12"/>
    <p:sldId id="375" r:id="rId13"/>
    <p:sldId id="376" r:id="rId14"/>
    <p:sldId id="377" r:id="rId15"/>
    <p:sldId id="378" r:id="rId16"/>
    <p:sldId id="379" r:id="rId17"/>
    <p:sldId id="364" r:id="rId18"/>
    <p:sldId id="262" r:id="rId19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8704" autoAdjust="0"/>
    <p:restoredTop sz="92324" autoAdjust="0"/>
  </p:normalViewPr>
  <p:slideViewPr>
    <p:cSldViewPr>
      <p:cViewPr>
        <p:scale>
          <a:sx n="166" d="100"/>
          <a:sy n="166" d="100"/>
        </p:scale>
        <p:origin x="-78" y="-4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4074" y="193665"/>
            <a:ext cx="3960440" cy="106118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>
                <a:latin typeface="Times New Roman" pitchFamily="18" charset="0"/>
                <a:cs typeface="Times New Roman" pitchFamily="18" charset="0"/>
              </a:rPr>
              <a:t>Русский   язык</a:t>
            </a:r>
            <a:br>
              <a:rPr lang="ru-RU" sz="3400" spc="-5" dirty="0" smtClean="0">
                <a:latin typeface="Times New Roman" pitchFamily="18" charset="0"/>
                <a:cs typeface="Times New Roman" pitchFamily="18" charset="0"/>
              </a:rPr>
            </a:br>
            <a:endParaRPr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54074" y="979483"/>
            <a:ext cx="4679371" cy="170687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en-US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2400"/>
              </a:lnSpc>
              <a:spcBef>
                <a:spcPts val="110"/>
              </a:spcBef>
            </a:pPr>
            <a:r>
              <a:rPr lang="ru-RU" sz="2400" b="1" spc="-1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Сложносочиненные  предложения</a:t>
            </a:r>
            <a:endParaRPr lang="ru-RU" sz="2400" spc="-1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008" y="1050921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1836739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0"/>
            <a:ext cx="5328592" cy="2893100"/>
          </a:xfrm>
          <a:solidFill>
            <a:schemeClr val="bg1"/>
          </a:solidFill>
        </p:spPr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Запятая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перед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союзом  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не   ставится, если в ССП   имеется  общий  второстепенный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член,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который            относится   к  обеим  частям   этого  предложения: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Рано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утром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приехала 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машина  </a:t>
            </a:r>
            <a:endParaRPr lang="en-US" sz="20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мы   сразу  отправились  на  вокзал.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Обстоятельство  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рано  утром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относится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  обеим  частям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сложного  предложения.) </a:t>
            </a:r>
            <a:r>
              <a:rPr lang="ru-RU" sz="1400" dirty="0" smtClean="0"/>
              <a:t>                                        </a:t>
            </a:r>
            <a:endParaRPr lang="ru-RU" sz="1400" dirty="0">
              <a:solidFill>
                <a:srgbClr val="FF0000"/>
              </a:solidFill>
            </a:endParaRPr>
          </a:p>
        </p:txBody>
      </p:sp>
      <p:pic>
        <p:nvPicPr>
          <p:cNvPr id="4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811198" y="1836739"/>
            <a:ext cx="1857388" cy="265103"/>
          </a:xfrm>
          <a:prstGeom prst="rect">
            <a:avLst/>
          </a:prstGeom>
          <a:noFill/>
        </p:spPr>
      </p:pic>
      <p:pic>
        <p:nvPicPr>
          <p:cNvPr id="5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3740156" y="1693863"/>
            <a:ext cx="1143008" cy="357190"/>
          </a:xfrm>
          <a:prstGeom prst="rect">
            <a:avLst/>
          </a:prstGeom>
          <a:noFill/>
        </p:spPr>
      </p:pic>
      <p:pic>
        <p:nvPicPr>
          <p:cNvPr id="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2454272" y="1836739"/>
            <a:ext cx="1357322" cy="357190"/>
          </a:xfrm>
          <a:prstGeom prst="rect">
            <a:avLst/>
          </a:prstGeom>
          <a:noFill/>
        </p:spPr>
      </p:pic>
      <p:pic>
        <p:nvPicPr>
          <p:cNvPr id="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1597016" y="2122491"/>
            <a:ext cx="1785950" cy="357190"/>
          </a:xfrm>
          <a:prstGeom prst="rect">
            <a:avLst/>
          </a:prstGeom>
          <a:noFill/>
        </p:spPr>
      </p:pic>
      <p:pic>
        <p:nvPicPr>
          <p:cNvPr id="9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382570" y="2051053"/>
            <a:ext cx="428628" cy="3571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1132" y="193665"/>
            <a:ext cx="5164295" cy="276999"/>
          </a:xfrm>
        </p:spPr>
        <p:txBody>
          <a:bodyPr/>
          <a:lstStyle/>
          <a:p>
            <a:r>
              <a:rPr lang="ru-RU" sz="1800" dirty="0" smtClean="0"/>
              <a:t>Виды  сложносочиненных  предложений.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479417"/>
            <a:ext cx="5472608" cy="1346522"/>
          </a:xfrm>
        </p:spPr>
        <p:txBody>
          <a:bodyPr/>
          <a:lstStyle/>
          <a:p>
            <a:pPr algn="ctr">
              <a:lnSpc>
                <a:spcPts val="2100"/>
              </a:lnSpc>
            </a:pPr>
            <a:r>
              <a:rPr lang="ru-RU" dirty="0" smtClean="0"/>
              <a:t> 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Предикативные  части,  входящие   в  состав  ССП, </a:t>
            </a:r>
            <a:endParaRPr lang="en-US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1900"/>
              </a:lnSpc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связаны  между   собой</a:t>
            </a:r>
            <a:endParaRPr lang="en-US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2100"/>
              </a:lnSpc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/>
              <a:t>                                                                  </a:t>
            </a:r>
          </a:p>
          <a:p>
            <a:pPr>
              <a:lnSpc>
                <a:spcPts val="2100"/>
              </a:lnSpc>
            </a:pPr>
            <a:r>
              <a:rPr lang="ru-RU" sz="2000" dirty="0" smtClean="0"/>
              <a:t>                                  </a:t>
            </a:r>
            <a:endParaRPr lang="ru-RU" sz="2000" dirty="0" smtClean="0">
              <a:solidFill>
                <a:srgbClr val="FF0000"/>
              </a:solidFill>
            </a:endParaRPr>
          </a:p>
          <a:p>
            <a:pPr algn="ctr">
              <a:lnSpc>
                <a:spcPts val="2100"/>
              </a:lnSpc>
            </a:pP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Сочинительные  союзы  подразделяются  на  следующие   разряды: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/>
              <a:t>              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1122359"/>
            <a:ext cx="172819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интонацией</a:t>
            </a:r>
            <a:endParaRPr lang="ru-RU" sz="16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954338" y="1118369"/>
            <a:ext cx="2520850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сочинительными </a:t>
            </a:r>
            <a:r>
              <a:rPr lang="ru-RU" sz="1400" dirty="0" smtClean="0"/>
              <a:t>союзами</a:t>
            </a:r>
            <a:endParaRPr lang="ru-RU" sz="14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4587" y="1836739"/>
          <a:ext cx="5594394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3677"/>
                <a:gridCol w="1894768"/>
                <a:gridCol w="1785949"/>
              </a:tblGrid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     </a:t>
                      </a: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оединительные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:     </a:t>
                      </a:r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и, да(= и), да и,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ни-ни, также(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=и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), тоже(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=и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),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не  только - но и, как - так и </a:t>
                      </a:r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    противительные:</a:t>
                      </a:r>
                    </a:p>
                    <a:p>
                      <a:pPr algn="ctr"/>
                      <a:r>
                        <a:rPr lang="ru-RU" sz="1800" dirty="0" smtClean="0"/>
                        <a:t>а, но, да (= но), </a:t>
                      </a:r>
                    </a:p>
                    <a:p>
                      <a:pPr algn="ctr"/>
                      <a:r>
                        <a:rPr lang="ru-RU" sz="1800" dirty="0" smtClean="0"/>
                        <a:t>однако,  зато, же, только (</a:t>
                      </a:r>
                      <a:r>
                        <a:rPr lang="ru-RU" sz="1800" dirty="0" err="1" smtClean="0"/>
                        <a:t>=но</a:t>
                      </a:r>
                      <a:r>
                        <a:rPr lang="ru-RU" sz="1800" dirty="0" smtClean="0"/>
                        <a:t>)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   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разделительные:</a:t>
                      </a:r>
                    </a:p>
                    <a:p>
                      <a:pPr algn="ctr"/>
                      <a:r>
                        <a:rPr lang="ru-RU" sz="1100" dirty="0" smtClean="0"/>
                        <a:t>  </a:t>
                      </a:r>
                      <a:r>
                        <a:rPr lang="ru-RU" sz="1600" dirty="0" smtClean="0"/>
                        <a:t>или  (иль),  либо, то-то, </a:t>
                      </a:r>
                    </a:p>
                    <a:p>
                      <a:pPr algn="ctr"/>
                      <a:r>
                        <a:rPr lang="ru-RU" sz="1600" baseline="0" dirty="0" smtClean="0"/>
                        <a:t> то ли – </a:t>
                      </a:r>
                      <a:r>
                        <a:rPr lang="ru-RU" sz="1600" i="1" baseline="0" dirty="0" smtClean="0"/>
                        <a:t>то ли ,</a:t>
                      </a:r>
                      <a:r>
                        <a:rPr lang="ru-RU" sz="1600" baseline="0" dirty="0" smtClean="0"/>
                        <a:t> </a:t>
                      </a:r>
                    </a:p>
                    <a:p>
                      <a:pPr algn="ctr"/>
                      <a:r>
                        <a:rPr lang="ru-RU" sz="1600" baseline="0" dirty="0" smtClean="0"/>
                        <a:t>не  то  -  не   то</a:t>
                      </a:r>
                      <a:r>
                        <a:rPr lang="ru-RU" sz="1100" dirty="0" smtClean="0"/>
                        <a:t>   </a:t>
                      </a:r>
                      <a:endParaRPr lang="ru-RU" sz="11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954074" y="979483"/>
            <a:ext cx="1571636" cy="2857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597148" y="979483"/>
            <a:ext cx="1857388" cy="2143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382834" y="1122359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22228"/>
            <a:ext cx="5500726" cy="2862322"/>
          </a:xfrm>
          <a:solidFill>
            <a:schemeClr val="bg1"/>
          </a:solidFill>
        </p:spPr>
        <p:txBody>
          <a:bodyPr/>
          <a:lstStyle/>
          <a:p>
            <a:r>
              <a:rPr lang="ru-RU" sz="1400" dirty="0" smtClean="0"/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 зависимости  от  того,  союз какого  разряда  связывает  части предложения и  что  он  обозначает, сложносочиненные  предложения   делятся также  на  три  вида: </a:t>
            </a:r>
          </a:p>
          <a:p>
            <a:pPr>
              <a:buFont typeface="Wingdings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ССП  с  соединительными  союзами:</a:t>
            </a:r>
          </a:p>
          <a:p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Сидел  рыбак   веселый  на   берегу  реки; 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перед  ним  по  ветру  качались  тростники.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(М.Лермонтов.) </a:t>
            </a:r>
          </a:p>
          <a:p>
            <a:pPr>
              <a:buFont typeface="Wingdings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ССП  с противительными  союзами: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Меж  крутых  берегов Волга-речка  текла,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  ней, по  волнам,  легка   лодка  плыла.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(М.Ожегов.)</a:t>
            </a:r>
          </a:p>
          <a:p>
            <a:pPr>
              <a:buFont typeface="Wingdings" pitchFamily="2" charset="2"/>
              <a:buChar char="Ø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ССП  с  разделительными  союзами:</a:t>
            </a:r>
          </a:p>
          <a:p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 ли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шелест  колоса,  трепет  ветра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  ли  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гладит  волосы  теплая  рука</a:t>
            </a:r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(А.Сурков.)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22227"/>
            <a:ext cx="5429288" cy="3080972"/>
          </a:xfrm>
          <a:solidFill>
            <a:schemeClr val="bg1"/>
          </a:solidFill>
        </p:spPr>
        <p:txBody>
          <a:bodyPr/>
          <a:lstStyle/>
          <a:p>
            <a:pPr>
              <a:lnSpc>
                <a:spcPts val="2200"/>
              </a:lnSpc>
            </a:pPr>
            <a:r>
              <a:rPr lang="ru-RU" sz="1400" dirty="0" smtClean="0"/>
              <a:t>  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Сложносочиненные предложения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  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соединитель-ными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союзами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передают  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разнообразные     значения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ts val="2200"/>
              </a:lnSpc>
              <a:buFont typeface="Wingdings" pitchFamily="2" charset="2"/>
              <a:buChar char="v"/>
            </a:pPr>
            <a:r>
              <a:rPr lang="ru-RU" sz="16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последовательность   событий</a:t>
            </a:r>
            <a:r>
              <a:rPr lang="en-US" sz="16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(действий,  явлений):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Выпал  снег, 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наступили  морозы.</a:t>
            </a:r>
          </a:p>
          <a:p>
            <a:pPr>
              <a:lnSpc>
                <a:spcPts val="2200"/>
              </a:lnSpc>
              <a:buFont typeface="Wingdings" pitchFamily="2" charset="2"/>
              <a:buChar char="v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одновременность   протекания  событий,  действий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ts val="2200"/>
              </a:lnSpc>
            </a:pP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Чирикали   воробьи,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каркали   вороны.</a:t>
            </a:r>
          </a:p>
          <a:p>
            <a:pPr>
              <a:lnSpc>
                <a:spcPts val="2200"/>
              </a:lnSpc>
              <a:buFont typeface="Wingdings" pitchFamily="2" charset="2"/>
              <a:buChar char="v"/>
            </a:pPr>
            <a:r>
              <a:rPr lang="ru-RU" sz="16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причинно-следственные  отношения: 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  меня  заболела  голова,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  я   остался   дома.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 Сравним: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Остался   дома   по  той  причине,  что  у  меня   заболела  голова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.);</a:t>
            </a:r>
          </a:p>
          <a:p>
            <a:pPr>
              <a:lnSpc>
                <a:spcPts val="2200"/>
              </a:lnSpc>
              <a:buFont typeface="Wingdings" pitchFamily="2" charset="2"/>
              <a:buChar char="v"/>
            </a:pPr>
            <a:r>
              <a:rPr lang="ru-RU" sz="16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присоединительные   значения: 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Все  пошли  в  театр, </a:t>
            </a:r>
          </a:p>
          <a:p>
            <a:pPr>
              <a:lnSpc>
                <a:spcPts val="2200"/>
              </a:lnSpc>
            </a:pP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я  тоже   пошёл.</a:t>
            </a:r>
            <a:endParaRPr lang="ru-RU" sz="1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22227"/>
            <a:ext cx="5472608" cy="2826415"/>
          </a:xfrm>
          <a:solidFill>
            <a:schemeClr val="bg1"/>
          </a:solidFill>
        </p:spPr>
        <p:txBody>
          <a:bodyPr/>
          <a:lstStyle/>
          <a:p>
            <a:r>
              <a:rPr lang="ru-RU" sz="1400" dirty="0" smtClean="0"/>
              <a:t>      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Предложения   с  противительными   союзами  чаще   всего  имеют   </a:t>
            </a:r>
            <a:r>
              <a:rPr lang="ru-RU" sz="16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значение  противопоставления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2600"/>
              </a:lnSpc>
            </a:pP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Солнце  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светило,  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оно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не 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грело.</a:t>
            </a:r>
          </a:p>
          <a:p>
            <a:pPr>
              <a:lnSpc>
                <a:spcPts val="26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Предложения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разделительными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союзами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обычно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передают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значения чередования  событий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или  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взаимоисключения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ts val="26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лил  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дождь, 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 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шёл 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снег.</a:t>
            </a:r>
          </a:p>
          <a:p>
            <a:pPr>
              <a:lnSpc>
                <a:spcPts val="2600"/>
              </a:lnSpc>
            </a:pP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я  поступаю  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en-US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институт, </a:t>
            </a:r>
            <a:r>
              <a:rPr lang="en-US" sz="200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ru-RU" sz="200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надо   будет    уехать   домой.  </a:t>
            </a:r>
            <a:endParaRPr lang="ru-RU" sz="20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5645" y="102424"/>
            <a:ext cx="1785950" cy="315471"/>
          </a:xfrm>
        </p:spPr>
        <p:txBody>
          <a:bodyPr/>
          <a:lstStyle/>
          <a:p>
            <a:r>
              <a:rPr lang="ru-RU" dirty="0" smtClean="0"/>
              <a:t>Закрепление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39760" y="622293"/>
            <a:ext cx="4903842" cy="285752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Выполним упражнение 30 на странице 14.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239694" y="836607"/>
            <a:ext cx="5286412" cy="22159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Задание: перепишите, расставляя пропущенные знаки препинания, объясните их  постановку.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b="1" i="1" kern="0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Еще  одна  минута  объяснения   и   давнишняя вражда готова была погаснуть. 2. </a:t>
            </a: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Он знак подаст и все хлопочут. 3. Ты всегда был строг ко мне и ты был справедлив. 4. Он замечал её издали  и   сразу </a:t>
            </a:r>
            <a:r>
              <a:rPr lang="ru-RU" b="1" i="1" kern="0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холодело   в   груди.  5.  Низкое   солнце  и сильный ветер.  6. Кто  пришёл  и  что  случилось?</a:t>
            </a:r>
            <a:endParaRPr kumimoji="0" lang="ru-RU" sz="2800" b="1" i="1" u="none" strike="noStrike" kern="0" cap="none" spc="0" normalizeH="0" baseline="0" noProof="0" dirty="0">
              <a:ln>
                <a:noFill/>
              </a:ln>
              <a:solidFill>
                <a:srgbClr val="2365C7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1026" name="Picture 2" descr="C:\Documents and Settings\Администратор\Рабочий стол\человечки\174-1744659_-icon-icon-clipart.png"/>
          <p:cNvPicPr>
            <a:picLocks noChangeAspect="1" noChangeArrowheads="1"/>
          </p:cNvPicPr>
          <p:nvPr/>
        </p:nvPicPr>
        <p:blipFill>
          <a:blip r:embed="rId2" cstate="print"/>
          <a:srcRect r="51419" b="4067"/>
          <a:stretch>
            <a:fillRect/>
          </a:stretch>
        </p:blipFill>
        <p:spPr bwMode="auto">
          <a:xfrm rot="16200000">
            <a:off x="285156" y="505394"/>
            <a:ext cx="266267" cy="5000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2"/>
          <p:cNvSpPr txBox="1">
            <a:spLocks/>
          </p:cNvSpPr>
          <p:nvPr/>
        </p:nvSpPr>
        <p:spPr>
          <a:xfrm>
            <a:off x="168256" y="122227"/>
            <a:ext cx="5500726" cy="1661993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ru-RU" b="1" i="1" kern="0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Еще одна минута объяснения </a:t>
            </a:r>
            <a:r>
              <a:rPr lang="ru-RU" b="1" i="1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i="1" kern="0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и давнишняя вражда готова была погаснуть. 2. </a:t>
            </a: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Он знак подаст </a:t>
            </a: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</a:t>
            </a:r>
            <a:r>
              <a:rPr kumimoji="0" lang="ru-RU" b="1" i="1" u="none" strike="noStrike" kern="0" cap="none" spc="0" normalizeH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и все хлопочут. 3. Ты всегда был строг ко мне </a:t>
            </a:r>
            <a:r>
              <a:rPr lang="ru-RU" b="1" i="1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i="1" kern="0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 ты был справедлив. 4. Он замечал её издали </a:t>
            </a: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</a:t>
            </a: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и сразу </a:t>
            </a:r>
            <a:r>
              <a:rPr lang="ru-RU" b="1" i="1" kern="0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холодело в груди.  5.  Низкое солнце и сильный ветер. 6. Кто пришёл и что случилось?</a:t>
            </a:r>
            <a:endParaRPr kumimoji="0" lang="ru-RU" sz="2800" b="1" i="1" u="none" strike="noStrike" kern="0" cap="none" spc="0" normalizeH="0" baseline="0" noProof="0" dirty="0">
              <a:ln>
                <a:noFill/>
              </a:ln>
              <a:solidFill>
                <a:srgbClr val="2365C7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168256" y="1836739"/>
            <a:ext cx="5429288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1-2.Быстрая смена событий.</a:t>
            </a:r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68256" y="2122491"/>
            <a:ext cx="5429288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1" i="1" kern="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3. Во второй части ССП выражено противопоставление.</a:t>
            </a:r>
            <a:endParaRPr kumimoji="0" lang="ru-RU" sz="1600" b="1" i="1" u="none" strike="noStrike" kern="0" cap="none" spc="0" normalizeH="0" baseline="0" noProof="0" dirty="0">
              <a:ln>
                <a:noFill/>
              </a:ln>
              <a:solidFill>
                <a:srgbClr val="2365C7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168256" y="2408243"/>
            <a:ext cx="5429288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4. Во второй</a:t>
            </a:r>
            <a:r>
              <a:rPr kumimoji="0" lang="ru-RU" sz="1600" b="1" i="1" u="none" strike="noStrike" kern="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части ССП выражено следствие.</a:t>
            </a:r>
            <a:endParaRPr kumimoji="0" lang="ru-RU" sz="1600" b="1" i="1" u="none" strike="noStrike" kern="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" name="Текст 2"/>
          <p:cNvSpPr txBox="1">
            <a:spLocks/>
          </p:cNvSpPr>
          <p:nvPr/>
        </p:nvSpPr>
        <p:spPr>
          <a:xfrm>
            <a:off x="168256" y="2693995"/>
            <a:ext cx="5429288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5. Назывные предложения.</a:t>
            </a:r>
          </a:p>
        </p:txBody>
      </p:sp>
      <p:sp>
        <p:nvSpPr>
          <p:cNvPr id="10" name="Текст 2"/>
          <p:cNvSpPr txBox="1">
            <a:spLocks/>
          </p:cNvSpPr>
          <p:nvPr/>
        </p:nvSpPr>
        <p:spPr>
          <a:xfrm>
            <a:off x="168256" y="2908309"/>
            <a:ext cx="5429288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1" i="1" kern="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6.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Два вопросительных предложения.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2"/>
          <p:cNvSpPr txBox="1">
            <a:spLocks/>
          </p:cNvSpPr>
          <p:nvPr/>
        </p:nvSpPr>
        <p:spPr>
          <a:xfrm>
            <a:off x="239694" y="622293"/>
            <a:ext cx="5332470" cy="2954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1. </a:t>
            </a:r>
            <a:r>
              <a:rPr kumimoji="0" lang="ru-RU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Жизнь даётся один раз, и хочется прожить её бодро, осмысленно, красиво. (А.П.Чехов).</a:t>
            </a:r>
          </a:p>
          <a:p>
            <a:pPr lvl="0">
              <a:defRPr/>
            </a:pPr>
            <a:r>
              <a:rPr lang="ru-RU" sz="2000" b="1" i="1" kern="0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2. Ни калина не растёт меж ними, ни трава не зеленеет. (И.С.Тургенев). </a:t>
            </a:r>
          </a:p>
          <a:p>
            <a:pPr lvl="0"/>
            <a:r>
              <a:rPr lang="ru-RU" sz="2000" b="1" i="1" kern="0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3. Ученье и обед делали дни интересными, вечера же проходили скучновато. (А.П.Чехов).</a:t>
            </a:r>
          </a:p>
          <a:p>
            <a:pPr lvl="0"/>
            <a:r>
              <a:rPr lang="ru-RU" sz="2000" b="1" i="1" kern="0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4. То солнце тусклое блестит, то туча чёрная висит. (Н.А.Некрасов). </a:t>
            </a:r>
          </a:p>
          <a:p>
            <a:pPr lvl="0"/>
            <a:endParaRPr lang="ru-RU" sz="1600" b="1" i="1" kern="0" dirty="0" smtClean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1" u="none" strike="noStrike" kern="0" cap="none" spc="0" normalizeH="0" baseline="0" noProof="0" dirty="0">
              <a:ln>
                <a:noFill/>
              </a:ln>
              <a:solidFill>
                <a:srgbClr val="2365C7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097214" y="693731"/>
            <a:ext cx="285752" cy="2143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54008" y="1265235"/>
            <a:ext cx="428628" cy="2857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954074" y="2193929"/>
            <a:ext cx="428628" cy="2857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3740156" y="2479681"/>
            <a:ext cx="428628" cy="2857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382570" y="2479681"/>
            <a:ext cx="428628" cy="2857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4311660" y="1265235"/>
            <a:ext cx="285752" cy="2857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Выноска со стрелкой вниз 13"/>
          <p:cNvSpPr/>
          <p:nvPr/>
        </p:nvSpPr>
        <p:spPr>
          <a:xfrm>
            <a:off x="96818" y="50789"/>
            <a:ext cx="5572164" cy="71438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2"/>
          <p:cNvSpPr txBox="1">
            <a:spLocks/>
          </p:cNvSpPr>
          <p:nvPr/>
        </p:nvSpPr>
        <p:spPr>
          <a:xfrm>
            <a:off x="168256" y="0"/>
            <a:ext cx="5597544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Определите сочинительные союзы в сложносочинённых предложениях.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02424"/>
            <a:ext cx="6000792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Задания для самостоятельного выполнения</a:t>
            </a:r>
            <a:endParaRPr sz="1800" spc="5" dirty="0"/>
          </a:p>
        </p:txBody>
      </p:sp>
      <p:sp>
        <p:nvSpPr>
          <p:cNvPr id="5" name="object 5"/>
          <p:cNvSpPr/>
          <p:nvPr/>
        </p:nvSpPr>
        <p:spPr>
          <a:xfrm>
            <a:off x="239695" y="680283"/>
            <a:ext cx="857255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525578" y="908045"/>
            <a:ext cx="4091475" cy="1745350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R="5080">
              <a:spcBef>
                <a:spcPts val="170"/>
              </a:spcBef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§ 5-6, выучить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теоре-тический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материал, выполнить письменно упражнения 33 и 35.</a:t>
            </a:r>
            <a:endParaRPr lang="ru-RU" sz="2800" dirty="0" smtClean="0"/>
          </a:p>
        </p:txBody>
      </p:sp>
      <p:sp>
        <p:nvSpPr>
          <p:cNvPr id="9" name="object 9"/>
          <p:cNvSpPr/>
          <p:nvPr/>
        </p:nvSpPr>
        <p:spPr>
          <a:xfrm>
            <a:off x="1739892" y="765169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97016" y="2765433"/>
            <a:ext cx="1285883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39892" y="2622557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377244" y="1199601"/>
            <a:ext cx="90678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320975" y="2634669"/>
            <a:ext cx="1043940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2702" y="193665"/>
            <a:ext cx="2571768" cy="315471"/>
          </a:xfrm>
        </p:spPr>
        <p:txBody>
          <a:bodyPr/>
          <a:lstStyle/>
          <a:p>
            <a:pPr algn="l"/>
            <a:r>
              <a:rPr lang="ru-RU" dirty="0" smtClean="0"/>
              <a:t>      Новая   тема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550855"/>
            <a:ext cx="5547196" cy="2154436"/>
          </a:xfrm>
        </p:spPr>
        <p:txBody>
          <a:bodyPr/>
          <a:lstStyle/>
          <a:p>
            <a:pPr marL="400050" indent="-400050">
              <a:buFont typeface="+mj-lt"/>
              <a:buAutoNum type="romanUcPeriod"/>
            </a:pPr>
            <a:r>
              <a:rPr lang="ru-RU" sz="2000" dirty="0" smtClean="0">
                <a:solidFill>
                  <a:srgbClr val="FF0000"/>
                </a:solidFill>
              </a:rPr>
              <a:t>Сложносочиненными</a:t>
            </a:r>
            <a:r>
              <a:rPr lang="ru-RU" sz="2000" dirty="0" smtClean="0"/>
              <a:t>  называются   такие   сложные предложения,  предикативные   части  которых  связаны  между  собой  интонацией  </a:t>
            </a:r>
            <a:endParaRPr lang="en-US" sz="2000" dirty="0" smtClean="0"/>
          </a:p>
          <a:p>
            <a:pPr marL="400050" indent="-400050"/>
            <a:r>
              <a:rPr lang="en-US" sz="2000" dirty="0" smtClean="0"/>
              <a:t>      </a:t>
            </a:r>
            <a:r>
              <a:rPr lang="ru-RU" sz="2000" dirty="0" smtClean="0"/>
              <a:t>и  сочинительными   союзами:</a:t>
            </a:r>
          </a:p>
          <a:p>
            <a:pPr marL="400050" indent="-40005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Сердито   бился   дождь  в  окно,</a:t>
            </a:r>
          </a:p>
          <a:p>
            <a:pPr marL="400050" indent="-400050"/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и  ветер  дул,  печально  воя.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(А.С.Пушкин)</a:t>
            </a:r>
            <a:endParaRPr lang="ru-RU" sz="2000" dirty="0" smtClean="0"/>
          </a:p>
        </p:txBody>
      </p:sp>
      <p:pic>
        <p:nvPicPr>
          <p:cNvPr id="5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2168520" y="2122491"/>
            <a:ext cx="1025512" cy="357190"/>
          </a:xfrm>
          <a:prstGeom prst="rect">
            <a:avLst/>
          </a:prstGeom>
          <a:noFill/>
        </p:spPr>
      </p:pic>
      <p:pic>
        <p:nvPicPr>
          <p:cNvPr id="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382570" y="2479681"/>
            <a:ext cx="857256" cy="357190"/>
          </a:xfrm>
          <a:prstGeom prst="rect">
            <a:avLst/>
          </a:prstGeom>
          <a:noFill/>
        </p:spPr>
      </p:pic>
      <p:pic>
        <p:nvPicPr>
          <p:cNvPr id="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1239826" y="2551119"/>
            <a:ext cx="571504" cy="357190"/>
          </a:xfrm>
          <a:prstGeom prst="rect">
            <a:avLst/>
          </a:prstGeom>
          <a:noFill/>
        </p:spPr>
      </p:pic>
      <p:pic>
        <p:nvPicPr>
          <p:cNvPr id="8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1311264" y="2193929"/>
            <a:ext cx="1025512" cy="3571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122227"/>
            <a:ext cx="5257723" cy="2934137"/>
          </a:xfrm>
          <a:solidFill>
            <a:schemeClr val="bg1"/>
          </a:solidFill>
        </p:spPr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  видно  из примера,  данное сложносочиненное  предложение, 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во-первых,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состоит  из  двух  предикативных  частей:</a:t>
            </a:r>
          </a:p>
          <a:p>
            <a:pPr marL="457200" indent="-457200">
              <a:lnSpc>
                <a:spcPts val="2200"/>
              </a:lnSpc>
            </a:pPr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1. Сердито   бился   дождь  в  окно;</a:t>
            </a:r>
          </a:p>
          <a:p>
            <a:pPr marL="457200" indent="-457200">
              <a:lnSpc>
                <a:spcPts val="2200"/>
              </a:lnSpc>
            </a:pPr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ветер  </a:t>
            </a:r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дул,  печально  воя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l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во-вторых,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предикативные     части,   </a:t>
            </a:r>
            <a:r>
              <a:rPr lang="en-US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входящие  </a:t>
            </a:r>
            <a:endParaRPr lang="en-US" sz="16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    состав </a:t>
            </a:r>
            <a:r>
              <a:rPr lang="en-US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сложного   предложения,   не     зависят   </a:t>
            </a:r>
            <a:endParaRPr lang="en-US" sz="16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друг </a:t>
            </a:r>
            <a:r>
              <a:rPr lang="en-US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от  друга:  от  одной   части   нельзя  поставить  вопрос   к   другой.  Части  ССП  связаны  между   собой   сочинительной   связью.</a:t>
            </a:r>
          </a:p>
          <a:p>
            <a:pPr marL="457200" indent="-457200" algn="l"/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</a:p>
        </p:txBody>
      </p:sp>
      <p:pic>
        <p:nvPicPr>
          <p:cNvPr id="4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2239958" y="1050921"/>
            <a:ext cx="785818" cy="357190"/>
          </a:xfrm>
          <a:prstGeom prst="rect">
            <a:avLst/>
          </a:prstGeom>
          <a:noFill/>
        </p:spPr>
      </p:pic>
      <p:pic>
        <p:nvPicPr>
          <p:cNvPr id="5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1454140" y="1122359"/>
            <a:ext cx="714380" cy="357190"/>
          </a:xfrm>
          <a:prstGeom prst="rect">
            <a:avLst/>
          </a:prstGeom>
          <a:noFill/>
        </p:spPr>
      </p:pic>
      <p:pic>
        <p:nvPicPr>
          <p:cNvPr id="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382570" y="1336673"/>
            <a:ext cx="785818" cy="357190"/>
          </a:xfrm>
          <a:prstGeom prst="rect">
            <a:avLst/>
          </a:prstGeom>
          <a:noFill/>
        </p:spPr>
      </p:pic>
      <p:pic>
        <p:nvPicPr>
          <p:cNvPr id="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1096950" y="1408111"/>
            <a:ext cx="500066" cy="3571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122227"/>
            <a:ext cx="5572164" cy="2975173"/>
          </a:xfrm>
          <a:solidFill>
            <a:schemeClr val="bg1"/>
          </a:solidFill>
        </p:spPr>
        <p:txBody>
          <a:bodyPr/>
          <a:lstStyle/>
          <a:p>
            <a:pPr>
              <a:lnSpc>
                <a:spcPts val="2900"/>
              </a:lnSpc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В-третьих,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хотя  предикативные   части,  входящие  в  состав  ССП,   и   имеют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относи-тельную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независимость, вместе  они 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состав-ляют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единое  смысловое   целое,  одно 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слож-ное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предложение.</a:t>
            </a:r>
          </a:p>
          <a:p>
            <a:pPr>
              <a:lnSpc>
                <a:spcPts val="29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 приведенном  примере   изображена  картина   бури: одновременно  и  дождь   хлещет, и  ветер    завывает…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122227"/>
            <a:ext cx="5572164" cy="2154436"/>
          </a:xfrm>
          <a:solidFill>
            <a:schemeClr val="bg1"/>
          </a:solidFill>
        </p:spPr>
        <p:txBody>
          <a:bodyPr/>
          <a:lstStyle/>
          <a:p>
            <a:pPr marL="400050" indent="-400050"/>
            <a:r>
              <a:rPr lang="en-US" sz="1200" dirty="0" smtClean="0"/>
              <a:t>II.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Связь  предикативных   частей   в  составе сложного предложения   передается  с  помощью:  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400050" indent="-400050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а)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сочинительных   союзов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 в  нашем   примере   это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соедини-тельный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союз  И);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б)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интонацией: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голос  повышается в  конце  первой  части  предложения  и   понижается  в  конце  всего  сложного    предложения.  </a:t>
            </a:r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indent="-400050">
              <a:lnSpc>
                <a:spcPct val="2000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            Сердито  бился   дождь  в  окно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400050" indent="-400050">
              <a:lnSpc>
                <a:spcPct val="2000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ветер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дул,  печально   воя.  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1739892" y="1479549"/>
            <a:ext cx="928694" cy="142876"/>
          </a:xfrm>
          <a:prstGeom prst="straightConnector1">
            <a:avLst/>
          </a:prstGeom>
          <a:ln w="28575"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1739892" y="1765301"/>
            <a:ext cx="1000132" cy="214314"/>
          </a:xfrm>
          <a:prstGeom prst="straightConnector1">
            <a:avLst/>
          </a:prstGeom>
          <a:ln w="2857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68256" y="2693995"/>
            <a:ext cx="4929222" cy="42862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68322" y="2622557"/>
            <a:ext cx="4071966" cy="528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360000">
              <a:lnSpc>
                <a:spcPts val="1700"/>
              </a:lnSpc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Сочинительный  союз  не  входит    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400050" indent="-360000">
              <a:lnSpc>
                <a:spcPts val="1700"/>
              </a:lnSpc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ни  в  одну   из  частей  предложения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68256" y="2193929"/>
            <a:ext cx="5000660" cy="4286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00050" indent="-360000">
              <a:lnSpc>
                <a:spcPts val="1700"/>
              </a:lnSpc>
            </a:pP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Предложение  в  целом,  а  не  одна  его  часть  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00050" indent="-360000">
              <a:lnSpc>
                <a:spcPts val="1700"/>
              </a:lnSpc>
            </a:pP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имеет 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интонацию завершенности. </a:t>
            </a:r>
          </a:p>
        </p:txBody>
      </p:sp>
      <p:sp>
        <p:nvSpPr>
          <p:cNvPr id="12" name="Овал 11"/>
          <p:cNvSpPr/>
          <p:nvPr/>
        </p:nvSpPr>
        <p:spPr>
          <a:xfrm>
            <a:off x="168256" y="2193929"/>
            <a:ext cx="500066" cy="42862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168256" y="2693995"/>
            <a:ext cx="500066" cy="42862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0789"/>
            <a:ext cx="5472608" cy="2862322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dirty="0" smtClean="0"/>
              <a:t>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Используются   и   </a:t>
            </a:r>
            <a:r>
              <a:rPr lang="ru-RU" sz="1800" u="sng" dirty="0" smtClean="0">
                <a:latin typeface="Times New Roman" pitchFamily="18" charset="0"/>
                <a:cs typeface="Times New Roman" pitchFamily="18" charset="0"/>
              </a:rPr>
              <a:t>дополнительные   средства   связи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:   </a:t>
            </a:r>
            <a:r>
              <a:rPr lang="ru-RU" sz="1800" u="sng" dirty="0" smtClean="0">
                <a:latin typeface="Times New Roman" pitchFamily="18" charset="0"/>
                <a:cs typeface="Times New Roman" pitchFamily="18" charset="0"/>
              </a:rPr>
              <a:t>наличие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u="sng" dirty="0" smtClean="0">
                <a:latin typeface="Times New Roman" pitchFamily="18" charset="0"/>
                <a:cs typeface="Times New Roman" pitchFamily="18" charset="0"/>
              </a:rPr>
              <a:t>общего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800" u="sng" dirty="0" smtClean="0">
                <a:latin typeface="Times New Roman" pitchFamily="18" charset="0"/>
                <a:cs typeface="Times New Roman" pitchFamily="18" charset="0"/>
              </a:rPr>
              <a:t>члена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для    частей  предложения:</a:t>
            </a:r>
          </a:p>
          <a:p>
            <a:pPr>
              <a:lnSpc>
                <a:spcPct val="150000"/>
              </a:lnSpc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Вечером     похолодало    и   пошел    снег;</a:t>
            </a:r>
            <a:r>
              <a:rPr lang="en-US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u="sng" dirty="0" smtClean="0">
                <a:latin typeface="Times New Roman" pitchFamily="18" charset="0"/>
                <a:cs typeface="Times New Roman" pitchFamily="18" charset="0"/>
              </a:rPr>
              <a:t>употребление    слов,    требующих    пояснения: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Наш  спутник    заболел,  и   это всех  волновало.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(что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?)</a:t>
            </a:r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668322" y="1693863"/>
            <a:ext cx="1143008" cy="2651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122227"/>
            <a:ext cx="5572164" cy="2954655"/>
          </a:xfrm>
          <a:solidFill>
            <a:schemeClr val="bg1"/>
          </a:solidFill>
        </p:spPr>
        <p:txBody>
          <a:bodyPr/>
          <a:lstStyle/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Грамматические  и  интонационно-смысловые   особенности ССП передаются  на письме   с  помощью знаков  препинания.</a:t>
            </a: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Между  частями ССП  обычно  ставится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запятая,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реже  -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точка    с   запятой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  иногда  -   даже  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тире: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1. Цвела   черёмуха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   было  холодно. (К.Паустовский.)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2. Он   никогда   не   плакал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  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зато   по   временам  находило на  него  дикое  упрямство… 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(И.Тургенев.)</a:t>
            </a:r>
          </a:p>
          <a:p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80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Она    </a:t>
            </a:r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глядит   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   </a:t>
            </a:r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сердце   </a:t>
            </a:r>
            <a:r>
              <a:rPr lang="ru-RU" sz="180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   ней    забилось    </a:t>
            </a:r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чаще  и  сильней.  (А.Пушкин.)</a:t>
            </a:r>
            <a:endParaRPr lang="ru-RU" sz="1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Администратор\Рабочий стол\человечки\выпускник-352565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8388" y="1622425"/>
            <a:ext cx="1479549" cy="1479549"/>
          </a:xfrm>
          <a:prstGeom prst="rect">
            <a:avLst/>
          </a:prstGeom>
          <a:noFill/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122227"/>
            <a:ext cx="5143536" cy="1214446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Точка  с  запятой   ставится, если  части  пред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ложения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настолько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самостоятельны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что  между  ними   можно 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поставить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точку,  или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если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внутри   частей   предложения    есть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свои   знаки препинания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400" dirty="0" smtClean="0"/>
          </a:p>
          <a:p>
            <a:endParaRPr lang="ru-RU" sz="1400" dirty="0" smtClean="0"/>
          </a:p>
          <a:p>
            <a:r>
              <a:rPr lang="ru-RU" sz="1400" dirty="0" smtClean="0">
                <a:solidFill>
                  <a:srgbClr val="FF0000"/>
                </a:solidFill>
              </a:rPr>
              <a:t>                                    </a:t>
            </a:r>
            <a:r>
              <a:rPr lang="en-US" sz="1400" dirty="0" smtClean="0">
                <a:solidFill>
                  <a:srgbClr val="FF0000"/>
                </a:solidFill>
              </a:rPr>
              <a:t>                          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endParaRPr lang="ru-RU" sz="1400" dirty="0" smtClean="0"/>
          </a:p>
          <a:p>
            <a:r>
              <a:rPr lang="ru-RU" sz="1400" dirty="0" smtClean="0"/>
              <a:t>                                       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Picture 2" descr="C:\Documents and Settings\Администратор\Рабочий стол\человечки\a_af80aad7.jpg"/>
          <p:cNvPicPr>
            <a:picLocks noChangeAspect="1" noChangeArrowheads="1"/>
          </p:cNvPicPr>
          <p:nvPr/>
        </p:nvPicPr>
        <p:blipFill>
          <a:blip r:embed="rId3"/>
          <a:srcRect t="8130" b="34959"/>
          <a:stretch>
            <a:fillRect/>
          </a:stretch>
        </p:blipFill>
        <p:spPr bwMode="auto">
          <a:xfrm>
            <a:off x="2168520" y="1693863"/>
            <a:ext cx="1119182" cy="13573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Documents and Settings\Администратор\Рабочий стол\человечки\бе-ый-че-овек-d-указывает-па-ец-вниз-3188428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25710" y="1193797"/>
            <a:ext cx="2438400" cy="2000265"/>
          </a:xfrm>
          <a:prstGeom prst="rect">
            <a:avLst/>
          </a:prstGeom>
          <a:noFill/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0789"/>
            <a:ext cx="5472608" cy="1143009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Тире   ставится, если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передается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быстрая   смена   событий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или  их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внезапность.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Она  глядит   -  и  сердце  в  ней    забилось   чаще  и  сильней.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(А.Пушкин.)</a:t>
            </a:r>
          </a:p>
          <a:p>
            <a:endParaRPr lang="ru-RU" sz="1200" dirty="0" smtClean="0"/>
          </a:p>
          <a:p>
            <a:endParaRPr lang="ru-RU" sz="1200" dirty="0" smtClean="0"/>
          </a:p>
          <a:p>
            <a:endParaRPr lang="ru-RU" sz="1200" dirty="0" smtClean="0"/>
          </a:p>
          <a:p>
            <a:endParaRPr lang="ru-RU" sz="1200" dirty="0" smtClean="0"/>
          </a:p>
          <a:p>
            <a:endParaRPr lang="ru-RU" dirty="0"/>
          </a:p>
        </p:txBody>
      </p:sp>
      <p:sp>
        <p:nvSpPr>
          <p:cNvPr id="2050" name="WordArt 2"/>
          <p:cNvSpPr>
            <a:spLocks noChangeArrowheads="1" noChangeShapeType="1" noTextEdit="1"/>
          </p:cNvSpPr>
          <p:nvPr/>
        </p:nvSpPr>
        <p:spPr bwMode="auto">
          <a:xfrm>
            <a:off x="1168388" y="1979615"/>
            <a:ext cx="2043103" cy="401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-</a:t>
            </a:r>
            <a:endParaRPr lang="ru-RU" sz="3600" kern="10" spc="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3874</TotalTime>
  <Words>1109</Words>
  <Application>Microsoft Office PowerPoint</Application>
  <PresentationFormat>Произвольный</PresentationFormat>
  <Paragraphs>115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Office Theme</vt:lpstr>
      <vt:lpstr>Русский   язык </vt:lpstr>
      <vt:lpstr>      Новая   тема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Виды  сложносочиненных  предложений.</vt:lpstr>
      <vt:lpstr>Слайд 12</vt:lpstr>
      <vt:lpstr>Слайд 13</vt:lpstr>
      <vt:lpstr>Слайд 14</vt:lpstr>
      <vt:lpstr>Закрепление</vt:lpstr>
      <vt:lpstr>Слайд 16</vt:lpstr>
      <vt:lpstr>Слайд 17</vt:lpstr>
      <vt:lpstr>Задания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437</cp:revision>
  <dcterms:created xsi:type="dcterms:W3CDTF">2020-04-13T08:05:42Z</dcterms:created>
  <dcterms:modified xsi:type="dcterms:W3CDTF">2020-10-09T16:40:52Z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