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380" r:id="rId3"/>
    <p:sldId id="394" r:id="rId4"/>
    <p:sldId id="395" r:id="rId5"/>
    <p:sldId id="383" r:id="rId6"/>
    <p:sldId id="382" r:id="rId7"/>
    <p:sldId id="386" r:id="rId8"/>
    <p:sldId id="387" r:id="rId9"/>
    <p:sldId id="390" r:id="rId10"/>
    <p:sldId id="389" r:id="rId11"/>
    <p:sldId id="388" r:id="rId12"/>
    <p:sldId id="385" r:id="rId13"/>
    <p:sldId id="384" r:id="rId14"/>
    <p:sldId id="391" r:id="rId15"/>
    <p:sldId id="262" r:id="rId16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378" autoAdjust="0"/>
    <p:restoredTop sz="91649" autoAdjust="0"/>
  </p:normalViewPr>
  <p:slideViewPr>
    <p:cSldViewPr>
      <p:cViewPr>
        <p:scale>
          <a:sx n="125" d="100"/>
          <a:sy n="125" d="100"/>
        </p:scale>
        <p:origin x="-816" y="-8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4074" y="193665"/>
            <a:ext cx="3960440" cy="106118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Русский   язык</a:t>
            </a:r>
            <a:br>
              <a:rPr lang="ru-RU" sz="3400" spc="-5" dirty="0" smtClean="0"/>
            </a:b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161710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en-US" sz="2400" b="1" spc="-1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en-US" sz="2400" b="1" spc="-1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3200" b="1" spc="-1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Рецензия</a:t>
            </a:r>
            <a:endParaRPr lang="ru-RU" sz="32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1836739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93665"/>
            <a:ext cx="5472608" cy="2954655"/>
          </a:xfrm>
          <a:solidFill>
            <a:schemeClr val="bg1"/>
          </a:solidFill>
        </p:spPr>
        <p:txBody>
          <a:bodyPr/>
          <a:lstStyle/>
          <a:p>
            <a:r>
              <a:rPr lang="ru-RU" sz="1600" dirty="0" smtClean="0"/>
              <a:t>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Самое   главное,    что     более   всего   притягивает 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 этой  книге,  -  это  образ   Маленького    принца,   созданный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Антуаном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де   Сент-Экзюпери. Его  не  возможно  не  любить. Он  настолько  хорош,  настолько  трогателен,  что  автор  сам, видимо,  решил, что  такой   мальчик  мог  бы  жить  только  где-нибудь  на   другой  планете,  а  на   Землю попасть  как-нибудь  случайно.  Решил -   и поселил  его  на  астероиде «Б-642».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Если просто  взять  и  прочитать  книгу, не  зная  истории  её  создания, то  совершенно  невозможно   представить,  что  написана  она  была  в  самом  разгаре  Второй  мировой  войны.    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614313"/>
            <a:ext cx="5400600" cy="369332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1400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122227"/>
            <a:ext cx="5472038" cy="284674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lnSpc>
                <a:spcPts val="1800"/>
              </a:lnSpc>
            </a:pPr>
            <a:r>
              <a:rPr lang="ru-RU" sz="1400" b="1" i="1" dirty="0" smtClean="0">
                <a:solidFill>
                  <a:schemeClr val="accent1"/>
                </a:solidFill>
              </a:rPr>
              <a:t>               </a:t>
            </a:r>
            <a:r>
              <a:rPr lang="ru-RU" sz="14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Но   если   попробовать   вдуматься  в   этот   факт,  а  также   и   в   то,   что  автор    книги,   писатель  </a:t>
            </a:r>
            <a:r>
              <a:rPr lang="ru-RU" sz="1400" b="1" i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Антуан</a:t>
            </a:r>
            <a:r>
              <a:rPr lang="ru-RU" sz="14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де  Сент-Экзюпери был военным летчиком  и  участвовал   в  войне,  то  восприниматься   она    будет    уже  совсем  по-другому.</a:t>
            </a:r>
          </a:p>
          <a:p>
            <a:pPr algn="just">
              <a:lnSpc>
                <a:spcPts val="1800"/>
              </a:lnSpc>
            </a:pPr>
            <a:r>
              <a:rPr lang="ru-RU" sz="14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           А  начиналось  всё  с  рисунков,  которые  писатель  рисовал  в  промежутках  между  боевыми  вылетами.  Именно  в   эти   моменты  на  листках  бумаги   возникал  мальчик  на  облаке,   похожий   на  того  Маленького     принца,   которого,  некоторое     время   спустя,   Сент-Экзюпери    превратил </a:t>
            </a:r>
          </a:p>
          <a:p>
            <a:pPr algn="just">
              <a:lnSpc>
                <a:spcPts val="1800"/>
              </a:lnSpc>
            </a:pPr>
            <a:r>
              <a:rPr lang="ru-RU" sz="14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в  главного  героя   своей   книги. Рисунки  в  книге  принадлежат  автору.   Они  неотъемлемы    от  текста.    Эти    рисунки  придают   книге  еще  больше  неповторимого   шарма.</a:t>
            </a:r>
            <a:endParaRPr lang="ru-RU" sz="1400" b="1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35000"/>
          <a:stretch>
            <a:fillRect/>
          </a:stretch>
        </p:blipFill>
        <p:spPr bwMode="auto">
          <a:xfrm>
            <a:off x="3168652" y="122227"/>
            <a:ext cx="2500330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22228"/>
            <a:ext cx="3000396" cy="3016210"/>
          </a:xfrm>
          <a:solidFill>
            <a:schemeClr val="bg1"/>
          </a:solidFill>
        </p:spPr>
        <p:txBody>
          <a:bodyPr/>
          <a:lstStyle/>
          <a:p>
            <a:r>
              <a:rPr lang="ru-RU" sz="1400" dirty="0" smtClean="0"/>
              <a:t>    </a:t>
            </a:r>
            <a:r>
              <a:rPr lang="ru-RU" sz="1400" dirty="0" err="1" smtClean="0"/>
              <a:t>Сент</a:t>
            </a:r>
            <a:r>
              <a:rPr lang="ru-RU" sz="1400" dirty="0" smtClean="0"/>
              <a:t> – </a:t>
            </a:r>
            <a:r>
              <a:rPr lang="ru-RU" sz="1400" dirty="0" err="1" smtClean="0"/>
              <a:t>Экзюпери</a:t>
            </a:r>
            <a:r>
              <a:rPr lang="ru-RU" sz="1400" dirty="0" smtClean="0"/>
              <a:t>   удалось  очень   тонко   передать  психологические  особенности,   свойственные  шестилетним  детям.    В  этом   возрасте  многие      дети      просто неотразимы:    они   полны  фантазии,   они      </a:t>
            </a:r>
            <a:r>
              <a:rPr lang="ru-RU" sz="1400" dirty="0" err="1" smtClean="0"/>
              <a:t>непос-редственны</a:t>
            </a:r>
            <a:r>
              <a:rPr lang="ru-RU" sz="1400" dirty="0" smtClean="0"/>
              <a:t>,  эмоциональны, они  открыто  выражают  свои  чувства,   и   им    в   голову приходят  просто  гениальные  идеи.                       </a:t>
            </a:r>
          </a:p>
          <a:p>
            <a:r>
              <a:rPr lang="ru-RU" sz="1400" dirty="0" smtClean="0"/>
              <a:t>        </a:t>
            </a:r>
            <a:endParaRPr lang="ru-RU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Возьмите  на   заметку!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614313"/>
            <a:ext cx="5472608" cy="2677656"/>
          </a:xfrm>
        </p:spPr>
        <p:txBody>
          <a:bodyPr/>
          <a:lstStyle/>
          <a:p>
            <a:r>
              <a:rPr lang="ru-RU" sz="1400" dirty="0" smtClean="0"/>
              <a:t>          </a:t>
            </a:r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Используйте  в  рецензии   слова – синонимы:</a:t>
            </a:r>
            <a:endParaRPr lang="ru-RU" sz="16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Рассказывать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   описывать,   показывать,    изображать,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знакомить  с ,  вводить  в.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Понравиться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-  произвести  большое  впечатление,  глубоко   взволновать,    привлечь   внимание,     запомниться,      запасть 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 память.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Интересный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 увлекательный,  занимательный,   занятый, замечательный,  любопытный.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Исключительный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   необыкновенный,  выдающийся,  редкий, редкостный,   недюжинный,  незаурядный.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Выделить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-   подчеркнуть,   особо   отметить.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20919"/>
            <a:ext cx="5597544" cy="2970044"/>
          </a:xfrm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ПАМЯТКА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 работать  над  рецензией  на  книгу (произведение).</a:t>
            </a:r>
          </a:p>
          <a:p>
            <a:pPr marL="400050" indent="-400050">
              <a:buAutoNum type="romanUcPeriod"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 Внимательно  прочитайте  или  перечитайте   книгу.</a:t>
            </a:r>
          </a:p>
          <a:p>
            <a:pPr marL="514350" indent="-514350">
              <a:buAutoNum type="romanUcPeriod"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Подумайте  над   вопросами:</a:t>
            </a:r>
          </a:p>
          <a:p>
            <a:pPr marL="514350" indent="-514350"/>
            <a:r>
              <a:rPr lang="ru-RU" sz="13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Как  книга  читалась? Как  она   будет  восприниматься   другими  читателями?</a:t>
            </a:r>
          </a:p>
          <a:p>
            <a:pPr marL="514350" indent="-514350"/>
            <a:r>
              <a:rPr lang="ru-RU" sz="13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Какова   тема  произведения?  Какова   его    главная   мысль? В  чём убеждает  нас  автор?</a:t>
            </a:r>
          </a:p>
          <a:p>
            <a:pPr marL="514350" indent="-514350"/>
            <a:r>
              <a:rPr lang="ru-RU" sz="13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3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  писатель приводит нас именно к этим  выводам? </a:t>
            </a:r>
          </a:p>
          <a:p>
            <a:pPr marL="514350" indent="-514350"/>
            <a:r>
              <a:rPr lang="ru-RU" sz="13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3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Кто   герои  книги? Каковы  их  стремления,   дела,   характеры?</a:t>
            </a:r>
          </a:p>
          <a:p>
            <a:pPr marL="514350" indent="-514350"/>
            <a:r>
              <a:rPr lang="ru-RU" sz="13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3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 чём  художественное  своеобразие    книги?  Как  она  построена?</a:t>
            </a:r>
          </a:p>
          <a:p>
            <a:pPr marL="514350" indent="-514350"/>
            <a:r>
              <a:rPr lang="ru-RU" sz="13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3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Каков  язык  книги?  Что в  языке вам показалось  необычным,  ярким?</a:t>
            </a:r>
          </a:p>
          <a:p>
            <a:r>
              <a:rPr lang="ru-RU" sz="13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13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Какова   ваша   общая   оценка   книги?   Что  в  этом   произведении  </a:t>
            </a:r>
            <a:endParaRPr lang="ru-RU" sz="13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3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особенно   ценного,  нового?  А что ,  может  быть,    недостаточно  </a:t>
            </a:r>
          </a:p>
          <a:p>
            <a:r>
              <a:rPr lang="ru-RU" sz="13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3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убедительно,  не  совсем  удачно?</a:t>
            </a:r>
            <a:endParaRPr lang="ru-RU" sz="12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Задание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168256" y="765169"/>
            <a:ext cx="1714512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§ 6, страница15</a:t>
            </a:r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39892" y="765169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643074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упражнение 34</a:t>
            </a:r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39892" y="2622557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525578" y="1050921"/>
            <a:ext cx="408465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 составленного    ранее    списка  наиболее  интересных   и   нужных для вас  книг  выберите две,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рас-скажите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о    них,      продолжив   текст.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2227"/>
            <a:ext cx="3868031" cy="315471"/>
          </a:xfrm>
        </p:spPr>
        <p:txBody>
          <a:bodyPr/>
          <a:lstStyle/>
          <a:p>
            <a:r>
              <a:rPr lang="ru-RU" dirty="0" smtClean="0"/>
              <a:t>            </a:t>
            </a:r>
            <a:r>
              <a:rPr lang="en-US" dirty="0" smtClean="0"/>
              <a:t>                  </a:t>
            </a:r>
            <a:r>
              <a:rPr lang="ru-RU" dirty="0" smtClean="0"/>
              <a:t>Повторение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382528"/>
            <a:ext cx="5257724" cy="2677656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1400" dirty="0" smtClean="0"/>
              <a:t>  </a:t>
            </a:r>
            <a:r>
              <a:rPr lang="ru-RU" sz="1200" dirty="0" smtClean="0"/>
              <a:t>Страница 16, упражнение   35.  Составьте  из простых </a:t>
            </a:r>
            <a:r>
              <a:rPr lang="ru-RU" sz="1200" dirty="0" err="1" smtClean="0"/>
              <a:t>пред-ложений</a:t>
            </a:r>
            <a:r>
              <a:rPr lang="ru-RU" sz="1200" dirty="0" smtClean="0"/>
              <a:t>   сложносочиненные,   используя   различные   </a:t>
            </a:r>
            <a:r>
              <a:rPr lang="ru-RU" sz="1200" dirty="0" err="1" smtClean="0"/>
              <a:t>сочини-тельные</a:t>
            </a:r>
            <a:r>
              <a:rPr lang="ru-RU" sz="1200" dirty="0" smtClean="0"/>
              <a:t>  союзы.  Простые  предложения   распространите.</a:t>
            </a:r>
          </a:p>
          <a:p>
            <a:pPr algn="l"/>
            <a:r>
              <a:rPr lang="ru-RU" sz="1200" b="0" i="0" dirty="0" smtClean="0">
                <a:solidFill>
                  <a:schemeClr val="tx1"/>
                </a:solidFill>
              </a:rPr>
              <a:t>          </a:t>
            </a:r>
            <a:r>
              <a:rPr lang="ru-RU" sz="14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В </a:t>
            </a:r>
            <a:r>
              <a:rPr lang="en-US" sz="14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небе  стояли  облака.</a:t>
            </a:r>
            <a:r>
              <a:rPr lang="en-US" sz="14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От </a:t>
            </a:r>
            <a:r>
              <a:rPr lang="en-US" sz="14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них   падали   </a:t>
            </a:r>
            <a:r>
              <a:rPr lang="en-US" sz="14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тени. </a:t>
            </a:r>
            <a:endParaRPr lang="en-US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4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Над  головами    шумели  сосны.   Шум    их     был     подобен   водопаду. 3. Затих   дневной   шум. Опять  на  улицах   воцарилась тишина.   4. Он    старался   загасить костёр.   Ветер   подхватывал   искры. 5. Река  в  ту  ночь стала. Лёд   был   тонкий,   ненадежный. </a:t>
            </a:r>
            <a:r>
              <a:rPr lang="en-US" sz="14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ru-RU" sz="14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Я  встретил  своего  хорошего  друга.  К  сожалению,   разговор </a:t>
            </a:r>
          </a:p>
          <a:p>
            <a:pPr algn="l"/>
            <a:r>
              <a:rPr lang="ru-RU" sz="14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 мог быть долгим. 7. Мальчишки  смеялись.  Девочки  в  веселье не  отставали  от  них.  8.Узнавать  новое   интересно. Прочитанное  расширяет кругозор.    </a:t>
            </a:r>
            <a:endParaRPr lang="ru-RU" b="0" i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3636" y="265103"/>
            <a:ext cx="5572164" cy="2877711"/>
          </a:xfrm>
          <a:solidFill>
            <a:schemeClr val="bg1"/>
          </a:solidFill>
        </p:spPr>
        <p:txBody>
          <a:bodyPr/>
          <a:lstStyle/>
          <a:p>
            <a:r>
              <a:rPr lang="ru-RU" sz="1400" b="0" i="0" dirty="0" smtClean="0">
                <a:solidFill>
                  <a:schemeClr val="tx1"/>
                </a:solidFill>
              </a:rPr>
              <a:t> </a:t>
            </a:r>
            <a:r>
              <a:rPr lang="ru-RU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В </a:t>
            </a:r>
            <a:r>
              <a:rPr lang="en-US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небе  стояли  облака</a:t>
            </a:r>
            <a:r>
              <a:rPr lang="ru-RU" sz="17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от </a:t>
            </a:r>
            <a:r>
              <a:rPr lang="en-US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них    падали   </a:t>
            </a:r>
            <a:r>
              <a:rPr lang="en-US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тени. </a:t>
            </a:r>
            <a:endParaRPr lang="en-US" sz="17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Над   головами    шумели  сосны</a:t>
            </a:r>
            <a:r>
              <a:rPr lang="ru-RU" sz="17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шум   </a:t>
            </a:r>
            <a:r>
              <a:rPr lang="ru-RU" sz="17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</a:t>
            </a:r>
            <a:r>
              <a:rPr lang="ru-RU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их    был  подобен    водопаду. 3. Затих   дневной   шум</a:t>
            </a:r>
            <a:r>
              <a:rPr lang="ru-RU" sz="17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 и</a:t>
            </a:r>
            <a:r>
              <a:rPr lang="ru-RU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опять  </a:t>
            </a:r>
          </a:p>
          <a:p>
            <a:pPr algn="l"/>
            <a:r>
              <a:rPr lang="ru-RU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 улицах   воцарилась    тишина.  4. Он  старался    </a:t>
            </a:r>
            <a:r>
              <a:rPr lang="ru-RU" sz="1700" b="0" i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зага-сить</a:t>
            </a:r>
            <a:r>
              <a:rPr lang="ru-RU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костёр</a:t>
            </a:r>
            <a:r>
              <a:rPr lang="ru-RU" sz="17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но   </a:t>
            </a:r>
            <a:r>
              <a:rPr lang="ru-RU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ветер  подхватывал  искры. 5. Река  в  ту  ночь   стала</a:t>
            </a:r>
            <a:r>
              <a:rPr lang="ru-RU" sz="17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 однако   </a:t>
            </a:r>
            <a:r>
              <a:rPr lang="ru-RU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лёд  был   тонкий,    ненадежный. </a:t>
            </a:r>
            <a:r>
              <a:rPr lang="en-US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ru-RU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Я  встретил  своего  хорошего  друга</a:t>
            </a:r>
            <a:r>
              <a:rPr lang="ru-RU" sz="17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но,  </a:t>
            </a:r>
            <a:r>
              <a:rPr lang="ru-RU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сожалению,  разговор </a:t>
            </a:r>
            <a:r>
              <a:rPr lang="en-US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 мог быть долгим. 7.  Мальчишки  смеялись</a:t>
            </a:r>
            <a:r>
              <a:rPr lang="ru-RU" sz="17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l"/>
            <a:r>
              <a:rPr lang="ru-RU" sz="17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ru-RU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девочки   в   веселье   не   отставали    от     них.   </a:t>
            </a:r>
          </a:p>
          <a:p>
            <a:pPr algn="l"/>
            <a:r>
              <a:rPr lang="ru-RU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8. Узнавать  новое   интересно,   прочитанное   </a:t>
            </a:r>
            <a:r>
              <a:rPr lang="ru-RU" sz="1700" b="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тоже</a:t>
            </a:r>
            <a:r>
              <a:rPr lang="ru-RU" sz="17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расширяет  кругозор.    </a:t>
            </a:r>
            <a:endParaRPr lang="ru-RU" sz="1700" b="0" i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1330" y="122227"/>
            <a:ext cx="2153520" cy="315471"/>
          </a:xfrm>
        </p:spPr>
        <p:txBody>
          <a:bodyPr/>
          <a:lstStyle/>
          <a:p>
            <a:r>
              <a:rPr lang="ru-RU" dirty="0" smtClean="0"/>
              <a:t>Новая  тема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479417"/>
            <a:ext cx="5357850" cy="2693045"/>
          </a:xfrm>
        </p:spPr>
        <p:txBody>
          <a:bodyPr/>
          <a:lstStyle/>
          <a:p>
            <a:pPr>
              <a:lnSpc>
                <a:spcPts val="2100"/>
              </a:lnSpc>
            </a:pPr>
            <a:r>
              <a:rPr lang="ru-RU" dirty="0" smtClean="0"/>
              <a:t>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Рецензия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(от  латинского 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recensio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оценка) -</a:t>
            </a:r>
          </a:p>
          <a:p>
            <a:pPr>
              <a:lnSpc>
                <a:spcPts val="2100"/>
              </a:lnSpc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письменный   разбор,   отзыв,  содержащий 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кри-тическую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оценку научного, художественного и т.п. произведения,  спектакля, концерта,  кинофильма, книги.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2100"/>
              </a:lnSpc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В рецензии обычно даётся  анализ произведения, высказывается и обосновывается его оценка. Всё это требует от автора рецензии хорошего знания предмета, того, о чём он пишет, - литературы, театра, кино.</a:t>
            </a:r>
            <a:endParaRPr lang="ru-RU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336541"/>
            <a:ext cx="5500726" cy="2585323"/>
          </a:xfrm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Рецензент  не  должен  подробно  пересказывать    содержание  прочитанного   или    увиденного.   Он   должен  показать  рецензируемое  произведение  так, чтобы    читатель    понял    его    тему,    идейную   направленность,   почувствовал    характер     героев,   их  настроение. 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В  рецензии  обычно  отмечаются 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художествен-ные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особенности  произведения  (сочинения,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спек-такля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 фильма), особенности   авторского  языка.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3636" y="122227"/>
            <a:ext cx="5475346" cy="3046988"/>
          </a:xfrm>
          <a:solidFill>
            <a:schemeClr val="bg1"/>
          </a:solidFill>
        </p:spPr>
        <p:txBody>
          <a:bodyPr/>
          <a:lstStyle/>
          <a:p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В  рецензии   используют   публицистический   или  научный  стиль  речи.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Это   зависит  от  цели,  ради которой  пишется   рецензия. Если  цель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рецензи-рования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состоит в  том, чтобы привлечь  внимание  читателей  (или   зрителей) к  произведению,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заин-тересовать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их,   то   обычно   выбирают 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публици-стический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стиль.  Если   же  перед  рецензентом  стоит  иная    задача  -   помочь  читателю  понять  книгу  или  спектакль,  помочь  автору 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усовершен-ствовать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сочинение,  то    рецензия     пишется 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 научном  стиле.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22227"/>
            <a:ext cx="5500726" cy="3122623"/>
          </a:xfrm>
          <a:solidFill>
            <a:schemeClr val="bg1"/>
          </a:solidFill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18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   типу    речи    рецензия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   как   правило,  </a:t>
            </a:r>
            <a:r>
              <a:rPr lang="ru-RU" sz="18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бывает    рассуждением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    оценка     произведения  (тезис) обязательно     должна      быть     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аргумен-тирована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(доказана)  или  объяснена.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Рецензия    похожа    на  отзыв   и   эссе,   но  отличается  от  них   как  по  содержанию,   так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  по   форме.  Содержание 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рецензии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составляет  </a:t>
            </a:r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анализ    произведения,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содержание     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отзыва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-  </a:t>
            </a:r>
          </a:p>
          <a:p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общая  оценка  произведения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  содержание 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эссе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-  </a:t>
            </a:r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впечатления  и  раздумья  его   автора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 вызванные   восприятием    произведения.  </a:t>
            </a:r>
            <a:r>
              <a:rPr lang="ru-RU" sz="1800" dirty="0" smtClean="0"/>
              <a:t>         </a:t>
            </a:r>
            <a:endParaRPr lang="ru-RU" sz="1600" dirty="0" smtClean="0"/>
          </a:p>
          <a:p>
            <a:r>
              <a:rPr lang="ru-RU" sz="1400" dirty="0" smtClean="0"/>
              <a:t>  </a:t>
            </a:r>
            <a:endParaRPr lang="ru-RU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Documents and Settings\Администратор\Рабочий стол\человечки\30330880.jpg"/>
          <p:cNvPicPr>
            <a:picLocks noChangeAspect="1" noChangeArrowheads="1"/>
          </p:cNvPicPr>
          <p:nvPr/>
        </p:nvPicPr>
        <p:blipFill>
          <a:blip r:embed="rId2"/>
          <a:srcRect l="7895" t="22778" b="18888"/>
          <a:stretch>
            <a:fillRect/>
          </a:stretch>
        </p:blipFill>
        <p:spPr bwMode="auto">
          <a:xfrm>
            <a:off x="596884" y="1265235"/>
            <a:ext cx="5000660" cy="1714511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22227"/>
            <a:ext cx="5500726" cy="1336673"/>
          </a:xfrm>
          <a:solidFill>
            <a:schemeClr val="bg1"/>
          </a:solidFill>
        </p:spPr>
        <p:txBody>
          <a:bodyPr/>
          <a:lstStyle/>
          <a:p>
            <a:pPr algn="l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Более     жесткие    требования    предъявляются  </a:t>
            </a:r>
          </a:p>
          <a:p>
            <a:pPr algn="l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  к  форме  рецензии:  в  отличие  от  отзыва и  эссе,  она  пишется  по  определенному  плану,  в  ней  обычно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исполь-зуется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книжная,  часто  научная  речь,  сдержанная  по  тону,  лишенная   особой  экспрессии.</a:t>
            </a:r>
          </a:p>
          <a:p>
            <a:endParaRPr lang="ru-RU" sz="1400" dirty="0" smtClean="0"/>
          </a:p>
          <a:p>
            <a:r>
              <a:rPr lang="ru-RU" sz="1400" dirty="0" smtClean="0"/>
              <a:t>                               </a:t>
            </a:r>
            <a:endParaRPr lang="ru-RU" sz="14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25446" y="1622425"/>
            <a:ext cx="3384376" cy="1368152"/>
          </a:xfrm>
          <a:prstGeom prst="roundRect">
            <a:avLst>
              <a:gd name="adj" fmla="val 26435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000"/>
              </a:lnSpc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Запомните: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3000"/>
              </a:lnSpc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рецензия  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книгу</a:t>
            </a:r>
          </a:p>
          <a:p>
            <a:pPr>
              <a:lnSpc>
                <a:spcPts val="3000"/>
              </a:lnSpc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отзыв   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книге</a:t>
            </a:r>
          </a:p>
          <a:p>
            <a:endParaRPr lang="ru-RU" dirty="0" smtClean="0"/>
          </a:p>
        </p:txBody>
      </p:sp>
      <p:pic>
        <p:nvPicPr>
          <p:cNvPr id="1026" name="Picture 2" descr="C:\Documents and Settings\Администратор\Рабочий стол\человечки\3033088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1924" y="5051449"/>
            <a:ext cx="2285976" cy="22859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694" y="122227"/>
            <a:ext cx="5164295" cy="315471"/>
          </a:xfrm>
        </p:spPr>
        <p:txBody>
          <a:bodyPr/>
          <a:lstStyle/>
          <a:p>
            <a:r>
              <a:rPr lang="ru-RU" dirty="0" smtClean="0"/>
              <a:t>             Образец   рецензии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97972"/>
            <a:ext cx="5472037" cy="2646878"/>
          </a:xfrm>
        </p:spPr>
        <p:txBody>
          <a:bodyPr/>
          <a:lstStyle/>
          <a:p>
            <a:pPr algn="ctr">
              <a:lnSpc>
                <a:spcPts val="1600"/>
              </a:lnSpc>
            </a:pPr>
            <a:r>
              <a:rPr lang="ru-RU" sz="1400" dirty="0" smtClean="0"/>
              <a:t>        Рецензия  на  книгу  «Маленький  принц»  </a:t>
            </a:r>
          </a:p>
          <a:p>
            <a:pPr algn="ctr">
              <a:lnSpc>
                <a:spcPts val="16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Антуана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де  Сент-Экзюпери.</a:t>
            </a:r>
          </a:p>
          <a:p>
            <a:pPr algn="l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«Маленький  принц»  - самая  читаемая  и  наиболее часто переводимая  книга  из   все   книг,  когда-либо   написанных   на  французском  языке. С   момента   первой   публикации,  которая  состоялась  в  апреле 1943  года и  по  настоящее  время,   в   мире   было  продано   более  140 миллионов   экземпляров.   «Маленький  принц»   переведён   более   чем   на  300   языков   и   диалектов.  Образ   главного   героя  книги,  самого    Маленького      принца,  полюбился    множеству     читателей     разных      возрастов.   Считается,   что  книга    детская,    но     взрослые    читают   </a:t>
            </a:r>
          </a:p>
          <a:p>
            <a:pPr algn="l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её    с  не   меньшим  удовольствием,  чем   дети.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3520</TotalTime>
  <Words>1200</Words>
  <Application>Microsoft Office PowerPoint</Application>
  <PresentationFormat>Произвольный</PresentationFormat>
  <Paragraphs>83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Русский   язык </vt:lpstr>
      <vt:lpstr>                              Повторение</vt:lpstr>
      <vt:lpstr>Слайд 3</vt:lpstr>
      <vt:lpstr>Новая  тема</vt:lpstr>
      <vt:lpstr>Слайд 5</vt:lpstr>
      <vt:lpstr>Слайд 6</vt:lpstr>
      <vt:lpstr>Слайд 7</vt:lpstr>
      <vt:lpstr>Слайд 8</vt:lpstr>
      <vt:lpstr>             Образец   рецензии</vt:lpstr>
      <vt:lpstr>Слайд 10</vt:lpstr>
      <vt:lpstr>Слайд 11</vt:lpstr>
      <vt:lpstr>Слайд 12</vt:lpstr>
      <vt:lpstr>         Возьмите  на   заметку!</vt:lpstr>
      <vt:lpstr>Слайд 14</vt:lpstr>
      <vt:lpstr>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399</cp:revision>
  <dcterms:created xsi:type="dcterms:W3CDTF">2020-04-13T08:05:42Z</dcterms:created>
  <dcterms:modified xsi:type="dcterms:W3CDTF">2020-10-10T08:17:57Z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