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94" r:id="rId3"/>
    <p:sldId id="308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9" r:id="rId17"/>
    <p:sldId id="312" r:id="rId18"/>
    <p:sldId id="318" r:id="rId19"/>
    <p:sldId id="317" r:id="rId20"/>
    <p:sldId id="310" r:id="rId21"/>
    <p:sldId id="319" r:id="rId22"/>
    <p:sldId id="320" r:id="rId23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760" autoAdjust="0"/>
  </p:normalViewPr>
  <p:slideViewPr>
    <p:cSldViewPr>
      <p:cViewPr varScale="1">
        <p:scale>
          <a:sx n="141" d="100"/>
          <a:sy n="141" d="100"/>
        </p:scale>
        <p:origin x="-87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918172" y="1118927"/>
            <a:ext cx="4679371" cy="161710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400" b="1" spc="-1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70C0"/>
                </a:solidFill>
                <a:latin typeface="Arial"/>
                <a:cs typeface="Arial"/>
              </a:rPr>
              <a:t>Простое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70C0"/>
                </a:solidFill>
                <a:latin typeface="Arial"/>
                <a:cs typeface="Arial"/>
              </a:rPr>
              <a:t>осложнённое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70C0"/>
                </a:solidFill>
                <a:latin typeface="Arial"/>
                <a:cs typeface="Arial"/>
              </a:rPr>
              <a:t>предложение</a:t>
            </a: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1528" y="1122359"/>
            <a:ext cx="2297541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Значения   вводных   слов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52734"/>
          <a:ext cx="5765800" cy="27921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68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7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099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    Значения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    Примеры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79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Различные    чувства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  счастью,  к общей  радости, к  несчастью,  </a:t>
                      </a:r>
                    </a:p>
                    <a:p>
                      <a:r>
                        <a:rPr lang="ru-RU" sz="140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 сожалению, </a:t>
                      </a:r>
                    </a:p>
                    <a:p>
                      <a:r>
                        <a:rPr lang="ru-RU" sz="140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 удивлению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 др.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счастью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,  наши  кони   не   были  измучены.</a:t>
                      </a:r>
                    </a:p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Я, 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 сожалению</a:t>
                      </a: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2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должен  прибавить,  что  в  том  же  году  Павла  не  стало.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681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Источники  сообщения (кому  принадлежит   сообщение)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 сообщению   кого-либо,   </a:t>
                      </a:r>
                    </a:p>
                    <a:p>
                      <a:r>
                        <a:rPr lang="ru-RU" sz="140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 словам   кого-либо,  </a:t>
                      </a:r>
                    </a:p>
                    <a:p>
                      <a:r>
                        <a:rPr lang="ru-RU" sz="140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  мнению   кого- либо</a:t>
                      </a:r>
                      <a:r>
                        <a:rPr lang="ru-RU" sz="1400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400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Мы  приближались   к  городку, где, 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 словам   бородатого  коменданта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, находился   сильный отряд,  идущий  </a:t>
                      </a:r>
                    </a:p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  соединение   к  самозванцу.</a:t>
                      </a:r>
                    </a:p>
                    <a:p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  мнению   врача,    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больного  выпишут   из  больницы   через   неделю.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Значения   вводных   слов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5691212" cy="324485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5886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2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32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Значения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Примеры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282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4.Порядок   мыслей   и  их  связь </a:t>
                      </a:r>
                      <a:r>
                        <a:rPr lang="ru-RU" sz="15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5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во-первых, </a:t>
                      </a:r>
                    </a:p>
                    <a:p>
                      <a:r>
                        <a:rPr lang="ru-RU" sz="15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во- вторых,   в-третьих, наконец </a:t>
                      </a:r>
                      <a:r>
                        <a:rPr lang="ru-RU" sz="15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др.;  </a:t>
                      </a:r>
                      <a:r>
                        <a:rPr lang="ru-RU" sz="1500" b="1" i="1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следова-тельно</a:t>
                      </a:r>
                      <a:r>
                        <a:rPr lang="ru-RU" sz="15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 значит, итак,  напротив, наоборот,  например,  так </a:t>
                      </a:r>
                      <a:r>
                        <a:rPr lang="ru-RU" sz="15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др.).</a:t>
                      </a:r>
                      <a:endParaRPr lang="ru-RU" sz="15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Во-первых,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легче ли было бы  писать,  если  бы  каждый  русский   писал  так, как   произносит.</a:t>
                      </a:r>
                    </a:p>
                    <a:p>
                      <a:r>
                        <a:rPr lang="ru-RU" sz="12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Во-вторых,</a:t>
                      </a:r>
                      <a:r>
                        <a:rPr lang="ru-RU" sz="12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действительно ли  так   уж   трудно русское  правописание</a:t>
                      </a:r>
                      <a:r>
                        <a:rPr lang="ru-RU" sz="1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и    легче  ли   орфография    других   языков   или   труднее.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96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Замечания   о  способах  оформления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мыслей 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одним   словом,  иначе  говоря, лучше   сказать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и т.д.).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Итак,  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одно  желание  пользы заставило   меня  напечатать отрывки   из   журнала,  доставшегося   мне   случайно.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7"/>
            <a:ext cx="5472607" cy="446276"/>
          </a:xfrm>
        </p:spPr>
        <p:txBody>
          <a:bodyPr/>
          <a:lstStyle/>
          <a:p>
            <a:r>
              <a:rPr lang="ru-RU" sz="1400" dirty="0" smtClean="0"/>
              <a:t>   </a:t>
            </a:r>
            <a:r>
              <a:rPr lang="ru-RU" sz="1500" i="0" dirty="0" smtClean="0">
                <a:solidFill>
                  <a:schemeClr val="bg1"/>
                </a:solidFill>
              </a:rPr>
              <a:t>Отличайте  вводные   слова  от  членов  предложения !</a:t>
            </a:r>
          </a:p>
          <a:p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479417"/>
          <a:ext cx="5572164" cy="270994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r>
                        <a:rPr lang="ru-RU" i="0" dirty="0" smtClean="0"/>
                        <a:t>           Вводные  слова</a:t>
                      </a:r>
                      <a:endParaRPr lang="ru-RU" i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  Члены   предложения</a:t>
                      </a:r>
                      <a:endParaRPr lang="ru-RU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5562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Вы,  </a:t>
                      </a:r>
                      <a:r>
                        <a:rPr lang="ru-RU" sz="15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верно</a:t>
                      </a:r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5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едете  </a:t>
                      </a:r>
                    </a:p>
                    <a:p>
                      <a:r>
                        <a:rPr lang="ru-RU" sz="15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  Ставрополь?</a:t>
                      </a:r>
                    </a:p>
                    <a:p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50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верно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вводное   слово,  выражает  сомнение,  предположение)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Задача   решена    </a:t>
                      </a:r>
                      <a:r>
                        <a:rPr lang="ru-RU" sz="15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верно</a:t>
                      </a:r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ru-RU" sz="15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верно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 - решена   как? -  обстоятельство    образа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действия).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9743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Дождь ,  </a:t>
                      </a:r>
                      <a:r>
                        <a:rPr lang="ru-RU" sz="15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казалось,    </a:t>
                      </a:r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зарядил   надолго.</a:t>
                      </a:r>
                    </a:p>
                    <a:p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ru-RU" sz="15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казалось</a:t>
                      </a:r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-  </a:t>
                      </a:r>
                      <a:r>
                        <a:rPr lang="ru-RU" sz="15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вводное   слово,   выражает  предположение)</a:t>
                      </a:r>
                      <a:endParaRPr lang="ru-RU" sz="15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Море  на  сотни   миль  </a:t>
                      </a:r>
                      <a:r>
                        <a:rPr lang="ru-RU" sz="15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казалось </a:t>
                      </a:r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пустынным.</a:t>
                      </a:r>
                    </a:p>
                    <a:p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( Море   </a:t>
                      </a:r>
                      <a:r>
                        <a:rPr lang="ru-RU" sz="15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что   делало? </a:t>
                      </a:r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lang="ru-RU" sz="15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казалось</a:t>
                      </a:r>
                      <a:r>
                        <a:rPr lang="ru-RU" sz="15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-   </a:t>
                      </a:r>
                      <a:r>
                        <a:rPr lang="ru-RU" sz="15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сказуемое)</a:t>
                      </a:r>
                      <a:endParaRPr lang="ru-RU" sz="15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Междометия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8" cy="2492990"/>
          </a:xfrm>
        </p:spPr>
        <p:txBody>
          <a:bodyPr/>
          <a:lstStyle/>
          <a:p>
            <a:r>
              <a:rPr lang="ru-RU" sz="1200" dirty="0" smtClean="0">
                <a:solidFill>
                  <a:schemeClr val="tx1"/>
                </a:solidFill>
              </a:rPr>
              <a:t> 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Междометие</a:t>
            </a:r>
            <a:r>
              <a:rPr lang="ru-RU" sz="1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 особая  часть  речи, служащая   для  выражения  различных чувств  и  волевых  побуждений</a:t>
            </a:r>
            <a:r>
              <a:rPr lang="ru-RU" sz="1400" i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Увы!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Он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счастия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не  ищет,  и  не  от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счастия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бежит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 –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Савельич! Полно,   помиримся,   виноват</a:t>
            </a:r>
            <a:r>
              <a:rPr lang="ru-RU" sz="1400" i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i="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Междометия не  изменяются и не  являются  членами предложения.</a:t>
            </a:r>
          </a:p>
          <a:p>
            <a:r>
              <a:rPr lang="ru-RU" sz="1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Но  иногда  они   употребляются   в  значении   других   частей  речи.  В  таких  случаях  они   становятся    членами  предложения.</a:t>
            </a:r>
          </a:p>
          <a:p>
            <a:r>
              <a:rPr lang="ru-RU" sz="1400" i="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   эти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хи-хи,  ха-ха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пенье,  трусливые  разговоры   -   мерзость</a:t>
            </a:r>
            <a:r>
              <a:rPr lang="ru-RU" sz="1400" i="0" dirty="0" smtClean="0">
                <a:latin typeface="Times New Roman" pitchFamily="18" charset="0"/>
                <a:cs typeface="Times New Roman" pitchFamily="18" charset="0"/>
              </a:rPr>
              <a:t>.    </a:t>
            </a:r>
            <a:endParaRPr lang="ru-RU" sz="1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276999"/>
          </a:xfrm>
        </p:spPr>
        <p:txBody>
          <a:bodyPr/>
          <a:lstStyle/>
          <a:p>
            <a:r>
              <a:rPr lang="ru-RU" sz="1800" dirty="0" smtClean="0"/>
              <a:t>Синтаксический разбор простого предложения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479416"/>
            <a:ext cx="5616624" cy="2765433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   разбора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Простое   или   сложное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Вид  по   цели  высказывания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Вид  по   эмоциональной   окраске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Вид  по  составу   грамматической   основы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Вид  односоставного  предложения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Вид  по  наличию  второстепенных  членов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Вид  по  наличию  или  отсутствию  необходимого  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члена предложения</a:t>
            </a: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Осложненное  или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неосложненное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Главные  и  второстепенные    члены      </a:t>
            </a:r>
          </a:p>
          <a:p>
            <a:pPr marL="457200" indent="-457200">
              <a:buFont typeface="+mj-lt"/>
              <a:buAutoNum type="arabicPeriod"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4" y="193665"/>
            <a:ext cx="5164295" cy="315471"/>
          </a:xfrm>
        </p:spPr>
        <p:txBody>
          <a:bodyPr/>
          <a:lstStyle/>
          <a:p>
            <a:r>
              <a:rPr lang="ru-RU" dirty="0" smtClean="0"/>
              <a:t>  Образец   синтаксического  разбора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22292"/>
          <a:ext cx="5765800" cy="259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5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Устный   разбор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Письменный   разбор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5491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     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  простое  предложение,  так  как  в  нём  одна  грамматическая  основа: </a:t>
                      </a:r>
                      <a:r>
                        <a:rPr lang="ru-RU" sz="13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кружились  тучи   мошки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Предложение   повествовательное,  невосклицательное,  двусоставное,  распространенное,  полное. Подлежащим  является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тучи  мошки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сказуемым -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кружились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определениями  -  </a:t>
                      </a:r>
                      <a:r>
                        <a:rPr lang="ru-RU" sz="13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несметные, нашим 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обстоятельством места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над   биваком</a:t>
                      </a: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Над   нашим    биваком   кружились  несметные   тучи   мошки. </a:t>
                      </a:r>
                    </a:p>
                    <a:p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240090" y="1336673"/>
            <a:ext cx="571504" cy="265103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3811594" y="1336673"/>
            <a:ext cx="1000132" cy="285752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4311660" y="1836739"/>
            <a:ext cx="1571636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3168652" y="2336805"/>
            <a:ext cx="1714512" cy="285752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4740288" y="2265367"/>
            <a:ext cx="714380" cy="357190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168652" y="2693995"/>
            <a:ext cx="1071570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240090" y="1836739"/>
            <a:ext cx="1143008" cy="265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622293"/>
            <a:ext cx="5668982" cy="246221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0" i="0" dirty="0" smtClean="0">
                <a:latin typeface="Times New Roman" pitchFamily="18" charset="0"/>
                <a:cs typeface="Times New Roman" pitchFamily="18" charset="0"/>
              </a:rPr>
              <a:t>Укажите предложение, в котором нужно поставить одну запятую.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Взошло заиграло над лесом весёлое зимнее солнышко зажгло янтарным снегом поля.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Ветер дул с неприветливого севера но был мягким и даже ласковым.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Утром пошёл снег и укрыл белоснежным ковром поля и дорогу.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622293"/>
            <a:ext cx="5668982" cy="246221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0" i="0" dirty="0" smtClean="0">
                <a:latin typeface="Times New Roman" pitchFamily="18" charset="0"/>
                <a:cs typeface="Times New Roman" pitchFamily="18" charset="0"/>
              </a:rPr>
              <a:t>Укажите предложение, в котором нужно поставить одну запятую.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Взошло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заиграло над лесом весёлое зимнее солнышко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зажгло янтарным снегом поля.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Утром пошёл снег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укрыл белоснежным ковром поля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дорогу.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36739"/>
            <a:ext cx="5097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Ветер дул с неприветливого севера, но был мягким и даже ласковым.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836739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479417"/>
            <a:ext cx="5668982" cy="2508379"/>
          </a:xfrm>
        </p:spPr>
        <p:txBody>
          <a:bodyPr/>
          <a:lstStyle/>
          <a:p>
            <a:pPr>
              <a:lnSpc>
                <a:spcPts val="21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2100"/>
              </a:lnSpc>
            </a:pPr>
            <a:r>
              <a:rPr lang="ru-RU" sz="2000" i="0" dirty="0" smtClean="0">
                <a:latin typeface="Times New Roman" pitchFamily="18" charset="0"/>
                <a:cs typeface="Times New Roman" pitchFamily="18" charset="0"/>
              </a:rPr>
              <a:t>В каком   предложении  есть обращение?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Размахнись косою покажи свой пыл.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2. Сладко спи моя красавица.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3. Читайте книги серьёзные.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4. Долетайте до самого солнца и    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домой  возвращайтесь скорей.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93731"/>
            <a:ext cx="5357850" cy="28623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1.  Размахнись косою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покажи свой пыл.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Сладко спи, моя красавица.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3.  Читайте книги серьёзные.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4.  Долетайте до самого солнца и    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домой  возвращайтесь скорей.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Администратор\Рабочий стол\44ни-1.png"/>
          <p:cNvPicPr>
            <a:picLocks noChangeAspect="1" noChangeArrowheads="1"/>
          </p:cNvPicPr>
          <p:nvPr/>
        </p:nvPicPr>
        <p:blipFill>
          <a:blip r:embed="rId2" cstate="print"/>
          <a:srcRect l="31481" t="46031" r="32804" b="46032"/>
          <a:stretch>
            <a:fillRect/>
          </a:stretch>
        </p:blipFill>
        <p:spPr bwMode="auto">
          <a:xfrm>
            <a:off x="2025644" y="1479549"/>
            <a:ext cx="1928826" cy="196455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44ни-1.png"/>
          <p:cNvPicPr>
            <a:picLocks noChangeAspect="1" noChangeArrowheads="1"/>
          </p:cNvPicPr>
          <p:nvPr/>
        </p:nvPicPr>
        <p:blipFill>
          <a:blip r:embed="rId2" cstate="print"/>
          <a:srcRect l="31481" t="46031" r="32804" b="46032"/>
          <a:stretch>
            <a:fillRect/>
          </a:stretch>
        </p:blipFill>
        <p:spPr bwMode="auto">
          <a:xfrm>
            <a:off x="2025644" y="1622425"/>
            <a:ext cx="1938350" cy="196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l"/>
            <a:r>
              <a:rPr lang="ru-RU" dirty="0" smtClean="0"/>
              <a:t>  </a:t>
            </a:r>
            <a:r>
              <a:rPr lang="ru-RU" sz="1600" dirty="0" smtClean="0"/>
              <a:t>Проверка задания для самостоятельной работы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72608" cy="2031325"/>
          </a:xfrm>
        </p:spPr>
        <p:txBody>
          <a:bodyPr/>
          <a:lstStyle/>
          <a:p>
            <a:r>
              <a:rPr lang="ru-RU" sz="12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пражнение  № 15. Сделайте синтаксический разбор предложений. Сформулируйте правило, применённое конкретно в каждом случае.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1.Отдохнув,   мы двинулись  в  путь.  2. По  ту  сторону  шоссе,  местами  близко  подступая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  дороге,  раскинулись   пшеничные  поля.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Он   не   выдержал  и, глядя  на  неё,  укоризненно  покачал  головой. 4.  Мы    шли по  дороге   молча и, затаив  дыхание, слушали   песню.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50855"/>
            <a:ext cx="5883296" cy="2654573"/>
          </a:xfrm>
        </p:spPr>
        <p:txBody>
          <a:bodyPr/>
          <a:lstStyle/>
          <a:p>
            <a:pPr>
              <a:lnSpc>
                <a:spcPts val="21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ts val="2100"/>
              </a:lnSpc>
            </a:pPr>
            <a:r>
              <a:rPr lang="ru-RU" sz="2000" i="0" dirty="0" smtClean="0">
                <a:latin typeface="Times New Roman" pitchFamily="18" charset="0"/>
                <a:cs typeface="Times New Roman" pitchFamily="18" charset="0"/>
              </a:rPr>
              <a:t>   В каком   предложении  есть вводное слово?</a:t>
            </a:r>
          </a:p>
          <a:p>
            <a:pPr>
              <a:lnSpc>
                <a:spcPts val="2100"/>
              </a:lnSpc>
            </a:pPr>
            <a:endParaRPr lang="ru-RU" sz="2000" i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1.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счастью  </a:t>
            </a:r>
            <a:r>
              <a:rPr lang="ru-RU" i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путь удивительный  </a:t>
            </a:r>
          </a:p>
          <a:p>
            <a:r>
              <a:rPr lang="ru-RU" i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начат не ослабнет задор молодой.</a:t>
            </a:r>
          </a:p>
          <a:p>
            <a:endParaRPr lang="ru-RU" i="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2. К счастью </a:t>
            </a:r>
            <a:r>
              <a:rPr lang="ru-RU" i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берегу никого не было.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17496" y="550855"/>
            <a:ext cx="6000792" cy="2385268"/>
          </a:xfrm>
        </p:spPr>
        <p:txBody>
          <a:bodyPr/>
          <a:lstStyle/>
          <a:p>
            <a:pPr>
              <a:lnSpc>
                <a:spcPts val="21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ts val="2100"/>
              </a:lnSpc>
            </a:pPr>
            <a:r>
              <a:rPr lang="ru-RU" sz="2000" i="0" dirty="0" smtClean="0">
                <a:latin typeface="Times New Roman" pitchFamily="18" charset="0"/>
                <a:cs typeface="Times New Roman" pitchFamily="18" charset="0"/>
              </a:rPr>
              <a:t>       В каком   предложении  есть вводное слово?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1. К счастью  </a:t>
            </a:r>
            <a:r>
              <a:rPr lang="ru-RU" i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путь удивительный  </a:t>
            </a:r>
          </a:p>
          <a:p>
            <a:r>
              <a:rPr lang="ru-RU" i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начат, не ослабнет задор молодой.</a:t>
            </a:r>
          </a:p>
          <a:p>
            <a:endParaRPr lang="ru-RU" i="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К счастью, </a:t>
            </a:r>
            <a:r>
              <a:rPr lang="ru-RU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берегу никого не было.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дминистратор\Рабочий стол\44ни-1.png"/>
          <p:cNvPicPr>
            <a:picLocks noChangeAspect="1" noChangeArrowheads="1"/>
          </p:cNvPicPr>
          <p:nvPr/>
        </p:nvPicPr>
        <p:blipFill>
          <a:blip r:embed="rId2" cstate="print"/>
          <a:srcRect l="31481" t="46031" r="32804" b="46032"/>
          <a:stretch>
            <a:fillRect/>
          </a:stretch>
        </p:blipFill>
        <p:spPr bwMode="auto">
          <a:xfrm>
            <a:off x="454008" y="2551119"/>
            <a:ext cx="1571636" cy="196455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Рабочий стол\44ни-1.png"/>
          <p:cNvPicPr>
            <a:picLocks noChangeAspect="1" noChangeArrowheads="1"/>
          </p:cNvPicPr>
          <p:nvPr/>
        </p:nvPicPr>
        <p:blipFill>
          <a:blip r:embed="rId2" cstate="print"/>
          <a:srcRect l="31481" t="46031" r="32804" b="46032"/>
          <a:stretch>
            <a:fillRect/>
          </a:stretch>
        </p:blipFill>
        <p:spPr bwMode="auto">
          <a:xfrm>
            <a:off x="454008" y="2408243"/>
            <a:ext cx="1571636" cy="196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622557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11264" y="693731"/>
            <a:ext cx="4357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Выпишите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художественного произведения 5-6 примеров простых осложнённых предложений, подчеркните,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объяснните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они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осложнены.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22227"/>
            <a:ext cx="5572164" cy="2954655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1.Отдохнув,   мы двинулись  в  путь.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  ту  сторону  шоссе,  местами  близко  подступая   к  дороге,  раскинулись   пшеничные  поля.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Он   не   выдержал  и, глядя  на  неё,  укоризненно  покачал  головой.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Мы    шли по  дороге   молча и, затаив  дыхание, слушали   песню.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68256" y="336541"/>
            <a:ext cx="1714512" cy="265103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1882768" y="265103"/>
            <a:ext cx="571504" cy="35719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382834" y="336541"/>
            <a:ext cx="1571636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4168784" y="336541"/>
            <a:ext cx="1025512" cy="265103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11132" y="693731"/>
            <a:ext cx="1714512" cy="265103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739892" y="693731"/>
            <a:ext cx="2000264" cy="265103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740156" y="693731"/>
            <a:ext cx="1357322" cy="265103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525578" y="1050921"/>
            <a:ext cx="1357322" cy="265103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0" y="1050921"/>
            <a:ext cx="1811330" cy="265103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597148" y="1050921"/>
            <a:ext cx="1571636" cy="265103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96818" y="1408111"/>
            <a:ext cx="1785950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1882768" y="1408111"/>
            <a:ext cx="1714512" cy="285752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597280" y="1336673"/>
            <a:ext cx="1025512" cy="357190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39694" y="1693863"/>
            <a:ext cx="642942" cy="428628"/>
          </a:xfrm>
          <a:prstGeom prst="rect">
            <a:avLst/>
          </a:prstGeom>
          <a:noFill/>
        </p:spPr>
      </p:pic>
      <p:pic>
        <p:nvPicPr>
          <p:cNvPr id="1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882636" y="1836739"/>
            <a:ext cx="2286016" cy="357190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311528" y="1836739"/>
            <a:ext cx="1214446" cy="265103"/>
          </a:xfrm>
          <a:prstGeom prst="rect">
            <a:avLst/>
          </a:prstGeom>
          <a:noFill/>
        </p:spPr>
      </p:pic>
      <p:pic>
        <p:nvPicPr>
          <p:cNvPr id="2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4311660" y="1836739"/>
            <a:ext cx="1071570" cy="265103"/>
          </a:xfrm>
          <a:prstGeom prst="rect">
            <a:avLst/>
          </a:prstGeom>
          <a:noFill/>
        </p:spPr>
      </p:pic>
      <p:pic>
        <p:nvPicPr>
          <p:cNvPr id="2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0" y="2193929"/>
            <a:ext cx="1882768" cy="265103"/>
          </a:xfrm>
          <a:prstGeom prst="rect">
            <a:avLst/>
          </a:prstGeom>
          <a:noFill/>
        </p:spPr>
      </p:pic>
      <p:pic>
        <p:nvPicPr>
          <p:cNvPr id="2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811330" y="2193929"/>
            <a:ext cx="1357322" cy="357190"/>
          </a:xfrm>
          <a:prstGeom prst="rect">
            <a:avLst/>
          </a:prstGeom>
          <a:noFill/>
        </p:spPr>
      </p:pic>
      <p:pic>
        <p:nvPicPr>
          <p:cNvPr id="2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3097214" y="2122491"/>
            <a:ext cx="1285884" cy="357190"/>
          </a:xfrm>
          <a:prstGeom prst="rect">
            <a:avLst/>
          </a:prstGeom>
          <a:noFill/>
        </p:spPr>
      </p:pic>
      <p:pic>
        <p:nvPicPr>
          <p:cNvPr id="2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82570" y="2479681"/>
            <a:ext cx="714380" cy="357190"/>
          </a:xfrm>
          <a:prstGeom prst="rect">
            <a:avLst/>
          </a:prstGeom>
          <a:noFill/>
        </p:spPr>
      </p:pic>
      <p:pic>
        <p:nvPicPr>
          <p:cNvPr id="2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096950" y="2551119"/>
            <a:ext cx="857256" cy="357190"/>
          </a:xfrm>
          <a:prstGeom prst="rect">
            <a:avLst/>
          </a:prstGeom>
          <a:noFill/>
        </p:spPr>
      </p:pic>
      <p:pic>
        <p:nvPicPr>
          <p:cNvPr id="2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2239958" y="2479681"/>
            <a:ext cx="1143008" cy="357190"/>
          </a:xfrm>
          <a:prstGeom prst="rect">
            <a:avLst/>
          </a:prstGeom>
          <a:noFill/>
        </p:spPr>
      </p:pic>
      <p:pic>
        <p:nvPicPr>
          <p:cNvPr id="2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311528" y="2551119"/>
            <a:ext cx="1214446" cy="265103"/>
          </a:xfrm>
          <a:prstGeom prst="rect">
            <a:avLst/>
          </a:prstGeom>
          <a:noFill/>
        </p:spPr>
      </p:pic>
      <p:pic>
        <p:nvPicPr>
          <p:cNvPr id="2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0" y="2908309"/>
            <a:ext cx="2597148" cy="265103"/>
          </a:xfrm>
          <a:prstGeom prst="rect">
            <a:avLst/>
          </a:prstGeom>
          <a:noFill/>
        </p:spPr>
      </p:pic>
      <p:pic>
        <p:nvPicPr>
          <p:cNvPr id="2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382834" y="2887660"/>
            <a:ext cx="1500198" cy="357190"/>
          </a:xfrm>
          <a:prstGeom prst="rect">
            <a:avLst/>
          </a:prstGeom>
          <a:noFill/>
        </p:spPr>
      </p:pic>
      <p:pic>
        <p:nvPicPr>
          <p:cNvPr id="3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3811594" y="2887660"/>
            <a:ext cx="1025512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9416"/>
            <a:ext cx="5765800" cy="276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Простое  осложненное   предложение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256584" cy="646331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Простое осложненное  предложение   -  простое  предложение,   в  котором присутствуют  «осложняющие  элементы»,  выражающие  добавочное   сообщение.</a:t>
            </a:r>
            <a:r>
              <a:rPr lang="ru-RU" sz="1200" i="0" dirty="0" smtClean="0">
                <a:solidFill>
                  <a:schemeClr val="tx1"/>
                </a:solidFill>
              </a:rPr>
              <a:t>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256" y="1265235"/>
            <a:ext cx="1428760" cy="7386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Однородные 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члены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0222" y="1336673"/>
            <a:ext cx="142876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Слова-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«да»,    «нет»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8388" y="2051053"/>
            <a:ext cx="1143008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Обращения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8652" y="2122491"/>
            <a:ext cx="128588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Междометия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54206" y="2408243"/>
            <a:ext cx="157163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Вводные  слова,  словосочетания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и  предложения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1882768" y="1622425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7" idx="0"/>
          </p:cNvCxnSpPr>
          <p:nvPr/>
        </p:nvCxnSpPr>
        <p:spPr>
          <a:xfrm rot="5400000">
            <a:off x="2347512" y="2014937"/>
            <a:ext cx="78581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25776" y="1622425"/>
            <a:ext cx="64294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Documents and Settings\Администратор\Рабочий стол\5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5578" y="193665"/>
            <a:ext cx="2700338" cy="1585911"/>
          </a:xfrm>
          <a:prstGeom prst="rect">
            <a:avLst/>
          </a:prstGeom>
          <a:noFill/>
        </p:spPr>
      </p:pic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1597016" y="162242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3954470" y="1550987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Простое  осложненное   предложение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407979"/>
            <a:ext cx="5429288" cy="2662267"/>
          </a:xfrm>
        </p:spPr>
        <p:txBody>
          <a:bodyPr/>
          <a:lstStyle/>
          <a:p>
            <a:r>
              <a:rPr lang="ru-RU" sz="3200" dirty="0" smtClean="0"/>
              <a:t>       </a:t>
            </a:r>
            <a:r>
              <a:rPr lang="ru-RU" sz="1600" i="0" dirty="0" smtClean="0">
                <a:latin typeface="Times New Roman" pitchFamily="18" charset="0"/>
                <a:cs typeface="Times New Roman" pitchFamily="18" charset="0"/>
              </a:rPr>
              <a:t>Обращения,   вводные  слова  и  междометия  соотносятся  по  смыслу  или  со  всем  предложением, или  с  какой-либо  его частью и служат   для  привлечения   внимания  собеседника   к  сообщению или   для  оценки  сообщения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/>
              <a:t> </a:t>
            </a:r>
            <a:endParaRPr lang="ru-RU" sz="1200" dirty="0" smtClean="0">
              <a:solidFill>
                <a:srgbClr val="00B050"/>
              </a:solidFill>
            </a:endParaRPr>
          </a:p>
          <a:p>
            <a:r>
              <a:rPr lang="ru-RU" sz="1600" dirty="0" smtClean="0"/>
              <a:t>                                     </a:t>
            </a:r>
          </a:p>
          <a:p>
            <a:r>
              <a:rPr lang="ru-RU" sz="1400" dirty="0" smtClean="0"/>
              <a:t>         </a:t>
            </a:r>
            <a:endParaRPr lang="ru-RU" sz="1100" dirty="0" smtClean="0">
              <a:solidFill>
                <a:srgbClr val="00B050"/>
              </a:solidFill>
            </a:endParaRPr>
          </a:p>
          <a:p>
            <a:r>
              <a:rPr lang="ru-RU" sz="1400" dirty="0" smtClean="0">
                <a:solidFill>
                  <a:srgbClr val="00B050"/>
                </a:solidFill>
              </a:rPr>
              <a:t>        </a:t>
            </a:r>
          </a:p>
          <a:p>
            <a:r>
              <a:rPr lang="ru-RU" sz="1100" dirty="0" smtClean="0"/>
              <a:t>                </a:t>
            </a:r>
          </a:p>
          <a:p>
            <a:r>
              <a:rPr lang="ru-RU" sz="1100" dirty="0" smtClean="0"/>
              <a:t>                                    </a:t>
            </a:r>
          </a:p>
          <a:p>
            <a:r>
              <a:rPr lang="ru-RU" sz="1100" dirty="0" smtClean="0"/>
              <a:t>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9694" y="1908177"/>
            <a:ext cx="5214974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Прощай  же, 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  забуду   твоей  торжественной   красы.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694" y="1908177"/>
            <a:ext cx="531179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Тучам, 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видно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 не   суждено   было  собраться  в  грозу.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694" y="1908177"/>
            <a:ext cx="528641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Ушица, 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ей - же – ей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 на  славу   сварена.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Обращение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479417"/>
            <a:ext cx="5668982" cy="2339102"/>
          </a:xfrm>
        </p:spPr>
        <p:txBody>
          <a:bodyPr/>
          <a:lstStyle/>
          <a:p>
            <a:r>
              <a:rPr lang="ru-RU" sz="1800" dirty="0" smtClean="0"/>
              <a:t>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Обращение</a:t>
            </a:r>
            <a:r>
              <a:rPr lang="ru-RU" sz="18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0" dirty="0" smtClean="0">
                <a:latin typeface="Times New Roman" pitchFamily="18" charset="0"/>
                <a:cs typeface="Times New Roman" pitchFamily="18" charset="0"/>
              </a:rPr>
              <a:t>  -   это   слово или  сочетание  слов,  называющее  того,  к  кому  обращена   речь.</a:t>
            </a:r>
          </a:p>
          <a:p>
            <a:r>
              <a:rPr lang="ru-RU" sz="1800" i="0" dirty="0" smtClean="0">
                <a:latin typeface="Times New Roman" pitchFamily="18" charset="0"/>
                <a:cs typeface="Times New Roman" pitchFamily="18" charset="0"/>
              </a:rPr>
              <a:t>  Оно  имеет   форму  именительного  падежа </a:t>
            </a:r>
          </a:p>
          <a:p>
            <a:r>
              <a:rPr lang="ru-RU" sz="1800" i="0" dirty="0" smtClean="0">
                <a:latin typeface="Times New Roman" pitchFamily="18" charset="0"/>
                <a:cs typeface="Times New Roman" pitchFamily="18" charset="0"/>
              </a:rPr>
              <a:t> и   произносится   с  особой, звательной   интонацией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 </a:t>
            </a:r>
            <a:r>
              <a:rPr lang="ru-RU" sz="2000" dirty="0" smtClean="0">
                <a:solidFill>
                  <a:srgbClr val="7030A0"/>
                </a:solidFill>
              </a:rPr>
              <a:t>Дитя  моё,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i="0" dirty="0" smtClean="0">
                <a:solidFill>
                  <a:schemeClr val="tx1"/>
                </a:solidFill>
              </a:rPr>
              <a:t>ты  нездорова.</a:t>
            </a:r>
          </a:p>
          <a:p>
            <a:endParaRPr lang="ru-RU" sz="2000" dirty="0" smtClean="0"/>
          </a:p>
          <a:p>
            <a:r>
              <a:rPr lang="ru-RU" sz="2000" dirty="0" smtClean="0"/>
              <a:t>                    </a:t>
            </a:r>
            <a:r>
              <a:rPr lang="ru-RU" sz="2000" i="0" dirty="0" smtClean="0">
                <a:solidFill>
                  <a:schemeClr val="tx1"/>
                </a:solidFill>
              </a:rPr>
              <a:t>Прощай</a:t>
            </a:r>
            <a:r>
              <a:rPr lang="ru-RU" sz="2000" dirty="0" smtClean="0">
                <a:solidFill>
                  <a:schemeClr val="tx1"/>
                </a:solidFill>
              </a:rPr>
              <a:t>,  </a:t>
            </a:r>
            <a:r>
              <a:rPr lang="ru-RU" sz="2000" dirty="0" smtClean="0">
                <a:solidFill>
                  <a:srgbClr val="7030A0"/>
                </a:solidFill>
              </a:rPr>
              <a:t>дом</a:t>
            </a:r>
            <a:r>
              <a:rPr lang="ru-RU" sz="2000" b="0" dirty="0" smtClean="0">
                <a:solidFill>
                  <a:srgbClr val="7030A0"/>
                </a:solidFill>
              </a:rPr>
              <a:t>!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                    </a:t>
            </a:r>
            <a:r>
              <a:rPr lang="ru-RU" sz="2000" i="0" dirty="0" smtClean="0">
                <a:solidFill>
                  <a:schemeClr val="tx1"/>
                </a:solidFill>
              </a:rPr>
              <a:t>Прощай,</a:t>
            </a:r>
            <a:r>
              <a:rPr lang="ru-RU" sz="2000" dirty="0" smtClean="0">
                <a:solidFill>
                  <a:srgbClr val="00B050"/>
                </a:solidFill>
              </a:rPr>
              <a:t>  </a:t>
            </a:r>
            <a:r>
              <a:rPr lang="ru-RU" sz="2000" dirty="0" smtClean="0">
                <a:solidFill>
                  <a:srgbClr val="7030A0"/>
                </a:solidFill>
              </a:rPr>
              <a:t>старая   жизнь!</a:t>
            </a:r>
            <a:endParaRPr lang="ru-RU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Обращение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755" y="407979"/>
            <a:ext cx="5544045" cy="42862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i="0" dirty="0" smtClean="0">
                <a:latin typeface="Times New Roman" pitchFamily="18" charset="0"/>
                <a:cs typeface="Times New Roman" pitchFamily="18" charset="0"/>
              </a:rPr>
              <a:t>ледует  различать   обращения  от  омонимичных  случаев.</a:t>
            </a:r>
          </a:p>
          <a:p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68256" y="1479549"/>
            <a:ext cx="5375789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ru-RU" b="1" i="1" u="sng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Обращения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b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   являются  членами предложения , так  как   не  вступают    с  другими  словами   ни  в   подчинительную,  ни   в  сочини- тельную   связь.</a:t>
            </a:r>
            <a:endParaRPr kumimoji="0" lang="ru-RU" sz="1400" b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221755" y="1050921"/>
            <a:ext cx="5544045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b="1" i="1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Друзья   мои</a:t>
            </a:r>
            <a:r>
              <a:rPr kumimoji="0" lang="ru-RU" b="1" i="1" u="sng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  оставят  тебя  в  беде, Анна.</a:t>
            </a: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596884" y="836607"/>
            <a:ext cx="4329599" cy="52322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Друзья  мои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 прекрасен   наш   союз!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C:\Documents and Settings\Администратор\Рабочий стол\11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46" y="1122359"/>
            <a:ext cx="1500198" cy="142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2227"/>
            <a:ext cx="5164295" cy="369332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Вводные   слова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500726" cy="2677656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Вводными  словами   </a:t>
            </a:r>
            <a:r>
              <a:rPr lang="ru-RU" sz="1800" i="0" dirty="0" smtClean="0">
                <a:latin typeface="Times New Roman" pitchFamily="18" charset="0"/>
                <a:cs typeface="Times New Roman" pitchFamily="18" charset="0"/>
              </a:rPr>
              <a:t>в  предложении  называются   слова   или   сочетания   слов,  при  помощи  которых  говорящий   выражает   свое   отношение  к  тому,   что  он   сообщает,  например: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Крупных   окуней,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бесспорно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 удить    весело.</a:t>
            </a:r>
            <a:endParaRPr lang="ru-RU" sz="1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 нарочно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 дожди  и  холод   продолжались    весь  май.</a:t>
            </a:r>
          </a:p>
          <a:p>
            <a:endParaRPr lang="ru-RU" sz="1200" i="0" dirty="0" smtClean="0"/>
          </a:p>
          <a:p>
            <a:r>
              <a:rPr lang="ru-RU" sz="1200" i="0" dirty="0" smtClean="0"/>
              <a:t> </a:t>
            </a:r>
            <a:endParaRPr lang="ru-RU" sz="1200" i="0" dirty="0"/>
          </a:p>
        </p:txBody>
      </p:sp>
      <p:pic>
        <p:nvPicPr>
          <p:cNvPr id="9" name="Picture 2" descr="C:\Documents and Settings\Администратор\Рабочий стол\44ни-1.png"/>
          <p:cNvPicPr>
            <a:picLocks noChangeAspect="1" noChangeArrowheads="1"/>
          </p:cNvPicPr>
          <p:nvPr/>
        </p:nvPicPr>
        <p:blipFill>
          <a:blip r:embed="rId2" cstate="print"/>
          <a:srcRect l="31481" t="46031" r="32804" b="46032"/>
          <a:stretch>
            <a:fillRect/>
          </a:stretch>
        </p:blipFill>
        <p:spPr bwMode="auto">
          <a:xfrm>
            <a:off x="239694" y="2479681"/>
            <a:ext cx="1571636" cy="196455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44ни-1.png"/>
          <p:cNvPicPr>
            <a:picLocks noChangeAspect="1" noChangeArrowheads="1"/>
          </p:cNvPicPr>
          <p:nvPr/>
        </p:nvPicPr>
        <p:blipFill>
          <a:blip r:embed="rId2" cstate="print"/>
          <a:srcRect l="31481" t="46031" r="32804" b="46032"/>
          <a:stretch>
            <a:fillRect/>
          </a:stretch>
        </p:blipFill>
        <p:spPr bwMode="auto">
          <a:xfrm>
            <a:off x="239694" y="2622557"/>
            <a:ext cx="1571636" cy="196455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44ни-1.png"/>
          <p:cNvPicPr>
            <a:picLocks noChangeAspect="1" noChangeArrowheads="1"/>
          </p:cNvPicPr>
          <p:nvPr/>
        </p:nvPicPr>
        <p:blipFill>
          <a:blip r:embed="rId3" cstate="print"/>
          <a:srcRect l="29993" t="46031" r="47685" b="46031"/>
          <a:stretch>
            <a:fillRect/>
          </a:stretch>
        </p:blipFill>
        <p:spPr bwMode="auto">
          <a:xfrm>
            <a:off x="2168520" y="1908176"/>
            <a:ext cx="1357322" cy="242889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44ни-1.png"/>
          <p:cNvPicPr>
            <a:picLocks noChangeAspect="1" noChangeArrowheads="1"/>
          </p:cNvPicPr>
          <p:nvPr/>
        </p:nvPicPr>
        <p:blipFill>
          <a:blip r:embed="rId3" cstate="print"/>
          <a:srcRect l="29993" t="46031" r="47685" b="46031"/>
          <a:stretch>
            <a:fillRect/>
          </a:stretch>
        </p:blipFill>
        <p:spPr bwMode="auto">
          <a:xfrm>
            <a:off x="2168520" y="2051053"/>
            <a:ext cx="1357322" cy="242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735058" y="122227"/>
            <a:ext cx="6500858" cy="492443"/>
          </a:xfrm>
        </p:spPr>
        <p:txBody>
          <a:bodyPr/>
          <a:lstStyle/>
          <a:p>
            <a:r>
              <a:rPr lang="ru-RU" sz="2000" i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900" i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Вводные   слова  имеют    различные     значения</a:t>
            </a:r>
          </a:p>
          <a:p>
            <a:endParaRPr lang="ru-RU" sz="1200" i="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79417"/>
          <a:ext cx="5765800" cy="26536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82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Значения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Примеры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2245"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 Различная   степень   уверенности:</a:t>
                      </a:r>
                    </a:p>
                    <a:p>
                      <a:r>
                        <a:rPr lang="ru-RU" sz="135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r>
                        <a:rPr lang="ru-RU" sz="13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большая   степень   уверенности  </a:t>
                      </a:r>
                      <a:r>
                        <a:rPr lang="ru-RU" sz="135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35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конечно,  разумеется,   бесспорно,  несомненно,  без   сомнения,   безусловно, действительно   </a:t>
                      </a:r>
                      <a:r>
                        <a:rPr lang="ru-RU" sz="135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</a:t>
                      </a:r>
                      <a:r>
                        <a:rPr lang="ru-RU" sz="135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</a:t>
                      </a:r>
                      <a:r>
                        <a:rPr lang="ru-RU" sz="135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3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Горный   воздух,  </a:t>
                      </a:r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  всякого  сомнения</a:t>
                      </a:r>
                      <a:r>
                        <a:rPr lang="ru-RU" sz="13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35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действует   благотворно  на   здоровье   человека.</a:t>
                      </a:r>
                    </a:p>
                    <a:p>
                      <a:r>
                        <a:rPr lang="ru-RU" sz="13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Старик,   </a:t>
                      </a:r>
                      <a:r>
                        <a:rPr lang="ru-RU" sz="135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действительно</a:t>
                      </a:r>
                      <a:r>
                        <a:rPr lang="ru-RU" sz="13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 хорошо   знал    прошлые   времена.</a:t>
                      </a:r>
                      <a:endParaRPr lang="ru-RU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2960"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б) меньшая   степень   уверенности,   предположение </a:t>
                      </a:r>
                      <a:r>
                        <a:rPr lang="ru-RU" sz="135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350" b="1" i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кажется, вероятно,  очевидно,  возможно,   пожалуй  </a:t>
                      </a:r>
                      <a:r>
                        <a:rPr lang="ru-RU" sz="135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</a:t>
                      </a:r>
                      <a:r>
                        <a:rPr lang="ru-RU" sz="1350" b="1" baseline="0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</a:t>
                      </a:r>
                      <a:r>
                        <a:rPr lang="ru-RU" sz="135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3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Кажется</a:t>
                      </a:r>
                      <a:r>
                        <a:rPr lang="ru-RU" sz="135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35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ваша  история  там  наделала  много  шуму.</a:t>
                      </a:r>
                    </a:p>
                    <a:p>
                      <a:r>
                        <a:rPr lang="ru-RU" sz="135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Вероятно</a:t>
                      </a:r>
                      <a:r>
                        <a:rPr lang="ru-RU" sz="135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 он   был  человек   признательный.</a:t>
                      </a:r>
                      <a:endParaRPr lang="ru-RU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</TotalTime>
  <Words>1346</Words>
  <Application>Microsoft Office PowerPoint</Application>
  <PresentationFormat>Произвольный</PresentationFormat>
  <Paragraphs>185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Русский язык</vt:lpstr>
      <vt:lpstr>  Проверка задания для самостоятельной работы</vt:lpstr>
      <vt:lpstr>Слайд 3</vt:lpstr>
      <vt:lpstr>Простое  осложненное   предложение</vt:lpstr>
      <vt:lpstr>Простое  осложненное   предложение</vt:lpstr>
      <vt:lpstr>                     Обращение </vt:lpstr>
      <vt:lpstr>                       Обращение</vt:lpstr>
      <vt:lpstr>                 Вводные   слова</vt:lpstr>
      <vt:lpstr>Слайд 9</vt:lpstr>
      <vt:lpstr>             Значения   вводных   слов</vt:lpstr>
      <vt:lpstr>         Значения   вводных   слов</vt:lpstr>
      <vt:lpstr>Слайд 12</vt:lpstr>
      <vt:lpstr>                       Междометия</vt:lpstr>
      <vt:lpstr>Синтаксический разбор простого предложения</vt:lpstr>
      <vt:lpstr>  Образец   синтаксического  разбора</vt:lpstr>
      <vt:lpstr>Задание 1</vt:lpstr>
      <vt:lpstr>Задание 1</vt:lpstr>
      <vt:lpstr>Задание 2</vt:lpstr>
      <vt:lpstr>Задание 2</vt:lpstr>
      <vt:lpstr>Задание 3</vt:lpstr>
      <vt:lpstr>Задание 3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pc-kom</cp:lastModifiedBy>
  <cp:revision>281</cp:revision>
  <dcterms:created xsi:type="dcterms:W3CDTF">2020-04-13T08:05:42Z</dcterms:created>
  <dcterms:modified xsi:type="dcterms:W3CDTF">2020-09-24T17:04:57Z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