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74" r:id="rId3"/>
    <p:sldId id="284" r:id="rId4"/>
    <p:sldId id="259" r:id="rId5"/>
    <p:sldId id="263" r:id="rId6"/>
    <p:sldId id="277" r:id="rId7"/>
    <p:sldId id="285" r:id="rId8"/>
    <p:sldId id="286" r:id="rId9"/>
    <p:sldId id="287" r:id="rId10"/>
    <p:sldId id="292" r:id="rId11"/>
    <p:sldId id="279" r:id="rId12"/>
    <p:sldId id="278" r:id="rId13"/>
    <p:sldId id="290" r:id="rId14"/>
    <p:sldId id="281" r:id="rId15"/>
    <p:sldId id="289" r:id="rId16"/>
    <p:sldId id="291" r:id="rId17"/>
    <p:sldId id="282" r:id="rId18"/>
    <p:sldId id="283" r:id="rId19"/>
    <p:sldId id="262" r:id="rId20"/>
  </p:sldIdLst>
  <p:sldSz cx="5765800" cy="3244850"/>
  <p:notesSz cx="10020300" cy="6888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760" autoAdjust="0"/>
  </p:normalViewPr>
  <p:slideViewPr>
    <p:cSldViewPr>
      <p:cViewPr>
        <p:scale>
          <a:sx n="125" d="100"/>
          <a:sy n="125" d="100"/>
        </p:scale>
        <p:origin x="-264" y="-8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2B0ED2-1710-4DFD-9CDE-5CF0328EDD4E}">
      <dsp:nvSpPr>
        <dsp:cNvPr id="0" name=""/>
        <dsp:cNvSpPr/>
      </dsp:nvSpPr>
      <dsp:spPr>
        <a:xfrm>
          <a:off x="1672974" y="82015"/>
          <a:ext cx="2385823" cy="8156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По эмоциональной окраске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1696863" y="105904"/>
        <a:ext cx="2338045" cy="767842"/>
      </dsp:txXfrm>
    </dsp:sp>
    <dsp:sp modelId="{B3C0D647-BAE8-484D-AE56-38E79E21D5A3}">
      <dsp:nvSpPr>
        <dsp:cNvPr id="0" name=""/>
        <dsp:cNvSpPr/>
      </dsp:nvSpPr>
      <dsp:spPr>
        <a:xfrm rot="2672893">
          <a:off x="3199868" y="1271016"/>
          <a:ext cx="1162662" cy="23959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>
        <a:off x="3271748" y="1318936"/>
        <a:ext cx="1018902" cy="143759"/>
      </dsp:txXfrm>
    </dsp:sp>
    <dsp:sp modelId="{2540A819-5E14-4610-97E5-DB89D46E8E84}">
      <dsp:nvSpPr>
        <dsp:cNvPr id="0" name=""/>
        <dsp:cNvSpPr/>
      </dsp:nvSpPr>
      <dsp:spPr>
        <a:xfrm>
          <a:off x="3585122" y="1883996"/>
          <a:ext cx="2113829" cy="708375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Невосклицательное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3605870" y="1904744"/>
        <a:ext cx="2072333" cy="666879"/>
      </dsp:txXfrm>
    </dsp:sp>
    <dsp:sp modelId="{689419EE-CD88-463F-BF43-C70213218AF1}">
      <dsp:nvSpPr>
        <dsp:cNvPr id="0" name=""/>
        <dsp:cNvSpPr/>
      </dsp:nvSpPr>
      <dsp:spPr>
        <a:xfrm rot="10799987">
          <a:off x="2186541" y="2135174"/>
          <a:ext cx="1391513" cy="20603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 rot="10800000">
        <a:off x="2248351" y="2176380"/>
        <a:ext cx="1267893" cy="123620"/>
      </dsp:txXfrm>
    </dsp:sp>
    <dsp:sp modelId="{2C31D8D5-27DF-45CC-9BFF-60CC1FC0C3DE}">
      <dsp:nvSpPr>
        <dsp:cNvPr id="0" name=""/>
        <dsp:cNvSpPr/>
      </dsp:nvSpPr>
      <dsp:spPr>
        <a:xfrm>
          <a:off x="0" y="1884006"/>
          <a:ext cx="2179473" cy="708382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Восклицательное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>
        <a:off x="20748" y="1904754"/>
        <a:ext cx="2137977" cy="666886"/>
      </dsp:txXfrm>
    </dsp:sp>
    <dsp:sp modelId="{57EAE9BF-6791-4358-948B-E27A92FD0FE4}">
      <dsp:nvSpPr>
        <dsp:cNvPr id="0" name=""/>
        <dsp:cNvSpPr/>
      </dsp:nvSpPr>
      <dsp:spPr>
        <a:xfrm rot="18927094">
          <a:off x="1397774" y="1242946"/>
          <a:ext cx="1105604" cy="295749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>
        <a:off x="1486499" y="1302096"/>
        <a:ext cx="928154" cy="177449"/>
      </dsp:txXfrm>
    </dsp:sp>
  </dsp:spTree>
</dsp:drawing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75045" y="1"/>
            <a:ext cx="4342498" cy="343734"/>
          </a:xfrm>
          <a:prstGeom prst="rect">
            <a:avLst/>
          </a:prstGeom>
        </p:spPr>
        <p:txBody>
          <a:bodyPr vert="horz" lIns="171578" tIns="85789" rIns="171578" bIns="85789" rtlCol="0"/>
          <a:lstStyle>
            <a:lvl1pPr algn="r">
              <a:defRPr sz="2300"/>
            </a:lvl1pPr>
          </a:lstStyle>
          <a:p>
            <a:fld id="{9D71E86E-95C0-4C9D-BDD2-B02666D11E50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16213" y="515938"/>
            <a:ext cx="4589462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1578" tIns="85789" rIns="171578" bIns="8578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01480" y="3272216"/>
            <a:ext cx="8017344" cy="3100347"/>
          </a:xfrm>
          <a:prstGeom prst="rect">
            <a:avLst/>
          </a:prstGeom>
        </p:spPr>
        <p:txBody>
          <a:bodyPr vert="horz" lIns="171578" tIns="85789" rIns="171578" bIns="8578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l">
              <a:defRPr sz="2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75045" y="6541060"/>
            <a:ext cx="4342498" cy="347103"/>
          </a:xfrm>
          <a:prstGeom prst="rect">
            <a:avLst/>
          </a:prstGeom>
        </p:spPr>
        <p:txBody>
          <a:bodyPr vert="horz" lIns="171578" tIns="85789" rIns="171578" bIns="85789" rtlCol="0" anchor="b"/>
          <a:lstStyle>
            <a:lvl1pPr algn="r">
              <a:defRPr sz="2300"/>
            </a:lvl1pPr>
          </a:lstStyle>
          <a:p>
            <a:fld id="{5F075868-CFE5-41D1-9E80-29970BD529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075868-CFE5-41D1-9E80-29970BD529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43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7313" y="781128"/>
            <a:ext cx="4531172" cy="2094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1">
                <a:solidFill>
                  <a:srgbClr val="2365C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2958465" cy="54673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400" spc="-5" dirty="0"/>
              <a:t>Русский</a:t>
            </a:r>
            <a:r>
              <a:rPr sz="3400" spc="-55" dirty="0"/>
              <a:t> </a:t>
            </a:r>
            <a:r>
              <a:rPr sz="3400" spc="10" dirty="0"/>
              <a:t>язык</a:t>
            </a:r>
            <a:endParaRPr sz="3400"/>
          </a:p>
        </p:txBody>
      </p:sp>
      <p:sp>
        <p:nvSpPr>
          <p:cNvPr id="4" name="object 4"/>
          <p:cNvSpPr txBox="1"/>
          <p:nvPr/>
        </p:nvSpPr>
        <p:spPr>
          <a:xfrm>
            <a:off x="918172" y="1118927"/>
            <a:ext cx="4679371" cy="188641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sz="2400" b="1" spc="-20" dirty="0" err="1" smtClean="0">
                <a:solidFill>
                  <a:srgbClr val="0070C0"/>
                </a:solidFill>
                <a:latin typeface="Arial"/>
                <a:cs typeface="Arial"/>
              </a:rPr>
              <a:t>Тема</a:t>
            </a:r>
            <a:r>
              <a:rPr sz="2400" b="1" spc="-20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  <a:endParaRPr lang="ru-RU" sz="2400" b="1" spc="-20" dirty="0" smtClean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endParaRPr lang="en-US" sz="2400" b="1" spc="-1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Простое 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предложение.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Однородные и обособленные</a:t>
            </a:r>
          </a:p>
          <a:p>
            <a:pPr marL="18415">
              <a:lnSpc>
                <a:spcPts val="1950"/>
              </a:lnSpc>
              <a:spcBef>
                <a:spcPts val="110"/>
              </a:spcBef>
            </a:pPr>
            <a:r>
              <a:rPr lang="ru-RU" sz="2400" b="1" spc="-10" dirty="0" smtClean="0">
                <a:solidFill>
                  <a:srgbClr val="0070C0"/>
                </a:solidFill>
                <a:latin typeface="Arial"/>
                <a:cs typeface="Arial"/>
              </a:rPr>
              <a:t>члены  предложения.</a:t>
            </a:r>
            <a:endParaRPr lang="en-US" sz="2400" b="1" spc="-10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4008" y="1050921"/>
            <a:ext cx="344170" cy="676275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1836739"/>
            <a:ext cx="344170" cy="94386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924206" y="249024"/>
            <a:ext cx="173355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98296" y="541953"/>
            <a:ext cx="439420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300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300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6532" y="289010"/>
            <a:ext cx="467359" cy="46672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1528" y="1122359"/>
            <a:ext cx="2297541" cy="107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26040" y="122228"/>
            <a:ext cx="60006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10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0855"/>
            <a:ext cx="557216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я не верю ничему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ни снам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ни сладким увереньям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ни даже сердцу своему. (П.) </a:t>
            </a:r>
          </a:p>
          <a:p>
            <a:pPr algn="just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2. На красноватой траве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былинках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соломинках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всюду блестели и волновались бесчисленные нити осенних паутин. </a:t>
            </a:r>
          </a:p>
          <a:p>
            <a:pPr marL="342900" indent="-342900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6950" y="1122359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ни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,ни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,ни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884" y="2336805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[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382702" y="1122359"/>
            <a:ext cx="45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0090" y="2336805"/>
            <a:ext cx="117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Члены предложения,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8916" y="104796"/>
            <a:ext cx="357190" cy="32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68916" y="122227"/>
            <a:ext cx="428628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9417"/>
            <a:ext cx="578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выделяемые по смыслу и интонационно, называются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9892" y="765169"/>
            <a:ext cx="250033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обособленными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6818" y="1408111"/>
            <a:ext cx="1714512" cy="35719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Определения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811594" y="1408111"/>
            <a:ext cx="1785950" cy="3571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Обстоятельства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25644" y="1479549"/>
            <a:ext cx="1643074" cy="35719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Приложения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 flipV="1">
            <a:off x="1454140" y="1193797"/>
            <a:ext cx="1285884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097214" y="1193797"/>
            <a:ext cx="1678793" cy="1428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endCxn id="21" idx="0"/>
          </p:cNvCxnSpPr>
          <p:nvPr/>
        </p:nvCxnSpPr>
        <p:spPr>
          <a:xfrm rot="5400000">
            <a:off x="2722165" y="1318814"/>
            <a:ext cx="285752" cy="357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68256" y="1765301"/>
            <a:ext cx="57864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Мы, артиллеристы, хлопотали возле орудий.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Неожиданно в доме, стоявшем через улицу от меня, раздались звуки органа.</a:t>
            </a:r>
          </a:p>
          <a:p>
            <a:pPr>
              <a:buFont typeface="Wingdings" pitchFamily="2" charset="2"/>
              <a:buChar char="§"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 сидел на лафете пушки, слушая одинокий среди войны орган.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6884" y="1908177"/>
            <a:ext cx="150019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68" y="2193929"/>
            <a:ext cx="3429024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8586" y="2622557"/>
            <a:ext cx="135732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56" y="2908309"/>
            <a:ext cx="739760" cy="33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0156" y="2622557"/>
            <a:ext cx="135732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08478" y="2622557"/>
            <a:ext cx="135732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члены предложения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352444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5207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79417"/>
            <a:ext cx="5765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Обособление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– один  из  способов  смыслового  выделения или уточнения  части  высказывания.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 устной  речи  обособленные  члены  произносятся  с особой  интонацией.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 письменной  речи  выделяются  запятыми,  тире.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Обособленными  могут  быть определения,  приложения, дополнения,  обстоятельства.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Обособленные  члены  могут  быть  одиночными  и распространенными.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Они  не  имеют  строго  фиксированного  места  и  могут стоять  как  перед,  так  и  после  определяемого  слова.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члены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5167"/>
          <a:ext cx="5765800" cy="2562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/>
              </a:tblGrid>
              <a:tr h="3373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Обособление определений</a:t>
                      </a:r>
                      <a:endParaRPr lang="ru-RU" sz="1600" dirty="0"/>
                    </a:p>
                  </a:txBody>
                  <a:tcPr/>
                </a:tc>
              </a:tr>
              <a:tr h="2142284"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 виды определений, стоящие после существительного.</a:t>
                      </a:r>
                    </a:p>
                    <a:p>
                      <a:pPr marL="228600" indent="-228600">
                        <a:buFont typeface="Wingdings" pitchFamily="2" charset="2"/>
                        <a:buChar char="v"/>
                      </a:pPr>
                      <a:r>
                        <a:rPr lang="ru-RU" sz="16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Туча,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облегавшая полнеба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постепенно  рассеялась</a:t>
                      </a:r>
                    </a:p>
                    <a:p>
                      <a:pPr marL="228600" indent="-228600">
                        <a:buFont typeface="Wingdings" pitchFamily="2" charset="2"/>
                        <a:buChar char="v"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Эта </a:t>
                      </a:r>
                      <a:r>
                        <a:rPr lang="ru-RU" sz="16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мысль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простая и ясная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не давала покоя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Дальше  начинался  </a:t>
                      </a:r>
                      <a:r>
                        <a:rPr lang="ru-RU" sz="16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город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600" b="1" i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 высокими домами,  лавками, складами.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(Обособление  зависит  от  интонации.)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2.До  и  после  личного  местоимения.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Взволнованный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6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 говорил  долго.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16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Она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</a:t>
                      </a:r>
                      <a:r>
                        <a:rPr lang="ru-RU" sz="16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всё  ещё  взволнованная</a:t>
                      </a:r>
                      <a:r>
                        <a:rPr lang="ru-RU" sz="16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 говорила  и  говорила.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8256" y="550855"/>
            <a:ext cx="559754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выделяются интонацией в устной речи и запятой или тире на письме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97478" y="122227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13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члены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5167"/>
          <a:ext cx="5765800" cy="2499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/>
              </a:tblGrid>
              <a:tr h="3504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Обособление определений</a:t>
                      </a:r>
                      <a:endParaRPr lang="ru-RU" sz="1600" dirty="0"/>
                    </a:p>
                  </a:txBody>
                  <a:tcPr/>
                </a:tc>
              </a:tr>
              <a:tr h="2007022">
                <a:tc>
                  <a:txBody>
                    <a:bodyPr/>
                    <a:lstStyle/>
                    <a:p>
                      <a:pPr marL="228600" marR="0" indent="-228600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800" b="1" i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Причастный оборот с добавочным обстоятельственным</a:t>
                      </a:r>
                      <a:r>
                        <a:rPr lang="ru-RU" sz="18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значением 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перед существительным (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вопрос возможен и от глагола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Раненый в плечо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1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солдат</a:t>
                      </a:r>
                      <a:r>
                        <a:rPr lang="ru-RU" sz="1800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 мог поднять руку. (Почему?)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i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Определение и существительное разделены членами предложения.</a:t>
                      </a:r>
                    </a:p>
                    <a:p>
                      <a:pPr marL="228600" marR="0" indent="-228600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Овеянные оттепелью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хорошо пахнут вишнёвые </a:t>
                      </a:r>
                      <a:r>
                        <a:rPr lang="ru-RU" sz="1800" b="1" baseline="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сады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8256" y="550855"/>
            <a:ext cx="559754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выделяются интонацией в устной речи и запятой или тире на письме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5734" y="122227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14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члены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5167"/>
          <a:ext cx="5765800" cy="25373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/>
              </a:tblGrid>
              <a:tr h="3504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Обособление приложений</a:t>
                      </a:r>
                      <a:endParaRPr lang="ru-RU" sz="1600" dirty="0"/>
                    </a:p>
                  </a:txBody>
                  <a:tcPr/>
                </a:tc>
              </a:tr>
              <a:tr h="2007022"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500"/>
                        </a:lnSpc>
                        <a:buAutoNum type="arabicPeriod"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Распространённые приложения – нарицательные существительные с зависимыми словами до и после определяемого существительного.</a:t>
                      </a:r>
                    </a:p>
                    <a:p>
                      <a:pPr marL="228600" indent="-228600">
                        <a:lnSpc>
                          <a:spcPts val="1500"/>
                        </a:lnSpc>
                        <a:buFont typeface="Wingdings" pitchFamily="2" charset="2"/>
                        <a:buChar char="v"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Он пришёл с </a:t>
                      </a:r>
                      <a:r>
                        <a:rPr lang="ru-RU" sz="14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сыном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десятилетним мальчиком,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 выставку.</a:t>
                      </a:r>
                    </a:p>
                    <a:p>
                      <a:pPr marL="228600" indent="-228600">
                        <a:lnSpc>
                          <a:spcPts val="1500"/>
                        </a:lnSpc>
                        <a:buFont typeface="Wingdings" pitchFamily="2" charset="2"/>
                        <a:buChar char="v"/>
                      </a:pP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Спутница наша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удача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нас не покинет.</a:t>
                      </a:r>
                    </a:p>
                    <a:p>
                      <a:pPr marL="228600" indent="-228600">
                        <a:lnSpc>
                          <a:spcPts val="1500"/>
                        </a:lnSpc>
                        <a:buFont typeface="Wingdings" pitchFamily="2" charset="2"/>
                        <a:buNone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2. Одиночное приложение после нарицательного и собственного имени. Может быть – тире.</a:t>
                      </a:r>
                    </a:p>
                    <a:p>
                      <a:pPr marL="228600" indent="-228600">
                        <a:lnSpc>
                          <a:spcPts val="1500"/>
                        </a:lnSpc>
                        <a:buFont typeface="Wingdings" pitchFamily="2" charset="2"/>
                        <a:buChar char="v"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Я подружился с </a:t>
                      </a: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Гайдаром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удивительным человеком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прошедшим суровую школу  жизни.</a:t>
                      </a:r>
                    </a:p>
                    <a:p>
                      <a:pPr marL="228600" indent="-228600">
                        <a:lnSpc>
                          <a:spcPts val="1500"/>
                        </a:lnSpc>
                        <a:buFont typeface="Wingdings" pitchFamily="2" charset="2"/>
                        <a:buChar char="v"/>
                      </a:pP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Мой хозяин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доктор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всегда был занят каким-либо делом.</a:t>
                      </a:r>
                    </a:p>
                    <a:p>
                      <a:pPr marL="228600" indent="-228600">
                        <a:lnSpc>
                          <a:spcPts val="1500"/>
                        </a:lnSpc>
                        <a:buFont typeface="Wingdings" pitchFamily="2" charset="2"/>
                        <a:buChar char="v"/>
                      </a:pP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Я шёл по улице с </a:t>
                      </a:r>
                      <a:r>
                        <a:rPr lang="ru-RU" sz="14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приятелем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замечательным художником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8256" y="550855"/>
            <a:ext cx="559754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выделяются интонацией в устной речи и запятой или тире на письме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65734" y="122227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15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члены предложения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65167"/>
          <a:ext cx="5765800" cy="23824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800"/>
              </a:tblGrid>
              <a:tr h="350433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Обособление приложений</a:t>
                      </a:r>
                      <a:endParaRPr lang="ru-RU" sz="1600" dirty="0"/>
                    </a:p>
                  </a:txBody>
                  <a:tcPr/>
                </a:tc>
              </a:tr>
              <a:tr h="2007022"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700"/>
                        </a:lnSpc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3. Любое приложение до и после личного местоимения.</a:t>
                      </a:r>
                    </a:p>
                    <a:p>
                      <a:pPr marL="228600" indent="-228600">
                        <a:lnSpc>
                          <a:spcPts val="17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Участник форума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успешно выступил с докладом.</a:t>
                      </a:r>
                    </a:p>
                    <a:p>
                      <a:pPr marL="228600" indent="-228600">
                        <a:lnSpc>
                          <a:spcPts val="1700"/>
                        </a:lnSpc>
                        <a:buFont typeface="Wingdings" pitchFamily="2" charset="2"/>
                        <a:buNone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4. Приложение со словами: по имени, по фамилии, по прозвищу и союзом как ( в значении причины).</a:t>
                      </a:r>
                    </a:p>
                    <a:p>
                      <a:pPr marL="228600" indent="-228600">
                        <a:lnSpc>
                          <a:spcPts val="17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Верный </a:t>
                      </a:r>
                      <a:r>
                        <a:rPr lang="ru-RU" sz="18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слуга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имени Иван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спас его.</a:t>
                      </a:r>
                    </a:p>
                    <a:p>
                      <a:pPr marL="228600" indent="-228600">
                        <a:lnSpc>
                          <a:spcPts val="1700"/>
                        </a:lnSpc>
                        <a:buFont typeface="Wingdings" pitchFamily="2" charset="2"/>
                        <a:buChar char="v"/>
                      </a:pPr>
                      <a:r>
                        <a:rPr lang="ru-RU" sz="1800" b="1" i="1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Петру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отличнику</a:t>
                      </a:r>
                      <a:r>
                        <a:rPr lang="ru-RU" sz="18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вручили медаль.</a:t>
                      </a:r>
                    </a:p>
                    <a:p>
                      <a:pPr marL="228600" indent="-228600">
                        <a:buNone/>
                      </a:pP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168256" y="550855"/>
            <a:ext cx="5597544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выделяются интонацией в устной речи и запятой или тире на письме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68916" y="122227"/>
            <a:ext cx="500066" cy="3571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16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определения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50856"/>
            <a:ext cx="5765800" cy="21431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Причастный оборот – это причастие с зависимым словом (словами)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97478" y="122227"/>
            <a:ext cx="57150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17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008" y="693731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Правила обособления причастного оборота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256" y="979483"/>
            <a:ext cx="5429288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 причастный  оборот  стоит  после  определяемого слова,  то  он  выделяется  на  письме  запятой.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1132" y="1622425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увидели искры, похожие на звёзды.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94" y="2122491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Искры, ярко пылающие, были похожи на звёзды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8256" y="2479681"/>
            <a:ext cx="5429288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 причастный  оборот  стоит  после  определяемого слова  в  середине  предложения,  то  он  выделяется запятыми  с  двух  сторон.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 flipH="1" flipV="1">
            <a:off x="740554" y="2193135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811198" y="2122491"/>
            <a:ext cx="135732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>
            <a:off x="2097876" y="2193135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54008" y="1908177"/>
            <a:ext cx="276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68454" y="147954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97148" y="1479549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п\о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 flipH="1" flipV="1">
            <a:off x="2025644" y="1693863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097082" y="1622425"/>
            <a:ext cx="17145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3740156" y="1693863"/>
            <a:ext cx="14287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2382834" y="1336673"/>
            <a:ext cx="954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Какие?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1025512" y="1836739"/>
            <a:ext cx="9540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Какие?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168520" y="1979615"/>
            <a:ext cx="487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п\о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Обособленные обстоятельства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760" y="550855"/>
            <a:ext cx="5715040" cy="338554"/>
          </a:xfrm>
        </p:spPr>
        <p:txBody>
          <a:bodyPr/>
          <a:lstStyle/>
          <a:p>
            <a:pPr marL="457200" indent="-457200" algn="ctr"/>
            <a:r>
              <a:rPr lang="ru-RU" sz="1100" dirty="0" smtClean="0">
                <a:solidFill>
                  <a:schemeClr val="tx1"/>
                </a:solidFill>
              </a:rPr>
              <a:t>Деепричастные обороты – это деепричастие с зависимым словом (словами).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26040" y="193665"/>
            <a:ext cx="571504" cy="285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18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96818" y="775970"/>
          <a:ext cx="5572164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2786082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 smtClean="0"/>
                        <a:t>Обособляется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обособляется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8600" indent="-228600">
                        <a:lnSpc>
                          <a:spcPts val="1300"/>
                        </a:lnSpc>
                        <a:buAutoNum type="arabicPeriod"/>
                      </a:pP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Деепричастные обороты и одиночные деепричастия: </a:t>
                      </a:r>
                    </a:p>
                    <a:p>
                      <a:pPr marL="228600" indent="-228600">
                        <a:lnSpc>
                          <a:spcPts val="1300"/>
                        </a:lnSpc>
                        <a:buNone/>
                      </a:pPr>
                      <a:r>
                        <a:rPr lang="ru-RU" sz="13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Мы шли, </a:t>
                      </a: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утопая в песке.</a:t>
                      </a:r>
                    </a:p>
                    <a:p>
                      <a:pPr marL="342900" indent="-342900">
                        <a:lnSpc>
                          <a:spcPts val="1300"/>
                        </a:lnSpc>
                        <a:buNone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Я,</a:t>
                      </a: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 запыхавшись, </a:t>
                      </a: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остановился.</a:t>
                      </a:r>
                    </a:p>
                    <a:p>
                      <a:pPr marL="342900" indent="-342900">
                        <a:lnSpc>
                          <a:spcPts val="1300"/>
                        </a:lnSpc>
                        <a:buNone/>
                      </a:pP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С предлогом </a:t>
                      </a: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несмотря на:  </a:t>
                      </a:r>
                    </a:p>
                    <a:p>
                      <a:pPr marL="342900" indent="-342900">
                        <a:lnSpc>
                          <a:spcPts val="1300"/>
                        </a:lnSpc>
                        <a:buNone/>
                      </a:pPr>
                      <a:r>
                        <a:rPr lang="ru-RU" sz="13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Он улыбался</a:t>
                      </a: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, несмотря на плохое настроение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None/>
                      </a:pP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3.С производными предлогами </a:t>
                      </a: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благодаря, вопреки и др., </a:t>
                      </a:r>
                      <a:r>
                        <a:rPr lang="ru-RU" sz="1300" b="0" i="0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стоят перед сказуемыми: </a:t>
                      </a:r>
                    </a:p>
                    <a:p>
                      <a:pPr marL="0" indent="0">
                        <a:lnSpc>
                          <a:spcPts val="1300"/>
                        </a:lnSpc>
                        <a:buNone/>
                      </a:pPr>
                      <a:r>
                        <a:rPr lang="ru-RU" sz="13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Вопреки предсказанию, </a:t>
                      </a:r>
                      <a:r>
                        <a:rPr lang="ru-RU" sz="1300" b="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погода прояснилась</a:t>
                      </a:r>
                      <a:endParaRPr lang="ru-RU" sz="1300" b="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ts val="1400"/>
                        </a:lnSpc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1.Фразеологизмы, в состав которых входят деепричастия:</a:t>
                      </a:r>
                    </a:p>
                    <a:p>
                      <a:pPr marL="342900" indent="-342900">
                        <a:lnSpc>
                          <a:spcPts val="1400"/>
                        </a:lnSpc>
                        <a:buFontTx/>
                        <a:buNone/>
                      </a:pP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Он слушал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раскрыв рот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ts val="1400"/>
                        </a:lnSpc>
                        <a:buFontTx/>
                        <a:buNone/>
                      </a:pP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Он работал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спустя рукава.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2. Деепричастия с наречным значением: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стоя, лежа, молча, нехотя, шутя, крадучись, не глядя, играя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 и др.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Он читал лежа. Он лежа читал</a:t>
                      </a:r>
                    </a:p>
                    <a:p>
                      <a:pPr marL="0" indent="0">
                        <a:lnSpc>
                          <a:spcPts val="1400"/>
                        </a:lnSpc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Но: </a:t>
                      </a:r>
                      <a:r>
                        <a:rPr lang="ru-RU" sz="1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Он читал, </a:t>
                      </a:r>
                      <a:r>
                        <a:rPr lang="ru-RU" sz="1400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лежа на диване.</a:t>
                      </a:r>
                      <a:endParaRPr lang="ru-RU" sz="14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56" y="102424"/>
            <a:ext cx="6000792" cy="29367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z="1800" spc="15" dirty="0" smtClean="0"/>
              <a:t>Задания для самостоятельного выполнения</a:t>
            </a:r>
            <a:endParaRPr sz="1800" spc="5" dirty="0"/>
          </a:p>
        </p:txBody>
      </p:sp>
      <p:sp>
        <p:nvSpPr>
          <p:cNvPr id="5" name="object 5"/>
          <p:cNvSpPr/>
          <p:nvPr/>
        </p:nvSpPr>
        <p:spPr>
          <a:xfrm>
            <a:off x="311133" y="680283"/>
            <a:ext cx="1111148" cy="370638"/>
          </a:xfrm>
          <a:custGeom>
            <a:avLst/>
            <a:gdLst/>
            <a:ahLst/>
            <a:cxnLst/>
            <a:rect l="l" t="t" r="r" b="b"/>
            <a:pathLst>
              <a:path w="1094105" h="400050">
                <a:moveTo>
                  <a:pt x="1094026" y="0"/>
                </a:moveTo>
                <a:lnTo>
                  <a:pt x="279684" y="0"/>
                </a:lnTo>
                <a:lnTo>
                  <a:pt x="234473" y="3677"/>
                </a:lnTo>
                <a:lnTo>
                  <a:pt x="191527" y="14319"/>
                </a:lnTo>
                <a:lnTo>
                  <a:pt x="151434" y="31338"/>
                </a:lnTo>
                <a:lnTo>
                  <a:pt x="114782" y="54147"/>
                </a:lnTo>
                <a:lnTo>
                  <a:pt x="82156" y="82157"/>
                </a:lnTo>
                <a:lnTo>
                  <a:pt x="54146" y="114783"/>
                </a:lnTo>
                <a:lnTo>
                  <a:pt x="31338" y="151435"/>
                </a:lnTo>
                <a:lnTo>
                  <a:pt x="14319" y="191528"/>
                </a:lnTo>
                <a:lnTo>
                  <a:pt x="3677" y="234473"/>
                </a:lnTo>
                <a:lnTo>
                  <a:pt x="0" y="279684"/>
                </a:lnTo>
                <a:lnTo>
                  <a:pt x="0" y="399604"/>
                </a:lnTo>
                <a:lnTo>
                  <a:pt x="814341" y="399604"/>
                </a:lnTo>
                <a:lnTo>
                  <a:pt x="859553" y="395926"/>
                </a:lnTo>
                <a:lnTo>
                  <a:pt x="902499" y="385284"/>
                </a:lnTo>
                <a:lnTo>
                  <a:pt x="942592" y="368265"/>
                </a:lnTo>
                <a:lnTo>
                  <a:pt x="979244" y="345456"/>
                </a:lnTo>
                <a:lnTo>
                  <a:pt x="1011869" y="317446"/>
                </a:lnTo>
                <a:lnTo>
                  <a:pt x="1039880" y="284821"/>
                </a:lnTo>
                <a:lnTo>
                  <a:pt x="1062688" y="248168"/>
                </a:lnTo>
                <a:lnTo>
                  <a:pt x="1079706" y="208075"/>
                </a:lnTo>
                <a:lnTo>
                  <a:pt x="1090348" y="165130"/>
                </a:lnTo>
                <a:lnTo>
                  <a:pt x="1094026" y="119919"/>
                </a:lnTo>
                <a:lnTo>
                  <a:pt x="1094026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-331810" y="693731"/>
            <a:ext cx="2286016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lang="ru-RU" sz="1000" b="1" i="1" spc="-30" dirty="0" smtClean="0">
                <a:solidFill>
                  <a:srgbClr val="FFFFFF"/>
                </a:solidFill>
                <a:latin typeface="Arial"/>
                <a:cs typeface="Arial"/>
              </a:rPr>
              <a:t>§3, </a:t>
            </a:r>
          </a:p>
          <a:p>
            <a:pPr algn="ctr">
              <a:lnSpc>
                <a:spcPts val="1140"/>
              </a:lnSpc>
              <a:spcBef>
                <a:spcPts val="100"/>
              </a:spcBef>
            </a:pPr>
            <a:r>
              <a:rPr lang="ru-RU" sz="1000" b="1" i="1" spc="-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000" b="1" i="1" spc="-30" smtClean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1000" b="1" i="1" smtClean="0">
                <a:solidFill>
                  <a:srgbClr val="FFFFFF"/>
                </a:solidFill>
                <a:latin typeface="Arial"/>
                <a:cs typeface="Arial"/>
              </a:rPr>
              <a:t>пражнение</a:t>
            </a:r>
            <a:r>
              <a:rPr lang="ru-RU" sz="1000" b="1" i="1" dirty="0" smtClean="0">
                <a:solidFill>
                  <a:srgbClr val="FFFFFF"/>
                </a:solidFill>
                <a:latin typeface="Arial"/>
                <a:cs typeface="Arial"/>
              </a:rPr>
              <a:t> 15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5578" y="908045"/>
            <a:ext cx="4091475" cy="1432443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298450" marR="5080" indent="-285750">
              <a:spcBef>
                <a:spcPts val="17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Сделать синтаксический разбор предложений.</a:t>
            </a:r>
          </a:p>
          <a:p>
            <a:pPr marL="298450" marR="5080" indent="-285750">
              <a:spcBef>
                <a:spcPts val="17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Сформулировать правило, применённое конкретно в каждом случае.</a:t>
            </a:r>
          </a:p>
        </p:txBody>
      </p:sp>
      <p:sp>
        <p:nvSpPr>
          <p:cNvPr id="9" name="object 9"/>
          <p:cNvSpPr/>
          <p:nvPr/>
        </p:nvSpPr>
        <p:spPr>
          <a:xfrm>
            <a:off x="1742432" y="880308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97016" y="2622557"/>
            <a:ext cx="1285883" cy="310515"/>
          </a:xfrm>
          <a:custGeom>
            <a:avLst/>
            <a:gdLst/>
            <a:ahLst/>
            <a:cxnLst/>
            <a:rect l="l" t="t" r="r" b="b"/>
            <a:pathLst>
              <a:path w="2465704" h="310514">
                <a:moveTo>
                  <a:pt x="2465654" y="0"/>
                </a:moveTo>
                <a:lnTo>
                  <a:pt x="217180" y="0"/>
                </a:lnTo>
                <a:lnTo>
                  <a:pt x="167538" y="5762"/>
                </a:lnTo>
                <a:lnTo>
                  <a:pt x="121885" y="22161"/>
                </a:lnTo>
                <a:lnTo>
                  <a:pt x="81552" y="47868"/>
                </a:lnTo>
                <a:lnTo>
                  <a:pt x="47867" y="81553"/>
                </a:lnTo>
                <a:lnTo>
                  <a:pt x="22160" y="121886"/>
                </a:lnTo>
                <a:lnTo>
                  <a:pt x="5761" y="167537"/>
                </a:lnTo>
                <a:lnTo>
                  <a:pt x="0" y="217177"/>
                </a:lnTo>
                <a:lnTo>
                  <a:pt x="0" y="310299"/>
                </a:lnTo>
                <a:lnTo>
                  <a:pt x="2248472" y="310299"/>
                </a:lnTo>
                <a:lnTo>
                  <a:pt x="2298115" y="304537"/>
                </a:lnTo>
                <a:lnTo>
                  <a:pt x="2343767" y="288137"/>
                </a:lnTo>
                <a:lnTo>
                  <a:pt x="2384101" y="262430"/>
                </a:lnTo>
                <a:lnTo>
                  <a:pt x="2417786" y="228745"/>
                </a:lnTo>
                <a:lnTo>
                  <a:pt x="2443493" y="188412"/>
                </a:lnTo>
                <a:lnTo>
                  <a:pt x="2459892" y="142761"/>
                </a:lnTo>
                <a:lnTo>
                  <a:pt x="2465654" y="93121"/>
                </a:lnTo>
                <a:lnTo>
                  <a:pt x="246565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739892" y="2651914"/>
            <a:ext cx="2245538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err="1" smtClean="0">
                <a:solidFill>
                  <a:srgbClr val="FFFFFF"/>
                </a:solidFill>
                <a:latin typeface="Arial"/>
                <a:cs typeface="Arial"/>
              </a:rPr>
              <a:t>Страница</a:t>
            </a:r>
            <a:r>
              <a:rPr lang="ru-RU" sz="1000" b="1" i="1" spc="-5" dirty="0" smtClean="0">
                <a:solidFill>
                  <a:srgbClr val="FFFFFF"/>
                </a:solidFill>
                <a:latin typeface="Arial"/>
                <a:cs typeface="Arial"/>
              </a:rPr>
              <a:t>  7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742432" y="2460625"/>
            <a:ext cx="3752850" cy="0"/>
          </a:xfrm>
          <a:custGeom>
            <a:avLst/>
            <a:gdLst/>
            <a:ahLst/>
            <a:cxnLst/>
            <a:rect l="l" t="t" r="r" b="b"/>
            <a:pathLst>
              <a:path w="3752850">
                <a:moveTo>
                  <a:pt x="0" y="0"/>
                </a:moveTo>
                <a:lnTo>
                  <a:pt x="3752683" y="0"/>
                </a:lnTo>
              </a:path>
            </a:pathLst>
          </a:custGeom>
          <a:ln w="6094">
            <a:solidFill>
              <a:srgbClr val="BBBDC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/>
          <p:cNvGrpSpPr/>
          <p:nvPr/>
        </p:nvGrpSpPr>
        <p:grpSpPr>
          <a:xfrm>
            <a:off x="377244" y="1199601"/>
            <a:ext cx="906780" cy="1353820"/>
            <a:chOff x="377244" y="1199601"/>
            <a:chExt cx="906780" cy="1353820"/>
          </a:xfrm>
        </p:grpSpPr>
        <p:sp>
          <p:nvSpPr>
            <p:cNvPr id="14" name="object 14"/>
            <p:cNvSpPr/>
            <p:nvPr/>
          </p:nvSpPr>
          <p:spPr>
            <a:xfrm>
              <a:off x="377240" y="1303972"/>
              <a:ext cx="906780" cy="1249680"/>
            </a:xfrm>
            <a:custGeom>
              <a:avLst/>
              <a:gdLst/>
              <a:ahLst/>
              <a:cxnLst/>
              <a:rect l="l" t="t" r="r" b="b"/>
              <a:pathLst>
                <a:path w="906780" h="1249680">
                  <a:moveTo>
                    <a:pt x="176110" y="102743"/>
                  </a:moveTo>
                  <a:lnTo>
                    <a:pt x="127190" y="102743"/>
                  </a:lnTo>
                  <a:lnTo>
                    <a:pt x="127190" y="937691"/>
                  </a:lnTo>
                  <a:lnTo>
                    <a:pt x="176110" y="937691"/>
                  </a:lnTo>
                  <a:lnTo>
                    <a:pt x="176110" y="102743"/>
                  </a:lnTo>
                  <a:close/>
                </a:path>
                <a:path w="906780" h="1249680">
                  <a:moveTo>
                    <a:pt x="699592" y="417474"/>
                  </a:moveTo>
                  <a:lnTo>
                    <a:pt x="334302" y="417474"/>
                  </a:lnTo>
                  <a:lnTo>
                    <a:pt x="334302" y="466407"/>
                  </a:lnTo>
                  <a:lnTo>
                    <a:pt x="699592" y="466407"/>
                  </a:lnTo>
                  <a:lnTo>
                    <a:pt x="699592" y="417474"/>
                  </a:lnTo>
                  <a:close/>
                </a:path>
                <a:path w="906780" h="1249680">
                  <a:moveTo>
                    <a:pt x="882230" y="1095870"/>
                  </a:moveTo>
                  <a:lnTo>
                    <a:pt x="102730" y="1095870"/>
                  </a:lnTo>
                  <a:lnTo>
                    <a:pt x="102730" y="1144803"/>
                  </a:lnTo>
                  <a:lnTo>
                    <a:pt x="882230" y="1144803"/>
                  </a:lnTo>
                  <a:lnTo>
                    <a:pt x="882230" y="1095870"/>
                  </a:lnTo>
                  <a:close/>
                </a:path>
                <a:path w="906780" h="1249680">
                  <a:moveTo>
                    <a:pt x="906691" y="0"/>
                  </a:moveTo>
                  <a:lnTo>
                    <a:pt x="752589" y="0"/>
                  </a:lnTo>
                  <a:lnTo>
                    <a:pt x="752589" y="48933"/>
                  </a:lnTo>
                  <a:lnTo>
                    <a:pt x="857770" y="48933"/>
                  </a:lnTo>
                  <a:lnTo>
                    <a:pt x="857770" y="963790"/>
                  </a:lnTo>
                  <a:lnTo>
                    <a:pt x="855586" y="974559"/>
                  </a:lnTo>
                  <a:lnTo>
                    <a:pt x="849642" y="983373"/>
                  </a:lnTo>
                  <a:lnTo>
                    <a:pt x="840828" y="989317"/>
                  </a:lnTo>
                  <a:lnTo>
                    <a:pt x="830046" y="991501"/>
                  </a:lnTo>
                  <a:lnTo>
                    <a:pt x="76631" y="991501"/>
                  </a:lnTo>
                  <a:lnTo>
                    <a:pt x="69392" y="991844"/>
                  </a:lnTo>
                  <a:lnTo>
                    <a:pt x="62344" y="992860"/>
                  </a:lnTo>
                  <a:lnTo>
                    <a:pt x="55499" y="994498"/>
                  </a:lnTo>
                  <a:lnTo>
                    <a:pt x="48907" y="996721"/>
                  </a:lnTo>
                  <a:lnTo>
                    <a:pt x="48907" y="76657"/>
                  </a:lnTo>
                  <a:lnTo>
                    <a:pt x="51092" y="65874"/>
                  </a:lnTo>
                  <a:lnTo>
                    <a:pt x="57035" y="57061"/>
                  </a:lnTo>
                  <a:lnTo>
                    <a:pt x="65849" y="51117"/>
                  </a:lnTo>
                  <a:lnTo>
                    <a:pt x="76631" y="48933"/>
                  </a:lnTo>
                  <a:lnTo>
                    <a:pt x="517753" y="48933"/>
                  </a:lnTo>
                  <a:lnTo>
                    <a:pt x="517753" y="0"/>
                  </a:lnTo>
                  <a:lnTo>
                    <a:pt x="76631" y="0"/>
                  </a:lnTo>
                  <a:lnTo>
                    <a:pt x="46837" y="6032"/>
                  </a:lnTo>
                  <a:lnTo>
                    <a:pt x="22466" y="22479"/>
                  </a:lnTo>
                  <a:lnTo>
                    <a:pt x="6032" y="46850"/>
                  </a:lnTo>
                  <a:lnTo>
                    <a:pt x="0" y="76657"/>
                  </a:lnTo>
                  <a:lnTo>
                    <a:pt x="0" y="1172527"/>
                  </a:lnTo>
                  <a:lnTo>
                    <a:pt x="6032" y="1202334"/>
                  </a:lnTo>
                  <a:lnTo>
                    <a:pt x="22466" y="1226693"/>
                  </a:lnTo>
                  <a:lnTo>
                    <a:pt x="46837" y="1243139"/>
                  </a:lnTo>
                  <a:lnTo>
                    <a:pt x="76631" y="1249172"/>
                  </a:lnTo>
                  <a:lnTo>
                    <a:pt x="882230" y="1249172"/>
                  </a:lnTo>
                  <a:lnTo>
                    <a:pt x="882230" y="1200238"/>
                  </a:lnTo>
                  <a:lnTo>
                    <a:pt x="76631" y="1200238"/>
                  </a:lnTo>
                  <a:lnTo>
                    <a:pt x="65849" y="1198067"/>
                  </a:lnTo>
                  <a:lnTo>
                    <a:pt x="57035" y="1192110"/>
                  </a:lnTo>
                  <a:lnTo>
                    <a:pt x="51092" y="1183309"/>
                  </a:lnTo>
                  <a:lnTo>
                    <a:pt x="48907" y="1172527"/>
                  </a:lnTo>
                  <a:lnTo>
                    <a:pt x="48907" y="1068158"/>
                  </a:lnTo>
                  <a:lnTo>
                    <a:pt x="51092" y="1057376"/>
                  </a:lnTo>
                  <a:lnTo>
                    <a:pt x="57035" y="1048562"/>
                  </a:lnTo>
                  <a:lnTo>
                    <a:pt x="65849" y="1042619"/>
                  </a:lnTo>
                  <a:lnTo>
                    <a:pt x="76631" y="1040434"/>
                  </a:lnTo>
                  <a:lnTo>
                    <a:pt x="830046" y="1040434"/>
                  </a:lnTo>
                  <a:lnTo>
                    <a:pt x="859853" y="1034402"/>
                  </a:lnTo>
                  <a:lnTo>
                    <a:pt x="884224" y="1017968"/>
                  </a:lnTo>
                  <a:lnTo>
                    <a:pt x="900658" y="993597"/>
                  </a:lnTo>
                  <a:lnTo>
                    <a:pt x="906691" y="963790"/>
                  </a:lnTo>
                  <a:lnTo>
                    <a:pt x="90669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60984" y="1199603"/>
              <a:ext cx="492759" cy="1014730"/>
            </a:xfrm>
            <a:custGeom>
              <a:avLst/>
              <a:gdLst/>
              <a:ahLst/>
              <a:cxnLst/>
              <a:rect l="l" t="t" r="r" b="b"/>
              <a:pathLst>
                <a:path w="492759" h="1014730">
                  <a:moveTo>
                    <a:pt x="154927" y="965415"/>
                  </a:moveTo>
                  <a:lnTo>
                    <a:pt x="102743" y="965415"/>
                  </a:lnTo>
                  <a:lnTo>
                    <a:pt x="102743" y="1014349"/>
                  </a:lnTo>
                  <a:lnTo>
                    <a:pt x="154927" y="1014349"/>
                  </a:lnTo>
                  <a:lnTo>
                    <a:pt x="154927" y="965415"/>
                  </a:lnTo>
                  <a:close/>
                </a:path>
                <a:path w="492759" h="1014730">
                  <a:moveTo>
                    <a:pt x="259295" y="965415"/>
                  </a:moveTo>
                  <a:lnTo>
                    <a:pt x="207111" y="965415"/>
                  </a:lnTo>
                  <a:lnTo>
                    <a:pt x="207111" y="1014349"/>
                  </a:lnTo>
                  <a:lnTo>
                    <a:pt x="259295" y="1014349"/>
                  </a:lnTo>
                  <a:lnTo>
                    <a:pt x="259295" y="965415"/>
                  </a:lnTo>
                  <a:close/>
                </a:path>
                <a:path w="492759" h="1014730">
                  <a:moveTo>
                    <a:pt x="363664" y="965415"/>
                  </a:moveTo>
                  <a:lnTo>
                    <a:pt x="311480" y="965415"/>
                  </a:lnTo>
                  <a:lnTo>
                    <a:pt x="311480" y="1014349"/>
                  </a:lnTo>
                  <a:lnTo>
                    <a:pt x="363664" y="1014349"/>
                  </a:lnTo>
                  <a:lnTo>
                    <a:pt x="363664" y="965415"/>
                  </a:lnTo>
                  <a:close/>
                </a:path>
                <a:path w="492759" h="1014730">
                  <a:moveTo>
                    <a:pt x="466394" y="313105"/>
                  </a:moveTo>
                  <a:lnTo>
                    <a:pt x="0" y="313105"/>
                  </a:lnTo>
                  <a:lnTo>
                    <a:pt x="0" y="466407"/>
                  </a:lnTo>
                  <a:lnTo>
                    <a:pt x="466394" y="466407"/>
                  </a:lnTo>
                  <a:lnTo>
                    <a:pt x="466394" y="313105"/>
                  </a:lnTo>
                  <a:close/>
                </a:path>
                <a:path w="492759" h="1014730">
                  <a:moveTo>
                    <a:pt x="492493" y="50558"/>
                  </a:moveTo>
                  <a:lnTo>
                    <a:pt x="488518" y="30899"/>
                  </a:lnTo>
                  <a:lnTo>
                    <a:pt x="477672" y="14820"/>
                  </a:lnTo>
                  <a:lnTo>
                    <a:pt x="461594" y="3987"/>
                  </a:lnTo>
                  <a:lnTo>
                    <a:pt x="441934" y="0"/>
                  </a:lnTo>
                  <a:lnTo>
                    <a:pt x="337566" y="0"/>
                  </a:lnTo>
                  <a:lnTo>
                    <a:pt x="317906" y="3987"/>
                  </a:lnTo>
                  <a:lnTo>
                    <a:pt x="301840" y="14820"/>
                  </a:lnTo>
                  <a:lnTo>
                    <a:pt x="290995" y="30899"/>
                  </a:lnTo>
                  <a:lnTo>
                    <a:pt x="287007" y="50558"/>
                  </a:lnTo>
                  <a:lnTo>
                    <a:pt x="287007" y="257670"/>
                  </a:lnTo>
                  <a:lnTo>
                    <a:pt x="492493" y="257670"/>
                  </a:lnTo>
                  <a:lnTo>
                    <a:pt x="492493" y="50558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320975" y="2634669"/>
            <a:ext cx="1043940" cy="231775"/>
            <a:chOff x="320975" y="2634669"/>
            <a:chExt cx="1043940" cy="231775"/>
          </a:xfrm>
        </p:grpSpPr>
        <p:sp>
          <p:nvSpPr>
            <p:cNvPr id="17" name="object 17"/>
            <p:cNvSpPr/>
            <p:nvPr/>
          </p:nvSpPr>
          <p:spPr>
            <a:xfrm>
              <a:off x="320975" y="2634669"/>
              <a:ext cx="1043940" cy="231775"/>
            </a:xfrm>
            <a:custGeom>
              <a:avLst/>
              <a:gdLst/>
              <a:ahLst/>
              <a:cxnLst/>
              <a:rect l="l" t="t" r="r" b="b"/>
              <a:pathLst>
                <a:path w="1043940" h="231775">
                  <a:moveTo>
                    <a:pt x="989877" y="0"/>
                  </a:moveTo>
                  <a:lnTo>
                    <a:pt x="652305" y="0"/>
                  </a:lnTo>
                  <a:lnTo>
                    <a:pt x="652305" y="48930"/>
                  </a:lnTo>
                  <a:lnTo>
                    <a:pt x="940956" y="48930"/>
                  </a:lnTo>
                  <a:lnTo>
                    <a:pt x="940956" y="78277"/>
                  </a:lnTo>
                  <a:lnTo>
                    <a:pt x="94233" y="78277"/>
                  </a:lnTo>
                  <a:lnTo>
                    <a:pt x="42052" y="130463"/>
                  </a:lnTo>
                  <a:lnTo>
                    <a:pt x="0" y="130463"/>
                  </a:lnTo>
                  <a:lnTo>
                    <a:pt x="0" y="179391"/>
                  </a:lnTo>
                  <a:lnTo>
                    <a:pt x="42052" y="179391"/>
                  </a:lnTo>
                  <a:lnTo>
                    <a:pt x="94233" y="231576"/>
                  </a:lnTo>
                  <a:lnTo>
                    <a:pt x="678394" y="231576"/>
                  </a:lnTo>
                  <a:lnTo>
                    <a:pt x="678394" y="182648"/>
                  </a:lnTo>
                  <a:lnTo>
                    <a:pt x="114505" y="182648"/>
                  </a:lnTo>
                  <a:lnTo>
                    <a:pt x="86770" y="154926"/>
                  </a:lnTo>
                  <a:lnTo>
                    <a:pt x="114505" y="127209"/>
                  </a:lnTo>
                  <a:lnTo>
                    <a:pt x="989877" y="127209"/>
                  </a:lnTo>
                  <a:lnTo>
                    <a:pt x="989877" y="0"/>
                  </a:lnTo>
                  <a:close/>
                </a:path>
                <a:path w="1043940" h="231775">
                  <a:moveTo>
                    <a:pt x="781138" y="127209"/>
                  </a:moveTo>
                  <a:lnTo>
                    <a:pt x="732210" y="127209"/>
                  </a:lnTo>
                  <a:lnTo>
                    <a:pt x="732210" y="231576"/>
                  </a:lnTo>
                  <a:lnTo>
                    <a:pt x="989877" y="231576"/>
                  </a:lnTo>
                  <a:lnTo>
                    <a:pt x="989877" y="182648"/>
                  </a:lnTo>
                  <a:lnTo>
                    <a:pt x="781138" y="182648"/>
                  </a:lnTo>
                  <a:lnTo>
                    <a:pt x="781138" y="127209"/>
                  </a:lnTo>
                  <a:close/>
                </a:path>
                <a:path w="1043940" h="231775">
                  <a:moveTo>
                    <a:pt x="259293" y="127209"/>
                  </a:moveTo>
                  <a:lnTo>
                    <a:pt x="210366" y="127209"/>
                  </a:lnTo>
                  <a:lnTo>
                    <a:pt x="210366" y="182648"/>
                  </a:lnTo>
                  <a:lnTo>
                    <a:pt x="259293" y="182648"/>
                  </a:lnTo>
                  <a:lnTo>
                    <a:pt x="259293" y="127209"/>
                  </a:lnTo>
                  <a:close/>
                </a:path>
                <a:path w="1043940" h="231775">
                  <a:moveTo>
                    <a:pt x="989877" y="127209"/>
                  </a:moveTo>
                  <a:lnTo>
                    <a:pt x="940956" y="127209"/>
                  </a:lnTo>
                  <a:lnTo>
                    <a:pt x="940956" y="182648"/>
                  </a:lnTo>
                  <a:lnTo>
                    <a:pt x="989877" y="182648"/>
                  </a:lnTo>
                  <a:lnTo>
                    <a:pt x="989877" y="179391"/>
                  </a:lnTo>
                  <a:lnTo>
                    <a:pt x="1043687" y="179391"/>
                  </a:lnTo>
                  <a:lnTo>
                    <a:pt x="1043687" y="130463"/>
                  </a:lnTo>
                  <a:lnTo>
                    <a:pt x="989877" y="130463"/>
                  </a:lnTo>
                  <a:lnTo>
                    <a:pt x="989877" y="127209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53186" y="2712947"/>
              <a:ext cx="257810" cy="153670"/>
            </a:xfrm>
            <a:custGeom>
              <a:avLst/>
              <a:gdLst/>
              <a:ahLst/>
              <a:cxnLst/>
              <a:rect l="l" t="t" r="r" b="b"/>
              <a:pathLst>
                <a:path w="257809" h="153669">
                  <a:moveTo>
                    <a:pt x="257666" y="0"/>
                  </a:moveTo>
                  <a:lnTo>
                    <a:pt x="0" y="0"/>
                  </a:lnTo>
                  <a:lnTo>
                    <a:pt x="0" y="153299"/>
                  </a:lnTo>
                  <a:lnTo>
                    <a:pt x="257666" y="153299"/>
                  </a:lnTo>
                  <a:lnTo>
                    <a:pt x="257666" y="0"/>
                  </a:lnTo>
                  <a:close/>
                </a:path>
              </a:pathLst>
            </a:custGeom>
            <a:solidFill>
              <a:srgbClr val="0095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110526"/>
            <a:ext cx="4876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Повторение</a:t>
            </a:r>
            <a:endParaRPr spc="2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2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7979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Определите вид предложения  по его строению.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818" y="255111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подлежащие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93731"/>
            <a:ext cx="576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Облетают с яблонь листья, сухо шепчутся с травой.</a:t>
            </a:r>
            <a:endParaRPr lang="ru-RU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82834" y="908045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Простое предложение.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39694" y="1193797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называется  простым  предложением?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0" y="1479549"/>
            <a:ext cx="538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Простое предложение –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предложение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имеющее в своём составе одну грамматическую основу.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8256" y="2051053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Что такое грамматическая  основа предложения?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321520"/>
            <a:ext cx="5551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Грамматическая основа предложения –  это основная часть предложения, состоящая из подлежащего и сказуемого.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110526"/>
            <a:ext cx="4876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Повторение</a:t>
            </a:r>
            <a:endParaRPr spc="25" dirty="0"/>
          </a:p>
        </p:txBody>
      </p:sp>
      <p:sp>
        <p:nvSpPr>
          <p:cNvPr id="6" name="object 6"/>
          <p:cNvSpPr/>
          <p:nvPr/>
        </p:nvSpPr>
        <p:spPr>
          <a:xfrm>
            <a:off x="5257166" y="159367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325761" y="151845"/>
            <a:ext cx="129539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3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07979"/>
            <a:ext cx="5572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второстепенный член предложения может быть  согласованным и несогласованным?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818" y="2551119"/>
            <a:ext cx="1428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подлежащие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39892" y="908045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Определение.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82570" y="1193797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Какими бывают дополнения?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525578" y="1550987"/>
            <a:ext cx="409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Прямыми и косвенными.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-331810" y="1908177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Определите синтаксическую функцию инфинитива в предложении: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54074" y="2765433"/>
            <a:ext cx="555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Обстоятельство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9694" y="2479681"/>
            <a:ext cx="471490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другой день Пьер приехал проститься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34" grpId="0"/>
      <p:bldP spid="35" grpId="0"/>
      <p:bldP spid="36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92100" y="110526"/>
            <a:ext cx="4876800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lang="ru-RU" spc="25" dirty="0" smtClean="0"/>
              <a:t>Однородные члены предложения</a:t>
            </a:r>
            <a:endParaRPr spc="25" dirty="0"/>
          </a:p>
        </p:txBody>
      </p:sp>
      <p:sp>
        <p:nvSpPr>
          <p:cNvPr id="6" name="object 6"/>
          <p:cNvSpPr/>
          <p:nvPr/>
        </p:nvSpPr>
        <p:spPr>
          <a:xfrm>
            <a:off x="5240354" y="193665"/>
            <a:ext cx="252729" cy="252729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4" y="0"/>
                </a:moveTo>
                <a:lnTo>
                  <a:pt x="0" y="0"/>
                </a:lnTo>
                <a:lnTo>
                  <a:pt x="0" y="252464"/>
                </a:lnTo>
                <a:lnTo>
                  <a:pt x="252464" y="252464"/>
                </a:lnTo>
                <a:lnTo>
                  <a:pt x="25246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 flipH="1">
            <a:off x="5280041" y="151845"/>
            <a:ext cx="246064" cy="23916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50" spc="10" dirty="0" smtClean="0">
                <a:solidFill>
                  <a:srgbClr val="00A650"/>
                </a:solidFill>
                <a:latin typeface="Arial"/>
                <a:cs typeface="Arial"/>
              </a:rPr>
              <a:t>4</a:t>
            </a:r>
            <a:endParaRPr sz="145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4008" y="1693863"/>
            <a:ext cx="454665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однородных членов предложения: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818" y="2122491"/>
            <a:ext cx="2571768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Относятся к одному и тому же слову в предложении.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4338" y="2122491"/>
            <a:ext cx="271464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Отвечают  на  один 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тот же вопрос (являются одним и тем же членом предложения).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550855"/>
            <a:ext cx="5597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Однородные члены предложения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главные или второстепенные члены предложения, связанные в нём с одной и той же словоформой и выполняющие одну и ту же синтаксическую функцию.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Однородные члены предложения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818" y="479417"/>
            <a:ext cx="556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Дети вокруг ёлки кружились,  пели,  плясали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694" y="836607"/>
            <a:ext cx="357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256" y="1193797"/>
            <a:ext cx="4857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Удивительная  тишина наступила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 в поле, и в роще, и в воздухе.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4383098" y="693731"/>
            <a:ext cx="1214446" cy="357190"/>
          </a:xfrm>
          <a:prstGeom prst="rect">
            <a:avLst/>
          </a:prstGeom>
          <a:noFill/>
        </p:spPr>
      </p:pic>
      <p:pic>
        <p:nvPicPr>
          <p:cNvPr id="9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2168520" y="693731"/>
            <a:ext cx="1500198" cy="357190"/>
          </a:xfrm>
          <a:prstGeom prst="rect">
            <a:avLst/>
          </a:prstGeom>
          <a:noFill/>
        </p:spPr>
      </p:pic>
      <p:pic>
        <p:nvPicPr>
          <p:cNvPr id="10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3668718" y="693731"/>
            <a:ext cx="785818" cy="357190"/>
          </a:xfrm>
          <a:prstGeom prst="rect">
            <a:avLst/>
          </a:prstGeom>
          <a:noFill/>
        </p:spPr>
      </p:pic>
      <p:pic>
        <p:nvPicPr>
          <p:cNvPr id="11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2954338" y="1408111"/>
            <a:ext cx="1357322" cy="3571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9694" y="1908177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траве виднелись красные и жёлтые шляпки грибов.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4470" y="1550987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[и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9694" y="2551119"/>
            <a:ext cx="5429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Кот, петух да баран жили в лесной избушке.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56" y="2336805"/>
            <a:ext cx="2214578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2954338" y="2265367"/>
            <a:ext cx="888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68718" y="284474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[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]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11396" y="1693863"/>
            <a:ext cx="1571636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9826" y="1693863"/>
            <a:ext cx="107157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8256" y="1693863"/>
            <a:ext cx="114300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68718" y="2122491"/>
            <a:ext cx="11430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54272" y="2122491"/>
            <a:ext cx="1143008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23858" r="5263" b="65148"/>
          <a:stretch>
            <a:fillRect/>
          </a:stretch>
        </p:blipFill>
        <p:spPr bwMode="auto">
          <a:xfrm>
            <a:off x="1811330" y="2693995"/>
            <a:ext cx="785818" cy="357190"/>
          </a:xfrm>
          <a:prstGeom prst="rect">
            <a:avLst/>
          </a:prstGeom>
          <a:noFill/>
        </p:spPr>
      </p:pic>
      <p:pic>
        <p:nvPicPr>
          <p:cNvPr id="26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23858" r="5263" b="65148"/>
          <a:stretch>
            <a:fillRect/>
          </a:stretch>
        </p:blipFill>
        <p:spPr bwMode="auto">
          <a:xfrm>
            <a:off x="811198" y="2693995"/>
            <a:ext cx="785818" cy="357190"/>
          </a:xfrm>
          <a:prstGeom prst="rect">
            <a:avLst/>
          </a:prstGeom>
          <a:noFill/>
        </p:spPr>
      </p:pic>
      <p:pic>
        <p:nvPicPr>
          <p:cNvPr id="27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23858" r="5263" b="65148"/>
          <a:stretch>
            <a:fillRect/>
          </a:stretch>
        </p:blipFill>
        <p:spPr bwMode="auto">
          <a:xfrm>
            <a:off x="239694" y="2693995"/>
            <a:ext cx="642942" cy="357190"/>
          </a:xfrm>
          <a:prstGeom prst="rect">
            <a:avLst/>
          </a:prstGeom>
          <a:noFill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97148" y="2765433"/>
            <a:ext cx="71438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Работа  с учебником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479417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упражнение11,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страница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6,   §3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" y="693731"/>
            <a:ext cx="5668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Перепишите, расставляя знаки препинания. Подчеркните однородные члены предложения и союзы, которыми они связаны.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818" y="1122359"/>
            <a:ext cx="55721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 Без образования люди грубы и бедны и несчастны. 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Черн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.) 2. Не иметь убеждений могут только люди тупые или люди бессовестные. (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Черн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.) 3. Важно не количество а качество знаний.(Л.Н.Т.) 4 Люди различаются еще тем, что одни прежде думают потом говорят а другие прежде говорят а потом думают. (Л.Н.Т.) 5. Всякое дело не идёт без настоящей страсти и любви. (</a:t>
            </a:r>
            <a:r>
              <a:rPr lang="ru-RU" sz="1700" b="1" i="1" dirty="0" err="1" smtClean="0">
                <a:latin typeface="Times New Roman" pitchFamily="18" charset="0"/>
                <a:cs typeface="Times New Roman" pitchFamily="18" charset="0"/>
              </a:rPr>
              <a:t>И.Павл</a:t>
            </a:r>
            <a:r>
              <a:rPr lang="ru-RU" sz="17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256" y="550855"/>
            <a:ext cx="547534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Без образования люди грубы,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бедны,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несчастны.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 2. Не иметь убеждений могут только люди тупые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люди бессовестные.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Черн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 3. Важно не количество,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качество знаний.(Л.Н.Т.) 4. Люди различаются еще тем, что одни прежде  думают, потом говорят,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другие прежде говорят,  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потом   думают.(Л.Н.Т.) 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5. Всякое   дело   не   идёт  без настоящей страсти </a:t>
            </a:r>
          </a:p>
          <a:p>
            <a:pPr algn="just"/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любви.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И.Павл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3097214" y="765169"/>
            <a:ext cx="785818" cy="357190"/>
          </a:xfrm>
          <a:prstGeom prst="rect">
            <a:avLst/>
          </a:prstGeom>
          <a:noFill/>
        </p:spPr>
      </p:pic>
      <p:pic>
        <p:nvPicPr>
          <p:cNvPr id="7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4454536" y="765169"/>
            <a:ext cx="785818" cy="357190"/>
          </a:xfrm>
          <a:prstGeom prst="rect">
            <a:avLst/>
          </a:prstGeom>
          <a:noFill/>
        </p:spPr>
      </p:pic>
      <p:pic>
        <p:nvPicPr>
          <p:cNvPr id="8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168256" y="979483"/>
            <a:ext cx="1428760" cy="357190"/>
          </a:xfrm>
          <a:prstGeom prst="rect">
            <a:avLst/>
          </a:prstGeom>
          <a:noFill/>
        </p:spPr>
      </p:pic>
      <p:pic>
        <p:nvPicPr>
          <p:cNvPr id="14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1811330" y="2122491"/>
            <a:ext cx="1071570" cy="357190"/>
          </a:xfrm>
          <a:prstGeom prst="rect">
            <a:avLst/>
          </a:prstGeom>
          <a:noFill/>
        </p:spPr>
      </p:pic>
      <p:pic>
        <p:nvPicPr>
          <p:cNvPr id="22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28256" r="5263" b="67347"/>
          <a:stretch>
            <a:fillRect/>
          </a:stretch>
        </p:blipFill>
        <p:spPr bwMode="auto">
          <a:xfrm>
            <a:off x="4525974" y="1550987"/>
            <a:ext cx="1239826" cy="306163"/>
          </a:xfrm>
          <a:prstGeom prst="rect">
            <a:avLst/>
          </a:prstGeom>
          <a:noFill/>
        </p:spPr>
      </p:pic>
      <p:pic>
        <p:nvPicPr>
          <p:cNvPr id="24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2239958" y="2622557"/>
            <a:ext cx="714380" cy="357190"/>
          </a:xfrm>
          <a:prstGeom prst="rect">
            <a:avLst/>
          </a:prstGeom>
          <a:noFill/>
        </p:spPr>
      </p:pic>
      <p:pic>
        <p:nvPicPr>
          <p:cNvPr id="26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3597280" y="2122491"/>
            <a:ext cx="1071570" cy="357190"/>
          </a:xfrm>
          <a:prstGeom prst="rect">
            <a:avLst/>
          </a:prstGeom>
          <a:noFill/>
        </p:spPr>
      </p:pic>
      <p:pic>
        <p:nvPicPr>
          <p:cNvPr id="27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882636" y="2408243"/>
            <a:ext cx="1071570" cy="357190"/>
          </a:xfrm>
          <a:prstGeom prst="rect">
            <a:avLst/>
          </a:prstGeom>
          <a:noFill/>
        </p:spPr>
      </p:pic>
      <p:pic>
        <p:nvPicPr>
          <p:cNvPr id="28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67835" r="5263" b="21170"/>
          <a:stretch>
            <a:fillRect/>
          </a:stretch>
        </p:blipFill>
        <p:spPr bwMode="auto">
          <a:xfrm>
            <a:off x="2954338" y="2551119"/>
            <a:ext cx="428628" cy="438152"/>
          </a:xfrm>
          <a:prstGeom prst="rect">
            <a:avLst/>
          </a:prstGeom>
          <a:noFill/>
        </p:spPr>
      </p:pic>
      <p:pic>
        <p:nvPicPr>
          <p:cNvPr id="29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67835" r="5263" b="21170"/>
          <a:stretch>
            <a:fillRect/>
          </a:stretch>
        </p:blipFill>
        <p:spPr bwMode="auto">
          <a:xfrm>
            <a:off x="4525974" y="2551119"/>
            <a:ext cx="1071570" cy="447676"/>
          </a:xfrm>
          <a:prstGeom prst="rect">
            <a:avLst/>
          </a:prstGeom>
          <a:noFill/>
        </p:spPr>
      </p:pic>
      <p:sp>
        <p:nvSpPr>
          <p:cNvPr id="30" name="Овал 29"/>
          <p:cNvSpPr/>
          <p:nvPr/>
        </p:nvSpPr>
        <p:spPr>
          <a:xfrm>
            <a:off x="4168784" y="1479549"/>
            <a:ext cx="357190" cy="28575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168784" y="622293"/>
            <a:ext cx="214314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740024" y="1122359"/>
            <a:ext cx="500066" cy="35719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54642" r="5263" b="36562"/>
          <a:stretch>
            <a:fillRect/>
          </a:stretch>
        </p:blipFill>
        <p:spPr bwMode="auto">
          <a:xfrm>
            <a:off x="1811330" y="1265235"/>
            <a:ext cx="857256" cy="285752"/>
          </a:xfrm>
          <a:prstGeom prst="rect">
            <a:avLst/>
          </a:prstGeom>
          <a:noFill/>
        </p:spPr>
      </p:pic>
      <p:pic>
        <p:nvPicPr>
          <p:cNvPr id="34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54642" r="5263" b="36562"/>
          <a:stretch>
            <a:fillRect/>
          </a:stretch>
        </p:blipFill>
        <p:spPr bwMode="auto">
          <a:xfrm>
            <a:off x="4025908" y="1265235"/>
            <a:ext cx="1571636" cy="285752"/>
          </a:xfrm>
          <a:prstGeom prst="rect">
            <a:avLst/>
          </a:prstGeom>
          <a:noFill/>
        </p:spPr>
      </p:pic>
      <p:sp>
        <p:nvSpPr>
          <p:cNvPr id="35" name="Овал 34"/>
          <p:cNvSpPr/>
          <p:nvPr/>
        </p:nvSpPr>
        <p:spPr>
          <a:xfrm>
            <a:off x="2097082" y="2265367"/>
            <a:ext cx="214314" cy="2857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28256" r="5263" b="67347"/>
          <a:stretch>
            <a:fillRect/>
          </a:stretch>
        </p:blipFill>
        <p:spPr bwMode="auto">
          <a:xfrm>
            <a:off x="1239826" y="2693995"/>
            <a:ext cx="642942" cy="183936"/>
          </a:xfrm>
          <a:prstGeom prst="rect">
            <a:avLst/>
          </a:prstGeom>
          <a:noFill/>
        </p:spPr>
      </p:pic>
      <p:sp>
        <p:nvSpPr>
          <p:cNvPr id="38" name="Овал 37"/>
          <p:cNvSpPr/>
          <p:nvPr/>
        </p:nvSpPr>
        <p:spPr>
          <a:xfrm>
            <a:off x="5311792" y="622293"/>
            <a:ext cx="357190" cy="285752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54642" r="5263" b="36562"/>
          <a:stretch>
            <a:fillRect/>
          </a:stretch>
        </p:blipFill>
        <p:spPr bwMode="auto">
          <a:xfrm>
            <a:off x="382570" y="2622557"/>
            <a:ext cx="928694" cy="285752"/>
          </a:xfrm>
          <a:prstGeom prst="rect">
            <a:avLst/>
          </a:prstGeom>
          <a:noFill/>
        </p:spPr>
      </p:pic>
      <p:pic>
        <p:nvPicPr>
          <p:cNvPr id="40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54642" r="5263" b="36562"/>
          <a:stretch>
            <a:fillRect/>
          </a:stretch>
        </p:blipFill>
        <p:spPr bwMode="auto">
          <a:xfrm>
            <a:off x="3382966" y="2622557"/>
            <a:ext cx="1285884" cy="285752"/>
          </a:xfrm>
          <a:prstGeom prst="rect">
            <a:avLst/>
          </a:prstGeom>
          <a:noFill/>
        </p:spPr>
      </p:pic>
      <p:pic>
        <p:nvPicPr>
          <p:cNvPr id="41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67835" r="5263" b="21170"/>
          <a:stretch>
            <a:fillRect/>
          </a:stretch>
        </p:blipFill>
        <p:spPr bwMode="auto">
          <a:xfrm>
            <a:off x="596884" y="2908309"/>
            <a:ext cx="857256" cy="336541"/>
          </a:xfrm>
          <a:prstGeom prst="rect">
            <a:avLst/>
          </a:prstGeom>
          <a:noFill/>
        </p:spPr>
      </p:pic>
      <p:sp>
        <p:nvSpPr>
          <p:cNvPr id="42" name="Овал 41"/>
          <p:cNvSpPr/>
          <p:nvPr/>
        </p:nvSpPr>
        <p:spPr>
          <a:xfrm>
            <a:off x="168256" y="2836871"/>
            <a:ext cx="357190" cy="214314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28256" r="5263" b="67347"/>
          <a:stretch>
            <a:fillRect/>
          </a:stretch>
        </p:blipFill>
        <p:spPr bwMode="auto">
          <a:xfrm>
            <a:off x="2740024" y="1622425"/>
            <a:ext cx="1500198" cy="285752"/>
          </a:xfrm>
          <a:prstGeom prst="rect">
            <a:avLst/>
          </a:prstGeom>
          <a:noFill/>
        </p:spPr>
      </p:pic>
      <p:pic>
        <p:nvPicPr>
          <p:cNvPr id="45" name="Picture 2" descr="C:\Documents and Settings\Администратор\Рабочий стол\Чл.png"/>
          <p:cNvPicPr>
            <a:picLocks noChangeAspect="1" noChangeArrowheads="1"/>
          </p:cNvPicPr>
          <p:nvPr/>
        </p:nvPicPr>
        <p:blipFill>
          <a:blip r:embed="rId3"/>
          <a:srcRect l="69552" t="39886" r="5263" b="49120"/>
          <a:stretch>
            <a:fillRect/>
          </a:stretch>
        </p:blipFill>
        <p:spPr bwMode="auto">
          <a:xfrm>
            <a:off x="3097214" y="2336805"/>
            <a:ext cx="1071570" cy="3571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Работа  с учебником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0" y="479417"/>
            <a:ext cx="5562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Выполним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упражнение 12,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страница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§ 3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818" y="693731"/>
            <a:ext cx="5668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Перепишите, расставляя знаки препинания.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979483"/>
            <a:ext cx="55721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Ах я не верю ничему ни снам ни сладким увереньям ни даже сердцу своему. (П.) 2. На красноватой траве на былинках на соломинках всюду блестели и волновались бесчисленные нити осенних паутин. (Т.) 3. Везде слева и справа расстилалась необозримая степь. (Ч.). 4. Любовь моя была трогательна, и её скоро заметили все и мой отец и соседи и мужики. (Ч.)</a:t>
            </a:r>
          </a:p>
          <a:p>
            <a:pPr algn="just"/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5. Мне было  охота прочитать про всё и про травы и про моря и про солнце и звёзды и про великих людей про все то, что люди хорошо знают а я еще не знаю. (</a:t>
            </a:r>
            <a:r>
              <a:rPr lang="ru-RU" sz="1500" b="1" i="1" dirty="0" err="1" smtClean="0">
                <a:latin typeface="Times New Roman" pitchFamily="18" charset="0"/>
                <a:cs typeface="Times New Roman" pitchFamily="18" charset="0"/>
              </a:rPr>
              <a:t>Пауст</a:t>
            </a:r>
            <a:r>
              <a:rPr lang="ru-RU" sz="15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Проверим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74625"/>
            <a:ext cx="255588" cy="2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5100" y="163954"/>
            <a:ext cx="3810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145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0855"/>
            <a:ext cx="557216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AutoNum type="arabicPeriod"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Ах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я не верю ничему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ни снам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ни сладким увереньям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ни даже сердцу своему. (П.) 2. На красноватой траве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былинках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на соломинках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всюду блестели и волновались бесчисленные нити осенних паутин. (Т.) 3.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Везде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слева и справа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расстилалась необозримая степь. (Ч.). 4. Любовь моя была трогательна, и её скоро заметили все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мой отец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соседи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мужики. (Ч.) 5. Мне было  охота прочитать про всё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про травы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про моря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про солнце и звёзды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и про великих людей 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про все то, что люди хорошо знают</a:t>
            </a:r>
            <a:r>
              <a:rPr lang="ru-RU" sz="1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а я еще не знаю. (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Пауст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342900" indent="-342900" algn="just"/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15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2121</TotalTime>
  <Words>1461</Words>
  <Application>Microsoft Office PowerPoint</Application>
  <PresentationFormat>Произвольный</PresentationFormat>
  <Paragraphs>173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Русский язык</vt:lpstr>
      <vt:lpstr>Повторение</vt:lpstr>
      <vt:lpstr>Повторение</vt:lpstr>
      <vt:lpstr>Однородные члены предложения</vt:lpstr>
      <vt:lpstr>Однородные члены предложения</vt:lpstr>
      <vt:lpstr>Работа  с учебником</vt:lpstr>
      <vt:lpstr>Проверим</vt:lpstr>
      <vt:lpstr>Работа  с учебником</vt:lpstr>
      <vt:lpstr>Проверим</vt:lpstr>
      <vt:lpstr>Проверим</vt:lpstr>
      <vt:lpstr>Члены предложения,</vt:lpstr>
      <vt:lpstr>Обособленные члены предложения</vt:lpstr>
      <vt:lpstr>Обособленные члены предложения</vt:lpstr>
      <vt:lpstr>Обособленные члены предложения</vt:lpstr>
      <vt:lpstr>Обособленные члены предложения</vt:lpstr>
      <vt:lpstr>Обособленные члены предложения</vt:lpstr>
      <vt:lpstr>Обособленные определения</vt:lpstr>
      <vt:lpstr>Обособленные обстоятельства</vt:lpstr>
      <vt:lpstr>Задания для самостоятельного выполнения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язык</dc:title>
  <cp:lastModifiedBy>LAN_OS</cp:lastModifiedBy>
  <cp:revision>150</cp:revision>
  <dcterms:created xsi:type="dcterms:W3CDTF">2020-04-13T08:05:42Z</dcterms:created>
  <dcterms:modified xsi:type="dcterms:W3CDTF">2020-09-17T06:55:34Z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