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diagrams/colors1.xml" ContentType="application/vnd.openxmlformats-officedocument.drawingml.diagramColor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56" r:id="rId2"/>
    <p:sldId id="274" r:id="rId3"/>
    <p:sldId id="275" r:id="rId4"/>
    <p:sldId id="259" r:id="rId5"/>
    <p:sldId id="263" r:id="rId6"/>
    <p:sldId id="277" r:id="rId7"/>
    <p:sldId id="276" r:id="rId8"/>
    <p:sldId id="279" r:id="rId9"/>
    <p:sldId id="280" r:id="rId10"/>
    <p:sldId id="278" r:id="rId11"/>
    <p:sldId id="281" r:id="rId12"/>
    <p:sldId id="282" r:id="rId13"/>
    <p:sldId id="283" r:id="rId14"/>
    <p:sldId id="265" r:id="rId15"/>
    <p:sldId id="266" r:id="rId16"/>
    <p:sldId id="267" r:id="rId17"/>
    <p:sldId id="262" r:id="rId18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2261" autoAdjust="0"/>
  </p:normalViewPr>
  <p:slideViewPr>
    <p:cSldViewPr>
      <p:cViewPr>
        <p:scale>
          <a:sx n="100" d="100"/>
          <a:sy n="100" d="100"/>
        </p:scale>
        <p:origin x="-720" y="-114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7C9529-6EA0-462E-89BC-B82565208B41}" type="doc">
      <dgm:prSet loTypeId="urn:microsoft.com/office/officeart/2005/8/layout/cycle7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2B4A64C8-6DE2-4896-A10A-563D32F31C2A}">
      <dgm:prSet phldrT="[Текст]" custT="1"/>
      <dgm:spPr/>
      <dgm:t>
        <a:bodyPr/>
        <a:lstStyle/>
        <a:p>
          <a:r>
            <a:rPr lang="ru-RU" sz="1600" dirty="0" smtClean="0">
              <a:latin typeface="Arial" pitchFamily="34" charset="0"/>
              <a:cs typeface="Arial" pitchFamily="34" charset="0"/>
            </a:rPr>
            <a:t>Члены предложения</a:t>
          </a:r>
          <a:endParaRPr lang="ru-RU" sz="1600" dirty="0">
            <a:latin typeface="Arial" pitchFamily="34" charset="0"/>
            <a:cs typeface="Arial" pitchFamily="34" charset="0"/>
          </a:endParaRPr>
        </a:p>
      </dgm:t>
    </dgm:pt>
    <dgm:pt modelId="{0AC8C52D-B6A3-43FB-A603-ED7F7829A73B}" type="parTrans" cxnId="{5D1016D4-EF24-457D-AFC9-A706376F4A6C}">
      <dgm:prSet/>
      <dgm:spPr/>
      <dgm:t>
        <a:bodyPr/>
        <a:lstStyle/>
        <a:p>
          <a:endParaRPr lang="ru-RU"/>
        </a:p>
      </dgm:t>
    </dgm:pt>
    <dgm:pt modelId="{ED0150C6-C38F-41BB-AC6E-A7E0B6F85C82}" type="sibTrans" cxnId="{5D1016D4-EF24-457D-AFC9-A706376F4A6C}">
      <dgm:prSet custT="1"/>
      <dgm:spPr>
        <a:solidFill>
          <a:srgbClr val="7030A0"/>
        </a:solidFill>
      </dgm:spPr>
      <dgm:t>
        <a:bodyPr/>
        <a:lstStyle/>
        <a:p>
          <a:endParaRPr lang="ru-RU" sz="1600" dirty="0">
            <a:latin typeface="Arial" pitchFamily="34" charset="0"/>
            <a:cs typeface="Arial" pitchFamily="34" charset="0"/>
          </a:endParaRPr>
        </a:p>
      </dgm:t>
    </dgm:pt>
    <dgm:pt modelId="{1438E174-9B23-479C-B18A-7EF8056E08DE}">
      <dgm:prSet phldrT="[Текст]" custT="1"/>
      <dgm:spPr/>
      <dgm:t>
        <a:bodyPr/>
        <a:lstStyle/>
        <a:p>
          <a:r>
            <a:rPr lang="ru-RU" sz="1600" dirty="0" smtClean="0">
              <a:latin typeface="Arial" pitchFamily="34" charset="0"/>
              <a:cs typeface="Arial" pitchFamily="34" charset="0"/>
            </a:rPr>
            <a:t>Второстепенные </a:t>
          </a:r>
          <a:endParaRPr lang="ru-RU" sz="1600" dirty="0">
            <a:latin typeface="Arial" pitchFamily="34" charset="0"/>
            <a:cs typeface="Arial" pitchFamily="34" charset="0"/>
          </a:endParaRPr>
        </a:p>
      </dgm:t>
    </dgm:pt>
    <dgm:pt modelId="{EF59C73C-96F8-46FB-BE72-A0924EBD93CA}" type="parTrans" cxnId="{228FC5C0-5C06-40FF-A33E-FE7913763EA2}">
      <dgm:prSet/>
      <dgm:spPr/>
      <dgm:t>
        <a:bodyPr/>
        <a:lstStyle/>
        <a:p>
          <a:endParaRPr lang="ru-RU"/>
        </a:p>
      </dgm:t>
    </dgm:pt>
    <dgm:pt modelId="{E226D85A-F3E9-4C1F-8D56-F2C2CF57643E}" type="sibTrans" cxnId="{228FC5C0-5C06-40FF-A33E-FE7913763EA2}">
      <dgm:prSet custT="1"/>
      <dgm:spPr/>
      <dgm:t>
        <a:bodyPr/>
        <a:lstStyle/>
        <a:p>
          <a:endParaRPr lang="ru-RU" sz="1600">
            <a:latin typeface="Arial" pitchFamily="34" charset="0"/>
            <a:cs typeface="Arial" pitchFamily="34" charset="0"/>
          </a:endParaRPr>
        </a:p>
      </dgm:t>
    </dgm:pt>
    <dgm:pt modelId="{15B96EFA-EB15-46B3-8C8C-D86F2C3B78EC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ru-RU" sz="1600" dirty="0" smtClean="0">
              <a:latin typeface="Arial" pitchFamily="34" charset="0"/>
              <a:cs typeface="Arial" pitchFamily="34" charset="0"/>
            </a:rPr>
            <a:t>Главные </a:t>
          </a:r>
          <a:endParaRPr lang="ru-RU" sz="1600" dirty="0">
            <a:latin typeface="Arial" pitchFamily="34" charset="0"/>
            <a:cs typeface="Arial" pitchFamily="34" charset="0"/>
          </a:endParaRPr>
        </a:p>
      </dgm:t>
    </dgm:pt>
    <dgm:pt modelId="{1E42154F-C213-49E7-82DA-6B2FC17FD8CE}" type="parTrans" cxnId="{4D4A8D94-3AE2-4F97-BC91-33B5F246DABD}">
      <dgm:prSet/>
      <dgm:spPr/>
      <dgm:t>
        <a:bodyPr/>
        <a:lstStyle/>
        <a:p>
          <a:endParaRPr lang="ru-RU"/>
        </a:p>
      </dgm:t>
    </dgm:pt>
    <dgm:pt modelId="{6EE13CE1-02C0-4F98-8208-1F02D4CB7863}" type="sibTrans" cxnId="{4D4A8D94-3AE2-4F97-BC91-33B5F246DABD}">
      <dgm:prSet custT="1"/>
      <dgm:spPr/>
      <dgm:t>
        <a:bodyPr/>
        <a:lstStyle/>
        <a:p>
          <a:endParaRPr lang="ru-RU" sz="1600">
            <a:latin typeface="Arial" pitchFamily="34" charset="0"/>
            <a:cs typeface="Arial" pitchFamily="34" charset="0"/>
          </a:endParaRPr>
        </a:p>
      </dgm:t>
    </dgm:pt>
    <dgm:pt modelId="{DD60C78D-59EE-4ED4-85B4-4ED2819AB497}" type="pres">
      <dgm:prSet presAssocID="{B97C9529-6EA0-462E-89BC-B82565208B4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72B0ED2-1710-4DFD-9CDE-5CF0328EDD4E}" type="pres">
      <dgm:prSet presAssocID="{2B4A64C8-6DE2-4896-A10A-563D32F31C2A}" presName="node" presStyleLbl="node1" presStyleIdx="0" presStyleCnt="3" custScaleX="255782" custScaleY="67140" custRadScaleRad="77630" custRadScaleInc="-66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C0D647-BAE8-484D-AE56-38E79E21D5A3}" type="pres">
      <dgm:prSet presAssocID="{ED0150C6-C38F-41BB-AC6E-A7E0B6F85C82}" presName="sibTrans" presStyleLbl="sibTrans2D1" presStyleIdx="0" presStyleCnt="3" custAng="4152037" custFlipVert="0" custFlipHor="0" custScaleX="241409" custScaleY="90997" custLinFactX="90707" custLinFactY="100000" custLinFactNeighborX="100000" custLinFactNeighborY="160199"/>
      <dgm:spPr>
        <a:prstGeom prst="rightArrow">
          <a:avLst/>
        </a:prstGeom>
      </dgm:spPr>
      <dgm:t>
        <a:bodyPr/>
        <a:lstStyle/>
        <a:p>
          <a:endParaRPr lang="ru-RU"/>
        </a:p>
      </dgm:t>
    </dgm:pt>
    <dgm:pt modelId="{6F279782-4DF0-41ED-B2CA-21E9F6520F2A}" type="pres">
      <dgm:prSet presAssocID="{ED0150C6-C38F-41BB-AC6E-A7E0B6F85C82}" presName="connectorText" presStyleLbl="sibTrans2D1" presStyleIdx="0" presStyleCnt="3"/>
      <dgm:spPr>
        <a:prstGeom prst="rightArrow">
          <a:avLst/>
        </a:prstGeom>
      </dgm:spPr>
      <dgm:t>
        <a:bodyPr/>
        <a:lstStyle/>
        <a:p>
          <a:endParaRPr lang="ru-RU"/>
        </a:p>
      </dgm:t>
    </dgm:pt>
    <dgm:pt modelId="{2540A819-5E14-4610-97E5-DB89D46E8E84}" type="pres">
      <dgm:prSet presAssocID="{1438E174-9B23-479C-B18A-7EF8056E08DE}" presName="node" presStyleLbl="node1" presStyleIdx="1" presStyleCnt="3" custScaleX="151927" custScaleY="62479" custRadScaleRad="111833" custRadScaleInc="-752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9419EE-CD88-463F-BF43-C70213218AF1}" type="pres">
      <dgm:prSet presAssocID="{E226D85A-F3E9-4C1F-8D56-F2C2CF57643E}" presName="sibTrans" presStyleLbl="sibTrans2D1" presStyleIdx="1" presStyleCnt="3" custAng="16275108" custScaleX="57318" custScaleY="90111" custLinFactX="138768" custLinFactY="-44272" custLinFactNeighborX="200000" custLinFactNeighborY="-100000"/>
      <dgm:spPr>
        <a:prstGeom prst="chevron">
          <a:avLst/>
        </a:prstGeom>
      </dgm:spPr>
      <dgm:t>
        <a:bodyPr/>
        <a:lstStyle/>
        <a:p>
          <a:endParaRPr lang="ru-RU"/>
        </a:p>
      </dgm:t>
    </dgm:pt>
    <dgm:pt modelId="{F27EF9FB-7C97-40A6-AB4B-CD28B5DD6F15}" type="pres">
      <dgm:prSet presAssocID="{E226D85A-F3E9-4C1F-8D56-F2C2CF57643E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2C31D8D5-27DF-45CC-9BFF-60CC1FC0C3DE}" type="pres">
      <dgm:prSet presAssocID="{15B96EFA-EB15-46B3-8C8C-D86F2C3B78EC}" presName="node" presStyleLbl="node1" presStyleIdx="2" presStyleCnt="3" custScaleX="147022" custScaleY="62474" custRadScaleRad="102260" custRadScaleInc="725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EAE9BF-6791-4358-948B-E27A92FD0FE4}" type="pres">
      <dgm:prSet presAssocID="{6EE13CE1-02C0-4F98-8208-1F02D4CB7863}" presName="sibTrans" presStyleLbl="sibTrans2D1" presStyleIdx="2" presStyleCnt="3" custAng="6800108" custFlipHor="1" custScaleX="70908" custScaleY="92421" custLinFactX="-18871" custLinFactNeighborX="-100000" custLinFactNeighborY="-4491"/>
      <dgm:spPr>
        <a:prstGeom prst="chevron">
          <a:avLst/>
        </a:prstGeom>
      </dgm:spPr>
      <dgm:t>
        <a:bodyPr/>
        <a:lstStyle/>
        <a:p>
          <a:endParaRPr lang="ru-RU"/>
        </a:p>
      </dgm:t>
    </dgm:pt>
    <dgm:pt modelId="{F243606D-7BCE-4507-934A-EFDBE4BBEADA}" type="pres">
      <dgm:prSet presAssocID="{6EE13CE1-02C0-4F98-8208-1F02D4CB7863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37760D69-D8F9-47B0-8600-E7CAB9DE1A26}" type="presOf" srcId="{1438E174-9B23-479C-B18A-7EF8056E08DE}" destId="{2540A819-5E14-4610-97E5-DB89D46E8E84}" srcOrd="0" destOrd="0" presId="urn:microsoft.com/office/officeart/2005/8/layout/cycle7"/>
    <dgm:cxn modelId="{3270A4EC-3839-495F-A792-739A01B5DA96}" type="presOf" srcId="{E226D85A-F3E9-4C1F-8D56-F2C2CF57643E}" destId="{689419EE-CD88-463F-BF43-C70213218AF1}" srcOrd="0" destOrd="0" presId="urn:microsoft.com/office/officeart/2005/8/layout/cycle7"/>
    <dgm:cxn modelId="{4D4A8D94-3AE2-4F97-BC91-33B5F246DABD}" srcId="{B97C9529-6EA0-462E-89BC-B82565208B41}" destId="{15B96EFA-EB15-46B3-8C8C-D86F2C3B78EC}" srcOrd="2" destOrd="0" parTransId="{1E42154F-C213-49E7-82DA-6B2FC17FD8CE}" sibTransId="{6EE13CE1-02C0-4F98-8208-1F02D4CB7863}"/>
    <dgm:cxn modelId="{BA0B6AE0-7538-4BCE-A641-4B6665D87AEE}" type="presOf" srcId="{B97C9529-6EA0-462E-89BC-B82565208B41}" destId="{DD60C78D-59EE-4ED4-85B4-4ED2819AB497}" srcOrd="0" destOrd="0" presId="urn:microsoft.com/office/officeart/2005/8/layout/cycle7"/>
    <dgm:cxn modelId="{B25CB87A-7BB2-4412-B459-B886C19F8FF3}" type="presOf" srcId="{ED0150C6-C38F-41BB-AC6E-A7E0B6F85C82}" destId="{6F279782-4DF0-41ED-B2CA-21E9F6520F2A}" srcOrd="1" destOrd="0" presId="urn:microsoft.com/office/officeart/2005/8/layout/cycle7"/>
    <dgm:cxn modelId="{A73792F7-29C1-4186-B513-6E72CB4EF0AB}" type="presOf" srcId="{2B4A64C8-6DE2-4896-A10A-563D32F31C2A}" destId="{372B0ED2-1710-4DFD-9CDE-5CF0328EDD4E}" srcOrd="0" destOrd="0" presId="urn:microsoft.com/office/officeart/2005/8/layout/cycle7"/>
    <dgm:cxn modelId="{79E47444-50BC-4D27-8E23-E6FB408639A5}" type="presOf" srcId="{ED0150C6-C38F-41BB-AC6E-A7E0B6F85C82}" destId="{B3C0D647-BAE8-484D-AE56-38E79E21D5A3}" srcOrd="0" destOrd="0" presId="urn:microsoft.com/office/officeart/2005/8/layout/cycle7"/>
    <dgm:cxn modelId="{DC28440D-CE01-48EF-82C1-EC72C44ACE64}" type="presOf" srcId="{15B96EFA-EB15-46B3-8C8C-D86F2C3B78EC}" destId="{2C31D8D5-27DF-45CC-9BFF-60CC1FC0C3DE}" srcOrd="0" destOrd="0" presId="urn:microsoft.com/office/officeart/2005/8/layout/cycle7"/>
    <dgm:cxn modelId="{42F6498D-8000-40E6-A92C-6312C3A2A3EC}" type="presOf" srcId="{6EE13CE1-02C0-4F98-8208-1F02D4CB7863}" destId="{57EAE9BF-6791-4358-948B-E27A92FD0FE4}" srcOrd="0" destOrd="0" presId="urn:microsoft.com/office/officeart/2005/8/layout/cycle7"/>
    <dgm:cxn modelId="{5D1016D4-EF24-457D-AFC9-A706376F4A6C}" srcId="{B97C9529-6EA0-462E-89BC-B82565208B41}" destId="{2B4A64C8-6DE2-4896-A10A-563D32F31C2A}" srcOrd="0" destOrd="0" parTransId="{0AC8C52D-B6A3-43FB-A603-ED7F7829A73B}" sibTransId="{ED0150C6-C38F-41BB-AC6E-A7E0B6F85C82}"/>
    <dgm:cxn modelId="{0F3AE40F-1A83-45DB-97F5-047565F3D06C}" type="presOf" srcId="{6EE13CE1-02C0-4F98-8208-1F02D4CB7863}" destId="{F243606D-7BCE-4507-934A-EFDBE4BBEADA}" srcOrd="1" destOrd="0" presId="urn:microsoft.com/office/officeart/2005/8/layout/cycle7"/>
    <dgm:cxn modelId="{73220A49-54E0-469D-816B-145E14D892AD}" type="presOf" srcId="{E226D85A-F3E9-4C1F-8D56-F2C2CF57643E}" destId="{F27EF9FB-7C97-40A6-AB4B-CD28B5DD6F15}" srcOrd="1" destOrd="0" presId="urn:microsoft.com/office/officeart/2005/8/layout/cycle7"/>
    <dgm:cxn modelId="{228FC5C0-5C06-40FF-A33E-FE7913763EA2}" srcId="{B97C9529-6EA0-462E-89BC-B82565208B41}" destId="{1438E174-9B23-479C-B18A-7EF8056E08DE}" srcOrd="1" destOrd="0" parTransId="{EF59C73C-96F8-46FB-BE72-A0924EBD93CA}" sibTransId="{E226D85A-F3E9-4C1F-8D56-F2C2CF57643E}"/>
    <dgm:cxn modelId="{52F9FD16-B700-40DC-846F-174EDC5CCCD5}" type="presParOf" srcId="{DD60C78D-59EE-4ED4-85B4-4ED2819AB497}" destId="{372B0ED2-1710-4DFD-9CDE-5CF0328EDD4E}" srcOrd="0" destOrd="0" presId="urn:microsoft.com/office/officeart/2005/8/layout/cycle7"/>
    <dgm:cxn modelId="{5226374C-D4A1-43EF-97D0-5C41A41E4873}" type="presParOf" srcId="{DD60C78D-59EE-4ED4-85B4-4ED2819AB497}" destId="{B3C0D647-BAE8-484D-AE56-38E79E21D5A3}" srcOrd="1" destOrd="0" presId="urn:microsoft.com/office/officeart/2005/8/layout/cycle7"/>
    <dgm:cxn modelId="{FD66938C-A2A9-446A-8040-9B4F6396725E}" type="presParOf" srcId="{B3C0D647-BAE8-484D-AE56-38E79E21D5A3}" destId="{6F279782-4DF0-41ED-B2CA-21E9F6520F2A}" srcOrd="0" destOrd="0" presId="urn:microsoft.com/office/officeart/2005/8/layout/cycle7"/>
    <dgm:cxn modelId="{5F343F10-5620-4FED-B896-C6450B689B4E}" type="presParOf" srcId="{DD60C78D-59EE-4ED4-85B4-4ED2819AB497}" destId="{2540A819-5E14-4610-97E5-DB89D46E8E84}" srcOrd="2" destOrd="0" presId="urn:microsoft.com/office/officeart/2005/8/layout/cycle7"/>
    <dgm:cxn modelId="{970AABFD-0FBC-4C6F-B4A5-BF946A739DB7}" type="presParOf" srcId="{DD60C78D-59EE-4ED4-85B4-4ED2819AB497}" destId="{689419EE-CD88-463F-BF43-C70213218AF1}" srcOrd="3" destOrd="0" presId="urn:microsoft.com/office/officeart/2005/8/layout/cycle7"/>
    <dgm:cxn modelId="{19B04BC1-1C28-4906-A404-A58CC9876942}" type="presParOf" srcId="{689419EE-CD88-463F-BF43-C70213218AF1}" destId="{F27EF9FB-7C97-40A6-AB4B-CD28B5DD6F15}" srcOrd="0" destOrd="0" presId="urn:microsoft.com/office/officeart/2005/8/layout/cycle7"/>
    <dgm:cxn modelId="{32CA6585-B5FC-4988-88E0-05B78B98268D}" type="presParOf" srcId="{DD60C78D-59EE-4ED4-85B4-4ED2819AB497}" destId="{2C31D8D5-27DF-45CC-9BFF-60CC1FC0C3DE}" srcOrd="4" destOrd="0" presId="urn:microsoft.com/office/officeart/2005/8/layout/cycle7"/>
    <dgm:cxn modelId="{60A22CF6-6726-4200-BE1D-21877186FF0B}" type="presParOf" srcId="{DD60C78D-59EE-4ED4-85B4-4ED2819AB497}" destId="{57EAE9BF-6791-4358-948B-E27A92FD0FE4}" srcOrd="5" destOrd="0" presId="urn:microsoft.com/office/officeart/2005/8/layout/cycle7"/>
    <dgm:cxn modelId="{8B255A71-02C7-45E0-A0BF-0E44CC98E2CB}" type="presParOf" srcId="{57EAE9BF-6791-4358-948B-E27A92FD0FE4}" destId="{F243606D-7BCE-4507-934A-EFDBE4BBEADA}" srcOrd="0" destOrd="0" presId="urn:microsoft.com/office/officeart/2005/8/layout/cycle7"/>
  </dgm:cxnLst>
  <dgm:bg/>
  <dgm:whole/>
</dgm:dataModel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2B0ED2-1710-4DFD-9CDE-5CF0328EDD4E}">
      <dsp:nvSpPr>
        <dsp:cNvPr id="0" name=""/>
        <dsp:cNvSpPr/>
      </dsp:nvSpPr>
      <dsp:spPr>
        <a:xfrm>
          <a:off x="1672974" y="82015"/>
          <a:ext cx="2385823" cy="81562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" pitchFamily="34" charset="0"/>
              <a:cs typeface="Arial" pitchFamily="34" charset="0"/>
            </a:rPr>
            <a:t>По эмоциональной окраске</a:t>
          </a:r>
          <a:endParaRPr lang="ru-RU" sz="1600" kern="1200" dirty="0">
            <a:latin typeface="Arial" pitchFamily="34" charset="0"/>
            <a:cs typeface="Arial" pitchFamily="34" charset="0"/>
          </a:endParaRPr>
        </a:p>
      </dsp:txBody>
      <dsp:txXfrm>
        <a:off x="1696863" y="105904"/>
        <a:ext cx="2338045" cy="767842"/>
      </dsp:txXfrm>
    </dsp:sp>
    <dsp:sp modelId="{B3C0D647-BAE8-484D-AE56-38E79E21D5A3}">
      <dsp:nvSpPr>
        <dsp:cNvPr id="0" name=""/>
        <dsp:cNvSpPr/>
      </dsp:nvSpPr>
      <dsp:spPr>
        <a:xfrm rot="2672893">
          <a:off x="3199868" y="1271016"/>
          <a:ext cx="1162662" cy="239599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>
            <a:latin typeface="Arial" pitchFamily="34" charset="0"/>
            <a:cs typeface="Arial" pitchFamily="34" charset="0"/>
          </a:endParaRPr>
        </a:p>
      </dsp:txBody>
      <dsp:txXfrm>
        <a:off x="3271748" y="1318936"/>
        <a:ext cx="1018902" cy="143759"/>
      </dsp:txXfrm>
    </dsp:sp>
    <dsp:sp modelId="{2540A819-5E14-4610-97E5-DB89D46E8E84}">
      <dsp:nvSpPr>
        <dsp:cNvPr id="0" name=""/>
        <dsp:cNvSpPr/>
      </dsp:nvSpPr>
      <dsp:spPr>
        <a:xfrm>
          <a:off x="3585122" y="1883996"/>
          <a:ext cx="2113829" cy="708375"/>
        </a:xfrm>
        <a:prstGeom prst="roundRect">
          <a:avLst>
            <a:gd name="adj" fmla="val 1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" pitchFamily="34" charset="0"/>
              <a:cs typeface="Arial" pitchFamily="34" charset="0"/>
            </a:rPr>
            <a:t>Невосклицательное </a:t>
          </a:r>
          <a:endParaRPr lang="ru-RU" sz="1600" kern="1200" dirty="0">
            <a:latin typeface="Arial" pitchFamily="34" charset="0"/>
            <a:cs typeface="Arial" pitchFamily="34" charset="0"/>
          </a:endParaRPr>
        </a:p>
      </dsp:txBody>
      <dsp:txXfrm>
        <a:off x="3605870" y="1904744"/>
        <a:ext cx="2072333" cy="666879"/>
      </dsp:txXfrm>
    </dsp:sp>
    <dsp:sp modelId="{689419EE-CD88-463F-BF43-C70213218AF1}">
      <dsp:nvSpPr>
        <dsp:cNvPr id="0" name=""/>
        <dsp:cNvSpPr/>
      </dsp:nvSpPr>
      <dsp:spPr>
        <a:xfrm rot="10799987">
          <a:off x="2186541" y="2135174"/>
          <a:ext cx="1391513" cy="206032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>
            <a:latin typeface="Arial" pitchFamily="34" charset="0"/>
            <a:cs typeface="Arial" pitchFamily="34" charset="0"/>
          </a:endParaRPr>
        </a:p>
      </dsp:txBody>
      <dsp:txXfrm rot="10800000">
        <a:off x="2248351" y="2176380"/>
        <a:ext cx="1267893" cy="123620"/>
      </dsp:txXfrm>
    </dsp:sp>
    <dsp:sp modelId="{2C31D8D5-27DF-45CC-9BFF-60CC1FC0C3DE}">
      <dsp:nvSpPr>
        <dsp:cNvPr id="0" name=""/>
        <dsp:cNvSpPr/>
      </dsp:nvSpPr>
      <dsp:spPr>
        <a:xfrm>
          <a:off x="0" y="1884006"/>
          <a:ext cx="2179473" cy="708382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Arial" pitchFamily="34" charset="0"/>
              <a:cs typeface="Arial" pitchFamily="34" charset="0"/>
            </a:rPr>
            <a:t>Восклицательное </a:t>
          </a:r>
          <a:endParaRPr lang="ru-RU" sz="1600" kern="1200" dirty="0">
            <a:latin typeface="Arial" pitchFamily="34" charset="0"/>
            <a:cs typeface="Arial" pitchFamily="34" charset="0"/>
          </a:endParaRPr>
        </a:p>
      </dsp:txBody>
      <dsp:txXfrm>
        <a:off x="20748" y="1904754"/>
        <a:ext cx="2137977" cy="666886"/>
      </dsp:txXfrm>
    </dsp:sp>
    <dsp:sp modelId="{57EAE9BF-6791-4358-948B-E27A92FD0FE4}">
      <dsp:nvSpPr>
        <dsp:cNvPr id="0" name=""/>
        <dsp:cNvSpPr/>
      </dsp:nvSpPr>
      <dsp:spPr>
        <a:xfrm rot="18927094">
          <a:off x="1397774" y="1242946"/>
          <a:ext cx="1105604" cy="295749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>
            <a:latin typeface="Arial" pitchFamily="34" charset="0"/>
            <a:cs typeface="Arial" pitchFamily="34" charset="0"/>
          </a:endParaRPr>
        </a:p>
      </dsp:txBody>
      <dsp:txXfrm>
        <a:off x="1486499" y="1302096"/>
        <a:ext cx="928154" cy="1774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71E86E-95C0-4C9D-BDD2-B02666D11E50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75868-CFE5-41D1-9E80-29970BD529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75868-CFE5-41D1-9E80-29970BD529B5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75868-CFE5-41D1-9E80-29970BD529B5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7" y="222930"/>
            <a:ext cx="2958465" cy="5467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400" spc="-5" dirty="0"/>
              <a:t>Русский</a:t>
            </a:r>
            <a:r>
              <a:rPr sz="3400" spc="-55" dirty="0"/>
              <a:t> </a:t>
            </a:r>
            <a:r>
              <a:rPr sz="3400" spc="10" dirty="0"/>
              <a:t>язык</a:t>
            </a:r>
            <a:endParaRPr sz="3400"/>
          </a:p>
        </p:txBody>
      </p:sp>
      <p:sp>
        <p:nvSpPr>
          <p:cNvPr id="4" name="object 4"/>
          <p:cNvSpPr txBox="1"/>
          <p:nvPr/>
        </p:nvSpPr>
        <p:spPr>
          <a:xfrm>
            <a:off x="918173" y="1118927"/>
            <a:ext cx="2498128" cy="161710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400" b="1" spc="-20" dirty="0" err="1" smtClean="0">
                <a:solidFill>
                  <a:srgbClr val="0070C0"/>
                </a:solidFill>
                <a:latin typeface="Arial"/>
                <a:cs typeface="Arial"/>
              </a:rPr>
              <a:t>Тема</a:t>
            </a:r>
            <a:r>
              <a:rPr sz="2400" b="1" spc="-20" dirty="0" smtClean="0">
                <a:solidFill>
                  <a:srgbClr val="0070C0"/>
                </a:solidFill>
                <a:latin typeface="Arial"/>
                <a:cs typeface="Arial"/>
              </a:rPr>
              <a:t>:</a:t>
            </a: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en-US" sz="2400" b="1" spc="-10" dirty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1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400" b="1" spc="-10" dirty="0" smtClean="0">
                <a:solidFill>
                  <a:srgbClr val="0070C0"/>
                </a:solidFill>
                <a:latin typeface="Arial"/>
                <a:cs typeface="Arial"/>
              </a:rPr>
              <a:t>Члены  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400" b="1" spc="-10" dirty="0" smtClean="0">
                <a:solidFill>
                  <a:srgbClr val="0070C0"/>
                </a:solidFill>
                <a:latin typeface="Arial"/>
                <a:cs typeface="Arial"/>
              </a:rPr>
              <a:t>предложения</a:t>
            </a:r>
            <a:endParaRPr lang="en-US" sz="2400" b="1" spc="-10" dirty="0" smtClean="0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37789" y="1251207"/>
            <a:ext cx="344170" cy="676275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789" y="2099882"/>
            <a:ext cx="344170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3900" y="1078835"/>
            <a:ext cx="2297541" cy="1539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3" descr="C:\Documents and Settings\Администратор\Рабочий стол\Замира888\меньший-че-овек-d-указывает-па-ец-35254533.jpg"/>
          <p:cNvPicPr>
            <a:picLocks noChangeAspect="1" noChangeArrowheads="1"/>
          </p:cNvPicPr>
          <p:nvPr/>
        </p:nvPicPr>
        <p:blipFill>
          <a:blip r:embed="rId2" cstate="print"/>
          <a:srcRect l="12965" t="6684" b="9761"/>
          <a:stretch>
            <a:fillRect/>
          </a:stretch>
        </p:blipFill>
        <p:spPr bwMode="auto">
          <a:xfrm>
            <a:off x="168256" y="1765301"/>
            <a:ext cx="1500198" cy="135732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Обстоятельство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5100" y="174625"/>
            <a:ext cx="352444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245100" y="163954"/>
            <a:ext cx="520700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ru-RU" sz="145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479417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Определите обстоятельства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8256" y="765169"/>
            <a:ext cx="35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Утром  дети шли по лугу.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9694" y="1050921"/>
            <a:ext cx="4857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Человек сидел неподвижно.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39694" y="1408111"/>
            <a:ext cx="49292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Впереди нас бежала собака.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79454" y="1767522"/>
            <a:ext cx="47863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Обстоятельство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– это второстепенный член предложения, который обозначает признак действия или признак другого признака и отвечает на  вопросы: где? когда? как? куда? зачем? и др.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4"/>
          <a:srcRect l="69552" t="83863" r="5263" b="7977"/>
          <a:stretch>
            <a:fillRect/>
          </a:stretch>
        </p:blipFill>
        <p:spPr bwMode="auto">
          <a:xfrm>
            <a:off x="2525710" y="979483"/>
            <a:ext cx="642942" cy="265103"/>
          </a:xfrm>
          <a:prstGeom prst="rect">
            <a:avLst/>
          </a:prstGeom>
          <a:noFill/>
        </p:spPr>
      </p:pic>
      <p:pic>
        <p:nvPicPr>
          <p:cNvPr id="18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4"/>
          <a:srcRect l="69552" t="83863" r="5263" b="7977"/>
          <a:stretch>
            <a:fillRect/>
          </a:stretch>
        </p:blipFill>
        <p:spPr bwMode="auto">
          <a:xfrm>
            <a:off x="1954206" y="1265235"/>
            <a:ext cx="1714512" cy="265103"/>
          </a:xfrm>
          <a:prstGeom prst="rect">
            <a:avLst/>
          </a:prstGeom>
          <a:noFill/>
        </p:spPr>
      </p:pic>
      <p:pic>
        <p:nvPicPr>
          <p:cNvPr id="19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4"/>
          <a:srcRect l="69552" t="83863" r="5263" b="7977"/>
          <a:stretch>
            <a:fillRect/>
          </a:stretch>
        </p:blipFill>
        <p:spPr bwMode="auto">
          <a:xfrm>
            <a:off x="239694" y="1622425"/>
            <a:ext cx="1143008" cy="265103"/>
          </a:xfrm>
          <a:prstGeom prst="rect">
            <a:avLst/>
          </a:prstGeom>
          <a:noFill/>
        </p:spPr>
      </p:pic>
      <p:pic>
        <p:nvPicPr>
          <p:cNvPr id="16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4"/>
          <a:srcRect l="69552" t="83863" r="5263" b="7977"/>
          <a:stretch>
            <a:fillRect/>
          </a:stretch>
        </p:blipFill>
        <p:spPr bwMode="auto">
          <a:xfrm>
            <a:off x="239694" y="979483"/>
            <a:ext cx="857256" cy="26510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820154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Обстоятельство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6818" y="496570"/>
          <a:ext cx="5668982" cy="2700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3206"/>
                <a:gridCol w="302577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Виды обстоятельств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Вопросы </a:t>
                      </a:r>
                      <a:endParaRPr lang="ru-RU" sz="1800" dirty="0"/>
                    </a:p>
                  </a:txBody>
                  <a:tcPr/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ts val="1900"/>
                        </a:lnSpc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места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900"/>
                        </a:lnSpc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где? куда? откуда?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ts val="1900"/>
                        </a:lnSpc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времени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900"/>
                        </a:lnSpc>
                      </a:pPr>
                      <a:r>
                        <a:rPr lang="ru-RU" sz="13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когда? с каких пор? до каких пор?</a:t>
                      </a:r>
                      <a:endParaRPr lang="ru-RU" sz="13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ts val="1900"/>
                        </a:lnSpc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образа действия и степени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900"/>
                        </a:lnSpc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каким образом? в какой степени?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ts val="1900"/>
                        </a:lnSpc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причины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900"/>
                        </a:lnSpc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почему?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ts val="1900"/>
                        </a:lnSpc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сравнения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900"/>
                        </a:lnSpc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как?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ts val="1900"/>
                        </a:lnSpc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условия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900"/>
                        </a:lnSpc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при каком условии?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ts val="1900"/>
                        </a:lnSpc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уступки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900"/>
                        </a:lnSpc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несмотря на что?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026040" y="122227"/>
            <a:ext cx="571504" cy="2857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B0F0"/>
                </a:solidFill>
              </a:rPr>
              <a:t>11</a:t>
            </a:r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1132" y="122227"/>
            <a:ext cx="5164295" cy="307777"/>
          </a:xfrm>
        </p:spPr>
        <p:txBody>
          <a:bodyPr/>
          <a:lstStyle/>
          <a:p>
            <a:r>
              <a:rPr lang="ru-RU" sz="2000" dirty="0" smtClean="0"/>
              <a:t>Работа с учебником стр.5. упр.7.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550855"/>
            <a:ext cx="5286412" cy="167162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 algn="ctr">
              <a:lnSpc>
                <a:spcPts val="1300"/>
              </a:lnSpc>
            </a:pPr>
            <a:r>
              <a:rPr lang="ru-RU" sz="140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Рассмотрите таблицу.   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Синтаксическая  функция  инфинитива.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6818" y="765169"/>
          <a:ext cx="5668982" cy="23424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4491"/>
                <a:gridCol w="2834491"/>
              </a:tblGrid>
              <a:tr h="214314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ru-RU" sz="1400" dirty="0" smtClean="0"/>
                        <a:t>Члены предложения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ru-RU" sz="1400" dirty="0" smtClean="0"/>
                        <a:t>Примеры</a:t>
                      </a:r>
                      <a:endParaRPr lang="ru-RU" sz="1400" dirty="0"/>
                    </a:p>
                  </a:txBody>
                  <a:tcPr/>
                </a:tc>
              </a:tr>
              <a:tr h="421838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ru-RU" sz="16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Подлежащее</a:t>
                      </a:r>
                      <a:endParaRPr lang="ru-RU" sz="16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ru-RU" sz="1050" b="1" dirty="0" smtClean="0">
                          <a:latin typeface="Times New Roman" pitchFamily="18" charset="0"/>
                          <a:cs typeface="Times New Roman" pitchFamily="18" charset="0"/>
                        </a:rPr>
                        <a:t>Жить</a:t>
                      </a:r>
                      <a:r>
                        <a:rPr lang="ru-RU" sz="105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 белом свете – значит бороться и побеждать</a:t>
                      </a:r>
                      <a:endParaRPr lang="ru-RU" sz="105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627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ru-RU" sz="12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В составе простого глагольного сказуемого.</a:t>
                      </a:r>
                      <a:endParaRPr lang="ru-RU" sz="12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Приходу весны будет радоваться каждый.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05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В составе составного глагольного сказуемого.</a:t>
                      </a:r>
                      <a:endParaRPr lang="ru-RU" sz="12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Владимир начал беспокоиться.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119"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r>
                        <a:rPr lang="ru-RU" sz="16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Определение</a:t>
                      </a:r>
                      <a:endParaRPr lang="ru-RU" sz="16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Желание учиться овладело им.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178"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r>
                        <a:rPr lang="ru-RU" sz="16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Дополнение</a:t>
                      </a:r>
                      <a:endParaRPr lang="ru-RU" sz="16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Мы просили её спеть.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178"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r>
                        <a:rPr lang="ru-RU" sz="16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Обстоятельство</a:t>
                      </a:r>
                      <a:endParaRPr lang="ru-RU" sz="16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600"/>
                        </a:lnSpc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Мы приехали учиться.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8256" r="5263" b="67347"/>
          <a:stretch>
            <a:fillRect/>
          </a:stretch>
        </p:blipFill>
        <p:spPr bwMode="auto">
          <a:xfrm>
            <a:off x="2954338" y="1193797"/>
            <a:ext cx="500066" cy="142876"/>
          </a:xfrm>
          <a:prstGeom prst="rect">
            <a:avLst/>
          </a:prstGeom>
          <a:noFill/>
        </p:spPr>
      </p:pic>
      <p:pic>
        <p:nvPicPr>
          <p:cNvPr id="8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4025908" y="1550987"/>
            <a:ext cx="1500198" cy="357190"/>
          </a:xfrm>
          <a:prstGeom prst="rect">
            <a:avLst/>
          </a:prstGeom>
          <a:noFill/>
        </p:spPr>
      </p:pic>
      <p:pic>
        <p:nvPicPr>
          <p:cNvPr id="9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3668718" y="2051053"/>
            <a:ext cx="1571636" cy="357190"/>
          </a:xfrm>
          <a:prstGeom prst="rect">
            <a:avLst/>
          </a:prstGeom>
          <a:noFill/>
        </p:spPr>
      </p:pic>
      <p:pic>
        <p:nvPicPr>
          <p:cNvPr id="10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54642" r="5263" b="36562"/>
          <a:stretch>
            <a:fillRect/>
          </a:stretch>
        </p:blipFill>
        <p:spPr bwMode="auto">
          <a:xfrm>
            <a:off x="3811594" y="2336805"/>
            <a:ext cx="571504" cy="285752"/>
          </a:xfrm>
          <a:prstGeom prst="rect">
            <a:avLst/>
          </a:prstGeom>
          <a:noFill/>
        </p:spPr>
      </p:pic>
      <p:pic>
        <p:nvPicPr>
          <p:cNvPr id="11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67835" r="5263" b="21170"/>
          <a:stretch>
            <a:fillRect/>
          </a:stretch>
        </p:blipFill>
        <p:spPr bwMode="auto">
          <a:xfrm>
            <a:off x="4311660" y="2622557"/>
            <a:ext cx="428628" cy="357190"/>
          </a:xfrm>
          <a:prstGeom prst="rect">
            <a:avLst/>
          </a:prstGeom>
          <a:noFill/>
        </p:spPr>
      </p:pic>
      <p:pic>
        <p:nvPicPr>
          <p:cNvPr id="12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4168784" y="2908309"/>
            <a:ext cx="714380" cy="265103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5097478" y="122227"/>
            <a:ext cx="571504" cy="2857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12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 rot="20687574">
            <a:off x="63386" y="1732034"/>
            <a:ext cx="514353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Приведите аналогичные примеры, запишите их.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Словарная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122359"/>
            <a:ext cx="5597544" cy="492443"/>
          </a:xfrm>
        </p:spPr>
        <p:txBody>
          <a:bodyPr/>
          <a:lstStyle/>
          <a:p>
            <a:pPr marL="457200" indent="-457200"/>
            <a:r>
              <a:rPr lang="ru-RU" sz="1600" dirty="0" smtClean="0">
                <a:solidFill>
                  <a:schemeClr val="tx1"/>
                </a:solidFill>
              </a:rPr>
              <a:t>1.Прочитайте и запишите в тетрадь слова.</a:t>
            </a:r>
          </a:p>
          <a:p>
            <a:pPr marL="457200" indent="-457200"/>
            <a:r>
              <a:rPr lang="ru-RU" sz="1600" dirty="0" smtClean="0">
                <a:solidFill>
                  <a:schemeClr val="tx1"/>
                </a:solidFill>
              </a:rPr>
              <a:t>2.Определите лексическое значение каждого слова.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" name="Текст 2"/>
          <p:cNvSpPr txBox="1">
            <a:spLocks/>
          </p:cNvSpPr>
          <p:nvPr/>
        </p:nvSpPr>
        <p:spPr>
          <a:xfrm>
            <a:off x="239694" y="1693864"/>
            <a:ext cx="5214974" cy="654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457200" marR="0" lvl="0" indent="-457200" defTabSz="91440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Биография – описание жизни человека, сделанное другими людьми</a:t>
            </a:r>
          </a:p>
          <a:p>
            <a:pPr marL="457200" marR="0" lvl="0" indent="-457200" defTabSz="91440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600" b="1" i="1" kern="0" dirty="0" smtClean="0">
                <a:solidFill>
                  <a:srgbClr val="2365C7"/>
                </a:solidFill>
                <a:latin typeface="Arial"/>
                <a:cs typeface="Arial"/>
              </a:rPr>
              <a:t>.</a:t>
            </a:r>
            <a:endParaRPr kumimoji="0" lang="ru-RU" sz="1600" b="1" i="1" u="none" strike="noStrike" kern="0" cap="none" spc="0" normalizeH="0" baseline="0" noProof="0" dirty="0">
              <a:ln>
                <a:noFill/>
              </a:ln>
              <a:solidFill>
                <a:srgbClr val="2365C7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168256" y="2479681"/>
            <a:ext cx="5214974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3. </a:t>
            </a: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Составьте и запишите по   одному предложению с каждым словом.</a:t>
            </a:r>
            <a:endParaRPr kumimoji="0" lang="ru-RU" b="1" i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26040" y="193665"/>
            <a:ext cx="571504" cy="2857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13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454140" y="550855"/>
            <a:ext cx="3000396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457200" marR="0" lvl="0" indent="-45720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Биография </a:t>
            </a:r>
          </a:p>
          <a:p>
            <a:pPr marL="457200" marR="0" lvl="0" indent="-45720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b="1" i="1" kern="0" dirty="0" smtClean="0">
                <a:solidFill>
                  <a:srgbClr val="2365C7"/>
                </a:solidFill>
                <a:latin typeface="Arial"/>
                <a:cs typeface="Arial"/>
              </a:rPr>
              <a:t>Автобиография</a:t>
            </a:r>
            <a:endParaRPr kumimoji="0" lang="ru-RU" b="1" i="1" u="none" strike="noStrike" kern="0" cap="none" spc="0" normalizeH="0" baseline="0" noProof="0" dirty="0">
              <a:ln>
                <a:noFill/>
              </a:ln>
              <a:solidFill>
                <a:srgbClr val="2365C7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9" name="Текст 2"/>
          <p:cNvSpPr txBox="1">
            <a:spLocks/>
          </p:cNvSpPr>
          <p:nvPr/>
        </p:nvSpPr>
        <p:spPr>
          <a:xfrm>
            <a:off x="239694" y="2193929"/>
            <a:ext cx="5214974" cy="218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457200" marR="0" lvl="0" indent="-457200" defTabSz="91440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600" b="1" i="1" kern="0" smtClean="0">
                <a:solidFill>
                  <a:srgbClr val="2365C7"/>
                </a:solidFill>
                <a:latin typeface="Arial"/>
                <a:cs typeface="Arial"/>
              </a:rPr>
              <a:t>Автобиография </a:t>
            </a:r>
            <a:r>
              <a:rPr lang="ru-RU" sz="1600" b="1" i="1" kern="0" dirty="0" smtClean="0">
                <a:solidFill>
                  <a:srgbClr val="2365C7"/>
                </a:solidFill>
                <a:latin typeface="Arial"/>
                <a:cs typeface="Arial"/>
              </a:rPr>
              <a:t>– описание собственной жизни.</a:t>
            </a:r>
            <a:endParaRPr kumimoji="0" lang="ru-RU" sz="1600" b="1" i="1" u="none" strike="noStrike" kern="0" cap="none" spc="0" normalizeH="0" baseline="0" noProof="0" dirty="0">
              <a:ln>
                <a:noFill/>
              </a:ln>
              <a:solidFill>
                <a:srgbClr val="2365C7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3" y="102424"/>
            <a:ext cx="4334748" cy="315471"/>
          </a:xfrm>
        </p:spPr>
        <p:txBody>
          <a:bodyPr/>
          <a:lstStyle/>
          <a:p>
            <a:r>
              <a:rPr lang="ru-RU" dirty="0" smtClean="0"/>
              <a:t>Выполните  задания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4470" y="908045"/>
            <a:ext cx="1714512" cy="1571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7956" y="479417"/>
            <a:ext cx="5457844" cy="892552"/>
          </a:xfrm>
        </p:spPr>
        <p:txBody>
          <a:bodyPr/>
          <a:lstStyle/>
          <a:p>
            <a:r>
              <a:rPr lang="ru-RU" sz="1800" i="0" dirty="0" smtClean="0">
                <a:solidFill>
                  <a:schemeClr val="tx1"/>
                </a:solidFill>
              </a:rPr>
              <a:t>Исправьте речевые ошибки в предложениях.</a:t>
            </a:r>
          </a:p>
          <a:p>
            <a:pPr marL="457200" indent="-457200">
              <a:buAutoNum type="arabicPeriod"/>
            </a:pPr>
            <a:endParaRPr lang="ru-RU" sz="2000" i="0" dirty="0" smtClean="0"/>
          </a:p>
          <a:p>
            <a:endParaRPr lang="ru-RU" sz="2000" i="0" dirty="0"/>
          </a:p>
        </p:txBody>
      </p:sp>
      <p:sp>
        <p:nvSpPr>
          <p:cNvPr id="9" name="Текст 2"/>
          <p:cNvSpPr txBox="1">
            <a:spLocks/>
          </p:cNvSpPr>
          <p:nvPr/>
        </p:nvSpPr>
        <p:spPr>
          <a:xfrm>
            <a:off x="336512" y="2408243"/>
            <a:ext cx="5429288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(Об автобиографии я уже рассказывал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 во вступительной статье)</a:t>
            </a:r>
            <a:endParaRPr kumimoji="0" lang="ru-RU" sz="2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0" name="Текст 2"/>
          <p:cNvSpPr txBox="1">
            <a:spLocks/>
          </p:cNvSpPr>
          <p:nvPr/>
        </p:nvSpPr>
        <p:spPr>
          <a:xfrm>
            <a:off x="239694" y="1479549"/>
            <a:ext cx="5357850" cy="9233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 моей  автобиографии я уже рассказывал во вступительной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статье.</a:t>
            </a:r>
            <a:endParaRPr kumimoji="0" lang="ru-RU" sz="2000" b="1" i="1" u="none" strike="noStrike" kern="0" cap="none" spc="0" normalizeH="0" baseline="0" noProof="0" dirty="0">
              <a:ln>
                <a:noFill/>
              </a:ln>
              <a:solidFill>
                <a:srgbClr val="2365C7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1" name="Текст 2"/>
          <p:cNvSpPr txBox="1">
            <a:spLocks/>
          </p:cNvSpPr>
          <p:nvPr/>
        </p:nvSpPr>
        <p:spPr>
          <a:xfrm>
            <a:off x="382570" y="765169"/>
            <a:ext cx="4648200" cy="9233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Это автобиография моей жизни.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ru-RU" sz="2000" b="1" i="0" u="none" strike="noStrike" kern="0" cap="none" spc="0" normalizeH="0" baseline="0" noProof="0" dirty="0" smtClean="0">
              <a:ln>
                <a:noFill/>
              </a:ln>
              <a:solidFill>
                <a:srgbClr val="2365C7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0" cap="none" spc="0" normalizeH="0" baseline="0" noProof="0" dirty="0">
              <a:ln>
                <a:noFill/>
              </a:ln>
              <a:solidFill>
                <a:srgbClr val="2365C7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2" name="Текст 2"/>
          <p:cNvSpPr txBox="1">
            <a:spLocks/>
          </p:cNvSpPr>
          <p:nvPr/>
        </p:nvSpPr>
        <p:spPr>
          <a:xfrm>
            <a:off x="239694" y="1122359"/>
            <a:ext cx="464820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(Это биография моей жизни)</a:t>
            </a:r>
            <a:endParaRPr kumimoji="0" lang="ru-RU" sz="2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097478" y="122227"/>
            <a:ext cx="500066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14</a:t>
            </a:r>
            <a:endParaRPr lang="ru-RU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56408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500" y="87754"/>
            <a:ext cx="5029200" cy="315471"/>
          </a:xfrm>
        </p:spPr>
        <p:txBody>
          <a:bodyPr/>
          <a:lstStyle/>
          <a:p>
            <a:r>
              <a:rPr lang="ru-RU" dirty="0" smtClean="0"/>
              <a:t>  Выполните задания</a:t>
            </a:r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312" y="147638"/>
            <a:ext cx="255588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3099" y="622293"/>
            <a:ext cx="1382702" cy="1161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object 4"/>
          <p:cNvSpPr txBox="1"/>
          <p:nvPr/>
        </p:nvSpPr>
        <p:spPr>
          <a:xfrm>
            <a:off x="5240354" y="151845"/>
            <a:ext cx="428628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ru-RU" sz="1450" dirty="0" smtClean="0">
                <a:solidFill>
                  <a:srgbClr val="00B050"/>
                </a:solidFill>
                <a:latin typeface="Arial"/>
                <a:cs typeface="Arial"/>
              </a:rPr>
              <a:t>15</a:t>
            </a:r>
            <a:endParaRPr sz="1450" dirty="0">
              <a:solidFill>
                <a:srgbClr val="00B050"/>
              </a:solidFill>
              <a:latin typeface="Arial"/>
              <a:cs typeface="Arial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168256" y="550855"/>
            <a:ext cx="5786478" cy="1149033"/>
          </a:xfrm>
        </p:spPr>
        <p:txBody>
          <a:bodyPr/>
          <a:lstStyle/>
          <a:p>
            <a:pPr marL="457200" indent="-457200">
              <a:lnSpc>
                <a:spcPts val="1600"/>
              </a:lnSpc>
            </a:pPr>
            <a:r>
              <a:rPr lang="ru-RU" sz="16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1.В каком предложении выделенные слова </a:t>
            </a:r>
          </a:p>
          <a:p>
            <a:pPr marL="457200" indent="-457200">
              <a:lnSpc>
                <a:spcPts val="1600"/>
              </a:lnSpc>
            </a:pPr>
            <a:r>
              <a:rPr lang="ru-RU" sz="16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являются дополнением?</a:t>
            </a:r>
          </a:p>
          <a:p>
            <a:pPr marL="457200" indent="-7938"/>
            <a:r>
              <a:rPr lang="ru-RU" sz="16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а) Листья</a:t>
            </a:r>
            <a:r>
              <a:rPr lang="ru-RU" sz="160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дуба  </a:t>
            </a:r>
            <a:r>
              <a:rPr lang="ru-RU" sz="16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почернели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7938"/>
            <a:r>
              <a:rPr lang="ru-RU" sz="16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б) Бинокль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театра </a:t>
            </a:r>
            <a:r>
              <a:rPr lang="ru-RU" sz="16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забыли дома.</a:t>
            </a:r>
          </a:p>
          <a:p>
            <a:pPr marL="457200" indent="-457200">
              <a:buAutoNum type="arabicPeriod"/>
            </a:pPr>
            <a:endParaRPr lang="ru-RU" sz="1600" b="0" i="0" dirty="0" smtClean="0"/>
          </a:p>
        </p:txBody>
      </p:sp>
      <p:sp>
        <p:nvSpPr>
          <p:cNvPr id="11" name="Текст 3"/>
          <p:cNvSpPr txBox="1">
            <a:spLocks/>
          </p:cNvSpPr>
          <p:nvPr/>
        </p:nvSpPr>
        <p:spPr>
          <a:xfrm>
            <a:off x="168256" y="1408111"/>
            <a:ext cx="4541850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457200" marR="0" lvl="0" indent="-7938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в) Необходимо выполнить 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работу</a:t>
            </a:r>
            <a:r>
              <a:rPr kumimoji="0" lang="ru-RU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в срок.</a:t>
            </a: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solidFill>
                <a:srgbClr val="2365C7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2" name="Текст 3"/>
          <p:cNvSpPr txBox="1">
            <a:spLocks/>
          </p:cNvSpPr>
          <p:nvPr/>
        </p:nvSpPr>
        <p:spPr>
          <a:xfrm>
            <a:off x="168256" y="1408111"/>
            <a:ext cx="4541850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457200" marR="0" lvl="0" indent="-7938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в) Необходимо выполнить 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работу</a:t>
            </a:r>
            <a:r>
              <a:rPr kumimoji="0" lang="ru-RU" sz="160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в срок.</a:t>
            </a:r>
            <a:endParaRPr kumimoji="0" lang="ru-RU" sz="160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3" name="Текст 3"/>
          <p:cNvSpPr txBox="1">
            <a:spLocks/>
          </p:cNvSpPr>
          <p:nvPr/>
        </p:nvSpPr>
        <p:spPr>
          <a:xfrm>
            <a:off x="168256" y="1693863"/>
            <a:ext cx="5256230" cy="18261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457200" marR="0" lvl="0" indent="-457200" defTabSz="91440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2. </a:t>
            </a:r>
            <a:r>
              <a:rPr kumimoji="0" lang="ru-RU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 каком предложении определением является </a:t>
            </a:r>
          </a:p>
          <a:p>
            <a:pPr marL="457200" marR="0" lvl="0" indent="-457200" defTabSz="91440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глагол в неопределённой форме?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57200" marR="0" lvl="0" indent="-7938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57200" marR="0" lvl="0" indent="-7938" defTabSz="91440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а) Жизнь прожить – не поле перейти.</a:t>
            </a: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457200" marR="0" lvl="0" indent="-7938" defTabSz="91440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б) Теперь вся семья сходилась в деревянном сарайчике завтракать, обедать и ужинать.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2365C7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4" name="Текст 3"/>
          <p:cNvSpPr txBox="1">
            <a:spLocks/>
          </p:cNvSpPr>
          <p:nvPr/>
        </p:nvSpPr>
        <p:spPr>
          <a:xfrm>
            <a:off x="0" y="2122491"/>
            <a:ext cx="5668982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457200" marR="0" lvl="0" indent="-7938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а) В его голосе звучало желание работать, и не быть никому в тягость.</a:t>
            </a: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5" name="Текст 3"/>
          <p:cNvSpPr txBox="1">
            <a:spLocks/>
          </p:cNvSpPr>
          <p:nvPr/>
        </p:nvSpPr>
        <p:spPr>
          <a:xfrm>
            <a:off x="0" y="2122491"/>
            <a:ext cx="5668982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457200" marR="0" lvl="0" indent="-7938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а) В его голосе звучало желание работать, и не быть никому в тягость.</a:t>
            </a: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53814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4853391" cy="315471"/>
          </a:xfrm>
        </p:spPr>
        <p:txBody>
          <a:bodyPr/>
          <a:lstStyle/>
          <a:p>
            <a:r>
              <a:rPr lang="uz-Cyrl-UZ" dirty="0" smtClean="0"/>
              <a:t>Выполните задания</a:t>
            </a: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2736" y="151845"/>
            <a:ext cx="255587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3201" y="479417"/>
            <a:ext cx="5562599" cy="2985433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sz="1800" b="0" i="0" dirty="0" smtClean="0">
                <a:solidFill>
                  <a:schemeClr val="tx1"/>
                </a:solidFill>
              </a:rPr>
              <a:t> </a:t>
            </a:r>
            <a:r>
              <a:rPr lang="ru-RU" sz="16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Определи предложения, в  которых подлежащее выражено словосочетанием</a:t>
            </a:r>
          </a:p>
          <a:p>
            <a:r>
              <a:rPr lang="ru-RU" sz="16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а) Отдыхающие выразили признательность руководству профилактория.</a:t>
            </a:r>
          </a:p>
          <a:p>
            <a:endParaRPr lang="ru-RU" sz="16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каком предложении выделенные слова являются определением?</a:t>
            </a:r>
          </a:p>
          <a:p>
            <a:endParaRPr lang="ru-RU" sz="16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б)  Оба приятеля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нисколько</a:t>
            </a:r>
            <a:r>
              <a:rPr lang="ru-RU" sz="16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походили друг на друга.</a:t>
            </a:r>
          </a:p>
          <a:p>
            <a:r>
              <a:rPr lang="ru-RU" sz="1600" b="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в)  Метель становилась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сильнее и сильнее.</a:t>
            </a:r>
          </a:p>
          <a:p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4"/>
          <p:cNvSpPr txBox="1"/>
          <p:nvPr/>
        </p:nvSpPr>
        <p:spPr>
          <a:xfrm>
            <a:off x="5245100" y="151845"/>
            <a:ext cx="347026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uz-Cyrl-UZ" sz="1450" dirty="0" smtClean="0">
                <a:solidFill>
                  <a:srgbClr val="00B050"/>
                </a:solidFill>
                <a:latin typeface="Arial"/>
                <a:cs typeface="Arial"/>
              </a:rPr>
              <a:t>16</a:t>
            </a:r>
            <a:endParaRPr sz="1450" dirty="0">
              <a:solidFill>
                <a:srgbClr val="00B050"/>
              </a:solidFill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8256" y="1479549"/>
            <a:ext cx="51435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б) Учитель с учеником изучали новое расписание.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в)  Над нами светилась Большая Медведица.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8256" y="1479549"/>
            <a:ext cx="51435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б) Учитель с учеником изучали новое расписание.</a:t>
            </a:r>
          </a:p>
          <a:p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в)  Над нами светилась Большая Медведица.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8256" y="2408243"/>
            <a:ext cx="48577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а) Я поделился с ним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своими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опасениями.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8256" y="2408243"/>
            <a:ext cx="48577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а) Я поделился с ним 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своими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опасениями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348686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102424"/>
            <a:ext cx="6000792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Задание для самостоятельного выполнения</a:t>
            </a:r>
            <a:endParaRPr sz="1800" spc="5" dirty="0"/>
          </a:p>
        </p:txBody>
      </p:sp>
      <p:sp>
        <p:nvSpPr>
          <p:cNvPr id="5" name="object 5"/>
          <p:cNvSpPr/>
          <p:nvPr/>
        </p:nvSpPr>
        <p:spPr>
          <a:xfrm>
            <a:off x="311133" y="680283"/>
            <a:ext cx="1111148" cy="370638"/>
          </a:xfrm>
          <a:custGeom>
            <a:avLst/>
            <a:gdLst/>
            <a:ahLst/>
            <a:cxnLst/>
            <a:rect l="l" t="t" r="r" b="b"/>
            <a:pathLst>
              <a:path w="1094105" h="400050">
                <a:moveTo>
                  <a:pt x="1094026" y="0"/>
                </a:moveTo>
                <a:lnTo>
                  <a:pt x="279684" y="0"/>
                </a:lnTo>
                <a:lnTo>
                  <a:pt x="234473" y="3677"/>
                </a:lnTo>
                <a:lnTo>
                  <a:pt x="191527" y="14319"/>
                </a:lnTo>
                <a:lnTo>
                  <a:pt x="151434" y="31338"/>
                </a:lnTo>
                <a:lnTo>
                  <a:pt x="114782" y="54147"/>
                </a:lnTo>
                <a:lnTo>
                  <a:pt x="82156" y="82157"/>
                </a:lnTo>
                <a:lnTo>
                  <a:pt x="54146" y="114783"/>
                </a:lnTo>
                <a:lnTo>
                  <a:pt x="31338" y="151435"/>
                </a:lnTo>
                <a:lnTo>
                  <a:pt x="14319" y="191528"/>
                </a:lnTo>
                <a:lnTo>
                  <a:pt x="3677" y="234473"/>
                </a:lnTo>
                <a:lnTo>
                  <a:pt x="0" y="279684"/>
                </a:lnTo>
                <a:lnTo>
                  <a:pt x="0" y="399604"/>
                </a:lnTo>
                <a:lnTo>
                  <a:pt x="814341" y="399604"/>
                </a:lnTo>
                <a:lnTo>
                  <a:pt x="859553" y="395926"/>
                </a:lnTo>
                <a:lnTo>
                  <a:pt x="902499" y="385284"/>
                </a:lnTo>
                <a:lnTo>
                  <a:pt x="942592" y="368265"/>
                </a:lnTo>
                <a:lnTo>
                  <a:pt x="979244" y="345456"/>
                </a:lnTo>
                <a:lnTo>
                  <a:pt x="1011869" y="317446"/>
                </a:lnTo>
                <a:lnTo>
                  <a:pt x="1039880" y="284821"/>
                </a:lnTo>
                <a:lnTo>
                  <a:pt x="1062688" y="248168"/>
                </a:lnTo>
                <a:lnTo>
                  <a:pt x="1079706" y="208075"/>
                </a:lnTo>
                <a:lnTo>
                  <a:pt x="1090348" y="165130"/>
                </a:lnTo>
                <a:lnTo>
                  <a:pt x="1094026" y="119919"/>
                </a:lnTo>
                <a:lnTo>
                  <a:pt x="1094026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-331810" y="693731"/>
            <a:ext cx="2286016" cy="3077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lang="ru-RU" sz="1000" b="1" i="1" spc="-30" dirty="0" smtClean="0">
                <a:solidFill>
                  <a:srgbClr val="FFFFFF"/>
                </a:solidFill>
                <a:latin typeface="Arial"/>
                <a:cs typeface="Arial"/>
              </a:rPr>
              <a:t>§2, </a:t>
            </a:r>
          </a:p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lang="ru-RU" sz="1000" b="1" i="1" spc="-3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i="1" spc="-30" smtClean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smtClean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r>
              <a:rPr lang="ru-RU" sz="1000" b="1" i="1" dirty="0" smtClean="0">
                <a:solidFill>
                  <a:srgbClr val="FFFFFF"/>
                </a:solidFill>
                <a:latin typeface="Arial"/>
                <a:cs typeface="Arial"/>
              </a:rPr>
              <a:t> 9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39826" y="908045"/>
            <a:ext cx="4377227" cy="1509388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298450" marR="5080" indent="-285750" algn="ctr">
              <a:spcBef>
                <a:spcPts val="170"/>
              </a:spcBef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Составьте и запишите 4-5 предложений</a:t>
            </a:r>
          </a:p>
          <a:p>
            <a:pPr marL="298450" marR="5080" indent="-285750" algn="ctr">
              <a:spcBef>
                <a:spcPts val="170"/>
              </a:spcBef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о своём городе, посёлке. </a:t>
            </a:r>
          </a:p>
          <a:p>
            <a:pPr marL="298450" marR="5080" indent="-285750" algn="ctr">
              <a:spcBef>
                <a:spcPts val="170"/>
              </a:spcBef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Подчеркните  второстепенные  </a:t>
            </a:r>
          </a:p>
          <a:p>
            <a:pPr marL="298450" marR="5080" indent="-285750" algn="ctr">
              <a:spcBef>
                <a:spcPts val="170"/>
              </a:spcBef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члены предложения, определите, </a:t>
            </a:r>
          </a:p>
          <a:p>
            <a:pPr marL="298450" marR="5080" indent="-285750" algn="ctr">
              <a:spcBef>
                <a:spcPts val="170"/>
              </a:spcBef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чем они выражены.</a:t>
            </a:r>
          </a:p>
        </p:txBody>
      </p:sp>
      <p:sp>
        <p:nvSpPr>
          <p:cNvPr id="9" name="object 9"/>
          <p:cNvSpPr/>
          <p:nvPr/>
        </p:nvSpPr>
        <p:spPr>
          <a:xfrm>
            <a:off x="1742432" y="880308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97016" y="2622557"/>
            <a:ext cx="1285883" cy="310515"/>
          </a:xfrm>
          <a:custGeom>
            <a:avLst/>
            <a:gdLst/>
            <a:ahLst/>
            <a:cxnLst/>
            <a:rect l="l" t="t" r="r" b="b"/>
            <a:pathLst>
              <a:path w="2465704" h="310514">
                <a:moveTo>
                  <a:pt x="2465654" y="0"/>
                </a:moveTo>
                <a:lnTo>
                  <a:pt x="217180" y="0"/>
                </a:lnTo>
                <a:lnTo>
                  <a:pt x="167538" y="5762"/>
                </a:lnTo>
                <a:lnTo>
                  <a:pt x="121885" y="22161"/>
                </a:lnTo>
                <a:lnTo>
                  <a:pt x="81552" y="47868"/>
                </a:lnTo>
                <a:lnTo>
                  <a:pt x="47867" y="81553"/>
                </a:lnTo>
                <a:lnTo>
                  <a:pt x="22160" y="121886"/>
                </a:lnTo>
                <a:lnTo>
                  <a:pt x="5761" y="167537"/>
                </a:lnTo>
                <a:lnTo>
                  <a:pt x="0" y="217177"/>
                </a:lnTo>
                <a:lnTo>
                  <a:pt x="0" y="310299"/>
                </a:lnTo>
                <a:lnTo>
                  <a:pt x="2248472" y="310299"/>
                </a:lnTo>
                <a:lnTo>
                  <a:pt x="2298115" y="304537"/>
                </a:lnTo>
                <a:lnTo>
                  <a:pt x="2343767" y="288137"/>
                </a:lnTo>
                <a:lnTo>
                  <a:pt x="2384101" y="262430"/>
                </a:lnTo>
                <a:lnTo>
                  <a:pt x="2417786" y="228745"/>
                </a:lnTo>
                <a:lnTo>
                  <a:pt x="2443493" y="188412"/>
                </a:lnTo>
                <a:lnTo>
                  <a:pt x="2459892" y="142761"/>
                </a:lnTo>
                <a:lnTo>
                  <a:pt x="2465654" y="93121"/>
                </a:lnTo>
                <a:lnTo>
                  <a:pt x="2465654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739892" y="2651914"/>
            <a:ext cx="2245538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i="1" spc="-5" err="1" smtClean="0">
                <a:solidFill>
                  <a:srgbClr val="FFFFFF"/>
                </a:solidFill>
                <a:latin typeface="Arial"/>
                <a:cs typeface="Arial"/>
              </a:rPr>
              <a:t>Страница</a:t>
            </a:r>
            <a:r>
              <a:rPr lang="ru-RU" sz="1000" b="1" i="1" spc="-5" dirty="0" smtClean="0">
                <a:solidFill>
                  <a:srgbClr val="FFFFFF"/>
                </a:solidFill>
                <a:latin typeface="Arial"/>
                <a:cs typeface="Arial"/>
              </a:rPr>
              <a:t>  5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742432" y="2460625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377244" y="1199601"/>
            <a:ext cx="906780" cy="1353820"/>
            <a:chOff x="377244" y="1199601"/>
            <a:chExt cx="906780" cy="1353820"/>
          </a:xfrm>
        </p:grpSpPr>
        <p:sp>
          <p:nvSpPr>
            <p:cNvPr id="14" name="object 14"/>
            <p:cNvSpPr/>
            <p:nvPr/>
          </p:nvSpPr>
          <p:spPr>
            <a:xfrm>
              <a:off x="377240" y="1303972"/>
              <a:ext cx="906780" cy="1249680"/>
            </a:xfrm>
            <a:custGeom>
              <a:avLst/>
              <a:gdLst/>
              <a:ahLst/>
              <a:cxnLst/>
              <a:rect l="l" t="t" r="r" b="b"/>
              <a:pathLst>
                <a:path w="906780" h="1249680">
                  <a:moveTo>
                    <a:pt x="176110" y="102743"/>
                  </a:moveTo>
                  <a:lnTo>
                    <a:pt x="127190" y="102743"/>
                  </a:lnTo>
                  <a:lnTo>
                    <a:pt x="127190" y="937691"/>
                  </a:lnTo>
                  <a:lnTo>
                    <a:pt x="176110" y="937691"/>
                  </a:lnTo>
                  <a:lnTo>
                    <a:pt x="176110" y="102743"/>
                  </a:lnTo>
                  <a:close/>
                </a:path>
                <a:path w="906780" h="1249680">
                  <a:moveTo>
                    <a:pt x="699592" y="417474"/>
                  </a:moveTo>
                  <a:lnTo>
                    <a:pt x="334302" y="417474"/>
                  </a:lnTo>
                  <a:lnTo>
                    <a:pt x="334302" y="466407"/>
                  </a:lnTo>
                  <a:lnTo>
                    <a:pt x="699592" y="466407"/>
                  </a:lnTo>
                  <a:lnTo>
                    <a:pt x="699592" y="417474"/>
                  </a:lnTo>
                  <a:close/>
                </a:path>
                <a:path w="906780" h="1249680">
                  <a:moveTo>
                    <a:pt x="882230" y="1095870"/>
                  </a:moveTo>
                  <a:lnTo>
                    <a:pt x="102730" y="1095870"/>
                  </a:lnTo>
                  <a:lnTo>
                    <a:pt x="102730" y="1144803"/>
                  </a:lnTo>
                  <a:lnTo>
                    <a:pt x="882230" y="1144803"/>
                  </a:lnTo>
                  <a:lnTo>
                    <a:pt x="882230" y="1095870"/>
                  </a:lnTo>
                  <a:close/>
                </a:path>
                <a:path w="906780" h="1249680">
                  <a:moveTo>
                    <a:pt x="906691" y="0"/>
                  </a:moveTo>
                  <a:lnTo>
                    <a:pt x="752589" y="0"/>
                  </a:lnTo>
                  <a:lnTo>
                    <a:pt x="752589" y="48933"/>
                  </a:lnTo>
                  <a:lnTo>
                    <a:pt x="857770" y="48933"/>
                  </a:lnTo>
                  <a:lnTo>
                    <a:pt x="857770" y="963790"/>
                  </a:lnTo>
                  <a:lnTo>
                    <a:pt x="855586" y="974559"/>
                  </a:lnTo>
                  <a:lnTo>
                    <a:pt x="849642" y="983373"/>
                  </a:lnTo>
                  <a:lnTo>
                    <a:pt x="840828" y="989317"/>
                  </a:lnTo>
                  <a:lnTo>
                    <a:pt x="830046" y="991501"/>
                  </a:lnTo>
                  <a:lnTo>
                    <a:pt x="76631" y="991501"/>
                  </a:lnTo>
                  <a:lnTo>
                    <a:pt x="69392" y="991844"/>
                  </a:lnTo>
                  <a:lnTo>
                    <a:pt x="62344" y="992860"/>
                  </a:lnTo>
                  <a:lnTo>
                    <a:pt x="55499" y="994498"/>
                  </a:lnTo>
                  <a:lnTo>
                    <a:pt x="48907" y="996721"/>
                  </a:lnTo>
                  <a:lnTo>
                    <a:pt x="48907" y="76657"/>
                  </a:lnTo>
                  <a:lnTo>
                    <a:pt x="51092" y="65874"/>
                  </a:lnTo>
                  <a:lnTo>
                    <a:pt x="57035" y="57061"/>
                  </a:lnTo>
                  <a:lnTo>
                    <a:pt x="65849" y="51117"/>
                  </a:lnTo>
                  <a:lnTo>
                    <a:pt x="76631" y="48933"/>
                  </a:lnTo>
                  <a:lnTo>
                    <a:pt x="517753" y="48933"/>
                  </a:lnTo>
                  <a:lnTo>
                    <a:pt x="517753" y="0"/>
                  </a:lnTo>
                  <a:lnTo>
                    <a:pt x="76631" y="0"/>
                  </a:lnTo>
                  <a:lnTo>
                    <a:pt x="46837" y="6032"/>
                  </a:lnTo>
                  <a:lnTo>
                    <a:pt x="22466" y="22479"/>
                  </a:lnTo>
                  <a:lnTo>
                    <a:pt x="6032" y="46850"/>
                  </a:lnTo>
                  <a:lnTo>
                    <a:pt x="0" y="76657"/>
                  </a:lnTo>
                  <a:lnTo>
                    <a:pt x="0" y="1172527"/>
                  </a:lnTo>
                  <a:lnTo>
                    <a:pt x="6032" y="1202334"/>
                  </a:lnTo>
                  <a:lnTo>
                    <a:pt x="22466" y="1226693"/>
                  </a:lnTo>
                  <a:lnTo>
                    <a:pt x="46837" y="1243139"/>
                  </a:lnTo>
                  <a:lnTo>
                    <a:pt x="76631" y="1249172"/>
                  </a:lnTo>
                  <a:lnTo>
                    <a:pt x="882230" y="1249172"/>
                  </a:lnTo>
                  <a:lnTo>
                    <a:pt x="882230" y="1200238"/>
                  </a:lnTo>
                  <a:lnTo>
                    <a:pt x="76631" y="1200238"/>
                  </a:lnTo>
                  <a:lnTo>
                    <a:pt x="65849" y="1198067"/>
                  </a:lnTo>
                  <a:lnTo>
                    <a:pt x="57035" y="1192110"/>
                  </a:lnTo>
                  <a:lnTo>
                    <a:pt x="51092" y="1183309"/>
                  </a:lnTo>
                  <a:lnTo>
                    <a:pt x="48907" y="1172527"/>
                  </a:lnTo>
                  <a:lnTo>
                    <a:pt x="48907" y="1068158"/>
                  </a:lnTo>
                  <a:lnTo>
                    <a:pt x="51092" y="1057376"/>
                  </a:lnTo>
                  <a:lnTo>
                    <a:pt x="57035" y="1048562"/>
                  </a:lnTo>
                  <a:lnTo>
                    <a:pt x="65849" y="1042619"/>
                  </a:lnTo>
                  <a:lnTo>
                    <a:pt x="76631" y="1040434"/>
                  </a:lnTo>
                  <a:lnTo>
                    <a:pt x="830046" y="1040434"/>
                  </a:lnTo>
                  <a:lnTo>
                    <a:pt x="859853" y="1034402"/>
                  </a:lnTo>
                  <a:lnTo>
                    <a:pt x="884224" y="1017968"/>
                  </a:lnTo>
                  <a:lnTo>
                    <a:pt x="900658" y="993597"/>
                  </a:lnTo>
                  <a:lnTo>
                    <a:pt x="906691" y="963790"/>
                  </a:lnTo>
                  <a:lnTo>
                    <a:pt x="90669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60984" y="1199603"/>
              <a:ext cx="492759" cy="1014730"/>
            </a:xfrm>
            <a:custGeom>
              <a:avLst/>
              <a:gdLst/>
              <a:ahLst/>
              <a:cxnLst/>
              <a:rect l="l" t="t" r="r" b="b"/>
              <a:pathLst>
                <a:path w="492759" h="1014730">
                  <a:moveTo>
                    <a:pt x="154927" y="965415"/>
                  </a:moveTo>
                  <a:lnTo>
                    <a:pt x="102743" y="965415"/>
                  </a:lnTo>
                  <a:lnTo>
                    <a:pt x="102743" y="1014349"/>
                  </a:lnTo>
                  <a:lnTo>
                    <a:pt x="154927" y="1014349"/>
                  </a:lnTo>
                  <a:lnTo>
                    <a:pt x="154927" y="965415"/>
                  </a:lnTo>
                  <a:close/>
                </a:path>
                <a:path w="492759" h="1014730">
                  <a:moveTo>
                    <a:pt x="259295" y="965415"/>
                  </a:moveTo>
                  <a:lnTo>
                    <a:pt x="207111" y="965415"/>
                  </a:lnTo>
                  <a:lnTo>
                    <a:pt x="207111" y="1014349"/>
                  </a:lnTo>
                  <a:lnTo>
                    <a:pt x="259295" y="1014349"/>
                  </a:lnTo>
                  <a:lnTo>
                    <a:pt x="259295" y="965415"/>
                  </a:lnTo>
                  <a:close/>
                </a:path>
                <a:path w="492759" h="1014730">
                  <a:moveTo>
                    <a:pt x="363664" y="965415"/>
                  </a:moveTo>
                  <a:lnTo>
                    <a:pt x="311480" y="965415"/>
                  </a:lnTo>
                  <a:lnTo>
                    <a:pt x="311480" y="1014349"/>
                  </a:lnTo>
                  <a:lnTo>
                    <a:pt x="363664" y="1014349"/>
                  </a:lnTo>
                  <a:lnTo>
                    <a:pt x="363664" y="965415"/>
                  </a:lnTo>
                  <a:close/>
                </a:path>
                <a:path w="492759" h="1014730">
                  <a:moveTo>
                    <a:pt x="466394" y="313105"/>
                  </a:moveTo>
                  <a:lnTo>
                    <a:pt x="0" y="313105"/>
                  </a:lnTo>
                  <a:lnTo>
                    <a:pt x="0" y="466407"/>
                  </a:lnTo>
                  <a:lnTo>
                    <a:pt x="466394" y="466407"/>
                  </a:lnTo>
                  <a:lnTo>
                    <a:pt x="466394" y="313105"/>
                  </a:lnTo>
                  <a:close/>
                </a:path>
                <a:path w="492759" h="1014730">
                  <a:moveTo>
                    <a:pt x="492493" y="50558"/>
                  </a:moveTo>
                  <a:lnTo>
                    <a:pt x="488518" y="30899"/>
                  </a:lnTo>
                  <a:lnTo>
                    <a:pt x="477672" y="14820"/>
                  </a:lnTo>
                  <a:lnTo>
                    <a:pt x="461594" y="3987"/>
                  </a:lnTo>
                  <a:lnTo>
                    <a:pt x="441934" y="0"/>
                  </a:lnTo>
                  <a:lnTo>
                    <a:pt x="337566" y="0"/>
                  </a:lnTo>
                  <a:lnTo>
                    <a:pt x="317906" y="3987"/>
                  </a:lnTo>
                  <a:lnTo>
                    <a:pt x="301840" y="14820"/>
                  </a:lnTo>
                  <a:lnTo>
                    <a:pt x="290995" y="30899"/>
                  </a:lnTo>
                  <a:lnTo>
                    <a:pt x="287007" y="50558"/>
                  </a:lnTo>
                  <a:lnTo>
                    <a:pt x="287007" y="257670"/>
                  </a:lnTo>
                  <a:lnTo>
                    <a:pt x="492493" y="257670"/>
                  </a:lnTo>
                  <a:lnTo>
                    <a:pt x="492493" y="50558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320975" y="2634669"/>
            <a:ext cx="1043940" cy="231775"/>
            <a:chOff x="320975" y="2634669"/>
            <a:chExt cx="1043940" cy="231775"/>
          </a:xfrm>
        </p:grpSpPr>
        <p:sp>
          <p:nvSpPr>
            <p:cNvPr id="17" name="object 17"/>
            <p:cNvSpPr/>
            <p:nvPr/>
          </p:nvSpPr>
          <p:spPr>
            <a:xfrm>
              <a:off x="320975" y="2634669"/>
              <a:ext cx="1043940" cy="231775"/>
            </a:xfrm>
            <a:custGeom>
              <a:avLst/>
              <a:gdLst/>
              <a:ahLst/>
              <a:cxnLst/>
              <a:rect l="l" t="t" r="r" b="b"/>
              <a:pathLst>
                <a:path w="1043940" h="231775">
                  <a:moveTo>
                    <a:pt x="989877" y="0"/>
                  </a:moveTo>
                  <a:lnTo>
                    <a:pt x="652305" y="0"/>
                  </a:lnTo>
                  <a:lnTo>
                    <a:pt x="652305" y="48930"/>
                  </a:lnTo>
                  <a:lnTo>
                    <a:pt x="940956" y="48930"/>
                  </a:lnTo>
                  <a:lnTo>
                    <a:pt x="940956" y="78277"/>
                  </a:lnTo>
                  <a:lnTo>
                    <a:pt x="94233" y="78277"/>
                  </a:lnTo>
                  <a:lnTo>
                    <a:pt x="42052" y="130463"/>
                  </a:lnTo>
                  <a:lnTo>
                    <a:pt x="0" y="130463"/>
                  </a:lnTo>
                  <a:lnTo>
                    <a:pt x="0" y="179391"/>
                  </a:lnTo>
                  <a:lnTo>
                    <a:pt x="42052" y="179391"/>
                  </a:lnTo>
                  <a:lnTo>
                    <a:pt x="94233" y="231576"/>
                  </a:lnTo>
                  <a:lnTo>
                    <a:pt x="678394" y="231576"/>
                  </a:lnTo>
                  <a:lnTo>
                    <a:pt x="678394" y="182648"/>
                  </a:lnTo>
                  <a:lnTo>
                    <a:pt x="114505" y="182648"/>
                  </a:lnTo>
                  <a:lnTo>
                    <a:pt x="86770" y="154926"/>
                  </a:lnTo>
                  <a:lnTo>
                    <a:pt x="114505" y="127209"/>
                  </a:lnTo>
                  <a:lnTo>
                    <a:pt x="989877" y="127209"/>
                  </a:lnTo>
                  <a:lnTo>
                    <a:pt x="989877" y="0"/>
                  </a:lnTo>
                  <a:close/>
                </a:path>
                <a:path w="1043940" h="231775">
                  <a:moveTo>
                    <a:pt x="781138" y="127209"/>
                  </a:moveTo>
                  <a:lnTo>
                    <a:pt x="732210" y="127209"/>
                  </a:lnTo>
                  <a:lnTo>
                    <a:pt x="732210" y="231576"/>
                  </a:lnTo>
                  <a:lnTo>
                    <a:pt x="989877" y="231576"/>
                  </a:lnTo>
                  <a:lnTo>
                    <a:pt x="989877" y="182648"/>
                  </a:lnTo>
                  <a:lnTo>
                    <a:pt x="781138" y="182648"/>
                  </a:lnTo>
                  <a:lnTo>
                    <a:pt x="781138" y="127209"/>
                  </a:lnTo>
                  <a:close/>
                </a:path>
                <a:path w="1043940" h="231775">
                  <a:moveTo>
                    <a:pt x="259293" y="127209"/>
                  </a:moveTo>
                  <a:lnTo>
                    <a:pt x="210366" y="127209"/>
                  </a:lnTo>
                  <a:lnTo>
                    <a:pt x="210366" y="182648"/>
                  </a:lnTo>
                  <a:lnTo>
                    <a:pt x="259293" y="182648"/>
                  </a:lnTo>
                  <a:lnTo>
                    <a:pt x="259293" y="127209"/>
                  </a:lnTo>
                  <a:close/>
                </a:path>
                <a:path w="1043940" h="231775">
                  <a:moveTo>
                    <a:pt x="989877" y="127209"/>
                  </a:moveTo>
                  <a:lnTo>
                    <a:pt x="940956" y="127209"/>
                  </a:lnTo>
                  <a:lnTo>
                    <a:pt x="940956" y="182648"/>
                  </a:lnTo>
                  <a:lnTo>
                    <a:pt x="989877" y="182648"/>
                  </a:lnTo>
                  <a:lnTo>
                    <a:pt x="989877" y="179391"/>
                  </a:lnTo>
                  <a:lnTo>
                    <a:pt x="1043687" y="179391"/>
                  </a:lnTo>
                  <a:lnTo>
                    <a:pt x="1043687" y="130463"/>
                  </a:lnTo>
                  <a:lnTo>
                    <a:pt x="989877" y="130463"/>
                  </a:lnTo>
                  <a:lnTo>
                    <a:pt x="989877" y="127209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53186" y="2712947"/>
              <a:ext cx="257810" cy="153670"/>
            </a:xfrm>
            <a:custGeom>
              <a:avLst/>
              <a:gdLst/>
              <a:ahLst/>
              <a:cxnLst/>
              <a:rect l="l" t="t" r="r" b="b"/>
              <a:pathLst>
                <a:path w="257809" h="153669">
                  <a:moveTo>
                    <a:pt x="257666" y="0"/>
                  </a:moveTo>
                  <a:lnTo>
                    <a:pt x="0" y="0"/>
                  </a:lnTo>
                  <a:lnTo>
                    <a:pt x="0" y="153299"/>
                  </a:lnTo>
                  <a:lnTo>
                    <a:pt x="257666" y="153299"/>
                  </a:lnTo>
                  <a:lnTo>
                    <a:pt x="257666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92100" y="110526"/>
            <a:ext cx="4876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25" dirty="0" smtClean="0"/>
              <a:t>Члены предложения </a:t>
            </a:r>
            <a:endParaRPr spc="25" dirty="0"/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="" xmlns:p14="http://schemas.microsoft.com/office/powerpoint/2010/main" val="2943153943"/>
              </p:ext>
            </p:extLst>
          </p:nvPr>
        </p:nvGraphicFramePr>
        <p:xfrm>
          <a:off x="0" y="559884"/>
          <a:ext cx="5765800" cy="2684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object 6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325761" y="151845"/>
            <a:ext cx="129539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ru-RU" sz="1450" spc="10" dirty="0" smtClean="0">
                <a:solidFill>
                  <a:srgbClr val="00A650"/>
                </a:solidFill>
                <a:latin typeface="Arial"/>
                <a:cs typeface="Arial"/>
              </a:rPr>
              <a:t>2</a:t>
            </a:r>
            <a:endParaRPr sz="1450">
              <a:latin typeface="Arial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407979"/>
            <a:ext cx="5572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Синтаксическая  функция слов и словосочетаний в предложениях.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96818" y="2408243"/>
            <a:ext cx="1357322" cy="714380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" dirty="0">
              <a:solidFill>
                <a:srgbClr val="FFFF00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525578" y="2408243"/>
            <a:ext cx="1357322" cy="714380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" dirty="0">
              <a:solidFill>
                <a:srgbClr val="FFFF00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025776" y="2193929"/>
            <a:ext cx="114300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525842" y="2693995"/>
            <a:ext cx="1643074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383098" y="2193929"/>
            <a:ext cx="138270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3668718" y="2051053"/>
            <a:ext cx="188595" cy="142876"/>
          </a:xfrm>
          <a:prstGeom prst="down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5026040" y="2051053"/>
            <a:ext cx="188595" cy="142876"/>
          </a:xfrm>
          <a:prstGeom prst="down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0" y="2551119"/>
            <a:ext cx="1454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подлежащее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97016" y="2622557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сказуемое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25776" y="2193929"/>
            <a:ext cx="15001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/>
                </a:solidFill>
              </a:rPr>
              <a:t>дополнение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311660" y="2193929"/>
            <a:ext cx="1643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/>
                </a:solidFill>
              </a:rPr>
              <a:t>обстоятельство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668718" y="2693995"/>
            <a:ext cx="14287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/>
                </a:solidFill>
              </a:rPr>
              <a:t>определение</a:t>
            </a:r>
            <a:endParaRPr lang="ru-RU" sz="1600" dirty="0">
              <a:solidFill>
                <a:schemeClr val="bg1"/>
              </a:solidFill>
            </a:endParaRPr>
          </a:p>
        </p:txBody>
      </p:sp>
      <p:grpSp>
        <p:nvGrpSpPr>
          <p:cNvPr id="23" name="Группа 22"/>
          <p:cNvGrpSpPr/>
          <p:nvPr/>
        </p:nvGrpSpPr>
        <p:grpSpPr>
          <a:xfrm rot="19316841">
            <a:off x="647059" y="2009420"/>
            <a:ext cx="264200" cy="485706"/>
            <a:chOff x="1346428" y="860651"/>
            <a:chExt cx="220089" cy="400969"/>
          </a:xfrm>
        </p:grpSpPr>
        <p:sp>
          <p:nvSpPr>
            <p:cNvPr id="24" name="Стрелка вниз 23"/>
            <p:cNvSpPr/>
            <p:nvPr/>
          </p:nvSpPr>
          <p:spPr>
            <a:xfrm rot="2354622" flipH="1">
              <a:off x="1346428" y="860651"/>
              <a:ext cx="220089" cy="400969"/>
            </a:xfrm>
            <a:prstGeom prst="downArrow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-4464770"/>
                <a:satOff val="26899"/>
                <a:lumOff val="2156"/>
                <a:alphaOff val="0"/>
              </a:schemeClr>
            </a:fillRef>
            <a:effectRef idx="0">
              <a:schemeClr val="accent4">
                <a:hueOff val="-4464770"/>
                <a:satOff val="26899"/>
                <a:lumOff val="215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Стрелка вниз 4"/>
            <p:cNvSpPr/>
            <p:nvPr/>
          </p:nvSpPr>
          <p:spPr>
            <a:xfrm rot="2354622">
              <a:off x="1412455" y="940845"/>
              <a:ext cx="88035" cy="2405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600" kern="12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6" name="Группа 25"/>
          <p:cNvGrpSpPr/>
          <p:nvPr/>
        </p:nvGrpSpPr>
        <p:grpSpPr>
          <a:xfrm rot="19316841">
            <a:off x="2040478" y="2091704"/>
            <a:ext cx="259262" cy="369334"/>
            <a:chOff x="1346428" y="860651"/>
            <a:chExt cx="220089" cy="400969"/>
          </a:xfrm>
        </p:grpSpPr>
        <p:sp>
          <p:nvSpPr>
            <p:cNvPr id="27" name="Стрелка вниз 26"/>
            <p:cNvSpPr/>
            <p:nvPr/>
          </p:nvSpPr>
          <p:spPr>
            <a:xfrm rot="2354622" flipH="1">
              <a:off x="1346428" y="860651"/>
              <a:ext cx="220089" cy="400969"/>
            </a:xfrm>
            <a:prstGeom prst="downArrow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-4464770"/>
                <a:satOff val="26899"/>
                <a:lumOff val="2156"/>
                <a:alphaOff val="0"/>
              </a:schemeClr>
            </a:fillRef>
            <a:effectRef idx="0">
              <a:schemeClr val="accent4">
                <a:hueOff val="-4464770"/>
                <a:satOff val="26899"/>
                <a:lumOff val="215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Стрелка вниз 4"/>
            <p:cNvSpPr/>
            <p:nvPr/>
          </p:nvSpPr>
          <p:spPr>
            <a:xfrm rot="2354622">
              <a:off x="1412455" y="940845"/>
              <a:ext cx="88035" cy="2405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600" kern="120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71163"/>
            <a:ext cx="5765800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92100" y="110526"/>
            <a:ext cx="487680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25" dirty="0" smtClean="0"/>
              <a:t>Члены предложения</a:t>
            </a:r>
            <a:endParaRPr spc="25" dirty="0"/>
          </a:p>
        </p:txBody>
      </p:sp>
      <p:sp>
        <p:nvSpPr>
          <p:cNvPr id="6" name="object 6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325761" y="151845"/>
            <a:ext cx="129539" cy="2501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50" spc="10" dirty="0">
                <a:solidFill>
                  <a:srgbClr val="00A650"/>
                </a:solidFill>
                <a:latin typeface="Arial"/>
                <a:cs typeface="Arial"/>
              </a:rPr>
              <a:t>3</a:t>
            </a:r>
            <a:endParaRPr sz="1450">
              <a:latin typeface="Arial"/>
              <a:cs typeface="Arial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0" y="547961"/>
          <a:ext cx="5765800" cy="26968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683"/>
                <a:gridCol w="2291535"/>
                <a:gridCol w="2143693"/>
                <a:gridCol w="1034889"/>
              </a:tblGrid>
              <a:tr h="45660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Члены предложения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Вопросы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Условные обозначения</a:t>
                      </a:r>
                      <a:endParaRPr lang="ru-RU" sz="1100" dirty="0"/>
                    </a:p>
                  </a:txBody>
                  <a:tcPr/>
                </a:tc>
              </a:tr>
              <a:tr h="456609">
                <a:tc rowSpan="2">
                  <a:txBody>
                    <a:bodyPr/>
                    <a:lstStyle/>
                    <a:p>
                      <a:r>
                        <a:rPr lang="ru-RU" sz="700" b="1" dirty="0" smtClean="0">
                          <a:solidFill>
                            <a:srgbClr val="FF0000"/>
                          </a:solidFill>
                        </a:rPr>
                        <a:t>Г</a:t>
                      </a:r>
                    </a:p>
                    <a:p>
                      <a:r>
                        <a:rPr lang="ru-RU" sz="700" b="1" dirty="0" smtClean="0">
                          <a:solidFill>
                            <a:srgbClr val="FF0000"/>
                          </a:solidFill>
                        </a:rPr>
                        <a:t>Л</a:t>
                      </a:r>
                    </a:p>
                    <a:p>
                      <a:r>
                        <a:rPr lang="ru-RU" sz="700" b="1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</a:p>
                    <a:p>
                      <a:r>
                        <a:rPr lang="ru-RU" sz="700" b="1" dirty="0" smtClean="0">
                          <a:solidFill>
                            <a:srgbClr val="FF0000"/>
                          </a:solidFill>
                        </a:rPr>
                        <a:t>В</a:t>
                      </a:r>
                    </a:p>
                    <a:p>
                      <a:r>
                        <a:rPr lang="ru-RU" sz="700" b="1" dirty="0" smtClean="0">
                          <a:solidFill>
                            <a:srgbClr val="FF0000"/>
                          </a:solidFill>
                        </a:rPr>
                        <a:t>Н </a:t>
                      </a:r>
                    </a:p>
                    <a:p>
                      <a:r>
                        <a:rPr lang="ru-RU" sz="700" b="1" dirty="0" smtClean="0">
                          <a:solidFill>
                            <a:srgbClr val="FF0000"/>
                          </a:solidFill>
                        </a:rPr>
                        <a:t>Ы</a:t>
                      </a:r>
                    </a:p>
                    <a:p>
                      <a:r>
                        <a:rPr lang="ru-RU" sz="700" b="1" dirty="0" smtClean="0">
                          <a:solidFill>
                            <a:srgbClr val="FF0000"/>
                          </a:solidFill>
                        </a:rPr>
                        <a:t>Е</a:t>
                      </a:r>
                      <a:endParaRPr lang="ru-RU" sz="7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ПОДЛЕЖАЩЕЕ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КТО?  ЧТО?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109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СКАЗУЕМОЕ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ЧТО ДЕЛАЕТ?  ЧТО С НИМ?</a:t>
                      </a:r>
                    </a:p>
                    <a:p>
                      <a:pPr algn="ctr"/>
                      <a:r>
                        <a:rPr lang="ru-RU" sz="105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КАКОВ ОН?</a:t>
                      </a:r>
                      <a:endParaRPr lang="ru-RU" sz="105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5287">
                <a:tc rowSpan="3">
                  <a:txBody>
                    <a:bodyPr/>
                    <a:lstStyle/>
                    <a:p>
                      <a:r>
                        <a:rPr lang="ru-RU" sz="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В</a:t>
                      </a:r>
                    </a:p>
                    <a:p>
                      <a:r>
                        <a:rPr lang="ru-RU" sz="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Т</a:t>
                      </a:r>
                    </a:p>
                    <a:p>
                      <a:r>
                        <a:rPr lang="ru-RU" sz="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</a:p>
                    <a:p>
                      <a:r>
                        <a:rPr lang="ru-RU" sz="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Р</a:t>
                      </a:r>
                    </a:p>
                    <a:p>
                      <a:r>
                        <a:rPr lang="ru-RU" sz="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</a:t>
                      </a:r>
                    </a:p>
                    <a:p>
                      <a:r>
                        <a:rPr lang="ru-RU" sz="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</a:t>
                      </a:r>
                    </a:p>
                    <a:p>
                      <a:r>
                        <a:rPr lang="ru-RU" sz="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Т</a:t>
                      </a:r>
                    </a:p>
                    <a:p>
                      <a:r>
                        <a:rPr lang="ru-RU" sz="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Е</a:t>
                      </a:r>
                    </a:p>
                    <a:p>
                      <a:r>
                        <a:rPr lang="ru-RU" sz="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П</a:t>
                      </a:r>
                    </a:p>
                    <a:p>
                      <a:r>
                        <a:rPr lang="ru-RU" sz="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Е</a:t>
                      </a:r>
                    </a:p>
                    <a:p>
                      <a:r>
                        <a:rPr lang="ru-RU" sz="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Н</a:t>
                      </a:r>
                    </a:p>
                    <a:p>
                      <a:r>
                        <a:rPr lang="ru-RU" sz="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Н</a:t>
                      </a:r>
                    </a:p>
                    <a:p>
                      <a:r>
                        <a:rPr lang="ru-RU" sz="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Ы</a:t>
                      </a:r>
                    </a:p>
                    <a:p>
                      <a:r>
                        <a:rPr lang="ru-RU" sz="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Е</a:t>
                      </a:r>
                      <a:endParaRPr lang="ru-RU" sz="1000" b="0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ОПРЕДЕЛЕНИЕ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КАКОЙ?  КОТОРЫЙ? ЧЕЙ?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091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ДОПОЛНЕНИЕ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КОГО?  ЧЕГО? КЕМ? и др. вопросы</a:t>
                      </a:r>
                      <a:r>
                        <a:rPr lang="ru-RU" sz="1100" b="1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косвенных  падежей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2254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ОБСТОЯТЕЛЬСТВО</a:t>
                      </a:r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КАК? ГДЕ? КУДА? ПОЧЕМУ? ОТКУДА? и</a:t>
                      </a:r>
                      <a:r>
                        <a:rPr lang="ru-RU" sz="1100" b="1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т.д.</a:t>
                      </a:r>
                      <a:endParaRPr lang="ru-RU" sz="11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3"/>
          <a:srcRect l="69552" t="23858" r="5263" b="65148"/>
          <a:stretch>
            <a:fillRect/>
          </a:stretch>
        </p:blipFill>
        <p:spPr bwMode="auto">
          <a:xfrm>
            <a:off x="4740288" y="1050921"/>
            <a:ext cx="1025512" cy="357190"/>
          </a:xfrm>
          <a:prstGeom prst="rect">
            <a:avLst/>
          </a:prstGeom>
          <a:noFill/>
        </p:spPr>
      </p:pic>
      <p:pic>
        <p:nvPicPr>
          <p:cNvPr id="1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3"/>
          <a:srcRect l="69552" t="39886" r="5263" b="49120"/>
          <a:stretch>
            <a:fillRect/>
          </a:stretch>
        </p:blipFill>
        <p:spPr bwMode="auto">
          <a:xfrm>
            <a:off x="4740288" y="1479549"/>
            <a:ext cx="1025512" cy="357190"/>
          </a:xfrm>
          <a:prstGeom prst="rect">
            <a:avLst/>
          </a:prstGeom>
          <a:noFill/>
        </p:spPr>
      </p:pic>
      <p:pic>
        <p:nvPicPr>
          <p:cNvPr id="19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3"/>
          <a:srcRect l="69552" t="83863" r="5263" b="7977"/>
          <a:stretch>
            <a:fillRect/>
          </a:stretch>
        </p:blipFill>
        <p:spPr bwMode="auto">
          <a:xfrm>
            <a:off x="4740288" y="2836871"/>
            <a:ext cx="1025512" cy="265103"/>
          </a:xfrm>
          <a:prstGeom prst="rect">
            <a:avLst/>
          </a:prstGeom>
          <a:noFill/>
        </p:spPr>
      </p:pic>
      <p:pic>
        <p:nvPicPr>
          <p:cNvPr id="20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3"/>
          <a:srcRect l="69552" t="54642" r="5263" b="36562"/>
          <a:stretch>
            <a:fillRect/>
          </a:stretch>
        </p:blipFill>
        <p:spPr bwMode="auto">
          <a:xfrm>
            <a:off x="4740288" y="1908177"/>
            <a:ext cx="1025512" cy="285752"/>
          </a:xfrm>
          <a:prstGeom prst="rect">
            <a:avLst/>
          </a:prstGeom>
          <a:noFill/>
        </p:spPr>
      </p:pic>
      <p:pic>
        <p:nvPicPr>
          <p:cNvPr id="21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3"/>
          <a:srcRect l="69552" t="67835" r="5263" b="21170"/>
          <a:stretch>
            <a:fillRect/>
          </a:stretch>
        </p:blipFill>
        <p:spPr bwMode="auto">
          <a:xfrm>
            <a:off x="4740288" y="2265367"/>
            <a:ext cx="1025512" cy="3571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92100" y="110526"/>
            <a:ext cx="4876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2400" spc="25" dirty="0" smtClean="0"/>
              <a:t>Подлежащее</a:t>
            </a:r>
            <a:endParaRPr sz="2400" spc="25" dirty="0"/>
          </a:p>
        </p:txBody>
      </p:sp>
      <p:sp>
        <p:nvSpPr>
          <p:cNvPr id="6" name="object 6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325761" y="151845"/>
            <a:ext cx="129539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ru-RU" sz="1450" spc="10" dirty="0" smtClean="0">
                <a:solidFill>
                  <a:srgbClr val="00A650"/>
                </a:solidFill>
                <a:latin typeface="Arial"/>
                <a:cs typeface="Arial"/>
              </a:rPr>
              <a:t>4</a:t>
            </a:r>
            <a:endParaRPr sz="1450">
              <a:latin typeface="Arial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3636" y="550855"/>
            <a:ext cx="5572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Определите подлежащее.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2570" y="908045"/>
            <a:ext cx="3571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Льёт дождь.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2570" y="1336673"/>
            <a:ext cx="3571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Он скоро пройдёт.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Documents and Settings\Администратор\Рабочий стол\Замира888\меньший-че-овек-d-указывает-па-ец-35254533.jpg"/>
          <p:cNvPicPr>
            <a:picLocks noChangeAspect="1" noChangeArrowheads="1"/>
          </p:cNvPicPr>
          <p:nvPr/>
        </p:nvPicPr>
        <p:blipFill>
          <a:blip r:embed="rId3" cstate="print"/>
          <a:srcRect l="12965" t="6684" b="9761"/>
          <a:stretch>
            <a:fillRect/>
          </a:stretch>
        </p:blipFill>
        <p:spPr bwMode="auto">
          <a:xfrm>
            <a:off x="96818" y="1836739"/>
            <a:ext cx="1857388" cy="1285884"/>
          </a:xfrm>
          <a:prstGeom prst="rect">
            <a:avLst/>
          </a:prstGeom>
          <a:noFill/>
        </p:spPr>
      </p:pic>
      <p:sp>
        <p:nvSpPr>
          <p:cNvPr id="28" name="TextBox 27"/>
          <p:cNvSpPr txBox="1"/>
          <p:nvPr/>
        </p:nvSpPr>
        <p:spPr>
          <a:xfrm>
            <a:off x="1311264" y="1765301"/>
            <a:ext cx="40005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Подлежащее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– главный член предложения, который обозначает предмет и отвечает на вопросы именительного падежа кто? что?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4"/>
          <a:srcRect l="69552" t="23858" r="5263" b="65148"/>
          <a:stretch>
            <a:fillRect/>
          </a:stretch>
        </p:blipFill>
        <p:spPr bwMode="auto">
          <a:xfrm>
            <a:off x="1168388" y="1122359"/>
            <a:ext cx="1071570" cy="357190"/>
          </a:xfrm>
          <a:prstGeom prst="rect">
            <a:avLst/>
          </a:prstGeom>
          <a:noFill/>
        </p:spPr>
      </p:pic>
      <p:pic>
        <p:nvPicPr>
          <p:cNvPr id="19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4"/>
          <a:srcRect l="69552" t="23858" r="5263" b="65148"/>
          <a:stretch>
            <a:fillRect/>
          </a:stretch>
        </p:blipFill>
        <p:spPr bwMode="auto">
          <a:xfrm>
            <a:off x="454008" y="1550987"/>
            <a:ext cx="571504" cy="3571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3" descr="C:\Documents and Settings\Администратор\Рабочий стол\Замира888\меньший-че-овек-d-указывает-па-ец-35254533.jpg"/>
          <p:cNvPicPr>
            <a:picLocks noChangeAspect="1" noChangeArrowheads="1"/>
          </p:cNvPicPr>
          <p:nvPr/>
        </p:nvPicPr>
        <p:blipFill>
          <a:blip r:embed="rId2" cstate="print"/>
          <a:srcRect l="12965" t="6684" b="9761"/>
          <a:stretch>
            <a:fillRect/>
          </a:stretch>
        </p:blipFill>
        <p:spPr bwMode="auto">
          <a:xfrm>
            <a:off x="0" y="1765301"/>
            <a:ext cx="1500198" cy="135732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Сказуемое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5100" y="174625"/>
            <a:ext cx="255588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245100" y="163954"/>
            <a:ext cx="381000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145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3200" y="479417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Определите сказуемое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8256" y="765169"/>
            <a:ext cx="35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Улетают  птицы.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82702" y="1050921"/>
            <a:ext cx="4857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Ученики читают  и пишут.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4"/>
          <a:srcRect l="69552" t="39886" r="5263" b="49120"/>
          <a:stretch>
            <a:fillRect/>
          </a:stretch>
        </p:blipFill>
        <p:spPr bwMode="auto">
          <a:xfrm>
            <a:off x="168256" y="979483"/>
            <a:ext cx="1214446" cy="357190"/>
          </a:xfrm>
          <a:prstGeom prst="rect">
            <a:avLst/>
          </a:prstGeom>
          <a:noFill/>
        </p:spPr>
      </p:pic>
      <p:pic>
        <p:nvPicPr>
          <p:cNvPr id="9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4"/>
          <a:srcRect l="69552" t="39886" r="5263" b="49120"/>
          <a:stretch>
            <a:fillRect/>
          </a:stretch>
        </p:blipFill>
        <p:spPr bwMode="auto">
          <a:xfrm>
            <a:off x="2525710" y="1265235"/>
            <a:ext cx="1000132" cy="357190"/>
          </a:xfrm>
          <a:prstGeom prst="rect">
            <a:avLst/>
          </a:prstGeom>
          <a:noFill/>
        </p:spPr>
      </p:pic>
      <p:pic>
        <p:nvPicPr>
          <p:cNvPr id="10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4"/>
          <a:srcRect l="69552" t="39886" r="5263" b="49120"/>
          <a:stretch>
            <a:fillRect/>
          </a:stretch>
        </p:blipFill>
        <p:spPr bwMode="auto">
          <a:xfrm>
            <a:off x="3668718" y="1265235"/>
            <a:ext cx="928694" cy="357190"/>
          </a:xfrm>
          <a:prstGeom prst="rect">
            <a:avLst/>
          </a:prstGeom>
          <a:noFill/>
        </p:spPr>
      </p:pic>
      <p:pic>
        <p:nvPicPr>
          <p:cNvPr id="11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4"/>
          <a:srcRect l="69552" t="39886" r="5263" b="49120"/>
          <a:stretch>
            <a:fillRect/>
          </a:stretch>
        </p:blipFill>
        <p:spPr bwMode="auto">
          <a:xfrm>
            <a:off x="1525578" y="1622425"/>
            <a:ext cx="1214446" cy="35719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39694" y="1408111"/>
            <a:ext cx="49292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Ташкент – столица Узбекистана.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11198" y="1836739"/>
            <a:ext cx="495460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Сказуемое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– главный член предложения,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который обозначает действие предмета или состояние предметов, лиц, действий и отвечает на вопросы: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Что делать? Что сделать?, Каков он? Что он такое?  и  др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20154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3" descr="C:\Documents and Settings\Администратор\Рабочий стол\Замира888\меньший-че-овек-d-указывает-па-ец-35254533.jpg"/>
          <p:cNvPicPr>
            <a:picLocks noChangeAspect="1" noChangeArrowheads="1"/>
          </p:cNvPicPr>
          <p:nvPr/>
        </p:nvPicPr>
        <p:blipFill>
          <a:blip r:embed="rId2" cstate="print"/>
          <a:srcRect l="12965" t="6684" b="9761"/>
          <a:stretch>
            <a:fillRect/>
          </a:stretch>
        </p:blipFill>
        <p:spPr bwMode="auto">
          <a:xfrm>
            <a:off x="168256" y="1765301"/>
            <a:ext cx="1500198" cy="135732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Дополнение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5100" y="174625"/>
            <a:ext cx="255588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245100" y="163954"/>
            <a:ext cx="381000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145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3200" y="479417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Определите дополнения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8256" y="765169"/>
            <a:ext cx="35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Летом я жил  у бабушки.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9694" y="1050921"/>
            <a:ext cx="4857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Она испекла пироги с малиной.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39694" y="1408111"/>
            <a:ext cx="49292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речке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ведёт тропа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79454" y="1836739"/>
            <a:ext cx="47863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Дополнение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– это второстепенный член предложения, обозначающий предмет или лицо, выраженное существительным или местоимением в косвенном падеже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4"/>
          <a:srcRect l="69552" t="67835" r="5263" b="21170"/>
          <a:stretch>
            <a:fillRect/>
          </a:stretch>
        </p:blipFill>
        <p:spPr bwMode="auto">
          <a:xfrm>
            <a:off x="2668586" y="1193797"/>
            <a:ext cx="1357322" cy="357190"/>
          </a:xfrm>
          <a:prstGeom prst="rect">
            <a:avLst/>
          </a:prstGeom>
          <a:noFill/>
        </p:spPr>
      </p:pic>
      <p:pic>
        <p:nvPicPr>
          <p:cNvPr id="12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4"/>
          <a:srcRect l="69552" t="67835" r="5263" b="21170"/>
          <a:stretch>
            <a:fillRect/>
          </a:stretch>
        </p:blipFill>
        <p:spPr bwMode="auto">
          <a:xfrm>
            <a:off x="1811330" y="908045"/>
            <a:ext cx="1428760" cy="357190"/>
          </a:xfrm>
          <a:prstGeom prst="rect">
            <a:avLst/>
          </a:prstGeom>
          <a:noFill/>
        </p:spPr>
      </p:pic>
      <p:pic>
        <p:nvPicPr>
          <p:cNvPr id="16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4"/>
          <a:srcRect l="69552" t="67835" r="5263" b="21170"/>
          <a:stretch>
            <a:fillRect/>
          </a:stretch>
        </p:blipFill>
        <p:spPr bwMode="auto">
          <a:xfrm>
            <a:off x="239694" y="1550987"/>
            <a:ext cx="1071570" cy="3571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820154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Дополнение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5100" y="174625"/>
            <a:ext cx="255588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245100" y="163954"/>
            <a:ext cx="381000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145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8256" y="479417"/>
            <a:ext cx="5500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Дополнения бывают прямыми и косвенными.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239826" y="836607"/>
            <a:ext cx="3500462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ДОПОЛНЕНИЕ</a:t>
            </a:r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68256" y="1336673"/>
            <a:ext cx="2000264" cy="2143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ПРЯМОЕ</a:t>
            </a:r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597280" y="1336673"/>
            <a:ext cx="2000264" cy="2143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КОСВЕННОЕ</a:t>
            </a:r>
            <a:endParaRPr lang="ru-RU" dirty="0"/>
          </a:p>
        </p:txBody>
      </p:sp>
      <p:sp>
        <p:nvSpPr>
          <p:cNvPr id="19" name="Стрелка вверх 18"/>
          <p:cNvSpPr/>
          <p:nvPr/>
        </p:nvSpPr>
        <p:spPr>
          <a:xfrm rot="14202361">
            <a:off x="825935" y="782989"/>
            <a:ext cx="322811" cy="72226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верх 19"/>
          <p:cNvSpPr/>
          <p:nvPr/>
        </p:nvSpPr>
        <p:spPr>
          <a:xfrm rot="7287223">
            <a:off x="4750528" y="749372"/>
            <a:ext cx="322811" cy="72226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168256" y="1550987"/>
            <a:ext cx="335758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1.Винительный падеж без предлога (пишу письмо)</a:t>
            </a:r>
          </a:p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2.Родительный падеж, если –обозначает часть предмета (налил чаю, нарезал хлеба)- переходный глагол употребляется с отрицанием НЕ (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надел куртки, не принёс книг).</a:t>
            </a: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25842" y="1550987"/>
            <a:ext cx="2143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Остальные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(я к вам пишу).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2015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3" descr="C:\Documents and Settings\Администратор\Рабочий стол\Замира888\меньший-че-овек-d-указывает-па-ец-35254533.jpg"/>
          <p:cNvPicPr>
            <a:picLocks noChangeAspect="1" noChangeArrowheads="1"/>
          </p:cNvPicPr>
          <p:nvPr/>
        </p:nvPicPr>
        <p:blipFill>
          <a:blip r:embed="rId2" cstate="print"/>
          <a:srcRect l="12965" t="6684" b="9761"/>
          <a:stretch>
            <a:fillRect/>
          </a:stretch>
        </p:blipFill>
        <p:spPr bwMode="auto">
          <a:xfrm>
            <a:off x="168256" y="1765301"/>
            <a:ext cx="1500198" cy="135732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Определение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8916" y="104796"/>
            <a:ext cx="357190" cy="3254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168916" y="122227"/>
            <a:ext cx="385746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sz="145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3200" y="479417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Найдите определения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8256" y="765169"/>
            <a:ext cx="5000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Зеленеют  молодые сосны и ели.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8256" y="1050921"/>
            <a:ext cx="4857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 кустом мелькнул лисий хвост.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39694" y="1408111"/>
            <a:ext cx="49292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Белые ручки чужой труд любят.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79454" y="1836739"/>
            <a:ext cx="47863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Определение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– это второстепенный член предложения, обозначающий признак, качество, свойство предмета и отвечающий на вопросы: какой? который? чей?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4"/>
          <a:srcRect l="69552" t="54642" r="5263" b="36562"/>
          <a:stretch>
            <a:fillRect/>
          </a:stretch>
        </p:blipFill>
        <p:spPr bwMode="auto">
          <a:xfrm>
            <a:off x="2454272" y="1265235"/>
            <a:ext cx="1025512" cy="285752"/>
          </a:xfrm>
          <a:prstGeom prst="rect">
            <a:avLst/>
          </a:prstGeom>
          <a:noFill/>
        </p:spPr>
      </p:pic>
      <p:pic>
        <p:nvPicPr>
          <p:cNvPr id="12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4"/>
          <a:srcRect l="69552" t="54642" r="5263" b="36562"/>
          <a:stretch>
            <a:fillRect/>
          </a:stretch>
        </p:blipFill>
        <p:spPr bwMode="auto">
          <a:xfrm>
            <a:off x="1382702" y="979483"/>
            <a:ext cx="1214446" cy="285752"/>
          </a:xfrm>
          <a:prstGeom prst="rect">
            <a:avLst/>
          </a:prstGeom>
          <a:noFill/>
        </p:spPr>
      </p:pic>
      <p:pic>
        <p:nvPicPr>
          <p:cNvPr id="16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4"/>
          <a:srcRect l="69552" t="54642" r="5263" b="36562"/>
          <a:stretch>
            <a:fillRect/>
          </a:stretch>
        </p:blipFill>
        <p:spPr bwMode="auto">
          <a:xfrm>
            <a:off x="239694" y="1622425"/>
            <a:ext cx="1025512" cy="285752"/>
          </a:xfrm>
          <a:prstGeom prst="rect">
            <a:avLst/>
          </a:prstGeom>
          <a:noFill/>
        </p:spPr>
      </p:pic>
      <p:pic>
        <p:nvPicPr>
          <p:cNvPr id="1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4"/>
          <a:srcRect l="69552" t="54642" r="5263" b="36562"/>
          <a:stretch>
            <a:fillRect/>
          </a:stretch>
        </p:blipFill>
        <p:spPr bwMode="auto">
          <a:xfrm>
            <a:off x="1739892" y="1622425"/>
            <a:ext cx="1025512" cy="2857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820154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Определение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550855"/>
            <a:ext cx="5286412" cy="436017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 algn="ctr">
              <a:lnSpc>
                <a:spcPts val="1700"/>
              </a:lnSpc>
            </a:pPr>
            <a:r>
              <a:rPr lang="ru-RU" sz="1800" dirty="0" smtClean="0">
                <a:solidFill>
                  <a:schemeClr val="tx1"/>
                </a:solidFill>
              </a:rPr>
              <a:t>Определения бывают согласованные и несогласованные</a:t>
            </a:r>
            <a:endParaRPr lang="ru-RU" sz="1800" dirty="0">
              <a:solidFill>
                <a:schemeClr val="tx1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6818" y="979483"/>
          <a:ext cx="5668982" cy="2073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4491"/>
                <a:gridCol w="2834491"/>
              </a:tblGrid>
              <a:tr h="571504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ru-RU" dirty="0" smtClean="0"/>
                        <a:t>Согласованные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ru-RU" dirty="0" smtClean="0"/>
                        <a:t>определения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ru-RU" dirty="0" smtClean="0"/>
                        <a:t>Несогласованные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ru-RU" dirty="0" smtClean="0"/>
                        <a:t>определения</a:t>
                      </a:r>
                      <a:endParaRPr lang="ru-RU" dirty="0"/>
                    </a:p>
                  </a:txBody>
                  <a:tcPr/>
                </a:tc>
              </a:tr>
              <a:tr h="1502462">
                <a:tc>
                  <a:txBody>
                    <a:bodyPr/>
                    <a:lstStyle/>
                    <a:p>
                      <a:r>
                        <a:rPr lang="ru-RU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Ставятся в том же роде, числе и падеже, что и определяемое слово</a:t>
                      </a:r>
                    </a:p>
                    <a:p>
                      <a:r>
                        <a:rPr lang="ru-RU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Ученик сделал (какую?) книжную полку.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Связаны с поясняемым</a:t>
                      </a:r>
                      <a:r>
                        <a:rPr lang="ru-RU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словом управлением или примыканием.</a:t>
                      </a:r>
                    </a:p>
                    <a:p>
                      <a:r>
                        <a:rPr lang="ru-RU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Полка (какая?) для книг была сделана ученико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м.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311792" y="122227"/>
            <a:ext cx="357190" cy="2857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9</a:t>
            </a:r>
            <a:endParaRPr lang="ru-RU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2097</TotalTime>
  <Words>898</Words>
  <Application>Microsoft Office PowerPoint</Application>
  <PresentationFormat>Произвольный</PresentationFormat>
  <Paragraphs>211</Paragraphs>
  <Slides>17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Office Theme</vt:lpstr>
      <vt:lpstr>Русский язык</vt:lpstr>
      <vt:lpstr>Члены предложения </vt:lpstr>
      <vt:lpstr>Члены предложения</vt:lpstr>
      <vt:lpstr>Подлежащее</vt:lpstr>
      <vt:lpstr>Сказуемое</vt:lpstr>
      <vt:lpstr>Дополнение</vt:lpstr>
      <vt:lpstr>Дополнение</vt:lpstr>
      <vt:lpstr>Определение</vt:lpstr>
      <vt:lpstr>Определение</vt:lpstr>
      <vt:lpstr>Обстоятельство</vt:lpstr>
      <vt:lpstr>Обстоятельство</vt:lpstr>
      <vt:lpstr>Работа с учебником стр.5. упр.7.</vt:lpstr>
      <vt:lpstr>Словарная работа</vt:lpstr>
      <vt:lpstr>Выполните  задания</vt:lpstr>
      <vt:lpstr>  Выполните задания</vt:lpstr>
      <vt:lpstr>Выполните задания</vt:lpstr>
      <vt:lpstr>Задание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LAN_OS</cp:lastModifiedBy>
  <cp:revision>144</cp:revision>
  <dcterms:created xsi:type="dcterms:W3CDTF">2020-04-13T08:05:42Z</dcterms:created>
  <dcterms:modified xsi:type="dcterms:W3CDTF">2020-09-17T07:02:24Z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