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75" r:id="rId4"/>
    <p:sldId id="259" r:id="rId5"/>
    <p:sldId id="263" r:id="rId6"/>
    <p:sldId id="277" r:id="rId7"/>
    <p:sldId id="276" r:id="rId8"/>
    <p:sldId id="279" r:id="rId9"/>
    <p:sldId id="280" r:id="rId10"/>
    <p:sldId id="278" r:id="rId11"/>
    <p:sldId id="281" r:id="rId12"/>
    <p:sldId id="282" r:id="rId13"/>
    <p:sldId id="283" r:id="rId14"/>
    <p:sldId id="265" r:id="rId15"/>
    <p:sldId id="266" r:id="rId16"/>
    <p:sldId id="267" r:id="rId17"/>
    <p:sldId id="262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61" autoAdjust="0"/>
  </p:normalViewPr>
  <p:slideViewPr>
    <p:cSldViewPr>
      <p:cViewPr>
        <p:scale>
          <a:sx n="100" d="100"/>
          <a:sy n="100" d="100"/>
        </p:scale>
        <p:origin x="-720" y="-11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C9529-6EA0-462E-89BC-B82565208B41}" type="doc">
      <dgm:prSet loTypeId="urn:microsoft.com/office/officeart/2005/8/layout/cycle7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B4A64C8-6DE2-4896-A10A-563D32F31C2A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Члены предложения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0AC8C52D-B6A3-43FB-A603-ED7F7829A73B}" type="parTrans" cxnId="{5D1016D4-EF24-457D-AFC9-A706376F4A6C}">
      <dgm:prSet/>
      <dgm:spPr/>
      <dgm:t>
        <a:bodyPr/>
        <a:lstStyle/>
        <a:p>
          <a:endParaRPr lang="ru-RU"/>
        </a:p>
      </dgm:t>
    </dgm:pt>
    <dgm:pt modelId="{ED0150C6-C38F-41BB-AC6E-A7E0B6F85C82}" type="sibTrans" cxnId="{5D1016D4-EF24-457D-AFC9-A706376F4A6C}">
      <dgm:prSet custT="1"/>
      <dgm:spPr>
        <a:solidFill>
          <a:srgbClr val="7030A0"/>
        </a:solidFill>
      </dgm:spPr>
      <dgm:t>
        <a:bodyPr/>
        <a:lstStyle/>
        <a:p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1438E174-9B23-479C-B18A-7EF8056E08DE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Второстепенные 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EF59C73C-96F8-46FB-BE72-A0924EBD93CA}" type="parTrans" cxnId="{228FC5C0-5C06-40FF-A33E-FE7913763EA2}">
      <dgm:prSet/>
      <dgm:spPr/>
      <dgm:t>
        <a:bodyPr/>
        <a:lstStyle/>
        <a:p>
          <a:endParaRPr lang="ru-RU"/>
        </a:p>
      </dgm:t>
    </dgm:pt>
    <dgm:pt modelId="{E226D85A-F3E9-4C1F-8D56-F2C2CF57643E}" type="sibTrans" cxnId="{228FC5C0-5C06-40FF-A33E-FE7913763EA2}">
      <dgm:prSet custT="1"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15B96EFA-EB15-46B3-8C8C-D86F2C3B78E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Главные 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1E42154F-C213-49E7-82DA-6B2FC17FD8CE}" type="parTrans" cxnId="{4D4A8D94-3AE2-4F97-BC91-33B5F246DABD}">
      <dgm:prSet/>
      <dgm:spPr/>
      <dgm:t>
        <a:bodyPr/>
        <a:lstStyle/>
        <a:p>
          <a:endParaRPr lang="ru-RU"/>
        </a:p>
      </dgm:t>
    </dgm:pt>
    <dgm:pt modelId="{6EE13CE1-02C0-4F98-8208-1F02D4CB7863}" type="sibTrans" cxnId="{4D4A8D94-3AE2-4F97-BC91-33B5F246DABD}">
      <dgm:prSet custT="1"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DD60C78D-59EE-4ED4-85B4-4ED2819AB497}" type="pres">
      <dgm:prSet presAssocID="{B97C9529-6EA0-462E-89BC-B82565208B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B0ED2-1710-4DFD-9CDE-5CF0328EDD4E}" type="pres">
      <dgm:prSet presAssocID="{2B4A64C8-6DE2-4896-A10A-563D32F31C2A}" presName="node" presStyleLbl="node1" presStyleIdx="0" presStyleCnt="3" custScaleX="255782" custScaleY="67140" custRadScaleRad="77630" custRadScaleInc="-6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0D647-BAE8-484D-AE56-38E79E21D5A3}" type="pres">
      <dgm:prSet presAssocID="{ED0150C6-C38F-41BB-AC6E-A7E0B6F85C82}" presName="sibTrans" presStyleLbl="sibTrans2D1" presStyleIdx="0" presStyleCnt="3" custAng="4152037" custFlipVert="0" custFlipHor="0" custScaleX="241409" custScaleY="90997" custLinFactX="90707" custLinFactY="100000" custLinFactNeighborX="100000" custLinFactNeighborY="160199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6F279782-4DF0-41ED-B2CA-21E9F6520F2A}" type="pres">
      <dgm:prSet presAssocID="{ED0150C6-C38F-41BB-AC6E-A7E0B6F85C82}" presName="connectorText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2540A819-5E14-4610-97E5-DB89D46E8E84}" type="pres">
      <dgm:prSet presAssocID="{1438E174-9B23-479C-B18A-7EF8056E08DE}" presName="node" presStyleLbl="node1" presStyleIdx="1" presStyleCnt="3" custScaleX="151927" custScaleY="62479" custRadScaleRad="111833" custRadScaleInc="-75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419EE-CD88-463F-BF43-C70213218AF1}" type="pres">
      <dgm:prSet presAssocID="{E226D85A-F3E9-4C1F-8D56-F2C2CF57643E}" presName="sibTrans" presStyleLbl="sibTrans2D1" presStyleIdx="1" presStyleCnt="3" custAng="16275108" custScaleX="57318" custScaleY="90111" custLinFactX="138768" custLinFactY="-44272" custLinFactNeighborX="200000" custLinFactNeighborY="-100000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F27EF9FB-7C97-40A6-AB4B-CD28B5DD6F15}" type="pres">
      <dgm:prSet presAssocID="{E226D85A-F3E9-4C1F-8D56-F2C2CF57643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C31D8D5-27DF-45CC-9BFF-60CC1FC0C3DE}" type="pres">
      <dgm:prSet presAssocID="{15B96EFA-EB15-46B3-8C8C-D86F2C3B78EC}" presName="node" presStyleLbl="node1" presStyleIdx="2" presStyleCnt="3" custScaleX="147022" custScaleY="62474" custRadScaleRad="102260" custRadScaleInc="72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AE9BF-6791-4358-948B-E27A92FD0FE4}" type="pres">
      <dgm:prSet presAssocID="{6EE13CE1-02C0-4F98-8208-1F02D4CB7863}" presName="sibTrans" presStyleLbl="sibTrans2D1" presStyleIdx="2" presStyleCnt="3" custAng="6800108" custFlipHor="1" custScaleX="70908" custScaleY="92421" custLinFactX="-18871" custLinFactNeighborX="-100000" custLinFactNeighborY="-4491"/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F243606D-7BCE-4507-934A-EFDBE4BBEADA}" type="pres">
      <dgm:prSet presAssocID="{6EE13CE1-02C0-4F98-8208-1F02D4CB786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7760D69-D8F9-47B0-8600-E7CAB9DE1A26}" type="presOf" srcId="{1438E174-9B23-479C-B18A-7EF8056E08DE}" destId="{2540A819-5E14-4610-97E5-DB89D46E8E84}" srcOrd="0" destOrd="0" presId="urn:microsoft.com/office/officeart/2005/8/layout/cycle7"/>
    <dgm:cxn modelId="{3270A4EC-3839-495F-A792-739A01B5DA96}" type="presOf" srcId="{E226D85A-F3E9-4C1F-8D56-F2C2CF57643E}" destId="{689419EE-CD88-463F-BF43-C70213218AF1}" srcOrd="0" destOrd="0" presId="urn:microsoft.com/office/officeart/2005/8/layout/cycle7"/>
    <dgm:cxn modelId="{4D4A8D94-3AE2-4F97-BC91-33B5F246DABD}" srcId="{B97C9529-6EA0-462E-89BC-B82565208B41}" destId="{15B96EFA-EB15-46B3-8C8C-D86F2C3B78EC}" srcOrd="2" destOrd="0" parTransId="{1E42154F-C213-49E7-82DA-6B2FC17FD8CE}" sibTransId="{6EE13CE1-02C0-4F98-8208-1F02D4CB7863}"/>
    <dgm:cxn modelId="{BA0B6AE0-7538-4BCE-A641-4B6665D87AEE}" type="presOf" srcId="{B97C9529-6EA0-462E-89BC-B82565208B41}" destId="{DD60C78D-59EE-4ED4-85B4-4ED2819AB497}" srcOrd="0" destOrd="0" presId="urn:microsoft.com/office/officeart/2005/8/layout/cycle7"/>
    <dgm:cxn modelId="{B25CB87A-7BB2-4412-B459-B886C19F8FF3}" type="presOf" srcId="{ED0150C6-C38F-41BB-AC6E-A7E0B6F85C82}" destId="{6F279782-4DF0-41ED-B2CA-21E9F6520F2A}" srcOrd="1" destOrd="0" presId="urn:microsoft.com/office/officeart/2005/8/layout/cycle7"/>
    <dgm:cxn modelId="{A73792F7-29C1-4186-B513-6E72CB4EF0AB}" type="presOf" srcId="{2B4A64C8-6DE2-4896-A10A-563D32F31C2A}" destId="{372B0ED2-1710-4DFD-9CDE-5CF0328EDD4E}" srcOrd="0" destOrd="0" presId="urn:microsoft.com/office/officeart/2005/8/layout/cycle7"/>
    <dgm:cxn modelId="{79E47444-50BC-4D27-8E23-E6FB408639A5}" type="presOf" srcId="{ED0150C6-C38F-41BB-AC6E-A7E0B6F85C82}" destId="{B3C0D647-BAE8-484D-AE56-38E79E21D5A3}" srcOrd="0" destOrd="0" presId="urn:microsoft.com/office/officeart/2005/8/layout/cycle7"/>
    <dgm:cxn modelId="{DC28440D-CE01-48EF-82C1-EC72C44ACE64}" type="presOf" srcId="{15B96EFA-EB15-46B3-8C8C-D86F2C3B78EC}" destId="{2C31D8D5-27DF-45CC-9BFF-60CC1FC0C3DE}" srcOrd="0" destOrd="0" presId="urn:microsoft.com/office/officeart/2005/8/layout/cycle7"/>
    <dgm:cxn modelId="{42F6498D-8000-40E6-A92C-6312C3A2A3EC}" type="presOf" srcId="{6EE13CE1-02C0-4F98-8208-1F02D4CB7863}" destId="{57EAE9BF-6791-4358-948B-E27A92FD0FE4}" srcOrd="0" destOrd="0" presId="urn:microsoft.com/office/officeart/2005/8/layout/cycle7"/>
    <dgm:cxn modelId="{5D1016D4-EF24-457D-AFC9-A706376F4A6C}" srcId="{B97C9529-6EA0-462E-89BC-B82565208B41}" destId="{2B4A64C8-6DE2-4896-A10A-563D32F31C2A}" srcOrd="0" destOrd="0" parTransId="{0AC8C52D-B6A3-43FB-A603-ED7F7829A73B}" sibTransId="{ED0150C6-C38F-41BB-AC6E-A7E0B6F85C82}"/>
    <dgm:cxn modelId="{0F3AE40F-1A83-45DB-97F5-047565F3D06C}" type="presOf" srcId="{6EE13CE1-02C0-4F98-8208-1F02D4CB7863}" destId="{F243606D-7BCE-4507-934A-EFDBE4BBEADA}" srcOrd="1" destOrd="0" presId="urn:microsoft.com/office/officeart/2005/8/layout/cycle7"/>
    <dgm:cxn modelId="{73220A49-54E0-469D-816B-145E14D892AD}" type="presOf" srcId="{E226D85A-F3E9-4C1F-8D56-F2C2CF57643E}" destId="{F27EF9FB-7C97-40A6-AB4B-CD28B5DD6F15}" srcOrd="1" destOrd="0" presId="urn:microsoft.com/office/officeart/2005/8/layout/cycle7"/>
    <dgm:cxn modelId="{228FC5C0-5C06-40FF-A33E-FE7913763EA2}" srcId="{B97C9529-6EA0-462E-89BC-B82565208B41}" destId="{1438E174-9B23-479C-B18A-7EF8056E08DE}" srcOrd="1" destOrd="0" parTransId="{EF59C73C-96F8-46FB-BE72-A0924EBD93CA}" sibTransId="{E226D85A-F3E9-4C1F-8D56-F2C2CF57643E}"/>
    <dgm:cxn modelId="{52F9FD16-B700-40DC-846F-174EDC5CCCD5}" type="presParOf" srcId="{DD60C78D-59EE-4ED4-85B4-4ED2819AB497}" destId="{372B0ED2-1710-4DFD-9CDE-5CF0328EDD4E}" srcOrd="0" destOrd="0" presId="urn:microsoft.com/office/officeart/2005/8/layout/cycle7"/>
    <dgm:cxn modelId="{5226374C-D4A1-43EF-97D0-5C41A41E4873}" type="presParOf" srcId="{DD60C78D-59EE-4ED4-85B4-4ED2819AB497}" destId="{B3C0D647-BAE8-484D-AE56-38E79E21D5A3}" srcOrd="1" destOrd="0" presId="urn:microsoft.com/office/officeart/2005/8/layout/cycle7"/>
    <dgm:cxn modelId="{FD66938C-A2A9-446A-8040-9B4F6396725E}" type="presParOf" srcId="{B3C0D647-BAE8-484D-AE56-38E79E21D5A3}" destId="{6F279782-4DF0-41ED-B2CA-21E9F6520F2A}" srcOrd="0" destOrd="0" presId="urn:microsoft.com/office/officeart/2005/8/layout/cycle7"/>
    <dgm:cxn modelId="{5F343F10-5620-4FED-B896-C6450B689B4E}" type="presParOf" srcId="{DD60C78D-59EE-4ED4-85B4-4ED2819AB497}" destId="{2540A819-5E14-4610-97E5-DB89D46E8E84}" srcOrd="2" destOrd="0" presId="urn:microsoft.com/office/officeart/2005/8/layout/cycle7"/>
    <dgm:cxn modelId="{970AABFD-0FBC-4C6F-B4A5-BF946A739DB7}" type="presParOf" srcId="{DD60C78D-59EE-4ED4-85B4-4ED2819AB497}" destId="{689419EE-CD88-463F-BF43-C70213218AF1}" srcOrd="3" destOrd="0" presId="urn:microsoft.com/office/officeart/2005/8/layout/cycle7"/>
    <dgm:cxn modelId="{19B04BC1-1C28-4906-A404-A58CC9876942}" type="presParOf" srcId="{689419EE-CD88-463F-BF43-C70213218AF1}" destId="{F27EF9FB-7C97-40A6-AB4B-CD28B5DD6F15}" srcOrd="0" destOrd="0" presId="urn:microsoft.com/office/officeart/2005/8/layout/cycle7"/>
    <dgm:cxn modelId="{32CA6585-B5FC-4988-88E0-05B78B98268D}" type="presParOf" srcId="{DD60C78D-59EE-4ED4-85B4-4ED2819AB497}" destId="{2C31D8D5-27DF-45CC-9BFF-60CC1FC0C3DE}" srcOrd="4" destOrd="0" presId="urn:microsoft.com/office/officeart/2005/8/layout/cycle7"/>
    <dgm:cxn modelId="{60A22CF6-6726-4200-BE1D-21877186FF0B}" type="presParOf" srcId="{DD60C78D-59EE-4ED4-85B4-4ED2819AB497}" destId="{57EAE9BF-6791-4358-948B-E27A92FD0FE4}" srcOrd="5" destOrd="0" presId="urn:microsoft.com/office/officeart/2005/8/layout/cycle7"/>
    <dgm:cxn modelId="{8B255A71-02C7-45E0-A0BF-0E44CC98E2CB}" type="presParOf" srcId="{57EAE9BF-6791-4358-948B-E27A92FD0FE4}" destId="{F243606D-7BCE-4507-934A-EFDBE4BBEADA}" srcOrd="0" destOrd="0" presId="urn:microsoft.com/office/officeart/2005/8/layout/cycle7"/>
  </dgm:cxnLst>
  <dgm:bg/>
  <dgm:whole/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B0ED2-1710-4DFD-9CDE-5CF0328EDD4E}">
      <dsp:nvSpPr>
        <dsp:cNvPr id="0" name=""/>
        <dsp:cNvSpPr/>
      </dsp:nvSpPr>
      <dsp:spPr>
        <a:xfrm>
          <a:off x="1672974" y="82015"/>
          <a:ext cx="2385823" cy="8156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По эмоциональной окраске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1696863" y="105904"/>
        <a:ext cx="2338045" cy="767842"/>
      </dsp:txXfrm>
    </dsp:sp>
    <dsp:sp modelId="{B3C0D647-BAE8-484D-AE56-38E79E21D5A3}">
      <dsp:nvSpPr>
        <dsp:cNvPr id="0" name=""/>
        <dsp:cNvSpPr/>
      </dsp:nvSpPr>
      <dsp:spPr>
        <a:xfrm rot="2672893">
          <a:off x="3199868" y="1271016"/>
          <a:ext cx="1162662" cy="23959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" pitchFamily="34" charset="0"/>
            <a:cs typeface="Arial" pitchFamily="34" charset="0"/>
          </a:endParaRPr>
        </a:p>
      </dsp:txBody>
      <dsp:txXfrm>
        <a:off x="3271748" y="1318936"/>
        <a:ext cx="1018902" cy="143759"/>
      </dsp:txXfrm>
    </dsp:sp>
    <dsp:sp modelId="{2540A819-5E14-4610-97E5-DB89D46E8E84}">
      <dsp:nvSpPr>
        <dsp:cNvPr id="0" name=""/>
        <dsp:cNvSpPr/>
      </dsp:nvSpPr>
      <dsp:spPr>
        <a:xfrm>
          <a:off x="3585122" y="1883996"/>
          <a:ext cx="2113829" cy="708375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Невосклицательное 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3605870" y="1904744"/>
        <a:ext cx="2072333" cy="666879"/>
      </dsp:txXfrm>
    </dsp:sp>
    <dsp:sp modelId="{689419EE-CD88-463F-BF43-C70213218AF1}">
      <dsp:nvSpPr>
        <dsp:cNvPr id="0" name=""/>
        <dsp:cNvSpPr/>
      </dsp:nvSpPr>
      <dsp:spPr>
        <a:xfrm rot="10799987">
          <a:off x="2186541" y="2135174"/>
          <a:ext cx="1391513" cy="2060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" pitchFamily="34" charset="0"/>
            <a:cs typeface="Arial" pitchFamily="34" charset="0"/>
          </a:endParaRPr>
        </a:p>
      </dsp:txBody>
      <dsp:txXfrm rot="10800000">
        <a:off x="2248351" y="2176380"/>
        <a:ext cx="1267893" cy="123620"/>
      </dsp:txXfrm>
    </dsp:sp>
    <dsp:sp modelId="{2C31D8D5-27DF-45CC-9BFF-60CC1FC0C3DE}">
      <dsp:nvSpPr>
        <dsp:cNvPr id="0" name=""/>
        <dsp:cNvSpPr/>
      </dsp:nvSpPr>
      <dsp:spPr>
        <a:xfrm>
          <a:off x="0" y="1884006"/>
          <a:ext cx="2179473" cy="708382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Восклицательное 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0748" y="1904754"/>
        <a:ext cx="2137977" cy="666886"/>
      </dsp:txXfrm>
    </dsp:sp>
    <dsp:sp modelId="{57EAE9BF-6791-4358-948B-E27A92FD0FE4}">
      <dsp:nvSpPr>
        <dsp:cNvPr id="0" name=""/>
        <dsp:cNvSpPr/>
      </dsp:nvSpPr>
      <dsp:spPr>
        <a:xfrm rot="18927094">
          <a:off x="1397774" y="1242946"/>
          <a:ext cx="1105604" cy="29574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" pitchFamily="34" charset="0"/>
            <a:cs typeface="Arial" pitchFamily="34" charset="0"/>
          </a:endParaRPr>
        </a:p>
      </dsp:txBody>
      <dsp:txXfrm>
        <a:off x="1486499" y="1302096"/>
        <a:ext cx="928154" cy="177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1E86E-95C0-4C9D-BDD2-B02666D11E5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918173" y="1118927"/>
            <a:ext cx="2498128" cy="161710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r>
              <a:rPr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: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400" b="1" spc="-1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70C0"/>
                </a:solidFill>
                <a:latin typeface="Arial"/>
                <a:cs typeface="Arial"/>
              </a:rPr>
              <a:t>Члены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70C0"/>
                </a:solidFill>
                <a:latin typeface="Arial"/>
                <a:cs typeface="Arial"/>
              </a:rPr>
              <a:t>предложения</a:t>
            </a:r>
            <a:endParaRPr lang="en-US" sz="2400" b="1" spc="-10" dirty="0" smtClean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078835"/>
            <a:ext cx="2297541" cy="153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Администратор\Рабочий стол\Замира888\меньший-че-овек-d-указывает-па-ец-35254533.jpg"/>
          <p:cNvPicPr>
            <a:picLocks noChangeAspect="1" noChangeArrowheads="1"/>
          </p:cNvPicPr>
          <p:nvPr/>
        </p:nvPicPr>
        <p:blipFill>
          <a:blip r:embed="rId2" cstate="print"/>
          <a:srcRect l="12965" t="6684" b="9761"/>
          <a:stretch>
            <a:fillRect/>
          </a:stretch>
        </p:blipFill>
        <p:spPr bwMode="auto">
          <a:xfrm>
            <a:off x="168256" y="1765301"/>
            <a:ext cx="1500198" cy="13573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Обстоятельство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174625"/>
            <a:ext cx="352444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45100" y="163954"/>
            <a:ext cx="520700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145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9417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Определите обстоятельства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256" y="765169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Утром  дети шли по лугу.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694" y="1050921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Человек сидел неподвижно.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694" y="1408111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Впереди нас бежала собака.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9454" y="1767522"/>
            <a:ext cx="4786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Обстоятельство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второстепенный член предложения, который обозначает признак действия или признак другого признака и отвечает на  вопросы: где? когда? как? куда? зачем?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83863" r="5263" b="7977"/>
          <a:stretch>
            <a:fillRect/>
          </a:stretch>
        </p:blipFill>
        <p:spPr bwMode="auto">
          <a:xfrm>
            <a:off x="2525710" y="979483"/>
            <a:ext cx="642942" cy="265103"/>
          </a:xfrm>
          <a:prstGeom prst="rect">
            <a:avLst/>
          </a:prstGeom>
          <a:noFill/>
        </p:spPr>
      </p:pic>
      <p:pic>
        <p:nvPicPr>
          <p:cNvPr id="1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83863" r="5263" b="7977"/>
          <a:stretch>
            <a:fillRect/>
          </a:stretch>
        </p:blipFill>
        <p:spPr bwMode="auto">
          <a:xfrm>
            <a:off x="1954206" y="1265235"/>
            <a:ext cx="1714512" cy="265103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83863" r="5263" b="7977"/>
          <a:stretch>
            <a:fillRect/>
          </a:stretch>
        </p:blipFill>
        <p:spPr bwMode="auto">
          <a:xfrm>
            <a:off x="239694" y="1622425"/>
            <a:ext cx="1143008" cy="265103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83863" r="5263" b="7977"/>
          <a:stretch>
            <a:fillRect/>
          </a:stretch>
        </p:blipFill>
        <p:spPr bwMode="auto">
          <a:xfrm>
            <a:off x="239694" y="979483"/>
            <a:ext cx="857256" cy="265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01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Обстоятельство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496570"/>
          <a:ext cx="5668982" cy="270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30257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Виды обстоятельств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Вопросы </a:t>
                      </a:r>
                      <a:endParaRPr lang="ru-RU" sz="18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где? куда? откуда?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времени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когда? с каких пор? до каких пор?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образа действия и степени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каким образом? в какой степени?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почему?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как?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 каком условии?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уступки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несмотря на что?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26040" y="122227"/>
            <a:ext cx="57150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11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32" y="122227"/>
            <a:ext cx="5164295" cy="307777"/>
          </a:xfrm>
        </p:spPr>
        <p:txBody>
          <a:bodyPr/>
          <a:lstStyle/>
          <a:p>
            <a:r>
              <a:rPr lang="ru-RU" sz="2000" dirty="0" smtClean="0"/>
              <a:t>Работа с учебником стр.5. упр.7.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286412" cy="167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>
              <a:lnSpc>
                <a:spcPts val="1300"/>
              </a:lnSpc>
            </a:pPr>
            <a:r>
              <a:rPr lang="ru-RU" sz="1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Рассмотрите таблицу.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Синтаксическая  функция  инфинитива.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765169"/>
          <a:ext cx="5668982" cy="234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491"/>
                <a:gridCol w="2834491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400" dirty="0" smtClean="0"/>
                        <a:t>Члены предложения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400" dirty="0" smtClean="0"/>
                        <a:t>Примеры</a:t>
                      </a:r>
                      <a:endParaRPr lang="ru-RU" sz="1400" dirty="0"/>
                    </a:p>
                  </a:txBody>
                  <a:tcPr/>
                </a:tc>
              </a:tr>
              <a:tr h="42183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Подлежащее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Жить</a:t>
                      </a:r>
                      <a:r>
                        <a:rPr lang="ru-RU" sz="105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белом свете – значит бороться и побеждать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2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составе простого глагольного сказуемого.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Приходу весны будет радоваться каждый.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5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составе составного глагольного сказуемого.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Владимир начал беспокоиться.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19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Желание учиться овладело им.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78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Дополнение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Мы просили её спеть.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78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Обстоятельство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Мы приехали учиться.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8256" r="5263" b="67347"/>
          <a:stretch>
            <a:fillRect/>
          </a:stretch>
        </p:blipFill>
        <p:spPr bwMode="auto">
          <a:xfrm>
            <a:off x="2954338" y="1193797"/>
            <a:ext cx="500066" cy="142876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4025908" y="1550987"/>
            <a:ext cx="1500198" cy="35719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668718" y="2051053"/>
            <a:ext cx="1571636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54642" r="5263" b="36562"/>
          <a:stretch>
            <a:fillRect/>
          </a:stretch>
        </p:blipFill>
        <p:spPr bwMode="auto">
          <a:xfrm>
            <a:off x="3811594" y="2336805"/>
            <a:ext cx="571504" cy="285752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67835" r="5263" b="21170"/>
          <a:stretch>
            <a:fillRect/>
          </a:stretch>
        </p:blipFill>
        <p:spPr bwMode="auto">
          <a:xfrm>
            <a:off x="4311660" y="2622557"/>
            <a:ext cx="428628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4168784" y="2908309"/>
            <a:ext cx="714380" cy="26510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097478" y="122227"/>
            <a:ext cx="57150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12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20687574">
            <a:off x="63386" y="1732034"/>
            <a:ext cx="51435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Приведите аналогичные примеры, запишите их.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122359"/>
            <a:ext cx="5597544" cy="492443"/>
          </a:xfrm>
        </p:spPr>
        <p:txBody>
          <a:bodyPr/>
          <a:lstStyle/>
          <a:p>
            <a:pPr marL="457200" indent="-457200"/>
            <a:r>
              <a:rPr lang="ru-RU" sz="1600" dirty="0" smtClean="0">
                <a:solidFill>
                  <a:schemeClr val="tx1"/>
                </a:solidFill>
              </a:rPr>
              <a:t>1.Прочитайте и запишите в тетрадь слова.</a:t>
            </a:r>
          </a:p>
          <a:p>
            <a:pPr marL="457200" indent="-457200"/>
            <a:r>
              <a:rPr lang="ru-RU" sz="1600" dirty="0" smtClean="0">
                <a:solidFill>
                  <a:schemeClr val="tx1"/>
                </a:solidFill>
              </a:rPr>
              <a:t>2.Определите лексическое значение каждого слова.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39694" y="1693864"/>
            <a:ext cx="5214974" cy="6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Биография – описание жизни человека, сделанное другими людьми</a:t>
            </a:r>
          </a:p>
          <a:p>
            <a:pPr marL="457200" marR="0" lvl="0" indent="-45720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b="1" i="1" kern="0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68256" y="2479681"/>
            <a:ext cx="521497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3. 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Составьте и запишите по   одному предложению с каждым словом.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6040" y="193665"/>
            <a:ext cx="57150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13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454140" y="550855"/>
            <a:ext cx="300039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4572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Биография </a:t>
            </a:r>
          </a:p>
          <a:p>
            <a:pPr marL="457200" marR="0" lvl="0" indent="-4572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b="1" i="1" kern="0" dirty="0" smtClean="0">
                <a:solidFill>
                  <a:srgbClr val="2365C7"/>
                </a:solidFill>
                <a:latin typeface="Arial"/>
                <a:cs typeface="Arial"/>
              </a:rPr>
              <a:t>Автобиография</a:t>
            </a:r>
            <a:endParaRPr kumimoji="0" lang="ru-RU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39694" y="2193929"/>
            <a:ext cx="5214974" cy="218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b="1" i="1" kern="0" smtClean="0">
                <a:solidFill>
                  <a:srgbClr val="2365C7"/>
                </a:solidFill>
                <a:latin typeface="Arial"/>
                <a:cs typeface="Arial"/>
              </a:rPr>
              <a:t>Автобиография </a:t>
            </a:r>
            <a:r>
              <a:rPr lang="ru-RU" sz="1600" b="1" i="1" kern="0" dirty="0" smtClean="0">
                <a:solidFill>
                  <a:srgbClr val="2365C7"/>
                </a:solidFill>
                <a:latin typeface="Arial"/>
                <a:cs typeface="Arial"/>
              </a:rPr>
              <a:t>– описание собственной жизни.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4"/>
            <a:ext cx="4334748" cy="315471"/>
          </a:xfrm>
        </p:spPr>
        <p:txBody>
          <a:bodyPr/>
          <a:lstStyle/>
          <a:p>
            <a:r>
              <a:rPr lang="ru-RU" dirty="0" smtClean="0"/>
              <a:t>Выполните  задания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70" y="908045"/>
            <a:ext cx="1714512" cy="15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7956" y="479417"/>
            <a:ext cx="5457844" cy="892552"/>
          </a:xfrm>
        </p:spPr>
        <p:txBody>
          <a:bodyPr/>
          <a:lstStyle/>
          <a:p>
            <a:r>
              <a:rPr lang="ru-RU" sz="1800" i="0" dirty="0" smtClean="0">
                <a:solidFill>
                  <a:schemeClr val="tx1"/>
                </a:solidFill>
              </a:rPr>
              <a:t>Исправьте речевые ошибки в предложениях.</a:t>
            </a:r>
          </a:p>
          <a:p>
            <a:pPr marL="457200" indent="-457200">
              <a:buAutoNum type="arabicPeriod"/>
            </a:pPr>
            <a:endParaRPr lang="ru-RU" sz="2000" i="0" dirty="0" smtClean="0"/>
          </a:p>
          <a:p>
            <a:endParaRPr lang="ru-RU" sz="2000" i="0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36512" y="2408243"/>
            <a:ext cx="542928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(Об автобиографии я уже рассказывал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во вступительной статье)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39694" y="1479549"/>
            <a:ext cx="535785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 моей  автобиографии я уже рассказывал во вступительной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статье.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382570" y="765169"/>
            <a:ext cx="464820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Это автобиография моей жизни.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239694" y="1122359"/>
            <a:ext cx="46482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(Это биография моей жизни)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97478" y="122227"/>
            <a:ext cx="50006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14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640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87754"/>
            <a:ext cx="5029200" cy="315471"/>
          </a:xfrm>
        </p:spPr>
        <p:txBody>
          <a:bodyPr/>
          <a:lstStyle/>
          <a:p>
            <a:r>
              <a:rPr lang="ru-RU" dirty="0" smtClean="0"/>
              <a:t>  Выполните задания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2" y="147638"/>
            <a:ext cx="25558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99" y="622293"/>
            <a:ext cx="1382702" cy="1161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ject 4"/>
          <p:cNvSpPr txBox="1"/>
          <p:nvPr/>
        </p:nvSpPr>
        <p:spPr>
          <a:xfrm>
            <a:off x="5240354" y="151845"/>
            <a:ext cx="428628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ru-RU" sz="1450" dirty="0" smtClean="0">
                <a:solidFill>
                  <a:srgbClr val="00B050"/>
                </a:solidFill>
                <a:latin typeface="Arial"/>
                <a:cs typeface="Arial"/>
              </a:rPr>
              <a:t>15</a:t>
            </a:r>
            <a:endParaRPr sz="145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786478" cy="1149033"/>
          </a:xfrm>
        </p:spPr>
        <p:txBody>
          <a:bodyPr/>
          <a:lstStyle/>
          <a:p>
            <a:pPr marL="457200" indent="-457200">
              <a:lnSpc>
                <a:spcPts val="1600"/>
              </a:lnSpc>
            </a:pPr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 каком предложении выделенные слова </a:t>
            </a:r>
          </a:p>
          <a:p>
            <a:pPr marL="457200" indent="-457200">
              <a:lnSpc>
                <a:spcPts val="1600"/>
              </a:lnSpc>
            </a:pPr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дополнением?</a:t>
            </a:r>
          </a:p>
          <a:p>
            <a:pPr marL="457200" indent="-7938"/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Листья</a:t>
            </a:r>
            <a:r>
              <a:rPr lang="ru-RU" sz="16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дуба  </a:t>
            </a:r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почернели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7938"/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Бинокль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театра </a:t>
            </a:r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забыли дома.</a:t>
            </a:r>
          </a:p>
          <a:p>
            <a:pPr marL="457200" indent="-457200">
              <a:buAutoNum type="arabicPeriod"/>
            </a:pPr>
            <a:endParaRPr lang="ru-RU" sz="1600" b="0" i="0" dirty="0" smtClean="0"/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168256" y="1408111"/>
            <a:ext cx="454185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79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в) Необходимо выполнить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работу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срок.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168256" y="1408111"/>
            <a:ext cx="454185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79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в) Необходимо выполнить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работу</a:t>
            </a:r>
            <a:r>
              <a:rPr kumimoji="0" lang="ru-RU" sz="16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срок.</a:t>
            </a:r>
            <a:endParaRPr kumimoji="0" lang="ru-RU" sz="16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168256" y="1693863"/>
            <a:ext cx="5256230" cy="18261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2.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каком предложении определением является </a:t>
            </a:r>
          </a:p>
          <a:p>
            <a:pPr marL="457200" marR="0" lvl="0" indent="-457200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глагол в неопределённой форме?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79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7938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Жизнь прожить – не поле перейти.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457200" marR="0" lvl="0" indent="-7938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б) Теперь вся семья сходилась в деревянном сарайчике завтракать, обедать и ужинать.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0" y="2122491"/>
            <a:ext cx="566898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79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В его голосе звучало желание работать, и не быть никому в тягость.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Текст 3"/>
          <p:cNvSpPr txBox="1">
            <a:spLocks/>
          </p:cNvSpPr>
          <p:nvPr/>
        </p:nvSpPr>
        <p:spPr>
          <a:xfrm>
            <a:off x="0" y="2122491"/>
            <a:ext cx="566898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marR="0" lvl="0" indent="-79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В его голосе звучало желание работать, и не быть никому в тягость.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81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4853391" cy="315471"/>
          </a:xfrm>
        </p:spPr>
        <p:txBody>
          <a:bodyPr/>
          <a:lstStyle/>
          <a:p>
            <a:r>
              <a:rPr lang="uz-Cyrl-UZ" dirty="0" smtClean="0"/>
              <a:t>Выполните задания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736" y="151845"/>
            <a:ext cx="2555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3201" y="479417"/>
            <a:ext cx="5562599" cy="29854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b="0" i="0" dirty="0" smtClean="0">
                <a:solidFill>
                  <a:schemeClr val="tx1"/>
                </a:solidFill>
              </a:rPr>
              <a:t> </a:t>
            </a:r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 предложения, в  которых подлежащее выражено словосочетанием</a:t>
            </a:r>
          </a:p>
          <a:p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Отдыхающие выразили признательность руководству профилактория.</a:t>
            </a:r>
          </a:p>
          <a:p>
            <a:endParaRPr lang="ru-RU" sz="16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каком предложении выделенные слова являются определением?</a:t>
            </a:r>
          </a:p>
          <a:p>
            <a:endParaRPr lang="ru-RU" sz="16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 Оба приятеля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нисколько</a:t>
            </a:r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походили друг на друга.</a:t>
            </a:r>
          </a:p>
          <a:p>
            <a:r>
              <a:rPr lang="ru-RU" sz="1600" b="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 Метель становилась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сильнее и сильнее.</a:t>
            </a: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5245100" y="151845"/>
            <a:ext cx="347026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uz-Cyrl-UZ" sz="1450" dirty="0" smtClean="0">
                <a:solidFill>
                  <a:srgbClr val="00B050"/>
                </a:solidFill>
                <a:latin typeface="Arial"/>
                <a:cs typeface="Arial"/>
              </a:rPr>
              <a:t>16</a:t>
            </a:r>
            <a:endParaRPr sz="145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256" y="1479549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Учитель с учеником изучали новое расписание.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 Над нами светилась Большая Медведица.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8256" y="1479549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Учитель с учеником изучали новое расписание.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  Над нами светилась Большая Медведица.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8256" y="2408243"/>
            <a:ext cx="485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Я поделился с ним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своими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опасениями.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256" y="2408243"/>
            <a:ext cx="485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Я поделился с ним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своими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опасениями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34868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-331810" y="693731"/>
            <a:ext cx="2286016" cy="3077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lang="ru-RU" sz="10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§2, </a:t>
            </a:r>
          </a:p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lang="ru-RU" sz="10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i="1" spc="-30" smtClean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smtClean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r>
              <a:rPr lang="ru-RU" sz="1000" b="1" i="1" dirty="0" smtClean="0">
                <a:solidFill>
                  <a:srgbClr val="FFFFFF"/>
                </a:solidFill>
                <a:latin typeface="Arial"/>
                <a:cs typeface="Arial"/>
              </a:rPr>
              <a:t> 9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9826" y="908045"/>
            <a:ext cx="4377227" cy="150938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98450" marR="5080" indent="-285750" algn="ctr">
              <a:spcBef>
                <a:spcPts val="17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Составьте и запишите 4-5 предложений</a:t>
            </a:r>
          </a:p>
          <a:p>
            <a:pPr marL="298450" marR="5080" indent="-285750" algn="ctr">
              <a:spcBef>
                <a:spcPts val="17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 своём городе, посёлке. </a:t>
            </a:r>
          </a:p>
          <a:p>
            <a:pPr marL="298450" marR="5080" indent="-285750" algn="ctr">
              <a:spcBef>
                <a:spcPts val="17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Подчеркните  второстепенные  </a:t>
            </a:r>
          </a:p>
          <a:p>
            <a:pPr marL="298450" marR="5080" indent="-285750" algn="ctr">
              <a:spcBef>
                <a:spcPts val="17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члены предложения, определите, </a:t>
            </a:r>
          </a:p>
          <a:p>
            <a:pPr marL="298450" marR="5080" indent="-285750" algn="ctr">
              <a:spcBef>
                <a:spcPts val="17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чем они выражены.</a:t>
            </a:r>
          </a:p>
        </p:txBody>
      </p:sp>
      <p:sp>
        <p:nvSpPr>
          <p:cNvPr id="9" name="object 9"/>
          <p:cNvSpPr/>
          <p:nvPr/>
        </p:nvSpPr>
        <p:spPr>
          <a:xfrm>
            <a:off x="1742432" y="880308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622557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39892" y="2651914"/>
            <a:ext cx="224553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i="1" spc="-5" err="1" smtClean="0">
                <a:solidFill>
                  <a:srgbClr val="FFFFFF"/>
                </a:solidFill>
                <a:latin typeface="Arial"/>
                <a:cs typeface="Arial"/>
              </a:rPr>
              <a:t>Страница</a:t>
            </a:r>
            <a:r>
              <a:rPr lang="ru-RU" sz="1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  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42432" y="2460625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2100" y="110526"/>
            <a:ext cx="4876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Члены предложения </a:t>
            </a:r>
            <a:endParaRPr spc="25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2943153943"/>
              </p:ext>
            </p:extLst>
          </p:nvPr>
        </p:nvGraphicFramePr>
        <p:xfrm>
          <a:off x="0" y="559884"/>
          <a:ext cx="5765800" cy="2684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ect 6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25761" y="151845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ru-RU" sz="1450" spc="10" dirty="0" smtClean="0">
                <a:solidFill>
                  <a:srgbClr val="00A650"/>
                </a:solidFill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07979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Синтаксическая  функция слов и словосочетаний в предложениях.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6818" y="2408243"/>
            <a:ext cx="1357322" cy="71438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" dirty="0">
              <a:solidFill>
                <a:srgbClr val="FFFF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25578" y="2408243"/>
            <a:ext cx="1357322" cy="71438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" dirty="0">
              <a:solidFill>
                <a:srgbClr val="FFFF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25776" y="2193929"/>
            <a:ext cx="114300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25842" y="2693995"/>
            <a:ext cx="164307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83098" y="2193929"/>
            <a:ext cx="1382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668718" y="2051053"/>
            <a:ext cx="188595" cy="142876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026040" y="2051053"/>
            <a:ext cx="188595" cy="142876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0" y="2551119"/>
            <a:ext cx="145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подлежащее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7016" y="2622557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сказуемое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5776" y="2193929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дополнение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1660" y="2193929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обстоятельство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8718" y="2693995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определение</a:t>
            </a:r>
            <a:endParaRPr lang="ru-RU" sz="1600" dirty="0">
              <a:solidFill>
                <a:schemeClr val="bg1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rot="19316841">
            <a:off x="647059" y="2009420"/>
            <a:ext cx="264200" cy="485706"/>
            <a:chOff x="1346428" y="860651"/>
            <a:chExt cx="220089" cy="400969"/>
          </a:xfrm>
        </p:grpSpPr>
        <p:sp>
          <p:nvSpPr>
            <p:cNvPr id="24" name="Стрелка вниз 23"/>
            <p:cNvSpPr/>
            <p:nvPr/>
          </p:nvSpPr>
          <p:spPr>
            <a:xfrm rot="2354622" flipH="1">
              <a:off x="1346428" y="860651"/>
              <a:ext cx="220089" cy="400969"/>
            </a:xfrm>
            <a:prstGeom prst="down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трелка вниз 4"/>
            <p:cNvSpPr/>
            <p:nvPr/>
          </p:nvSpPr>
          <p:spPr>
            <a:xfrm rot="2354622">
              <a:off x="1412455" y="940845"/>
              <a:ext cx="88035" cy="2405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 rot="19316841">
            <a:off x="2040478" y="2091704"/>
            <a:ext cx="259262" cy="369334"/>
            <a:chOff x="1346428" y="860651"/>
            <a:chExt cx="220089" cy="400969"/>
          </a:xfrm>
        </p:grpSpPr>
        <p:sp>
          <p:nvSpPr>
            <p:cNvPr id="27" name="Стрелка вниз 26"/>
            <p:cNvSpPr/>
            <p:nvPr/>
          </p:nvSpPr>
          <p:spPr>
            <a:xfrm rot="2354622" flipH="1">
              <a:off x="1346428" y="860651"/>
              <a:ext cx="220089" cy="400969"/>
            </a:xfrm>
            <a:prstGeom prst="down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трелка вниз 4"/>
            <p:cNvSpPr/>
            <p:nvPr/>
          </p:nvSpPr>
          <p:spPr>
            <a:xfrm rot="2354622">
              <a:off x="1412455" y="940845"/>
              <a:ext cx="88035" cy="2405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71163"/>
            <a:ext cx="5765800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2100" y="110526"/>
            <a:ext cx="4876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Члены предложения</a:t>
            </a:r>
            <a:endParaRPr spc="25" dirty="0"/>
          </a:p>
        </p:txBody>
      </p:sp>
      <p:sp>
        <p:nvSpPr>
          <p:cNvPr id="6" name="object 6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3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547961"/>
          <a:ext cx="5765800" cy="269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83"/>
                <a:gridCol w="2291535"/>
                <a:gridCol w="2143693"/>
                <a:gridCol w="1034889"/>
              </a:tblGrid>
              <a:tr h="4566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Члены предложения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Вопросы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Условные обозначения</a:t>
                      </a:r>
                      <a:endParaRPr lang="ru-RU" sz="1100" dirty="0"/>
                    </a:p>
                  </a:txBody>
                  <a:tcPr/>
                </a:tc>
              </a:tr>
              <a:tr h="456609">
                <a:tc rowSpan="2">
                  <a:txBody>
                    <a:bodyPr/>
                    <a:lstStyle/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</a:p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</a:p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</a:p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Н </a:t>
                      </a:r>
                    </a:p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</a:p>
                    <a:p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ПОДЛЕЖАЩЕЕ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КТО?  ЧТО?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СКАЗУЕМОЕ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ДЕЛАЕТ?  ЧТО С НИМ?</a:t>
                      </a: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КАКОВ ОН?</a:t>
                      </a:r>
                      <a:endParaRPr lang="ru-RU" sz="105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287">
                <a:tc rowSpan="3">
                  <a:txBody>
                    <a:bodyPr/>
                    <a:lstStyle/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Ы</a:t>
                      </a:r>
                    </a:p>
                    <a:p>
                      <a:r>
                        <a:rPr lang="ru-RU" sz="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</a:t>
                      </a:r>
                      <a:endParaRPr lang="ru-RU" sz="10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КАКОЙ?  КОТОРЫЙ? ЧЕЙ?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91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ДОПОЛНЕНИЕ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КОГО?  ЧЕГО? КЕМ? и др. вопросы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косвенных  падежей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5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ОБСТОЯТЕЛЬСТВО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КАК? ГДЕ? КУДА? ПОЧЕМУ? ОТКУДА? и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т.д.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23858" r="5263" b="65148"/>
          <a:stretch>
            <a:fillRect/>
          </a:stretch>
        </p:blipFill>
        <p:spPr bwMode="auto">
          <a:xfrm>
            <a:off x="4740288" y="1050921"/>
            <a:ext cx="1025512" cy="357190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39886" r="5263" b="49120"/>
          <a:stretch>
            <a:fillRect/>
          </a:stretch>
        </p:blipFill>
        <p:spPr bwMode="auto">
          <a:xfrm>
            <a:off x="4740288" y="1479549"/>
            <a:ext cx="1025512" cy="357190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83863" r="5263" b="7977"/>
          <a:stretch>
            <a:fillRect/>
          </a:stretch>
        </p:blipFill>
        <p:spPr bwMode="auto">
          <a:xfrm>
            <a:off x="4740288" y="2836871"/>
            <a:ext cx="1025512" cy="265103"/>
          </a:xfrm>
          <a:prstGeom prst="rect">
            <a:avLst/>
          </a:prstGeom>
          <a:noFill/>
        </p:spPr>
      </p:pic>
      <p:pic>
        <p:nvPicPr>
          <p:cNvPr id="2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54642" r="5263" b="36562"/>
          <a:stretch>
            <a:fillRect/>
          </a:stretch>
        </p:blipFill>
        <p:spPr bwMode="auto">
          <a:xfrm>
            <a:off x="4740288" y="1908177"/>
            <a:ext cx="1025512" cy="285752"/>
          </a:xfrm>
          <a:prstGeom prst="rect">
            <a:avLst/>
          </a:prstGeom>
          <a:noFill/>
        </p:spPr>
      </p:pic>
      <p:pic>
        <p:nvPicPr>
          <p:cNvPr id="2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3"/>
          <a:srcRect l="69552" t="67835" r="5263" b="21170"/>
          <a:stretch>
            <a:fillRect/>
          </a:stretch>
        </p:blipFill>
        <p:spPr bwMode="auto">
          <a:xfrm>
            <a:off x="4740288" y="2265367"/>
            <a:ext cx="1025512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2100" y="110526"/>
            <a:ext cx="4876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2400" spc="25" dirty="0" smtClean="0"/>
              <a:t>Подлежащее</a:t>
            </a:r>
            <a:endParaRPr sz="2400" spc="25" dirty="0"/>
          </a:p>
        </p:txBody>
      </p:sp>
      <p:sp>
        <p:nvSpPr>
          <p:cNvPr id="6" name="object 6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25761" y="151845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ru-RU" sz="1450" spc="10" dirty="0" smtClean="0">
                <a:solidFill>
                  <a:srgbClr val="00A650"/>
                </a:solidFill>
                <a:latin typeface="Arial"/>
                <a:cs typeface="Arial"/>
              </a:rPr>
              <a:t>4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636" y="550855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подлежащее.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2570" y="908045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Льёт дождь.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570" y="1336673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 скоро пройдёт.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Администратор\Рабочий стол\Замира888\меньший-че-овек-d-указывает-па-ец-35254533.jpg"/>
          <p:cNvPicPr>
            <a:picLocks noChangeAspect="1" noChangeArrowheads="1"/>
          </p:cNvPicPr>
          <p:nvPr/>
        </p:nvPicPr>
        <p:blipFill>
          <a:blip r:embed="rId3" cstate="print"/>
          <a:srcRect l="12965" t="6684" b="9761"/>
          <a:stretch>
            <a:fillRect/>
          </a:stretch>
        </p:blipFill>
        <p:spPr bwMode="auto">
          <a:xfrm>
            <a:off x="96818" y="1836739"/>
            <a:ext cx="1857388" cy="1285884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311264" y="1765301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Подлежащее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главный член предложения, который обозначает предмет и отвечает на вопросы именительного падежа кто? что?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23858" r="5263" b="65148"/>
          <a:stretch>
            <a:fillRect/>
          </a:stretch>
        </p:blipFill>
        <p:spPr bwMode="auto">
          <a:xfrm>
            <a:off x="1168388" y="1122359"/>
            <a:ext cx="1071570" cy="357190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23858" r="5263" b="65148"/>
          <a:stretch>
            <a:fillRect/>
          </a:stretch>
        </p:blipFill>
        <p:spPr bwMode="auto">
          <a:xfrm>
            <a:off x="454008" y="1550987"/>
            <a:ext cx="571504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Администратор\Рабочий стол\Замира888\меньший-че-овек-d-указывает-па-ец-35254533.jpg"/>
          <p:cNvPicPr>
            <a:picLocks noChangeAspect="1" noChangeArrowheads="1"/>
          </p:cNvPicPr>
          <p:nvPr/>
        </p:nvPicPr>
        <p:blipFill>
          <a:blip r:embed="rId2" cstate="print"/>
          <a:srcRect l="12965" t="6684" b="9761"/>
          <a:stretch>
            <a:fillRect/>
          </a:stretch>
        </p:blipFill>
        <p:spPr bwMode="auto">
          <a:xfrm>
            <a:off x="0" y="1765301"/>
            <a:ext cx="1500198" cy="13573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Сказуемое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174625"/>
            <a:ext cx="255588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45100" y="163954"/>
            <a:ext cx="381000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45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0" y="479417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Определите сказуемое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256" y="765169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Улетают  птицы.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2702" y="1050921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Ученики читают  и пишут.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39886" r="5263" b="49120"/>
          <a:stretch>
            <a:fillRect/>
          </a:stretch>
        </p:blipFill>
        <p:spPr bwMode="auto">
          <a:xfrm>
            <a:off x="168256" y="979483"/>
            <a:ext cx="1214446" cy="35719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39886" r="5263" b="49120"/>
          <a:stretch>
            <a:fillRect/>
          </a:stretch>
        </p:blipFill>
        <p:spPr bwMode="auto">
          <a:xfrm>
            <a:off x="2525710" y="1265235"/>
            <a:ext cx="1000132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39886" r="5263" b="49120"/>
          <a:stretch>
            <a:fillRect/>
          </a:stretch>
        </p:blipFill>
        <p:spPr bwMode="auto">
          <a:xfrm>
            <a:off x="3668718" y="1265235"/>
            <a:ext cx="928694" cy="357190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39886" r="5263" b="49120"/>
          <a:stretch>
            <a:fillRect/>
          </a:stretch>
        </p:blipFill>
        <p:spPr bwMode="auto">
          <a:xfrm>
            <a:off x="1525578" y="1622425"/>
            <a:ext cx="1214446" cy="35719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39694" y="1408111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Ташкент – столица Узбекистана.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1198" y="1836739"/>
            <a:ext cx="49546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Сказуемое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главный член предложения,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который обозначает действие предмета или состояние предметов, лиц, действий и отвечает на вопросы: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делать? Что сделать?, Каков он? Что он такое?  и  др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1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Администратор\Рабочий стол\Замира888\меньший-че-овек-d-указывает-па-ец-35254533.jpg"/>
          <p:cNvPicPr>
            <a:picLocks noChangeAspect="1" noChangeArrowheads="1"/>
          </p:cNvPicPr>
          <p:nvPr/>
        </p:nvPicPr>
        <p:blipFill>
          <a:blip r:embed="rId2" cstate="print"/>
          <a:srcRect l="12965" t="6684" b="9761"/>
          <a:stretch>
            <a:fillRect/>
          </a:stretch>
        </p:blipFill>
        <p:spPr bwMode="auto">
          <a:xfrm>
            <a:off x="168256" y="1765301"/>
            <a:ext cx="1500198" cy="13573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Дополнение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174625"/>
            <a:ext cx="255588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45100" y="163954"/>
            <a:ext cx="381000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145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0" y="479417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Определите дополнения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256" y="765169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Летом я жил  у бабушки.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694" y="1050921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Она испекла пироги с малиной.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694" y="1408111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речке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ведёт тропа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9454" y="1836739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второстепенный член предложения, обозначающий предмет или лицо, выраженное существительным или местоимением в косвенном падеже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67835" r="5263" b="21170"/>
          <a:stretch>
            <a:fillRect/>
          </a:stretch>
        </p:blipFill>
        <p:spPr bwMode="auto">
          <a:xfrm>
            <a:off x="2668586" y="1193797"/>
            <a:ext cx="1357322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67835" r="5263" b="21170"/>
          <a:stretch>
            <a:fillRect/>
          </a:stretch>
        </p:blipFill>
        <p:spPr bwMode="auto">
          <a:xfrm>
            <a:off x="1811330" y="908045"/>
            <a:ext cx="1428760" cy="357190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67835" r="5263" b="21170"/>
          <a:stretch>
            <a:fillRect/>
          </a:stretch>
        </p:blipFill>
        <p:spPr bwMode="auto">
          <a:xfrm>
            <a:off x="239694" y="1550987"/>
            <a:ext cx="1071570" cy="357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01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Дополнение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174625"/>
            <a:ext cx="255588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45100" y="163954"/>
            <a:ext cx="381000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145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256" y="479417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Дополнения бывают прямыми и косвенными.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39826" y="836607"/>
            <a:ext cx="350046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ДОПОЛНЕНИЕ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8256" y="1336673"/>
            <a:ext cx="200026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ПРЯМОЕ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97280" y="1336673"/>
            <a:ext cx="200026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КОСВЕННОЕ</a:t>
            </a:r>
            <a:endParaRPr lang="ru-RU" dirty="0"/>
          </a:p>
        </p:txBody>
      </p:sp>
      <p:sp>
        <p:nvSpPr>
          <p:cNvPr id="19" name="Стрелка вверх 18"/>
          <p:cNvSpPr/>
          <p:nvPr/>
        </p:nvSpPr>
        <p:spPr>
          <a:xfrm rot="14202361">
            <a:off x="825935" y="782989"/>
            <a:ext cx="322811" cy="7222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7287223">
            <a:off x="4750528" y="749372"/>
            <a:ext cx="322811" cy="7222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68256" y="1550987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1.Винительный падеж без предлога (пишу письмо)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2.Родительный падеж, если –обозначает часть предмета (налил чаю, нарезал хлеба)- переходный глагол употребляется с отрицанием НЕ (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надел куртки, не принёс книг).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25842" y="1550987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Остальные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(я к вам пишу).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1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Администратор\Рабочий стол\Замира888\меньший-че-овек-d-указывает-па-ец-35254533.jpg"/>
          <p:cNvPicPr>
            <a:picLocks noChangeAspect="1" noChangeArrowheads="1"/>
          </p:cNvPicPr>
          <p:nvPr/>
        </p:nvPicPr>
        <p:blipFill>
          <a:blip r:embed="rId2" cstate="print"/>
          <a:srcRect l="12965" t="6684" b="9761"/>
          <a:stretch>
            <a:fillRect/>
          </a:stretch>
        </p:blipFill>
        <p:spPr bwMode="auto">
          <a:xfrm>
            <a:off x="168256" y="1765301"/>
            <a:ext cx="1500198" cy="13573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16" y="104796"/>
            <a:ext cx="357190" cy="325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68916" y="122227"/>
            <a:ext cx="385746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145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0" y="479417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Найдите определения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256" y="765169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Зеленеют  молодые сосны и ели.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256" y="1050921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кустом мелькнул лисий хвост.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694" y="1408111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Белые ручки чужой труд любят.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9454" y="1836739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второстепенный член предложения, обозначающий признак, качество, свойство предмета и отвечающий на вопросы: какой? который? чей?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54642" r="5263" b="36562"/>
          <a:stretch>
            <a:fillRect/>
          </a:stretch>
        </p:blipFill>
        <p:spPr bwMode="auto">
          <a:xfrm>
            <a:off x="2454272" y="1265235"/>
            <a:ext cx="1025512" cy="285752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54642" r="5263" b="36562"/>
          <a:stretch>
            <a:fillRect/>
          </a:stretch>
        </p:blipFill>
        <p:spPr bwMode="auto">
          <a:xfrm>
            <a:off x="1382702" y="979483"/>
            <a:ext cx="1214446" cy="285752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54642" r="5263" b="36562"/>
          <a:stretch>
            <a:fillRect/>
          </a:stretch>
        </p:blipFill>
        <p:spPr bwMode="auto">
          <a:xfrm>
            <a:off x="239694" y="1622425"/>
            <a:ext cx="1025512" cy="285752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4"/>
          <a:srcRect l="69552" t="54642" r="5263" b="36562"/>
          <a:stretch>
            <a:fillRect/>
          </a:stretch>
        </p:blipFill>
        <p:spPr bwMode="auto">
          <a:xfrm>
            <a:off x="1739892" y="1622425"/>
            <a:ext cx="1025512" cy="285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01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286412" cy="43601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>
              <a:lnSpc>
                <a:spcPts val="17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Определения бывают согласованные и несогласованные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979483"/>
          <a:ext cx="5668982" cy="207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491"/>
                <a:gridCol w="2834491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Согласованные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определения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Несогласованные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определения</a:t>
                      </a:r>
                      <a:endParaRPr lang="ru-RU" dirty="0"/>
                    </a:p>
                  </a:txBody>
                  <a:tcPr/>
                </a:tc>
              </a:tr>
              <a:tr h="1502462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Ставятся в том же роде, числе и падеже, что и определяемое слово</a:t>
                      </a:r>
                    </a:p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 сделал (какую?) книжную полку.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Связаны с поясняемым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словом управлением или примыканием.</a:t>
                      </a:r>
                    </a:p>
                    <a:p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Полка (какая?) для книг была сделана ученико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11792" y="122227"/>
            <a:ext cx="35719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9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898</Words>
  <Application>Microsoft Office PowerPoint</Application>
  <PresentationFormat>Произвольный</PresentationFormat>
  <Paragraphs>211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Русский язык</vt:lpstr>
      <vt:lpstr>Члены предложения </vt:lpstr>
      <vt:lpstr>Члены предложения</vt:lpstr>
      <vt:lpstr>Подлежащее</vt:lpstr>
      <vt:lpstr>Сказуемое</vt:lpstr>
      <vt:lpstr>Дополнение</vt:lpstr>
      <vt:lpstr>Дополнение</vt:lpstr>
      <vt:lpstr>Определение</vt:lpstr>
      <vt:lpstr>Определение</vt:lpstr>
      <vt:lpstr>Обстоятельство</vt:lpstr>
      <vt:lpstr>Обстоятельство</vt:lpstr>
      <vt:lpstr>Работа с учебником стр.5. упр.7.</vt:lpstr>
      <vt:lpstr>Словарная работа</vt:lpstr>
      <vt:lpstr>Выполните  задания</vt:lpstr>
      <vt:lpstr>  Выполните задания</vt:lpstr>
      <vt:lpstr>Выполните задания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144</cp:revision>
  <dcterms:created xsi:type="dcterms:W3CDTF">2020-04-13T08:05:42Z</dcterms:created>
  <dcterms:modified xsi:type="dcterms:W3CDTF">2020-09-17T07:02:24Z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