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312" r:id="rId4"/>
    <p:sldId id="313" r:id="rId5"/>
    <p:sldId id="282" r:id="rId6"/>
    <p:sldId id="283" r:id="rId7"/>
    <p:sldId id="286" r:id="rId8"/>
    <p:sldId id="287" r:id="rId9"/>
    <p:sldId id="289" r:id="rId10"/>
    <p:sldId id="290" r:id="rId11"/>
    <p:sldId id="291" r:id="rId12"/>
    <p:sldId id="292" r:id="rId13"/>
    <p:sldId id="29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71" r:id="rId2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93" autoAdjust="0"/>
    <p:restoredTop sz="94679" autoAdjust="0"/>
  </p:normalViewPr>
  <p:slideViewPr>
    <p:cSldViewPr>
      <p:cViewPr>
        <p:scale>
          <a:sx n="100" d="100"/>
          <a:sy n="100" d="100"/>
        </p:scale>
        <p:origin x="-414" y="-978"/>
      </p:cViewPr>
      <p:guideLst>
        <p:guide orient="horz" pos="2880"/>
        <p:guide pos="216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4617-FD99-4AC3-9521-C6BE2C905BF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6DDF-4963-4FBF-99E9-321E47346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F6DDF-4963-4FBF-99E9-321E47346A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CB1A63E9-691C-42CE-B860-DED2385FF75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68784" y="1122359"/>
            <a:ext cx="1451290" cy="1714512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978" y="218738"/>
            <a:ext cx="4107682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       Литература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739760" y="1050921"/>
            <a:ext cx="4871257" cy="2194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0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2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730"/>
              </a:lnSpc>
            </a:pPr>
            <a:r>
              <a:rPr lang="ru-RU" sz="2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Узбекская  литература. </a:t>
            </a:r>
            <a:r>
              <a:rPr lang="en-US" sz="2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730"/>
              </a:lnSpc>
            </a:pPr>
            <a:r>
              <a:rPr lang="ru-RU" sz="2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Жанры  восточной лирики.</a:t>
            </a:r>
          </a:p>
          <a:p>
            <a:pPr marL="12700">
              <a:lnSpc>
                <a:spcPts val="2730"/>
              </a:lnSpc>
            </a:pPr>
            <a:r>
              <a:rPr lang="ru-RU" sz="2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Абу  Али  ибн  Сина.</a:t>
            </a:r>
          </a:p>
          <a:p>
            <a:pPr marL="12700">
              <a:lnSpc>
                <a:spcPts val="273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596" y="1118369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</a:t>
            </a:r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46596" y="2054473"/>
            <a:ext cx="344170" cy="8084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8527" y="541953"/>
            <a:ext cx="46657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2570" y="122227"/>
            <a:ext cx="3214710" cy="20774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ts val="12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 из  ярких  лириков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века  был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Лутфи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воспевавший  идеальную  любовь.  Широко   была  известна   лирика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Саккаки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 особое  место  в  национальном   литературном  процессе  того  периода  занимает  творчество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Алишера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Навои.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Свою лирику  он  объединил  в   четыре  сборника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(дивана),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включив  в  них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касыды, газели,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кытъа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рубаи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Администратор\Рабочий стол\Замира(3)\Lutfij-1.jpg"/>
          <p:cNvPicPr>
            <a:picLocks noChangeAspect="1" noChangeArrowheads="1"/>
          </p:cNvPicPr>
          <p:nvPr/>
        </p:nvPicPr>
        <p:blipFill>
          <a:blip r:embed="rId2"/>
          <a:srcRect b="8677"/>
          <a:stretch>
            <a:fillRect/>
          </a:stretch>
        </p:blipFill>
        <p:spPr bwMode="auto">
          <a:xfrm>
            <a:off x="3740156" y="122227"/>
            <a:ext cx="1785950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97280" y="1765301"/>
            <a:ext cx="1903446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Вершиной  поэзии  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Навои  стала 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«Хамса» </a:t>
            </a:r>
            <a:endParaRPr lang="en-US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Пятерица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Администратор\Рабочий стол\Замира(3)\102_H1EPy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08" y="1550987"/>
            <a:ext cx="3000396" cy="15001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2570" y="193665"/>
            <a:ext cx="5143536" cy="1354217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веке   появляются  многочисленные   литературные  и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рические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произведения и  переводы  на  узбекский   язык. Исторические  события Х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столетия  отразились   в  поэме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Мухаммада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Салиха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Шейбани-наме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(1506), а  также  в  творчестве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Захириддина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Мухаммада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Бабура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 протяжении  всей   своей  жизни  он вёл   записи,  которые  составили  автобиографический труд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Бабур-наме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замечательный  литературный и  исторический  памятник.</a:t>
            </a:r>
          </a:p>
        </p:txBody>
      </p:sp>
      <p:pic>
        <p:nvPicPr>
          <p:cNvPr id="9218" name="Picture 2" descr="C:\Documents and Settings\Администратор\Рабочий стол\Замира(3)\xud_bobur.jpg"/>
          <p:cNvPicPr>
            <a:picLocks noChangeAspect="1" noChangeArrowheads="1"/>
          </p:cNvPicPr>
          <p:nvPr/>
        </p:nvPicPr>
        <p:blipFill>
          <a:blip r:embed="rId2"/>
          <a:srcRect l="15000" t="-731" b="5112"/>
          <a:stretch>
            <a:fillRect/>
          </a:stretch>
        </p:blipFill>
        <p:spPr bwMode="auto">
          <a:xfrm>
            <a:off x="525446" y="1550987"/>
            <a:ext cx="1357322" cy="1580035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Замира(3)\ima87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958" y="1550987"/>
            <a:ext cx="2857520" cy="16243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39694" y="1550987"/>
            <a:ext cx="5143536" cy="1354217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Позднее   большую  известность получили  произведения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Турди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Фароги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Машраба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  других.   С Х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века  усиливается   влияние  фольклора  на  письменную  литературу.  Национальные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мифосюжеты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  образы,  лежащие  в  основе  древних  сказаний,  легенд,  преданий,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дастанов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послужили  основой  для  создания  целого  ряда  новых  произведений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(поэмы  «Юсуф  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Назыма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Хирави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Тахир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Сайёди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Бахрам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Гуляндом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Сайкали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др.).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Администратор\Рабочий стол\Замира(3)\1530865644_renesans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84" y="122227"/>
            <a:ext cx="4643470" cy="1428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68256" y="193665"/>
            <a:ext cx="5357850" cy="2708434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XVIII-XIX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веках  основными  литературными  центрами  становятся  Ферганская  долина,  Хорезм  и Бухара.  Появляются   стихи 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Хорезми,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испытавшего   заметное   влияние  Навои  и Физули.  Стихи 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Надиры,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Увайси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Махзуны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посвящены   традиционной   любовной  теме.  В   начале 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века были популярны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сатирические    памфлеты 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Гульхани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Махмура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Агахи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Шедевром  узбекской   классики   стали  поэтические  произведения 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Муниса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его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   труд  «Райский  сад  счастья»,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который   завершил 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Агахи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 автор   обширного  дивана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«Талисман   влюблённых».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2228"/>
            <a:ext cx="5765800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26106" cy="49244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Жанры  восточной   лирики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256" y="550855"/>
            <a:ext cx="5450948" cy="2585323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Восточная    лирика  складывалась на  протяжении  нескольких   веков  и  имела  свои  специфические  жанровые  и  стилистические  особенности. Так,  собрание  лирических   стихотворений  какого-либо  автора называлось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диван.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  форма   стала  складываться   в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веке.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Главным    жанром   дивана   была  обычно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парадная  ода – касыда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состоящая  из  вступления  и  самого  славословия   адресату.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Как  правило,  вступление  посвящалось  описанию  природы или  описанию  красоты  воображаемой  возлюбленной    поэта.   Когда  вступление   касалось  любовной    темы, поэты  называли  его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газелью,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  по-арабски  означает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любовные  речи,  нежная  беседа  с  возлюбленной»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Особо   удавшиеся   поэтам   газели  постепенно  отрывались  от  касыды,  и  таким   образом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газель   со  временем  превратилась  в  самостоятельный  жанр восточной   лирики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Признанными   мастерами   газели  считаются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Саади,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Хафиз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Аттар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846864" cy="1846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132" y="122227"/>
            <a:ext cx="5214974" cy="2800767"/>
          </a:xfrm>
        </p:spPr>
        <p:txBody>
          <a:bodyPr/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Газель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лирическое  стихотворение, состоящее из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бейтов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 в  отдельных  случаях количество   бейтов  может  варьироваться ).  Каждое   двустишие  газели,  согласно   традициям, должно  быть   законченным,  цельным.  Восточные  поэты  часто  сравнивали  газель  с  нитью, на  которую  нанизаны жемчужины,  где  каждая   жемчужина  -   сама  по  себе,  но  их  сдерживает  нить   -   общность  размера  и  рифмы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моноритм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Часто  в  газелях  использовался  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редиф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отдельное  слово  или  сочетание  слов, остающееся  неизменным  на  протяжении  всего  стихотворения  и  стоящее   непосредственно  следом   за  рифмой.</a:t>
            </a: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  последнем   двустишии   упоминался  псевдоним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тахаллус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автора. 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9216" y="193665"/>
            <a:ext cx="5256584" cy="3052118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 smtClean="0"/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Сияньем твоего лица, его огнем обожжены , —</a:t>
            </a: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Черны и брови, и глаза, и родинки твои черны.</a:t>
            </a:r>
          </a:p>
          <a:p>
            <a:pPr>
              <a:lnSpc>
                <a:spcPts val="1400"/>
              </a:lnSpc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раны сердца моего ты вылетел, мой скорбный  вздох. </a:t>
            </a: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опалил моей тоской сердца людские всей страны.</a:t>
            </a:r>
          </a:p>
          <a:p>
            <a:pPr>
              <a:lnSpc>
                <a:spcPts val="1400"/>
              </a:lnSpc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сердце, как ошиблось ты, запутавшись в ее кудрях! </a:t>
            </a: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Тебе отныне лишь обман, лишь тьма и горе суждены...</a:t>
            </a:r>
          </a:p>
          <a:p>
            <a:pPr>
              <a:lnSpc>
                <a:spcPts val="1400"/>
              </a:lnSpc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Палас печали надо мной ты распростер, о небосвод! </a:t>
            </a: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твой атлас не нужен мне, хоть краскам дивным нет цены.</a:t>
            </a:r>
          </a:p>
          <a:p>
            <a:pPr>
              <a:lnSpc>
                <a:spcPts val="1400"/>
              </a:lnSpc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Беда и скорбь! Небытию скорей предайте Навои: </a:t>
            </a:r>
          </a:p>
          <a:p>
            <a:pPr>
              <a:lnSpc>
                <a:spcPts val="14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от печали изнемог, он жаждет вечной тишины.</a:t>
            </a:r>
          </a:p>
          <a:p>
            <a:pPr>
              <a:lnSpc>
                <a:spcPts val="14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Алишер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НАВОИ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  <a:buFont typeface="Wingdings" pitchFamily="2" charset="2"/>
              <a:buChar char="v"/>
            </a:pP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336541"/>
            <a:ext cx="5429288" cy="236988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Другим   распространенным  жанром  восточной  лирики  были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рубаи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четверостишия  на философскую  и  любовную  тематику, обычно  рифмующиеся  по  схеме  а-а,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б-а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Наиболее  известными  мастерами  жанра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рубаи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считают  Омара  Хайяма, Навои,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Бабура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Напрасно не  скорби  о  бывшем   дне,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Не   думай   о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ненаступившем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дне.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Не  расточай  души,  живи  сегодня,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Вот  в этом небо  озарившем  дне. 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Омар  Хайям. 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Администратор\Рабочий стол\Замира(3)\Омар Хаям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8" y="1265235"/>
            <a:ext cx="1714512" cy="18383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192" y="193665"/>
            <a:ext cx="5472608" cy="147732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600" dirty="0" smtClean="0"/>
              <a:t> </a:t>
            </a:r>
            <a:r>
              <a:rPr lang="en-US" sz="1600" dirty="0" smtClean="0"/>
              <a:t>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Абу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Али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Хусейн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ибн 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Абдаллах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ибн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Сина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(Авиценна)  </a:t>
            </a:r>
            <a:endParaRPr lang="en-US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(980 – 1037) -  выдающийся  учёный и философ, врач  и музыкант, естествоиспытатель  и  математик, поэт  и  литературовед.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</a:t>
            </a:r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Замира(3)\Ибн Син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60" y="908045"/>
            <a:ext cx="4071966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Администратор\Рабочий стол\Замира(3)\06_Umt2Y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0921"/>
            <a:ext cx="2525710" cy="192882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93665"/>
            <a:ext cx="5400600" cy="1169551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Ибн  Сина  оказал  огромное   влияние  на классическую  восточную  средневековую  литературу. Самой  знаменитой  его  повестью   была  повесть  «Живой, сын  Бодрствующего».  Считается,  что  она  повлияла  на   создание Данте   «Божественной  комедии».</a:t>
            </a: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      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Администратор\Рабочий стол\Замира(3)\1897903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72" y="979483"/>
            <a:ext cx="2928958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9694" y="265103"/>
            <a:ext cx="5357850" cy="1648204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Узбекская литература  является  полноправной  составляющей мировой  литературы и  занимает в ней  заметное  место. Мало стран, где  бы  не  знали  имён  и  творчества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Алишера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Навои,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Захириддина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Мухаммада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Бабура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романов и рассказов  Абдуллы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Кадыри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Абдуллы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Каххара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повестей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Гафура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Гуляма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произведений  Саида 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Ахмада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Адыла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Якубова и  многих других  узбекских  писателей.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51053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644" y="1693863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Замира(3)\uzbek-liter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46" y="1622425"/>
            <a:ext cx="4643470" cy="14048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2228"/>
            <a:ext cx="5765800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\Рабочий стол\Замира(3)\авиценна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68" y="1193797"/>
            <a:ext cx="2428892" cy="928694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122227"/>
            <a:ext cx="4643470" cy="280076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Ибн  Сина сочинял  прекрасные  стихи,  написал несколько  философских  произведений, где  ставил проблему  соотношения  материального  и телесного. В поэзии  Авиценны  очень ёмко выражено  его  стремление   видеть  мир  единым,  целостным.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Земля  есть тело  мироздания, душа которого  -  Господь.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 люди с ангелами вместе  даруют чувственную  плоть.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Под стать кирпичикам частицы, мир из которых создан сплошь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Единство, в этом  совершенство. Всё остальное в мире – ложь.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Администратор\Рабочий стол\Замира(3)\d3189fc1736f6b125420e2c78e238d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84" y="908045"/>
            <a:ext cx="4500594" cy="13573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27"/>
            <a:ext cx="5454668" cy="315471"/>
          </a:xfrm>
        </p:spPr>
        <p:txBody>
          <a:bodyPr/>
          <a:lstStyle/>
          <a:p>
            <a:r>
              <a:rPr lang="ru-RU" smtClean="0"/>
              <a:t>  </a:t>
            </a:r>
            <a:r>
              <a:rPr lang="ru-RU" sz="180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12" name="object 8"/>
          <p:cNvSpPr txBox="1"/>
          <p:nvPr/>
        </p:nvSpPr>
        <p:spPr>
          <a:xfrm>
            <a:off x="1739892" y="908045"/>
            <a:ext cx="4286280" cy="189410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98450" marR="5080" indent="-285750">
              <a:lnSpc>
                <a:spcPts val="2300"/>
              </a:lnSpc>
              <a:spcBef>
                <a:spcPts val="17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Прочитать   газели  </a:t>
            </a:r>
          </a:p>
          <a:p>
            <a:pPr marR="5080" indent="12700">
              <a:lnSpc>
                <a:spcPts val="2300"/>
              </a:lnSpc>
              <a:spcBef>
                <a:spcPts val="170"/>
              </a:spcBef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Абу Али  ибн  Сины  на  страницах  122-124.</a:t>
            </a:r>
          </a:p>
          <a:p>
            <a:pPr marL="298450" marR="5080" indent="-285750">
              <a:lnSpc>
                <a:spcPts val="2300"/>
              </a:lnSpc>
              <a:spcBef>
                <a:spcPts val="170"/>
              </a:spcBef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Письменно  ответить  </a:t>
            </a:r>
          </a:p>
          <a:p>
            <a:pPr marR="5080">
              <a:lnSpc>
                <a:spcPts val="2300"/>
              </a:lnSpc>
              <a:spcBef>
                <a:spcPts val="170"/>
              </a:spcBef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  вопросы   </a:t>
            </a:r>
          </a:p>
          <a:p>
            <a:pPr marR="5080">
              <a:lnSpc>
                <a:spcPts val="2300"/>
              </a:lnSpc>
              <a:spcBef>
                <a:spcPts val="170"/>
              </a:spcBef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 странице  130.</a:t>
            </a:r>
          </a:p>
        </p:txBody>
      </p:sp>
      <p:grpSp>
        <p:nvGrpSpPr>
          <p:cNvPr id="17" name="object 13"/>
          <p:cNvGrpSpPr/>
          <p:nvPr/>
        </p:nvGrpSpPr>
        <p:grpSpPr>
          <a:xfrm>
            <a:off x="377244" y="708025"/>
            <a:ext cx="1210256" cy="1845396"/>
            <a:chOff x="377244" y="1199601"/>
            <a:chExt cx="906780" cy="1353820"/>
          </a:xfrm>
        </p:grpSpPr>
        <p:sp>
          <p:nvSpPr>
            <p:cNvPr id="18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21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415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256" y="1050921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11132" y="336541"/>
            <a:ext cx="5165196" cy="249299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Своеобразие  и  неповторимость   узбекской  литературы заключены  в  том,  что  в основе  узбекского  художественного  сознания лежат национальные  ценности   и древние  традиции  литературного слова и мышления, которые  гармонично сосуществуют с концептуальными тенденциями мировой литературы  в  рамках  единой  макросистемы  мирового  художественного  процесса. </a:t>
            </a:r>
            <a:endParaRPr lang="ru-RU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256" y="193665"/>
            <a:ext cx="5429288" cy="830997"/>
          </a:xfrm>
          <a:solidFill>
            <a:schemeClr val="bg1"/>
          </a:solidFill>
        </p:spPr>
        <p:txBody>
          <a:bodyPr/>
          <a:lstStyle/>
          <a:p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  это  определяет   эволюцию  и   динамику   художественного  </a:t>
            </a:r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национального </a:t>
            </a:r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становления  узбекской  литературной  системы ХХ – ХХ</a:t>
            </a:r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веков.</a:t>
            </a:r>
            <a:endParaRPr lang="ru-RU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18" y="1908177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11132" y="1122359"/>
            <a:ext cx="5357850" cy="246221"/>
          </a:xfrm>
        </p:spPr>
        <p:txBody>
          <a:bodyPr/>
          <a:lstStyle/>
          <a:p>
            <a:pPr marL="3086100" lvl="6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Замира(3)\uzbek-fine-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0" y="1050921"/>
            <a:ext cx="4857784" cy="2000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2228"/>
            <a:ext cx="5765800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6512" y="265103"/>
            <a:ext cx="5261032" cy="211562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Древнейшие  образцы  узбекской   литературы  относятся  к  устно-поэтическому   творчеству.  Важную  роль  в  становлении  национального   фольклора  сыграли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  животных,  волшебно-фантастические   и   бытовые.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1330" y="0"/>
            <a:ext cx="2143140" cy="4700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Documents and Settings\Администратор\Рабочий стол\Замира(3)\kissa-hikoya-folklor-adabiyot-e1585064687696.jpg"/>
          <p:cNvPicPr>
            <a:picLocks noChangeAspect="1" noChangeArrowheads="1"/>
          </p:cNvPicPr>
          <p:nvPr/>
        </p:nvPicPr>
        <p:blipFill>
          <a:blip r:embed="rId2"/>
          <a:srcRect b="15093"/>
          <a:stretch>
            <a:fillRect/>
          </a:stretch>
        </p:blipFill>
        <p:spPr bwMode="auto">
          <a:xfrm>
            <a:off x="288936" y="1550987"/>
            <a:ext cx="5308608" cy="1428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2228"/>
            <a:ext cx="5765800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132" y="193665"/>
            <a:ext cx="5106661" cy="155098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  новацией  национального  фольклора  стал   жанр 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латифа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рамках  которого  был создан   образ  остроумного, находчивого  мудреца - 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Насреддина  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Афанди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главного  героя и  выразителя  чаяний  народа.</a:t>
            </a:r>
          </a:p>
          <a:p>
            <a:pPr algn="l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Замира(3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22" y="1193797"/>
            <a:ext cx="4572032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239694" y="193665"/>
            <a:ext cx="3071834" cy="114300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ctr">
              <a:lnSpc>
                <a:spcPts val="1700"/>
              </a:lnSpc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Наиболее  крупным  эпическим жанром  национального  фольклора  стал    </a:t>
            </a:r>
            <a:r>
              <a:rPr lang="ru-RU" sz="5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дастан</a:t>
            </a:r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(поэма)</a:t>
            </a:r>
            <a:r>
              <a:rPr lang="ru-RU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который исполнялся  обычно  в сопровождении музыкальных  инструментов (домбры  или   дутара,  гиджака  и  др.)</a:t>
            </a:r>
            <a:r>
              <a:rPr lang="en-US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Самыми  яркими  образцами  узбекского  фольклора  являются   </a:t>
            </a:r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героический   эпос 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Алпамыш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героико-романтический  эпос </a:t>
            </a:r>
            <a:r>
              <a:rPr lang="ru-RU" sz="5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Гороглы</a:t>
            </a:r>
            <a:r>
              <a:rPr lang="ru-RU" sz="5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(более  40  сюжетов),  воинская  повесть  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«Юсуф  и  </a:t>
            </a:r>
            <a:r>
              <a:rPr lang="ru-RU" sz="5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Ахмад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5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сказание  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Тахир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</a:t>
            </a:r>
            <a:r>
              <a:rPr lang="ru-RU" sz="5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sz="5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ts val="1700"/>
              </a:lnSpc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5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Замира(3)\фуркат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4" y="122227"/>
            <a:ext cx="2071702" cy="29733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8256" y="122227"/>
            <a:ext cx="5357850" cy="23042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Начиная  с  Х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века  узбекская  литература    развивается  наиболее интенсивно и  разнообразно. 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систему  национальной  литературы  вводится  светская  тематика. </a:t>
            </a:r>
            <a:endParaRPr lang="en-US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«Юсуф  и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Дурбека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любовно-романтическая  поэма на  библейско-коранический  сюжет,  конец Х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начало  Х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веков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Рабочий стол\Замира(3)\sm_42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74" y="765169"/>
            <a:ext cx="3857652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68256" y="122227"/>
            <a:ext cx="5357850" cy="1538883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 наиболее  высокого  расцвета  узбекское  художественное слово  достигло  в историческую  эпоху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Амира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Темура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Темуридов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Особую популярность завоевали разнообразные эстетические  формы поэтических  произведений.   Сочинения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Ахмада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Яссави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Ахмада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Югнаки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Хорезми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 других были  широко известны  среди  тюркских  народов. Узбекская  литература  эпохи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Темуридов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составляет значительный  этап в её  историческом  развитии.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Замира(3)\Ясови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0" y="1479549"/>
            <a:ext cx="1428760" cy="1622425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Замира(3)\iАхмед Югнак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5644" y="1408111"/>
            <a:ext cx="1500198" cy="1714512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Замира(3)\Хорезми0.jpg"/>
          <p:cNvPicPr>
            <a:picLocks noChangeAspect="1" noChangeArrowheads="1"/>
          </p:cNvPicPr>
          <p:nvPr/>
        </p:nvPicPr>
        <p:blipFill>
          <a:blip r:embed="rId4" cstate="print"/>
          <a:srcRect l="11392" r="16397"/>
          <a:stretch>
            <a:fillRect/>
          </a:stretch>
        </p:blipFill>
        <p:spPr bwMode="auto">
          <a:xfrm>
            <a:off x="3668718" y="1408111"/>
            <a:ext cx="1928826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668982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</TotalTime>
  <Words>1254</Words>
  <Application>Microsoft Office PowerPoint</Application>
  <PresentationFormat>Произвольный</PresentationFormat>
  <Paragraphs>105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      Литература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Жанры  восточной   лирики </vt:lpstr>
      <vt:lpstr>                </vt:lpstr>
      <vt:lpstr>Слайд 16</vt:lpstr>
      <vt:lpstr>Слайд 17</vt:lpstr>
      <vt:lpstr>Слайд 18</vt:lpstr>
      <vt:lpstr>Слайд 19</vt:lpstr>
      <vt:lpstr>Слайд 20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cp:lastModifiedBy>LAN_OS</cp:lastModifiedBy>
  <cp:revision>247</cp:revision>
  <dcterms:created xsi:type="dcterms:W3CDTF">2020-04-13T08:06:06Z</dcterms:created>
  <dcterms:modified xsi:type="dcterms:W3CDTF">2021-02-07T13:28:53Z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