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81" r:id="rId3"/>
    <p:sldId id="312" r:id="rId4"/>
    <p:sldId id="313" r:id="rId5"/>
    <p:sldId id="282" r:id="rId6"/>
    <p:sldId id="283" r:id="rId7"/>
    <p:sldId id="286" r:id="rId8"/>
    <p:sldId id="287" r:id="rId9"/>
    <p:sldId id="289" r:id="rId10"/>
    <p:sldId id="290" r:id="rId11"/>
    <p:sldId id="291" r:id="rId12"/>
    <p:sldId id="292" r:id="rId13"/>
    <p:sldId id="294" r:id="rId14"/>
    <p:sldId id="315" r:id="rId15"/>
    <p:sldId id="316" r:id="rId16"/>
    <p:sldId id="317" r:id="rId17"/>
    <p:sldId id="318" r:id="rId18"/>
    <p:sldId id="319" r:id="rId19"/>
    <p:sldId id="320" r:id="rId20"/>
    <p:sldId id="321" r:id="rId21"/>
    <p:sldId id="271" r:id="rId22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CCCC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993" autoAdjust="0"/>
    <p:restoredTop sz="94679" autoAdjust="0"/>
  </p:normalViewPr>
  <p:slideViewPr>
    <p:cSldViewPr>
      <p:cViewPr>
        <p:scale>
          <a:sx n="100" d="100"/>
          <a:sy n="100" d="100"/>
        </p:scale>
        <p:origin x="-414" y="-978"/>
      </p:cViewPr>
      <p:guideLst>
        <p:guide orient="horz" pos="2880"/>
        <p:guide pos="216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E24617-FD99-4AC3-9521-C6BE2C905BF4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9F6DDF-4963-4FBF-99E9-321E47346A8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9F6DDF-4963-4FBF-99E9-321E47346A83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6399" y="863791"/>
            <a:ext cx="2450465" cy="2123658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18936" y="863791"/>
            <a:ext cx="2450465" cy="212365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CB1A63E9-691C-42CE-B860-DED2385FF754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168784" y="1122359"/>
            <a:ext cx="1451290" cy="1714512"/>
          </a:xfrm>
          <a:prstGeom prst="rect">
            <a:avLst/>
          </a:prstGeom>
          <a:noFill/>
        </p:spPr>
      </p:pic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3978" y="218738"/>
            <a:ext cx="4107682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dirty="0" smtClean="0"/>
              <a:t>       Литература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739760" y="1050921"/>
            <a:ext cx="4871257" cy="219419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0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000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32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  <a:endParaRPr lang="ru-RU" sz="20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0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ts val="2730"/>
              </a:lnSpc>
            </a:pPr>
            <a:r>
              <a:rPr lang="ru-RU" sz="2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Узбекская  литература. </a:t>
            </a:r>
            <a:r>
              <a:rPr lang="en-US" sz="2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ts val="2730"/>
              </a:lnSpc>
            </a:pPr>
            <a:r>
              <a:rPr lang="ru-RU" sz="2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Жанры  восточной лирики.</a:t>
            </a:r>
          </a:p>
          <a:p>
            <a:pPr marL="12700">
              <a:lnSpc>
                <a:spcPts val="2730"/>
              </a:lnSpc>
            </a:pPr>
            <a:r>
              <a:rPr lang="ru-RU" sz="2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Абу  Али  ибн  Сина.</a:t>
            </a:r>
          </a:p>
          <a:p>
            <a:pPr marL="12700">
              <a:lnSpc>
                <a:spcPts val="2730"/>
              </a:lnSpc>
            </a:pP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46596" y="1118369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</a:t>
            </a:r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146596" y="2054473"/>
            <a:ext cx="344170" cy="80842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778527" y="541953"/>
            <a:ext cx="466573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Arial"/>
                <a:cs typeface="Arial"/>
              </a:rPr>
              <a:t>класс</a:t>
            </a:r>
            <a:endParaRPr sz="13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2570" y="122227"/>
            <a:ext cx="3214710" cy="2077402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just">
              <a:lnSpc>
                <a:spcPts val="1200"/>
              </a:lnSpc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Одним  из  ярких  лириков  </a:t>
            </a:r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XV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века  был </a:t>
            </a:r>
            <a:r>
              <a:rPr lang="ru-RU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Лутфи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воспевавший  идеальную  любовь.  Широко   была  известна   лирика 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Атаи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и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Саккаки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Но  особое  место  в  национальном   литературном  процессе  того  периода  занимает  творчество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Алишера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Навои. 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Свою лирику  он  объединил  в   четыре  сборника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(дивана),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включив  в  них  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касыды, газели,  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кытъа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рубаи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 др.</a:t>
            </a:r>
          </a:p>
          <a:p>
            <a:pPr algn="just"/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1600" b="1" i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Documents and Settings\Администратор\Рабочий стол\Замира(3)\Lutfij-1.jpg"/>
          <p:cNvPicPr>
            <a:picLocks noChangeAspect="1" noChangeArrowheads="1"/>
          </p:cNvPicPr>
          <p:nvPr/>
        </p:nvPicPr>
        <p:blipFill>
          <a:blip r:embed="rId2"/>
          <a:srcRect b="8677"/>
          <a:stretch>
            <a:fillRect/>
          </a:stretch>
        </p:blipFill>
        <p:spPr bwMode="auto">
          <a:xfrm>
            <a:off x="3740156" y="122227"/>
            <a:ext cx="1785950" cy="164307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97280" y="1765301"/>
            <a:ext cx="1903446" cy="1310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900"/>
              </a:lnSpc>
            </a:pP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Вершиной  поэзии  </a:t>
            </a:r>
            <a:endParaRPr lang="en-US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1900"/>
              </a:lnSpc>
            </a:pP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Навои  стала </a:t>
            </a:r>
            <a:endParaRPr lang="en-US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1900"/>
              </a:lnSpc>
            </a:pP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«Хамса» </a:t>
            </a:r>
            <a:endParaRPr lang="en-US" b="1" i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1900"/>
              </a:lnSpc>
            </a:pP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(«</a:t>
            </a:r>
            <a:r>
              <a:rPr lang="ru-RU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Пятерица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»)</a:t>
            </a:r>
            <a:r>
              <a:rPr lang="en-US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i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 descr="C:\Documents and Settings\Администратор\Рабочий стол\Замира(3)\102_H1EPyAz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4008" y="1550987"/>
            <a:ext cx="3000396" cy="150019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382570" y="193665"/>
            <a:ext cx="5143536" cy="1354217"/>
          </a:xfrm>
          <a:solidFill>
            <a:schemeClr val="bg1"/>
          </a:solidFill>
        </p:spPr>
        <p:txBody>
          <a:bodyPr/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Х</a:t>
            </a:r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веке   появляются  многочисленные   литературные  и  </a:t>
            </a:r>
            <a:r>
              <a:rPr lang="ru-RU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исто</a:t>
            </a:r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рические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произведения и  переводы  на  узбекский   язык. Исторические  события Х</a:t>
            </a:r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столетия  отразились   в  поэме 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Мухаммада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Салиха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Шейбани-наме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(1506), а  также  в  творчестве 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Захириддина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Мухаммада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Бабура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 протяжении  всей   своей  жизни  он вёл   записи,  которые  составили  автобиографический труд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Бабур-наме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 замечательный  литературный и  исторический  памятник.</a:t>
            </a:r>
          </a:p>
        </p:txBody>
      </p:sp>
      <p:pic>
        <p:nvPicPr>
          <p:cNvPr id="9218" name="Picture 2" descr="C:\Documents and Settings\Администратор\Рабочий стол\Замира(3)\xud_bobur.jpg"/>
          <p:cNvPicPr>
            <a:picLocks noChangeAspect="1" noChangeArrowheads="1"/>
          </p:cNvPicPr>
          <p:nvPr/>
        </p:nvPicPr>
        <p:blipFill>
          <a:blip r:embed="rId2"/>
          <a:srcRect l="15000" t="-731" b="5112"/>
          <a:stretch>
            <a:fillRect/>
          </a:stretch>
        </p:blipFill>
        <p:spPr bwMode="auto">
          <a:xfrm>
            <a:off x="525446" y="1550987"/>
            <a:ext cx="1357322" cy="1580035"/>
          </a:xfrm>
          <a:prstGeom prst="rect">
            <a:avLst/>
          </a:prstGeom>
          <a:noFill/>
        </p:spPr>
      </p:pic>
      <p:pic>
        <p:nvPicPr>
          <p:cNvPr id="9219" name="Picture 3" descr="C:\Documents and Settings\Администратор\Рабочий стол\Замира(3)\ima87ges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39958" y="1550987"/>
            <a:ext cx="2857520" cy="162435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7462" y="122228"/>
            <a:ext cx="5429288" cy="300039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239694" y="1550987"/>
            <a:ext cx="5143536" cy="1354217"/>
          </a:xfrm>
          <a:solidFill>
            <a:schemeClr val="bg1"/>
          </a:solidFill>
        </p:spPr>
        <p:txBody>
          <a:bodyPr/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Позднее   большую  известность получили  произведения 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Турди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Фароги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), 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Машраба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  других.   С Х</a:t>
            </a:r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века  усиливается   влияние  фольклора  на  письменную  литературу.  Национальные  </a:t>
            </a:r>
            <a:r>
              <a:rPr lang="ru-RU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мифосюжеты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и  образы,  лежащие  в  основе  древних  сказаний,  легенд,  преданий,  </a:t>
            </a:r>
            <a:r>
              <a:rPr lang="ru-RU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дастанов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послужили  основой  для  создания  целого  ряда  новых  произведений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(поэмы  «Юсуф  и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Зулейха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Назыма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Хирави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 «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Тахир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Зухра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Сайёди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«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Бахрам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Гуляндом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Сайкали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др.).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Documents and Settings\Администратор\Рабочий стол\Замира(3)\1530865644_renesans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6884" y="122227"/>
            <a:ext cx="4643470" cy="142876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67462" y="122228"/>
            <a:ext cx="5429288" cy="300039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168256" y="193665"/>
            <a:ext cx="5357850" cy="2708434"/>
          </a:xfrm>
          <a:solidFill>
            <a:schemeClr val="bg1"/>
          </a:solidFill>
        </p:spPr>
        <p:txBody>
          <a:bodyPr/>
          <a:lstStyle/>
          <a:p>
            <a:pPr algn="just"/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В 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XVIII-XIX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веках  основными  литературными  центрами  становятся  Ферганская  долина,  Хорезм  и Бухара.  Появляются   стихи  </a:t>
            </a:r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Хорезми,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испытавшего   заметное   влияние  Навои  и Физули.  Стихи  </a:t>
            </a:r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Надиры, </a:t>
            </a:r>
            <a:r>
              <a:rPr lang="ru-RU" sz="16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Увайси</a:t>
            </a:r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 </a:t>
            </a:r>
            <a:r>
              <a:rPr lang="ru-RU" sz="16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Махзуны</a:t>
            </a:r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посвящены   традиционной   любовной  теме.  В   начале  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века были популярны  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сатирические    памфлеты  </a:t>
            </a:r>
            <a:r>
              <a:rPr lang="ru-RU" sz="1600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Гульхани</a:t>
            </a:r>
            <a:r>
              <a:rPr lang="ru-RU" sz="16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Махмура</a:t>
            </a:r>
            <a:r>
              <a:rPr lang="ru-RU" sz="16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и </a:t>
            </a:r>
            <a:r>
              <a:rPr lang="ru-RU" sz="1600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Агахи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Шедевром  узбекской   классики   стали  поэтические  произведения  </a:t>
            </a:r>
            <a:r>
              <a:rPr lang="ru-RU" sz="1600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Муниса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его  </a:t>
            </a:r>
            <a:r>
              <a:rPr lang="ru-RU" sz="16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исторический    труд  «Райский  сад  счастья», 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который   завершил  </a:t>
            </a:r>
            <a:r>
              <a:rPr lang="ru-RU" sz="1600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Агахи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-   автор   обширного  дивана  </a:t>
            </a:r>
            <a:r>
              <a:rPr lang="ru-RU" sz="16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«Талисман   влюблённых».</a:t>
            </a:r>
            <a:endParaRPr lang="ru-RU" sz="1600" b="1" i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22228"/>
            <a:ext cx="5765800" cy="300039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526106" cy="492443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en-US" dirty="0" smtClean="0"/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Жанры  восточной   лирики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8256" y="550855"/>
            <a:ext cx="5450948" cy="2585323"/>
          </a:xfrm>
        </p:spPr>
        <p:txBody>
          <a:bodyPr/>
          <a:lstStyle/>
          <a:p>
            <a:pPr algn="just"/>
            <a:r>
              <a:rPr lang="ru-RU" b="1" i="1" dirty="0" smtClean="0">
                <a:solidFill>
                  <a:srgbClr val="0070C0"/>
                </a:solidFill>
              </a:rPr>
              <a:t>     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Восточная    лирика  складывалась на  протяжении  нескольких   веков  и  имела  свои  специфические  жанровые  и  стилистические  особенности. Так,  собрание  лирических   стихотворений  какого-либо  автора называлось 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диван.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Эта  форма   стала  складываться   в  </a:t>
            </a:r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веке.</a:t>
            </a:r>
          </a:p>
          <a:p>
            <a:pPr algn="just"/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Главным    жанром   дивана   была  обычно 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парадная  ода – касыда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состоящая  из  вступления  и  самого  славословия   адресату.</a:t>
            </a:r>
          </a:p>
          <a:p>
            <a:pPr algn="just"/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Как  правило,  вступление  посвящалось  описанию  природы или  описанию  красоты  воображаемой  возлюбленной    поэта.   Когда  вступление   касалось  любовной    темы, поэты  называли  его  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газелью,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что  по-арабски  означает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любовные  речи,  нежная  беседа  с  возлюбленной»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Особо   удавшиеся   поэтам   газели  постепенно  отрывались  от  касыды,  и  таким   образом   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газель   со  временем  превратилась  в  самостоятельный  жанр восточной   лирики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 Признанными   мастерами   газели  считаются   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Саади, </a:t>
            </a:r>
            <a:r>
              <a:rPr lang="ru-RU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Хафиз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Аттар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i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18936" y="863791"/>
            <a:ext cx="2846864" cy="184666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11132" y="122227"/>
            <a:ext cx="5214974" cy="2800767"/>
          </a:xfrm>
        </p:spPr>
        <p:txBody>
          <a:bodyPr/>
          <a:lstStyle/>
          <a:p>
            <a:pPr algn="just"/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Газель 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  лирическое  стихотворение, состоящее из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 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бейтов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  в  отдельных  случаях количество   бейтов  может  варьироваться ).  Каждое   двустишие  газели,  согласно   традициям, должно  быть   законченным,  цельным.  Восточные  поэты  часто  сравнивали  газель  с  нитью, на  которую  нанизаны жемчужины,  где  каждая   жемчужина  -   сама  по  себе,  но  их  сдерживает  нить   -   общность  размера  и  рифмы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моноритм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). 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Часто  в  газелях  использовался   </a:t>
            </a:r>
            <a:r>
              <a:rPr lang="ru-RU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редиф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отдельное  слово  или  сочетание  слов, остающееся  неизменным  на  протяжении  всего  стихотворения  и  стоящее   непосредственно  следом   за  рифмой.</a:t>
            </a:r>
          </a:p>
          <a:p>
            <a:pPr algn="just"/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В  последнем   двустишии   упоминался  псевдоним 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тахаллус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автора. </a:t>
            </a:r>
            <a:endParaRPr lang="ru-RU" sz="1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9216" y="193665"/>
            <a:ext cx="5256584" cy="3052118"/>
          </a:xfrm>
        </p:spPr>
        <p:txBody>
          <a:bodyPr/>
          <a:lstStyle/>
          <a:p>
            <a:pPr>
              <a:lnSpc>
                <a:spcPts val="1400"/>
              </a:lnSpc>
            </a:pPr>
            <a:r>
              <a:rPr lang="ru-RU" dirty="0" smtClean="0"/>
              <a:t>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Сияньем твоего лица, его огнем обожжены , —</a:t>
            </a:r>
          </a:p>
          <a:p>
            <a:pPr>
              <a:lnSpc>
                <a:spcPts val="1400"/>
              </a:lnSpc>
            </a:pP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Черны и брови, и глаза, и родинки твои черны.</a:t>
            </a:r>
          </a:p>
          <a:p>
            <a:pPr>
              <a:lnSpc>
                <a:spcPts val="1400"/>
              </a:lnSpc>
            </a:pPr>
            <a:endParaRPr lang="ru-RU" sz="14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400"/>
              </a:lnSpc>
            </a:pP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 раны сердца моего ты вылетел, мой скорбный  вздох. </a:t>
            </a:r>
          </a:p>
          <a:p>
            <a:pPr>
              <a:lnSpc>
                <a:spcPts val="1400"/>
              </a:lnSpc>
            </a:pP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опалил моей тоской сердца людские всей страны.</a:t>
            </a:r>
          </a:p>
          <a:p>
            <a:pPr>
              <a:lnSpc>
                <a:spcPts val="1400"/>
              </a:lnSpc>
            </a:pPr>
            <a:endParaRPr lang="ru-RU" sz="14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400"/>
              </a:lnSpc>
            </a:pP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 сердце, как ошиблось ты, запутавшись в ее кудрях! </a:t>
            </a:r>
          </a:p>
          <a:p>
            <a:pPr>
              <a:lnSpc>
                <a:spcPts val="1400"/>
              </a:lnSpc>
            </a:pP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Тебе отныне лишь обман, лишь тьма и горе суждены...</a:t>
            </a:r>
          </a:p>
          <a:p>
            <a:pPr>
              <a:lnSpc>
                <a:spcPts val="1400"/>
              </a:lnSpc>
            </a:pPr>
            <a:endParaRPr lang="ru-RU" sz="14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400"/>
              </a:lnSpc>
            </a:pP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Палас печали надо мной ты распростер, о небосвод! </a:t>
            </a:r>
          </a:p>
          <a:p>
            <a:pPr>
              <a:lnSpc>
                <a:spcPts val="1400"/>
              </a:lnSpc>
            </a:pP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Но твой атлас не нужен мне, хоть краскам дивным нет цены.</a:t>
            </a:r>
          </a:p>
          <a:p>
            <a:pPr>
              <a:lnSpc>
                <a:spcPts val="1400"/>
              </a:lnSpc>
            </a:pPr>
            <a:endParaRPr lang="ru-RU" sz="14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400"/>
              </a:lnSpc>
            </a:pP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Беда и скорбь! Небытию скорей предайте Навои: </a:t>
            </a:r>
          </a:p>
          <a:p>
            <a:pPr>
              <a:lnSpc>
                <a:spcPts val="1400"/>
              </a:lnSpc>
            </a:pP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Он от печали изнемог, он жаждет вечной тишины.</a:t>
            </a:r>
          </a:p>
          <a:p>
            <a:pPr>
              <a:lnSpc>
                <a:spcPts val="1400"/>
              </a:lnSpc>
            </a:pP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en-US" sz="1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400"/>
              </a:lnSpc>
            </a:pP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Алишер</a:t>
            </a:r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НАВОИ</a:t>
            </a:r>
            <a:r>
              <a:rPr lang="en-US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400"/>
              </a:lnSpc>
              <a:buFont typeface="Wingdings" pitchFamily="2" charset="2"/>
              <a:buChar char="v"/>
            </a:pP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7462" y="122228"/>
            <a:ext cx="5429288" cy="300039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336541"/>
            <a:ext cx="5429288" cy="2369880"/>
          </a:xfrm>
        </p:spPr>
        <p:txBody>
          <a:bodyPr/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Другим   распространенным  жанром  восточной  лирики  были  </a:t>
            </a:r>
            <a:r>
              <a:rPr lang="ru-RU" sz="1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рубаи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-  четверостишия  на философскую  и  любовную  тематику, обычно  рифмующиеся  по  схеме  а-а,  </a:t>
            </a:r>
            <a:r>
              <a:rPr lang="ru-RU" sz="1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б-а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Наиболее  известными  мастерами  жанра  </a:t>
            </a:r>
            <a:r>
              <a:rPr lang="ru-RU" sz="1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рубаи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считают  Омара  Хайяма, Навои, </a:t>
            </a:r>
            <a:r>
              <a:rPr lang="ru-RU" sz="1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Бабура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4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Напрасно не  скорби  о  бывшем   дне,</a:t>
            </a:r>
          </a:p>
          <a:p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Не   думай   о  </a:t>
            </a:r>
            <a:r>
              <a:rPr lang="ru-RU" sz="1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ненаступившем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дне.</a:t>
            </a:r>
          </a:p>
          <a:p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Не  расточай  души,  живи  сегодня,</a:t>
            </a:r>
          </a:p>
          <a:p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Вот  в этом небо  озарившем  дне. </a:t>
            </a:r>
          </a:p>
          <a:p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Омар  Хайям. </a:t>
            </a:r>
            <a:endParaRPr lang="ru-RU" sz="1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Documents and Settings\Администратор\Рабочий стол\Замира(3)\Омар Хаямs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8718" y="1265235"/>
            <a:ext cx="1714512" cy="183832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3192" y="193665"/>
            <a:ext cx="5472608" cy="1477328"/>
          </a:xfrm>
        </p:spPr>
        <p:txBody>
          <a:bodyPr/>
          <a:lstStyle/>
          <a:p>
            <a:r>
              <a:rPr lang="ru-RU" dirty="0" smtClean="0"/>
              <a:t>    </a:t>
            </a:r>
            <a:r>
              <a:rPr lang="ru-RU" sz="1600" dirty="0" smtClean="0"/>
              <a:t> </a:t>
            </a:r>
            <a:r>
              <a:rPr lang="en-US" sz="1600" dirty="0" smtClean="0"/>
              <a:t> 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Абу</a:t>
            </a:r>
            <a:r>
              <a:rPr lang="en-US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Али </a:t>
            </a:r>
            <a:r>
              <a:rPr lang="en-US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Хусейн </a:t>
            </a:r>
            <a:r>
              <a:rPr lang="en-US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ибн  </a:t>
            </a:r>
            <a:r>
              <a:rPr lang="en-US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Абдаллах</a:t>
            </a:r>
            <a:r>
              <a:rPr lang="en-US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ибн </a:t>
            </a:r>
            <a:r>
              <a:rPr lang="en-US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Сина </a:t>
            </a:r>
            <a:r>
              <a:rPr lang="en-US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(Авиценна)  </a:t>
            </a:r>
            <a:endParaRPr lang="en-US" sz="14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(980 – 1037) -  выдающийся  учёный и философ, врач  и музыкант, естествоиспытатель  и  математик, поэт  и  литературовед.</a:t>
            </a:r>
          </a:p>
          <a:p>
            <a:r>
              <a:rPr lang="ru-RU" sz="1600" b="1" i="1" dirty="0" smtClean="0">
                <a:solidFill>
                  <a:srgbClr val="0070C0"/>
                </a:solidFill>
              </a:rPr>
              <a:t>                                     </a:t>
            </a:r>
            <a:endParaRPr lang="ru-RU" b="1" i="1" dirty="0" smtClean="0">
              <a:solidFill>
                <a:srgbClr val="0070C0"/>
              </a:solidFill>
            </a:endParaRPr>
          </a:p>
          <a:p>
            <a:endParaRPr lang="ru-RU" b="1" i="1" dirty="0" smtClean="0">
              <a:solidFill>
                <a:srgbClr val="FF0000"/>
              </a:solidFill>
            </a:endParaRPr>
          </a:p>
          <a:p>
            <a:endParaRPr lang="ru-RU" b="1" i="1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                          </a:t>
            </a:r>
            <a:endParaRPr lang="ru-RU" dirty="0"/>
          </a:p>
        </p:txBody>
      </p:sp>
      <p:pic>
        <p:nvPicPr>
          <p:cNvPr id="12290" name="Picture 2" descr="C:\Documents and Settings\Администратор\Рабочий стол\Замира(3)\Ибн Сино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9760" y="908045"/>
            <a:ext cx="4071966" cy="214314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67462" y="122228"/>
            <a:ext cx="5429288" cy="300039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C:\Documents and Settings\Администратор\Рабочий стол\Замира(3)\06_Umt2YaQ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50921"/>
            <a:ext cx="2525710" cy="1928826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93665"/>
            <a:ext cx="5400600" cy="1169551"/>
          </a:xfrm>
        </p:spPr>
        <p:txBody>
          <a:bodyPr/>
          <a:lstStyle/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Ибн  Сина  оказал  огромное   влияние  на классическую  восточную  средневековую  литературу. Самой  знаменитой  его  повестью   была  повесть  «Живой, сын  Бодрствующего».  Считается,  что  она  повлияла  на   создание Данте   «Божественной  комедии».</a:t>
            </a: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r>
              <a:rPr lang="ru-RU" sz="1400" b="1" i="1" dirty="0" smtClean="0">
                <a:solidFill>
                  <a:srgbClr val="0070C0"/>
                </a:solidFill>
              </a:rPr>
              <a:t>      </a:t>
            </a:r>
            <a:endParaRPr lang="ru-RU" sz="1400" b="1" i="1" dirty="0">
              <a:solidFill>
                <a:srgbClr val="FF0000"/>
              </a:solidFill>
            </a:endParaRPr>
          </a:p>
        </p:txBody>
      </p:sp>
      <p:pic>
        <p:nvPicPr>
          <p:cNvPr id="14338" name="Picture 2" descr="C:\Documents and Settings\Администратор\Рабочий стол\Замира(3)\1897903_9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4272" y="979483"/>
            <a:ext cx="2928958" cy="207170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39694" y="265103"/>
            <a:ext cx="5357850" cy="1648204"/>
          </a:xfrm>
        </p:spPr>
        <p:txBody>
          <a:bodyPr>
            <a:noAutofit/>
          </a:bodyPr>
          <a:lstStyle/>
          <a:p>
            <a:pPr algn="just">
              <a:lnSpc>
                <a:spcPts val="1500"/>
              </a:lnSpc>
            </a:pPr>
            <a:r>
              <a:rPr lang="ru-RU" sz="1400" b="1" i="1" dirty="0" smtClean="0">
                <a:solidFill>
                  <a:schemeClr val="accent5">
                    <a:lumMod val="75000"/>
                  </a:schemeClr>
                </a:solidFill>
              </a:rPr>
              <a:t>          </a:t>
            </a:r>
            <a:r>
              <a:rPr lang="ru-RU" sz="14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Узбекская литература  является  полноправной  составляющей мировой  литературы и  занимает в ней  заметное  место. Мало стран, где  бы  не  знали  имён  и  творчества  </a:t>
            </a:r>
            <a:r>
              <a:rPr lang="ru-RU" sz="1400" b="1" i="1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Алишера</a:t>
            </a:r>
            <a:r>
              <a:rPr lang="ru-RU" sz="14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Навои, </a:t>
            </a:r>
            <a:r>
              <a:rPr lang="ru-RU" sz="1400" b="1" i="1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Захириддина</a:t>
            </a:r>
            <a:r>
              <a:rPr lang="ru-RU" sz="14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i="1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Мухаммада</a:t>
            </a:r>
            <a:r>
              <a:rPr lang="ru-RU" sz="14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i="1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Бабура</a:t>
            </a:r>
            <a:r>
              <a:rPr lang="ru-RU" sz="14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романов и рассказов  Абдуллы  </a:t>
            </a:r>
            <a:r>
              <a:rPr lang="ru-RU" sz="1400" b="1" i="1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Кадыри</a:t>
            </a:r>
            <a:r>
              <a:rPr lang="ru-RU" sz="14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Абдуллы  </a:t>
            </a:r>
            <a:r>
              <a:rPr lang="ru-RU" sz="1400" b="1" i="1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Каххара</a:t>
            </a:r>
            <a:r>
              <a:rPr lang="ru-RU" sz="14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повестей  </a:t>
            </a:r>
            <a:r>
              <a:rPr lang="ru-RU" sz="1400" b="1" i="1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Гафура</a:t>
            </a:r>
            <a:r>
              <a:rPr lang="ru-RU" sz="14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i="1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Гуляма</a:t>
            </a:r>
            <a:r>
              <a:rPr lang="ru-RU" sz="14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произведений  Саида  </a:t>
            </a:r>
            <a:r>
              <a:rPr lang="ru-RU" sz="1400" b="1" i="1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Ахмада</a:t>
            </a:r>
            <a:r>
              <a:rPr lang="ru-RU" sz="14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i="1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Адыла</a:t>
            </a:r>
            <a:r>
              <a:rPr lang="ru-RU" sz="14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Якубова и  многих других  узбекских  писателей.</a:t>
            </a:r>
            <a:endParaRPr lang="ru-RU" sz="1400" b="1" i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051053"/>
            <a:ext cx="5429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 startAt="3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25644" y="1693863"/>
            <a:ext cx="14287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Администратор\Рабочий стол\Замира(3)\uzbek-literatur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446" y="1622425"/>
            <a:ext cx="4643470" cy="140486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122228"/>
            <a:ext cx="5765800" cy="300039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Администратор\Рабочий стол\Замира(3)\авиценна1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2768" y="1193797"/>
            <a:ext cx="2428892" cy="928694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5446" y="122227"/>
            <a:ext cx="4643470" cy="2800767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>      </a:t>
            </a:r>
            <a:r>
              <a:rPr lang="ru-RU" sz="1400" b="1" i="1" dirty="0" smtClean="0">
                <a:solidFill>
                  <a:schemeClr val="accent5">
                    <a:lumMod val="75000"/>
                  </a:schemeClr>
                </a:solidFill>
              </a:rPr>
              <a:t> 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Ибн  Сина сочинял  прекрасные  стихи,  написал несколько  философских  произведений, где  ставил проблему  соотношения  материального  и телесного. В поэзии  Авиценны  очень ёмко выражено  его  стремление   видеть  мир  единым,  целостным.</a:t>
            </a:r>
            <a:endParaRPr lang="en-US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Земля  есть тело  мироздания, душа которого  -  Господь.</a:t>
            </a:r>
          </a:p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И люди с ангелами вместе  даруют чувственную  плоть.</a:t>
            </a:r>
          </a:p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Под стать кирпичикам частицы, мир из которых создан сплошь</a:t>
            </a:r>
          </a:p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Единство, в этом  совершенство. Всё остальное в мире – ложь. </a:t>
            </a:r>
            <a:endParaRPr lang="ru-RU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5" name="Picture 3" descr="C:\Documents and Settings\Администратор\Рабочий стол\Замира(3)\d3189fc1736f6b125420e2c78e238d0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6884" y="908045"/>
            <a:ext cx="4500594" cy="135732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7462" y="122228"/>
            <a:ext cx="5429288" cy="300039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2227"/>
            <a:ext cx="5454668" cy="315471"/>
          </a:xfrm>
        </p:spPr>
        <p:txBody>
          <a:bodyPr/>
          <a:lstStyle/>
          <a:p>
            <a:r>
              <a:rPr lang="ru-RU" smtClean="0"/>
              <a:t>  </a:t>
            </a:r>
            <a:r>
              <a:rPr lang="ru-RU" sz="180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12" name="object 8"/>
          <p:cNvSpPr txBox="1"/>
          <p:nvPr/>
        </p:nvSpPr>
        <p:spPr>
          <a:xfrm>
            <a:off x="1739892" y="908045"/>
            <a:ext cx="4286280" cy="1894108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298450" marR="5080" indent="-285750">
              <a:lnSpc>
                <a:spcPts val="2300"/>
              </a:lnSpc>
              <a:spcBef>
                <a:spcPts val="17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Прочитать   газели  </a:t>
            </a:r>
          </a:p>
          <a:p>
            <a:pPr marR="5080" indent="12700">
              <a:lnSpc>
                <a:spcPts val="2300"/>
              </a:lnSpc>
              <a:spcBef>
                <a:spcPts val="170"/>
              </a:spcBef>
            </a:pP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Абу Али  ибн  Сины  на  страницах  122-124.</a:t>
            </a:r>
          </a:p>
          <a:p>
            <a:pPr marL="298450" marR="5080" indent="-285750">
              <a:lnSpc>
                <a:spcPts val="2300"/>
              </a:lnSpc>
              <a:spcBef>
                <a:spcPts val="170"/>
              </a:spcBef>
            </a:pP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Письменно  ответить  </a:t>
            </a:r>
          </a:p>
          <a:p>
            <a:pPr marR="5080">
              <a:lnSpc>
                <a:spcPts val="2300"/>
              </a:lnSpc>
              <a:spcBef>
                <a:spcPts val="170"/>
              </a:spcBef>
            </a:pP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  вопросы   </a:t>
            </a:r>
          </a:p>
          <a:p>
            <a:pPr marR="5080">
              <a:lnSpc>
                <a:spcPts val="2300"/>
              </a:lnSpc>
              <a:spcBef>
                <a:spcPts val="170"/>
              </a:spcBef>
            </a:pP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 странице  130.</a:t>
            </a:r>
          </a:p>
        </p:txBody>
      </p:sp>
      <p:grpSp>
        <p:nvGrpSpPr>
          <p:cNvPr id="17" name="object 13"/>
          <p:cNvGrpSpPr/>
          <p:nvPr/>
        </p:nvGrpSpPr>
        <p:grpSpPr>
          <a:xfrm>
            <a:off x="377244" y="708025"/>
            <a:ext cx="1210256" cy="1845396"/>
            <a:chOff x="377244" y="1199601"/>
            <a:chExt cx="906780" cy="1353820"/>
          </a:xfrm>
        </p:grpSpPr>
        <p:sp>
          <p:nvSpPr>
            <p:cNvPr id="18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21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="" xmlns:p14="http://schemas.microsoft.com/office/powerpoint/2010/main" val="294155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8256" y="1050921"/>
            <a:ext cx="50720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sz="half" idx="1"/>
          </p:nvPr>
        </p:nvSpPr>
        <p:spPr>
          <a:xfrm>
            <a:off x="311132" y="336541"/>
            <a:ext cx="5165196" cy="2492990"/>
          </a:xfrm>
        </p:spPr>
        <p:txBody>
          <a:bodyPr/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Своеобразие  и  неповторимость   узбекской  литературы заключены  в  том,  что  в основе  узбекского  художественного  сознания лежат национальные  ценности   и древние  традиции  литературного слова и мышления, которые  гармонично сосуществуют с концептуальными тенденциями мировой литературы  в  рамках  единой  макросистемы  мирового  художественного  процесса. </a:t>
            </a:r>
            <a:endParaRPr lang="ru-RU" sz="1800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7462" y="122228"/>
            <a:ext cx="5429288" cy="300039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8256" y="193665"/>
            <a:ext cx="5429288" cy="830997"/>
          </a:xfrm>
          <a:solidFill>
            <a:schemeClr val="bg1"/>
          </a:solidFill>
        </p:spPr>
        <p:txBody>
          <a:bodyPr/>
          <a:lstStyle/>
          <a:p>
            <a:r>
              <a:rPr lang="ru-RU" sz="16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Всё   это  определяет   эволюцию  и   динамику   художественного  </a:t>
            </a:r>
            <a:r>
              <a:rPr lang="en-US" sz="1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национального </a:t>
            </a:r>
            <a:r>
              <a:rPr lang="en-US" sz="1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становления  узбекской  литературной  системы ХХ – ХХ</a:t>
            </a:r>
            <a:r>
              <a:rPr lang="en-US" sz="1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веков.</a:t>
            </a:r>
            <a:endParaRPr lang="ru-RU" sz="1800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818" y="1908177"/>
            <a:ext cx="5072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sz="half" idx="1"/>
          </p:nvPr>
        </p:nvSpPr>
        <p:spPr>
          <a:xfrm>
            <a:off x="311132" y="1122359"/>
            <a:ext cx="5357850" cy="246221"/>
          </a:xfrm>
        </p:spPr>
        <p:txBody>
          <a:bodyPr/>
          <a:lstStyle/>
          <a:p>
            <a:pPr marL="3086100" lvl="6" indent="-34290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Администратор\Рабочий стол\Замира(3)\uzbek-fine-art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2570" y="1050921"/>
            <a:ext cx="4857784" cy="200026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122228"/>
            <a:ext cx="5765800" cy="300039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36512" y="265103"/>
            <a:ext cx="5261032" cy="2115620"/>
          </a:xfrm>
        </p:spPr>
        <p:txBody>
          <a:bodyPr>
            <a:no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Древнейшие  образцы  узбекской   литературы  относятся  к  устно-поэтическому   творчеству.  Важную  роль  в  становлении  национального   фольклора  сыграли </a:t>
            </a:r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сказки</a:t>
            </a:r>
            <a:r>
              <a:rPr lang="ru-RU" sz="16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о   животных,  волшебно-фантастические   и   бытовые.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811330" y="0"/>
            <a:ext cx="2143140" cy="470031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5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3074" name="Picture 2" descr="C:\Documents and Settings\Администратор\Рабочий стол\Замира(3)\kissa-hikoya-folklor-adabiyot-e1585064687696.jpg"/>
          <p:cNvPicPr>
            <a:picLocks noChangeAspect="1" noChangeArrowheads="1"/>
          </p:cNvPicPr>
          <p:nvPr/>
        </p:nvPicPr>
        <p:blipFill>
          <a:blip r:embed="rId2"/>
          <a:srcRect b="15093"/>
          <a:stretch>
            <a:fillRect/>
          </a:stretch>
        </p:blipFill>
        <p:spPr bwMode="auto">
          <a:xfrm>
            <a:off x="288936" y="1550987"/>
            <a:ext cx="5308608" cy="142876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122228"/>
            <a:ext cx="5765800" cy="300039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11132" y="193665"/>
            <a:ext cx="5106661" cy="1550987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just"/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Художественной  новацией  национального  фольклора  стал   жанр  </a:t>
            </a:r>
            <a:r>
              <a:rPr lang="ru-RU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латифа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в рамках  которого  был создан   образ  остроумного, находчивого  мудреца -  </a:t>
            </a:r>
            <a: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Насреддина  </a:t>
            </a:r>
            <a:r>
              <a:rPr lang="ru-RU" sz="14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Афанди</a:t>
            </a:r>
            <a: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-  главного  героя и  выразителя  чаяний  народа.</a:t>
            </a:r>
          </a:p>
          <a:p>
            <a:pPr algn="l"/>
            <a:endParaRPr lang="ru-RU" sz="1600" b="1" i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endParaRPr lang="ru-RU" sz="1800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Documents and Settings\Администратор\Рабочий стол\Замира(3)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22" y="1193797"/>
            <a:ext cx="4572032" cy="192882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7462" y="122228"/>
            <a:ext cx="5429288" cy="300039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3"/>
          <p:cNvSpPr>
            <a:spLocks noGrp="1"/>
          </p:cNvSpPr>
          <p:nvPr>
            <p:ph sz="half" idx="2"/>
          </p:nvPr>
        </p:nvSpPr>
        <p:spPr>
          <a:xfrm>
            <a:off x="239694" y="193665"/>
            <a:ext cx="3071834" cy="1143008"/>
          </a:xfrm>
          <a:solidFill>
            <a:schemeClr val="bg1"/>
          </a:solidFill>
        </p:spPr>
        <p:txBody>
          <a:bodyPr>
            <a:normAutofit fontScale="25000" lnSpcReduction="20000"/>
          </a:bodyPr>
          <a:lstStyle/>
          <a:p>
            <a:pPr algn="ctr">
              <a:lnSpc>
                <a:spcPts val="1700"/>
              </a:lnSpc>
            </a:pPr>
            <a:r>
              <a:rPr lang="ru-RU" sz="1100" b="1" i="1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5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Наиболее  крупным  эпическим жанром  национального  фольклора  стал    </a:t>
            </a:r>
            <a:r>
              <a:rPr lang="ru-RU" sz="5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дастан</a:t>
            </a:r>
            <a:r>
              <a:rPr lang="ru-RU" sz="5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(поэма)</a:t>
            </a:r>
            <a:r>
              <a:rPr lang="ru-RU" sz="5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 который исполнялся  обычно  в сопровождении музыкальных  инструментов (домбры  или   дутара,  гиджака  и  др.)</a:t>
            </a:r>
            <a:r>
              <a:rPr lang="en-US" sz="5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5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Самыми  яркими  образцами  узбекского  фольклора  являются   </a:t>
            </a:r>
            <a:r>
              <a:rPr lang="ru-RU" sz="5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героический   эпос </a:t>
            </a:r>
            <a:r>
              <a:rPr lang="ru-RU" sz="56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5600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Алпамыш</a:t>
            </a:r>
            <a:r>
              <a:rPr lang="ru-RU" sz="56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5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героико-романтический  эпос </a:t>
            </a:r>
            <a:r>
              <a:rPr lang="ru-RU" sz="5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56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Гороглы</a:t>
            </a:r>
            <a:r>
              <a:rPr lang="ru-RU" sz="5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5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(более  40  сюжетов),  воинская  повесть  </a:t>
            </a:r>
            <a:r>
              <a:rPr lang="ru-RU" sz="56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«Юсуф  и  </a:t>
            </a:r>
            <a:r>
              <a:rPr lang="ru-RU" sz="5600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Ахмад</a:t>
            </a:r>
            <a:r>
              <a:rPr lang="ru-RU" sz="56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»,  </a:t>
            </a:r>
            <a:r>
              <a:rPr lang="ru-RU" sz="5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сказание  </a:t>
            </a:r>
            <a:r>
              <a:rPr lang="ru-RU" sz="56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5600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Тахир</a:t>
            </a:r>
            <a:r>
              <a:rPr lang="ru-RU" sz="56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и </a:t>
            </a:r>
            <a:r>
              <a:rPr lang="ru-RU" sz="5600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Зухра</a:t>
            </a:r>
            <a:r>
              <a:rPr lang="ru-RU" sz="56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>
              <a:lnSpc>
                <a:spcPts val="1700"/>
              </a:lnSpc>
            </a:pPr>
            <a:r>
              <a:rPr lang="ru-RU" sz="5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endParaRPr lang="ru-RU" sz="5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Documents and Settings\Администратор\Рабочий стол\Замира(3)\фуркат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4404" y="122227"/>
            <a:ext cx="2071702" cy="297339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67462" y="122228"/>
            <a:ext cx="5429288" cy="300039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68256" y="122227"/>
            <a:ext cx="5357850" cy="2304256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just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Начиная  с  Х</a:t>
            </a:r>
            <a:r>
              <a:rPr lang="en-US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века  узбекская  литература    развивается  наиболее интенсивно и  разнообразно.  </a:t>
            </a:r>
            <a:r>
              <a:rPr lang="en-US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систему  национальной  литературы  вводится  светская  тематика. </a:t>
            </a:r>
            <a:endParaRPr lang="en-US" sz="14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14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16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16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16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16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16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16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«Юсуф  и </a:t>
            </a:r>
            <a:r>
              <a:rPr lang="ru-RU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Зулейха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Дурбека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 любовно-романтическая  поэма на  библейско-коранический  сюжет,  конец Х</a:t>
            </a:r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начало  Х</a:t>
            </a:r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веков</a:t>
            </a:r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6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Documents and Settings\Администратор\Рабочий стол\Замира(3)\sm_4263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4074" y="765169"/>
            <a:ext cx="3857652" cy="192882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168256" y="122227"/>
            <a:ext cx="5357850" cy="1538883"/>
          </a:xfrm>
          <a:solidFill>
            <a:schemeClr val="bg1"/>
          </a:solidFill>
        </p:spPr>
        <p:txBody>
          <a:bodyPr/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Но  наиболее  высокого  расцвета  узбекское  художественное слово  достигло  в историческую  эпоху  </a:t>
            </a:r>
            <a:r>
              <a:rPr lang="ru-RU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Амира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Темура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и </a:t>
            </a:r>
            <a:r>
              <a:rPr lang="ru-RU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Темуридов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Особую популярность завоевали разнообразные эстетические  формы поэтических  произведений.   Сочинения </a:t>
            </a:r>
            <a:r>
              <a:rPr lang="ru-RU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Ахмада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Яссави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Ахмада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Югнаки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 Хорезми 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 других были  широко известны  среди  тюркских  народов. Узбекская  литература  эпохи  </a:t>
            </a:r>
            <a:r>
              <a:rPr lang="ru-RU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Темуридов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составляет значительный  этап в её  историческом  развитии.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Documents and Settings\Администратор\Рабочий стол\Замира(3)\Ясовий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2570" y="1479549"/>
            <a:ext cx="1428760" cy="1622425"/>
          </a:xfrm>
          <a:prstGeom prst="rect">
            <a:avLst/>
          </a:prstGeom>
          <a:noFill/>
        </p:spPr>
      </p:pic>
      <p:pic>
        <p:nvPicPr>
          <p:cNvPr id="7171" name="Picture 3" descr="C:\Documents and Settings\Администратор\Рабочий стол\Замира(3)\iАхмед Югнаки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25644" y="1408111"/>
            <a:ext cx="1500198" cy="1714512"/>
          </a:xfrm>
          <a:prstGeom prst="rect">
            <a:avLst/>
          </a:prstGeom>
          <a:noFill/>
        </p:spPr>
      </p:pic>
      <p:pic>
        <p:nvPicPr>
          <p:cNvPr id="7172" name="Picture 4" descr="C:\Documents and Settings\Администратор\Рабочий стол\Замира(3)\Хорезми0.jpg"/>
          <p:cNvPicPr>
            <a:picLocks noChangeAspect="1" noChangeArrowheads="1"/>
          </p:cNvPicPr>
          <p:nvPr/>
        </p:nvPicPr>
        <p:blipFill>
          <a:blip r:embed="rId4" cstate="print"/>
          <a:srcRect l="11392" r="16397"/>
          <a:stretch>
            <a:fillRect/>
          </a:stretch>
        </p:blipFill>
        <p:spPr bwMode="auto">
          <a:xfrm>
            <a:off x="3668718" y="1408111"/>
            <a:ext cx="1928826" cy="171451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5668982" cy="3244850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3155</TotalTime>
  <Words>1254</Words>
  <Application>Microsoft Office PowerPoint</Application>
  <PresentationFormat>Произвольный</PresentationFormat>
  <Paragraphs>105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       Литература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    Жанры  восточной   лирики </vt:lpstr>
      <vt:lpstr>                </vt:lpstr>
      <vt:lpstr>Слайд 16</vt:lpstr>
      <vt:lpstr>Слайд 17</vt:lpstr>
      <vt:lpstr>Слайд 18</vt:lpstr>
      <vt:lpstr>Слайд 19</vt:lpstr>
      <vt:lpstr>Слайд 20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</dc:title>
  <cp:lastModifiedBy>LAN_OS</cp:lastModifiedBy>
  <cp:revision>247</cp:revision>
  <dcterms:created xsi:type="dcterms:W3CDTF">2020-04-13T08:06:06Z</dcterms:created>
  <dcterms:modified xsi:type="dcterms:W3CDTF">2021-02-07T13:28:53Z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