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429" r:id="rId3"/>
    <p:sldId id="460" r:id="rId4"/>
    <p:sldId id="469" r:id="rId5"/>
    <p:sldId id="458" r:id="rId6"/>
    <p:sldId id="457" r:id="rId7"/>
    <p:sldId id="456" r:id="rId8"/>
    <p:sldId id="455" r:id="rId9"/>
    <p:sldId id="464" r:id="rId10"/>
    <p:sldId id="463" r:id="rId11"/>
    <p:sldId id="462" r:id="rId12"/>
    <p:sldId id="472" r:id="rId13"/>
    <p:sldId id="461" r:id="rId14"/>
    <p:sldId id="468" r:id="rId15"/>
    <p:sldId id="473" r:id="rId16"/>
    <p:sldId id="474" r:id="rId17"/>
    <p:sldId id="478" r:id="rId18"/>
    <p:sldId id="475" r:id="rId19"/>
    <p:sldId id="476" r:id="rId20"/>
    <p:sldId id="479" r:id="rId21"/>
    <p:sldId id="480" r:id="rId22"/>
    <p:sldId id="481" r:id="rId23"/>
    <p:sldId id="477" r:id="rId24"/>
    <p:sldId id="482" r:id="rId25"/>
    <p:sldId id="262" r:id="rId26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8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749" autoAdjust="0"/>
    <p:restoredTop sz="91635" autoAdjust="0"/>
  </p:normalViewPr>
  <p:slideViewPr>
    <p:cSldViewPr>
      <p:cViewPr>
        <p:scale>
          <a:sx n="136" d="100"/>
          <a:sy n="136" d="100"/>
        </p:scale>
        <p:origin x="-606" y="-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l">
              <a:defRPr sz="2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045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r">
              <a:defRPr sz="2300"/>
            </a:lvl1pPr>
          </a:lstStyle>
          <a:p>
            <a:fld id="{9D71E86E-95C0-4C9D-BDD2-B02666D11E50}" type="datetimeFigureOut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9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78" tIns="85789" rIns="171578" bIns="857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480" y="3272216"/>
            <a:ext cx="8017344" cy="3100347"/>
          </a:xfrm>
          <a:prstGeom prst="rect">
            <a:avLst/>
          </a:prstGeom>
        </p:spPr>
        <p:txBody>
          <a:bodyPr vert="horz" lIns="171578" tIns="85789" rIns="171578" bIns="857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l">
              <a:defRPr sz="2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045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r">
              <a:defRPr sz="2300"/>
            </a:lvl1pPr>
          </a:lstStyle>
          <a:p>
            <a:fld id="{5F075868-CFE5-41D1-9E80-29970BD52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950" y="122227"/>
            <a:ext cx="3960440" cy="10611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Литература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4074" y="979483"/>
            <a:ext cx="4679371" cy="16171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2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2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200" b="1" spc="-10" dirty="0" smtClean="0">
                <a:solidFill>
                  <a:srgbClr val="0070C0"/>
                </a:solidFill>
                <a:latin typeface="Arial"/>
                <a:cs typeface="Arial"/>
              </a:rPr>
              <a:t>Лирика  С.А. Есенина.</a:t>
            </a:r>
            <a:endParaRPr lang="ru-RU" sz="2300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008" y="1050921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008" y="1979615"/>
            <a:ext cx="344170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Мои документы 3\Писатели 2\Современные писатели\ЕЕЕ\Есенин\С. Есенин фото\2122673_esenin_pic.jpg"/>
          <p:cNvPicPr>
            <a:picLocks noChangeAspect="1" noChangeArrowheads="1"/>
          </p:cNvPicPr>
          <p:nvPr/>
        </p:nvPicPr>
        <p:blipFill>
          <a:blip r:embed="rId2"/>
          <a:srcRect t="9821" b="19583"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5404" y="2506186"/>
            <a:ext cx="3000396" cy="7386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  жалею,  не  зову,  не  плачу,</a:t>
            </a:r>
          </a:p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Всё  пройдет,  как  с   белых  яблонь  дым, </a:t>
            </a:r>
          </a:p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Увяданья   золотом  охваченный, </a:t>
            </a:r>
          </a:p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 не   буду  больше  молодым.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Администратор\Рабочий стол\Замира(3)\Памяти_Есе4нина-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479417"/>
            <a:ext cx="3571900" cy="2071702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Стихотворение  «Я  покинул  родимый     дом…»        проникнуто   грустной  интонацией размышлений   о  судьбе   родины,  деревенской  Руси.   Поэт  создаёт  пронзительные  по  воздействию образы  «голубой  Руси»,  оставленного  отчего  дома,  матери,  отца, «старого клёна  на  одной  ноге».</a:t>
            </a:r>
          </a:p>
          <a:p>
            <a:pPr algn="l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Администратор\Рабочий стол\Замира(3)\Памяти_Есе4нина-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08" y="0"/>
            <a:ext cx="5164295" cy="479417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 покинул  родимый  дом…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884" y="479417"/>
            <a:ext cx="2571768" cy="249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покинул родимый дом,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Голубую оставил Русь.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три звезды березняк над прудом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Теплит матери старой грусть.</a:t>
            </a:r>
          </a:p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Золотою лягушкой луна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Распласталась на тихой воде.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Словно яблонный цвет, седина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отца пролилась в бороде.</a:t>
            </a:r>
          </a:p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не скоро, не скоро вернусь!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 петь и звенеть пурге.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Стережет голубую Русь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Старый клен на одной ноге,</a:t>
            </a:r>
          </a:p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я знаю, есть радость в нем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Тем, кто листьев целует дождь,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Оттого, что тот старый клен</a:t>
            </a:r>
            <a:b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Головой на меня похож.</a:t>
            </a:r>
          </a:p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1918 г.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32338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193665"/>
            <a:ext cx="5400599" cy="1292662"/>
          </a:xfrm>
        </p:spPr>
        <p:txBody>
          <a:bodyPr/>
          <a:lstStyle/>
          <a:p>
            <a:r>
              <a:rPr lang="ru-RU" sz="1400" dirty="0" smtClean="0"/>
              <a:t>     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1918   году  Есенин   подготовил   второй,   третий   и  четвёртый     сборники    своих    поэтических      произведений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«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Голубень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«Преображение», «Сельский  часослов»).  В  этот   период  Есенин  увлекается  новым  литературным   течением,  называвшимся   имажинизмом.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694" y="1336673"/>
            <a:ext cx="3929090" cy="13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Есенина  всегда   тянуло  к  яркой  словесной  живописи,  к   затейливым  построениям, а  имажинисты  проповедовали  культ  самобытного  образа как  сути  поэзии,  замысловатость,  непохожесть, оригинальность  образа.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1479549"/>
            <a:ext cx="3786214" cy="1284967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Ярким  примером   имажинистских   увлечений  Есенина  является  стихотворение  «Кобыльи  корабли».</a:t>
            </a:r>
          </a:p>
          <a:p>
            <a:endParaRPr lang="ru-RU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008" y="122227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Есенин вкладывал  в  понятие  «имажинизм» свою  любимую   мысль  о  том,  что в  основе  всякого   искусства лежит  образ,  тем   больше  сторон  он  открывает  в  изображаемом  предмете.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265103"/>
            <a:ext cx="5400599" cy="33239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dirty="0" smtClean="0">
                <a:solidFill>
                  <a:srgbClr val="0070C0"/>
                </a:solidFill>
              </a:rPr>
              <a:t>Кобыльи  корабли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Если  волк  на   звезду    завыл,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Значит,  небо  тучами  изглодано.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Рваные   животы  кобыл,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Чёрные  паруса  воронов.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Не  просунет  когтей   лазурь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Из  </a:t>
            </a:r>
            <a:r>
              <a:rPr lang="ru-RU" sz="1800" dirty="0" err="1" smtClean="0">
                <a:solidFill>
                  <a:srgbClr val="0070C0"/>
                </a:solidFill>
              </a:rPr>
              <a:t>пургового</a:t>
            </a:r>
            <a:r>
              <a:rPr lang="ru-RU" sz="1800" dirty="0" smtClean="0">
                <a:solidFill>
                  <a:srgbClr val="0070C0"/>
                </a:solidFill>
              </a:rPr>
              <a:t>   кашля-смрада;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Облетает  под  ржанье    бурь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Черепов   </a:t>
            </a:r>
            <a:r>
              <a:rPr lang="ru-RU" sz="1800" dirty="0" err="1" smtClean="0">
                <a:solidFill>
                  <a:srgbClr val="0070C0"/>
                </a:solidFill>
              </a:rPr>
              <a:t>златохвойный</a:t>
            </a:r>
            <a:r>
              <a:rPr lang="ru-RU" sz="1800" dirty="0" smtClean="0">
                <a:solidFill>
                  <a:srgbClr val="0070C0"/>
                </a:solidFill>
              </a:rPr>
              <a:t>   сад.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Администратор\Рабочий стол\Замира(3)\Памяти_Есе4нина-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122227"/>
            <a:ext cx="5000660" cy="215444"/>
          </a:xfrm>
        </p:spPr>
        <p:txBody>
          <a:bodyPr/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апреле 1921 года Есенин предпринял поездку в Ташкент.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256" y="336541"/>
            <a:ext cx="38576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Кратковременное   пребывание   Есенина   Ташкенте  стало важной  вехой его творческой биографии. Здесь он вчерне закончил свою драматическую поэму «Пугачёв» , и она впервые прозвучала перед 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ташкентцами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авторском исполнении. </a:t>
            </a:r>
          </a:p>
          <a:p>
            <a:pPr algn="just">
              <a:lnSpc>
                <a:spcPts val="1400"/>
              </a:lnSpc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Тогда же поэт в первый раз окунулся  в подлинную атмосферу так привлекавшего его Востока.    По     свидетельству       очевидцев, </a:t>
            </a:r>
          </a:p>
          <a:p>
            <a:pPr algn="just">
              <a:lnSpc>
                <a:spcPts val="1400"/>
              </a:lnSpc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Есенин буквально пропадал целыми днями в старом городе, любил сидеть с пиалой чая в чайханах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Шейхантаура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или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Урды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слушал узбекские стихи, музыку и песни, выезжал с друзьями в живописные  окрестности Ташкента. 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Администратор\Рабочий стол\Замира(3)\Памяти_Есе4нина-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550855"/>
            <a:ext cx="3643338" cy="2500877"/>
          </a:xfrm>
        </p:spPr>
        <p:txBody>
          <a:bodyPr/>
          <a:lstStyle/>
          <a:p>
            <a:pPr indent="266700" algn="just"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Поэту понравилась красота нашего края, он с интересом знакомился с обычаями и традициями узбекского народа, с простыми людьми, поразившими его своими душевными качествами. Впечатления от этой поездки, а также  от предпринятого позже путешествия на Кавказ, легли в основу лирического цикла «Персидские мотивы».  Цикл «Персидские мотивы»  пронизывают светлая радость любви, нежные чувства к женщине: </a:t>
            </a:r>
          </a:p>
          <a:p>
            <a:pPr indent="266700"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Руки милой - пара лебедей – </a:t>
            </a:r>
          </a:p>
          <a:p>
            <a:pPr indent="266700"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золоте волос моих ныряют,</a:t>
            </a:r>
          </a:p>
          <a:p>
            <a:pPr indent="266700"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на этом свете из людей </a:t>
            </a:r>
          </a:p>
          <a:p>
            <a:pPr indent="266700"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Песнь любви поют и повторяют.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132" y="0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Есенин посещает также Самарканд. Поездка по Узбекистану была необычайно плодотворной и интересной. 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Администратор\Рабочий стол\Замира(3)\Памяти_Есе4нина-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265103"/>
            <a:ext cx="4786346" cy="150810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Яркие краски Востока соседствуют с постоянной думой о своей далекой северной родине:</a:t>
            </a:r>
          </a:p>
          <a:p>
            <a:pPr marL="358775" algn="l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Потому, что я с севера, что ли, </a:t>
            </a:r>
          </a:p>
          <a:p>
            <a:pPr marL="358775" algn="l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луна там огромней сто раз, </a:t>
            </a:r>
          </a:p>
          <a:p>
            <a:pPr marL="358775" algn="l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бы ни был красив Шираз,</a:t>
            </a:r>
          </a:p>
          <a:p>
            <a:pPr marL="358775" algn="l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не лучше рязанских раздолий, </a:t>
            </a:r>
          </a:p>
          <a:p>
            <a:pPr algn="l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Потому, что я с севера, что ли.      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94" y="1765301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 мае 1922 года Есенин уехал за границу, вернулся на родину  в августе 1923 года. </a:t>
            </a: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следующем году он побывал дома, в деревне, </a:t>
            </a: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затем уехал на Кавказ. В жизни и творчестве поэта происходит перелом и обозначается новый период.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008" y="265103"/>
            <a:ext cx="4929222" cy="2661434"/>
          </a:xfrm>
        </p:spPr>
        <p:txBody>
          <a:bodyPr/>
          <a:lstStyle/>
          <a:p>
            <a:pPr>
              <a:lnSpc>
                <a:spcPts val="1900"/>
              </a:lnSpc>
            </a:pPr>
            <a:r>
              <a:rPr lang="ru-RU" sz="1400" i="0" dirty="0" smtClean="0">
                <a:latin typeface="Times New Roman" pitchFamily="18" charset="0"/>
                <a:cs typeface="Times New Roman" pitchFamily="18" charset="0"/>
              </a:rPr>
              <a:t>    В цикле  «Любовь  хулигана»,  написанном  после  приезда из-за границы, настроения потерянности и безысходности сменяются  надеждой на счастье, верой в любовь и будущее. Стихотворение  «Заметался пожар голубой…»    дает представление о новых мотивах  </a:t>
            </a:r>
          </a:p>
          <a:p>
            <a:pPr>
              <a:lnSpc>
                <a:spcPts val="1900"/>
              </a:lnSpc>
            </a:pPr>
            <a:r>
              <a:rPr lang="ru-RU" sz="1400" i="0" dirty="0" smtClean="0">
                <a:latin typeface="Times New Roman" pitchFamily="18" charset="0"/>
                <a:cs typeface="Times New Roman" pitchFamily="18" charset="0"/>
              </a:rPr>
              <a:t>в лирике Есенина: </a:t>
            </a:r>
          </a:p>
          <a:p>
            <a:pPr>
              <a:lnSpc>
                <a:spcPts val="1900"/>
              </a:lnSpc>
            </a:pPr>
            <a:endParaRPr lang="ru-RU" sz="140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б навеки пошел за тобой</a:t>
            </a:r>
          </a:p>
          <a:p>
            <a:pPr>
              <a:lnSpc>
                <a:spcPts val="19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Хоть в свои, хоть в чужие дали...</a:t>
            </a:r>
          </a:p>
          <a:p>
            <a:pPr>
              <a:lnSpc>
                <a:spcPts val="19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первый раз  я запел про любовь,</a:t>
            </a:r>
          </a:p>
          <a:p>
            <a:pPr>
              <a:lnSpc>
                <a:spcPts val="19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первый раз отрекаюсь скандалить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ои документы 3\Писатели 2\Современные писатели\ЕЕЕ\Есенин\С. Есенин фото\11-ru-7cf10c93cde8174b9070dce0430c1248.jpg"/>
          <p:cNvPicPr>
            <a:picLocks noChangeAspect="1" noChangeArrowheads="1"/>
          </p:cNvPicPr>
          <p:nvPr/>
        </p:nvPicPr>
        <p:blipFill>
          <a:blip r:embed="rId2"/>
          <a:srcRect l="9113" b="27233"/>
          <a:stretch>
            <a:fillRect/>
          </a:stretch>
        </p:blipFill>
        <p:spPr bwMode="auto">
          <a:xfrm>
            <a:off x="-2404" y="0"/>
            <a:ext cx="5768204" cy="3244850"/>
          </a:xfrm>
          <a:prstGeom prst="rect">
            <a:avLst/>
          </a:prstGeom>
          <a:noFill/>
        </p:spPr>
      </p:pic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2668586" y="193665"/>
            <a:ext cx="3025776" cy="1292662"/>
          </a:xfrm>
        </p:spPr>
        <p:txBody>
          <a:bodyPr/>
          <a:lstStyle/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</a:rPr>
              <a:t>Моя   лирика   жива  одной  большой   любовью к  родине,  чувство  к  родине   -   основное  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 моём   творчестве.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                                  С.А. Есенин.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008" y="122227"/>
            <a:ext cx="5000660" cy="276998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i="0" dirty="0" smtClean="0">
                <a:latin typeface="Times New Roman" pitchFamily="18" charset="0"/>
                <a:cs typeface="Times New Roman" pitchFamily="18" charset="0"/>
              </a:rPr>
              <a:t>С простотой и естественностью выражены настроения новизны и предчувствия изменений в стихотворении «Письмо матери».  Поэт стремится успокоить мать, заставить ее забыть свою грусть и тревогу:</a:t>
            </a:r>
          </a:p>
          <a:p>
            <a:endParaRPr lang="ru-RU" sz="1800" i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по-прежнему такой же нежный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мечтаю только лишь о том,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 скорее от тоски мятежной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Воротиться в низенький наш дом.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008" y="193665"/>
            <a:ext cx="5072098" cy="2769989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1924-1925 годы были самыми плодотворными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творчестве  Есенина.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 это время он написал около ста лирических стихотворений и несколько поэм, самой примечательной   из которых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является поэма   «Анна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Снегина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Поэма основана на биографическом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материале и знаменует попытку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Есенина попробовать свои силы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эпической поэзии.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884" y="122227"/>
            <a:ext cx="4857784" cy="2680221"/>
          </a:xfrm>
        </p:spPr>
        <p:txBody>
          <a:bodyPr/>
          <a:lstStyle/>
          <a:p>
            <a:pPr algn="just">
              <a:lnSpc>
                <a:spcPts val="19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Творческий подъем сопровождался у Есенина бодрым, оптимистическим настроением. Его стихи полны жизненных  признаний: «Снова я ожил и снова надеюсь так  же,  как  в   детстве    на    лучший    удел».   Поэт с надеждой глядел в будущее. </a:t>
            </a: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Свою   автобиографию, написанную </a:t>
            </a: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 1924 году, он заканчивал  словами </a:t>
            </a: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«Здесь  не  всё  сказано. </a:t>
            </a: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Но я думаю, мне еще рано подводить </a:t>
            </a: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какие-либо итоги себе.  Жизнь моя </a:t>
            </a:r>
          </a:p>
          <a:p>
            <a:pPr algn="just">
              <a:lnSpc>
                <a:spcPts val="19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мое творчество еще впереди».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193665"/>
            <a:ext cx="4857784" cy="3170099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Но душевные противоречия не были до конца преодолены Есениным. И в последние годы жизни к поэту возвращались настроения пессимизма и безысходности. В таком состоянии он писал поэму «Черный человек», пронизанную мрачными предчувствиями. Черный гость, приходящий к лирическому герою, оказывается олицетворением всего темного во внутреннем мире самого поэта. Символичен финал поэмы: переполненный гневом и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отвращением, поэт бросает свою трость в черного гостя, но  разбивает только зеркало со своим отображением.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008" y="336541"/>
            <a:ext cx="4857784" cy="2585323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Стремясь переменить   обстановку,  Есенин   уезжает из Москвы  в  Ленинград, но приступ тоски и упадка сил оказывается трагическим.  В ночь на 28 декабря 1925 года Есенин добровольно уходит из жизни. Накануне поэт передал одному из своих приятелей  листок бумаги с просьбой прочитать, что там написано, как-нибудь  потом. Это было стихотворение «До свиданья, друг мой, до свиданья».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Трагический конец Есенина  явился результатом  незащищенности  поэта перед трудностями жизни и быта, его впечатлительности и тонкой организации души.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789"/>
            <a:ext cx="5765800" cy="319406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02424"/>
            <a:ext cx="600079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Задание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133" y="680283"/>
            <a:ext cx="1111148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97016" y="2765433"/>
            <a:ext cx="1285883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Текст 3"/>
          <p:cNvSpPr txBox="1">
            <a:spLocks/>
          </p:cNvSpPr>
          <p:nvPr/>
        </p:nvSpPr>
        <p:spPr>
          <a:xfrm>
            <a:off x="1668454" y="908045"/>
            <a:ext cx="3857652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Прочитать статью  учебника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   лирике  С.А.Есенина.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       Выучить  наизусть  стихотворение  «Не  жалею,  не  зову,   не  плачу…»                   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kumimoji="0" lang="ru-RU" sz="1200" b="1" i="1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0" baseline="0" dirty="0" smtClean="0">
                <a:solidFill>
                  <a:srgbClr val="2365C7"/>
                </a:solidFill>
                <a:latin typeface="Arial"/>
                <a:cs typeface="Arial"/>
              </a:rPr>
              <a:t>    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008" y="122227"/>
            <a:ext cx="4929222" cy="1292662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Стихотворения  Есенина  полны   деревенского  приволья, неисчерпаемой в  своей  красоте  жизни  природы. Ранние  стихи полны    зарисовок,  которые  можно   назвать  как бы  маленькими лирическими   этюдами или  картинами  деревенской    жизни:     «В хате»,    «Пороша»,    «Берёза», «С добрым  утром!»  </a:t>
            </a:r>
          </a:p>
        </p:txBody>
      </p:sp>
      <p:pic>
        <p:nvPicPr>
          <p:cNvPr id="13313" name="Picture 1" descr="C:\Documents and Settings\Администратор\Рабочий стол\Замира(3)\FxTCpN2daQw-1140x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09" y="1479550"/>
            <a:ext cx="5000660" cy="15716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6635" b="27984"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96950" y="479417"/>
            <a:ext cx="286879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Задремали  звезды  золотые,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Задрожало зеркало затона,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Брезжит свет на заводи речные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румянит сетку небосклона.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Улыбнулись сонные березки,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Растрепали шелковые косы.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Шелестят зеленые сережки,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горят серебряные росы.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 плетня заросшая крапива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Обрядилась ярким перламутром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И, качаясь, шепчет шаловливо: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«С добрым утром!»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E:\Мои документы 3\Рамки\отделка\klipartz.com(1).png"/>
          <p:cNvPicPr>
            <a:picLocks noChangeAspect="1" noChangeArrowheads="1"/>
          </p:cNvPicPr>
          <p:nvPr/>
        </p:nvPicPr>
        <p:blipFill>
          <a:blip r:embed="rId3"/>
          <a:srcRect t="68641" b="8333"/>
          <a:stretch>
            <a:fillRect/>
          </a:stretch>
        </p:blipFill>
        <p:spPr bwMode="auto">
          <a:xfrm>
            <a:off x="454008" y="0"/>
            <a:ext cx="5495925" cy="64294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54074" y="0"/>
            <a:ext cx="364333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 добрым  утром!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Администратор\Рабочий стол\Замира(3)\1a5c724b3a9b84eac8e2a49769da33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9892" y="122227"/>
            <a:ext cx="3828394" cy="2739211"/>
          </a:xfrm>
        </p:spPr>
        <p:txBody>
          <a:bodyPr/>
          <a:lstStyle/>
          <a:p>
            <a:pPr algn="just"/>
            <a:r>
              <a:rPr lang="ru-RU" dirty="0" smtClean="0"/>
              <a:t>   </a:t>
            </a:r>
            <a:r>
              <a:rPr lang="ru-RU" sz="1400" dirty="0" smtClean="0">
                <a:solidFill>
                  <a:srgbClr val="0070C0"/>
                </a:solidFill>
              </a:rPr>
              <a:t>Много  красоты и  богатства таится  в  лирике  Есенина. Поэт   показывает  великую  любовь к Родине,  которую  он  умеет  вложить  во  всё,  что  </a:t>
            </a:r>
            <a:r>
              <a:rPr lang="ru-RU" sz="1400" dirty="0" err="1" smtClean="0">
                <a:solidFill>
                  <a:srgbClr val="0070C0"/>
                </a:solidFill>
              </a:rPr>
              <a:t>изоб-ражает</a:t>
            </a:r>
            <a:r>
              <a:rPr lang="ru-RU" sz="1400" dirty="0" smtClean="0">
                <a:solidFill>
                  <a:srgbClr val="0070C0"/>
                </a:solidFill>
              </a:rPr>
              <a:t>: и  в  берёзку,  и  в поле,  и в сноп  соломы.  Простой, но  выразительный  язык  лирики, реализм  в  описании  природы и  деревенской  жизни, близость  к  фольклору,  задушевность  </a:t>
            </a:r>
            <a:r>
              <a:rPr lang="ru-RU" sz="1400" dirty="0" err="1" smtClean="0">
                <a:solidFill>
                  <a:srgbClr val="0070C0"/>
                </a:solidFill>
              </a:rPr>
              <a:t>ав-торского</a:t>
            </a:r>
            <a:r>
              <a:rPr lang="ru-RU" sz="1400" dirty="0" smtClean="0">
                <a:solidFill>
                  <a:srgbClr val="0070C0"/>
                </a:solidFill>
              </a:rPr>
              <a:t>   голоса, непосредственность  чувства -  всё  это  стало   </a:t>
            </a:r>
            <a:r>
              <a:rPr lang="ru-RU" sz="1400" dirty="0" err="1" smtClean="0">
                <a:solidFill>
                  <a:srgbClr val="0070C0"/>
                </a:solidFill>
              </a:rPr>
              <a:t>отли-чительными</a:t>
            </a:r>
            <a:r>
              <a:rPr lang="ru-RU" sz="1400" dirty="0" smtClean="0">
                <a:solidFill>
                  <a:srgbClr val="0070C0"/>
                </a:solidFill>
              </a:rPr>
              <a:t>     чертами   Есенина. 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70" y="336541"/>
            <a:ext cx="5143536" cy="923330"/>
          </a:xfrm>
        </p:spPr>
        <p:txBody>
          <a:bodyPr/>
          <a:lstStyle/>
          <a:p>
            <a:pPr algn="just">
              <a:lnSpc>
                <a:spcPts val="18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 нём    заговорили  как  о  самобытном  поэте-лирике,  творце  «дивных  красок»,  художнике   с  большим     будущим.  </a:t>
            </a:r>
          </a:p>
          <a:p>
            <a:pPr algn="just">
              <a:lnSpc>
                <a:spcPts val="1800"/>
              </a:lnSpc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570" y="1122359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его  стихах   звучали  одновременно    и    слова    любви к  родной  природе,  родной   земле,  и  боль   за  страдания  народа,  и  романтическое восприятие    деревенского  быта.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Администратор\Рабочий стол\01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884" y="265103"/>
            <a:ext cx="3097214" cy="2708434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События  1917  года  Есенин  принял,  по  его  собственному  признанию,   сочувственно.  Произведения,   написанные  в  то  время  Есениным  («Преображение», 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Инония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«Небесный     барабанщик», 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Пантократор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 «Иорданская  голубица»   и   др.),   проникнуты  бунтарскими  настроениями,   духом  свободы.</a:t>
            </a:r>
            <a:endParaRPr lang="ru-RU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Администратор\Рабочий стол\Замира(3)\Памяти_Есе4нина-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407979"/>
            <a:ext cx="3357586" cy="2462213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  произведениях  Есенина   тех  лет  появляются   библейско-символические  образы и  мотивы.  Так,  в  поэме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Инония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он  рисует  будущее:  идиллическое  царство   крестьянского   благополучия, 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бла-женный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«мужицкий   рай».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Пони-мание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происходящих событий приводит  к перелому  в сознании  поэта.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Администратор\Рабочий стол\Замира(3)\Памяти_Есе4нина-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636" y="265103"/>
            <a:ext cx="3832272" cy="1846659"/>
          </a:xfrm>
        </p:spPr>
        <p:txBody>
          <a:bodyPr/>
          <a:lstStyle/>
          <a:p>
            <a:pPr algn="just">
              <a:lnSpc>
                <a:spcPts val="1600"/>
              </a:lnSpc>
            </a:pPr>
            <a:r>
              <a:rPr lang="ru-RU" sz="1400" dirty="0" smtClean="0"/>
              <a:t>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Лирика этого  времени проникнута                         элегическим  настроением, окрашена  в  печальные  тона.  Характерно, например,   стихотворение   « Не   жалею,   не  зову,   не  плачу…»,   в   котором  поэт 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про-щается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со  своей  молодостью.  Поэт   чувствует     душевную   усталость,  и  ему   кажется,  что  жизнь  уже  прошла   безвозвратно.  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51053"/>
            <a:ext cx="5597544" cy="111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   с  тем  в  стихотворении  как </a:t>
            </a:r>
          </a:p>
          <a:p>
            <a:pPr>
              <a:lnSpc>
                <a:spcPts val="1600"/>
              </a:lnSpc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равноправный  лирический   герой  присутствует   природа  родного  края.   Пора    заката   молодости  героя  сравнивается   с  осенним   увяданием,  а  юность  видится  поэту  как  «весенняя   гулкая   рань»: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Words>1384</Words>
  <Application>Microsoft Office PowerPoint</Application>
  <PresentationFormat>Произвольный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Литература </vt:lpstr>
      <vt:lpstr>Слайд 2</vt:lpstr>
      <vt:lpstr>Слайд 3</vt:lpstr>
      <vt:lpstr>Слайд 4</vt:lpstr>
      <vt:lpstr>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Я  покинул  родимый  дом…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LAN_OS</cp:lastModifiedBy>
  <cp:revision>709</cp:revision>
  <dcterms:created xsi:type="dcterms:W3CDTF">2020-04-13T08:05:42Z</dcterms:created>
  <dcterms:modified xsi:type="dcterms:W3CDTF">2021-02-07T08:28:15Z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