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0" r:id="rId2"/>
    <p:sldId id="257" r:id="rId3"/>
    <p:sldId id="258" r:id="rId4"/>
    <p:sldId id="292" r:id="rId5"/>
    <p:sldId id="294" r:id="rId6"/>
    <p:sldId id="259" r:id="rId7"/>
    <p:sldId id="293" r:id="rId8"/>
    <p:sldId id="261" r:id="rId9"/>
    <p:sldId id="262"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67" r:id="rId31"/>
    <p:sldId id="268" r:id="rId32"/>
    <p:sldId id="295" r:id="rId33"/>
    <p:sldId id="285" r:id="rId34"/>
    <p:sldId id="286" r:id="rId35"/>
    <p:sldId id="296" r:id="rId36"/>
    <p:sldId id="287" r:id="rId37"/>
    <p:sldId id="297" r:id="rId38"/>
    <p:sldId id="299" r:id="rId39"/>
    <p:sldId id="291" r:id="rId40"/>
  </p:sldIdLst>
  <p:sldSz cx="5764213" cy="3244850"/>
  <p:notesSz cx="6858000" cy="9144000"/>
  <p:defaultTextStyle>
    <a:defPPr>
      <a:defRPr lang="en-US"/>
    </a:defPPr>
    <a:lvl1pPr marL="0" algn="l" defTabSz="514716" rtl="0" latinLnBrk="0">
      <a:defRPr sz="1000" kern="1200">
        <a:solidFill>
          <a:schemeClr val="tx1"/>
        </a:solidFill>
        <a:latin typeface="+mn-lt"/>
        <a:ea typeface="+mn-ea"/>
        <a:cs typeface="+mn-cs"/>
      </a:defRPr>
    </a:lvl1pPr>
    <a:lvl2pPr marL="257358" algn="l" defTabSz="514716" rtl="0" latinLnBrk="0">
      <a:defRPr sz="1000" kern="1200">
        <a:solidFill>
          <a:schemeClr val="tx1"/>
        </a:solidFill>
        <a:latin typeface="+mn-lt"/>
        <a:ea typeface="+mn-ea"/>
        <a:cs typeface="+mn-cs"/>
      </a:defRPr>
    </a:lvl2pPr>
    <a:lvl3pPr marL="514716" algn="l" defTabSz="514716" rtl="0" latinLnBrk="0">
      <a:defRPr sz="1000" kern="1200">
        <a:solidFill>
          <a:schemeClr val="tx1"/>
        </a:solidFill>
        <a:latin typeface="+mn-lt"/>
        <a:ea typeface="+mn-ea"/>
        <a:cs typeface="+mn-cs"/>
      </a:defRPr>
    </a:lvl3pPr>
    <a:lvl4pPr marL="772074" algn="l" defTabSz="514716" rtl="0" latinLnBrk="0">
      <a:defRPr sz="1000" kern="1200">
        <a:solidFill>
          <a:schemeClr val="tx1"/>
        </a:solidFill>
        <a:latin typeface="+mn-lt"/>
        <a:ea typeface="+mn-ea"/>
        <a:cs typeface="+mn-cs"/>
      </a:defRPr>
    </a:lvl4pPr>
    <a:lvl5pPr marL="1029432" algn="l" defTabSz="514716" rtl="0" latinLnBrk="0">
      <a:defRPr sz="1000" kern="1200">
        <a:solidFill>
          <a:schemeClr val="tx1"/>
        </a:solidFill>
        <a:latin typeface="+mn-lt"/>
        <a:ea typeface="+mn-ea"/>
        <a:cs typeface="+mn-cs"/>
      </a:defRPr>
    </a:lvl5pPr>
    <a:lvl6pPr marL="1286789" algn="l" defTabSz="514716" rtl="0" latinLnBrk="0">
      <a:defRPr sz="1000" kern="1200">
        <a:solidFill>
          <a:schemeClr val="tx1"/>
        </a:solidFill>
        <a:latin typeface="+mn-lt"/>
        <a:ea typeface="+mn-ea"/>
        <a:cs typeface="+mn-cs"/>
      </a:defRPr>
    </a:lvl6pPr>
    <a:lvl7pPr marL="1544147" algn="l" defTabSz="514716" rtl="0" latinLnBrk="0">
      <a:defRPr sz="1000" kern="1200">
        <a:solidFill>
          <a:schemeClr val="tx1"/>
        </a:solidFill>
        <a:latin typeface="+mn-lt"/>
        <a:ea typeface="+mn-ea"/>
        <a:cs typeface="+mn-cs"/>
      </a:defRPr>
    </a:lvl7pPr>
    <a:lvl8pPr marL="1801505" algn="l" defTabSz="514716" rtl="0" latinLnBrk="0">
      <a:defRPr sz="1000" kern="1200">
        <a:solidFill>
          <a:schemeClr val="tx1"/>
        </a:solidFill>
        <a:latin typeface="+mn-lt"/>
        <a:ea typeface="+mn-ea"/>
        <a:cs typeface="+mn-cs"/>
      </a:defRPr>
    </a:lvl8pPr>
    <a:lvl9pPr marL="2058863" algn="l" defTabSz="514716" rtl="0" latinLnBrk="0">
      <a:defRPr sz="1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278" y="-1206"/>
      </p:cViewPr>
      <p:guideLst>
        <p:guide orient="horz" pos="1022"/>
        <p:guide pos="181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432316" y="1005903"/>
            <a:ext cx="4899581" cy="315471"/>
          </a:xfrm>
          <a:prstGeom prst="rect">
            <a:avLst/>
          </a:prstGeom>
        </p:spPr>
        <p:txBody>
          <a:bodyPr wrap="square" lIns="0" tIns="0" rIns="0" bIns="0">
            <a:spAutoFit/>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864632" y="1817116"/>
            <a:ext cx="4034949" cy="369332"/>
          </a:xfrm>
          <a:prstGeom prst="rect">
            <a:avLst/>
          </a:prstGeom>
        </p:spPr>
        <p:txBody>
          <a:bodyPr wrap="square" lIns="0" tIns="0" rIns="0" bIns="0">
            <a:spAutoFit/>
          </a:bodyPr>
          <a:lstStyle>
            <a:lvl1pPr>
              <a:defRPr/>
            </a:lvl1pPr>
          </a:lstStyle>
          <a:p>
            <a:r>
              <a:rPr lang="ru-RU" smtClean="0"/>
              <a:t>Образец подзаголовка</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AF463A-BC7C-46EE-9F1E-7F377CCA4891}" type="datetimeFigureOut">
              <a:rPr lang="en-US" smtClean="0"/>
              <a:pPr/>
              <a:t>1/31/2021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a:xfrm>
            <a:off x="300671" y="102424"/>
            <a:ext cx="5162873" cy="307777"/>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body" idx="1"/>
          </p:nvPr>
        </p:nvSpPr>
        <p:spPr>
          <a:xfrm>
            <a:off x="617143" y="781128"/>
            <a:ext cx="4529925" cy="369332"/>
          </a:xfrm>
        </p:spPr>
        <p:txBody>
          <a:bodyPr lIns="0" tIns="0" rIns="0" bIns="0"/>
          <a:lstStyle>
            <a:lvl1pPr>
              <a:defRPr sz="2400" b="1" i="1">
                <a:solidFill>
                  <a:srgbClr val="2365C7"/>
                </a:solidFill>
                <a:latin typeface="Arial"/>
                <a:cs typeface="Arial"/>
              </a:defRPr>
            </a:lvl1pPr>
          </a:lstStyle>
          <a:p>
            <a:pPr lvl="0"/>
            <a:r>
              <a:rPr lang="ru-RU" smtClean="0"/>
              <a:t>Образец текста</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AF463A-BC7C-46EE-9F1E-7F377CCA4891}" type="datetimeFigureOut">
              <a:rPr lang="en-US" smtClean="0"/>
              <a:pPr/>
              <a:t>1/31/2021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a:xfrm>
            <a:off x="300671" y="102424"/>
            <a:ext cx="5162873" cy="307777"/>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sz="half" idx="2"/>
          </p:nvPr>
        </p:nvSpPr>
        <p:spPr>
          <a:xfrm>
            <a:off x="288211" y="746315"/>
            <a:ext cx="2507433" cy="738664"/>
          </a:xfrm>
          <a:prstGeom prst="rect">
            <a:avLst/>
          </a:prstGeom>
        </p:spPr>
        <p:txBody>
          <a:bodyPr wrap="square" lIns="0" tIns="0" rIns="0" bIns="0">
            <a:spAutoFit/>
          </a:bodyPr>
          <a:lstStyle>
            <a:lvl1pPr>
              <a:defRPr/>
            </a:lvl1pPr>
          </a:lstStyle>
          <a:p>
            <a:pPr lvl="0"/>
            <a:r>
              <a:rPr lang="ru-RU" smtClean="0"/>
              <a:t>Образец текста</a:t>
            </a:r>
          </a:p>
        </p:txBody>
      </p:sp>
      <p:sp>
        <p:nvSpPr>
          <p:cNvPr id="4" name="Holder 4"/>
          <p:cNvSpPr>
            <a:spLocks noGrp="1"/>
          </p:cNvSpPr>
          <p:nvPr>
            <p:ph sz="half" idx="3"/>
          </p:nvPr>
        </p:nvSpPr>
        <p:spPr>
          <a:xfrm>
            <a:off x="2968570" y="746315"/>
            <a:ext cx="2507433" cy="738664"/>
          </a:xfrm>
          <a:prstGeom prst="rect">
            <a:avLst/>
          </a:prstGeom>
        </p:spPr>
        <p:txBody>
          <a:bodyPr wrap="square" lIns="0" tIns="0" rIns="0" bIns="0">
            <a:spAutoFit/>
          </a:bodyPr>
          <a:lstStyle>
            <a:lvl1pPr>
              <a:defRPr/>
            </a:lvl1pPr>
          </a:lstStyle>
          <a:p>
            <a:pPr lvl="0"/>
            <a:r>
              <a:rPr lang="ru-RU" smtClean="0"/>
              <a:t>Образец текста</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EAF463A-BC7C-46EE-9F1E-7F377CCA4891}" type="datetimeFigureOut">
              <a:rPr lang="en-US" smtClean="0"/>
              <a:pPr/>
              <a:t>1/31/2021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a:xfrm>
            <a:off x="300671" y="102424"/>
            <a:ext cx="5162873" cy="307777"/>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EAF463A-BC7C-46EE-9F1E-7F377CCA4891}" type="datetimeFigureOut">
              <a:rPr lang="en-US" smtClean="0"/>
              <a:pPr/>
              <a:t>1/31/2021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Пустой слайд">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30" y="71163"/>
            <a:ext cx="5649309"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17" name="bg object 17"/>
          <p:cNvSpPr/>
          <p:nvPr/>
        </p:nvSpPr>
        <p:spPr>
          <a:xfrm>
            <a:off x="5255719" y="159368"/>
            <a:ext cx="252660" cy="252729"/>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AF463A-BC7C-46EE-9F1E-7F377CCA4891}" type="datetimeFigureOut">
              <a:rPr lang="en-US" smtClean="0"/>
              <a:pPr/>
              <a:t>1/31/2021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23" y="536168"/>
            <a:ext cx="5649309"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30" y="71163"/>
            <a:ext cx="5649309"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671" y="102424"/>
            <a:ext cx="5162873"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617143" y="781128"/>
            <a:ext cx="4529925" cy="369332"/>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1959833" y="3017711"/>
            <a:ext cx="1844548" cy="153888"/>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288211" y="3017711"/>
            <a:ext cx="1325769" cy="153888"/>
          </a:xfrm>
          <a:prstGeom prst="rect">
            <a:avLst/>
          </a:prstGeom>
        </p:spPr>
        <p:txBody>
          <a:bodyPr wrap="square" lIns="0" tIns="0" rIns="0" bIns="0">
            <a:spAutoFit/>
          </a:bodyPr>
          <a:lstStyle>
            <a:lvl1pPr algn="l">
              <a:defRPr>
                <a:solidFill>
                  <a:schemeClr val="tx1">
                    <a:tint val="75000"/>
                  </a:schemeClr>
                </a:solidFill>
              </a:defRPr>
            </a:lvl1pPr>
          </a:lstStyle>
          <a:p>
            <a:fld id="{7EAF463A-BC7C-46EE-9F1E-7F377CCA4891}" type="datetimeFigureOut">
              <a:rPr lang="en-US" smtClean="0"/>
              <a:pPr/>
              <a:t>1/31/2021</a:t>
            </a:fld>
            <a:endParaRPr lang="en-US"/>
          </a:p>
        </p:txBody>
      </p:sp>
      <p:sp>
        <p:nvSpPr>
          <p:cNvPr id="6" name="Holder 6"/>
          <p:cNvSpPr>
            <a:spLocks noGrp="1"/>
          </p:cNvSpPr>
          <p:nvPr>
            <p:ph type="sldNum" sz="quarter" idx="7"/>
          </p:nvPr>
        </p:nvSpPr>
        <p:spPr>
          <a:xfrm>
            <a:off x="4150233" y="3017711"/>
            <a:ext cx="1325769" cy="153888"/>
          </a:xfrm>
          <a:prstGeom prst="rect">
            <a:avLst/>
          </a:prstGeom>
        </p:spPr>
        <p:txBody>
          <a:bodyPr wrap="square" lIns="0" tIns="0" rIns="0" bIns="0">
            <a:spAutoFit/>
          </a:bodyPr>
          <a:lstStyle>
            <a:lvl1pPr algn="r">
              <a:defRPr>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016" eaLnBrk="1" hangingPunct="1">
        <a:defRPr>
          <a:latin typeface="+mn-lt"/>
          <a:ea typeface="+mn-ea"/>
          <a:cs typeface="+mn-cs"/>
        </a:defRPr>
      </a:lvl2pPr>
      <a:lvl3pPr marL="914033" eaLnBrk="1" hangingPunct="1">
        <a:defRPr>
          <a:latin typeface="+mn-lt"/>
          <a:ea typeface="+mn-ea"/>
          <a:cs typeface="+mn-cs"/>
        </a:defRPr>
      </a:lvl3pPr>
      <a:lvl4pPr marL="1371048" eaLnBrk="1" hangingPunct="1">
        <a:defRPr>
          <a:latin typeface="+mn-lt"/>
          <a:ea typeface="+mn-ea"/>
          <a:cs typeface="+mn-cs"/>
        </a:defRPr>
      </a:lvl4pPr>
      <a:lvl5pPr marL="1828064" eaLnBrk="1" hangingPunct="1">
        <a:defRPr>
          <a:latin typeface="+mn-lt"/>
          <a:ea typeface="+mn-ea"/>
          <a:cs typeface="+mn-cs"/>
        </a:defRPr>
      </a:lvl5pPr>
      <a:lvl6pPr marL="2285081" eaLnBrk="1" hangingPunct="1">
        <a:defRPr>
          <a:latin typeface="+mn-lt"/>
          <a:ea typeface="+mn-ea"/>
          <a:cs typeface="+mn-cs"/>
        </a:defRPr>
      </a:lvl6pPr>
      <a:lvl7pPr marL="2742097" eaLnBrk="1" hangingPunct="1">
        <a:defRPr>
          <a:latin typeface="+mn-lt"/>
          <a:ea typeface="+mn-ea"/>
          <a:cs typeface="+mn-cs"/>
        </a:defRPr>
      </a:lvl7pPr>
      <a:lvl8pPr marL="3199113" eaLnBrk="1" hangingPunct="1">
        <a:defRPr>
          <a:latin typeface="+mn-lt"/>
          <a:ea typeface="+mn-ea"/>
          <a:cs typeface="+mn-cs"/>
        </a:defRPr>
      </a:lvl8pPr>
      <a:lvl9pPr marL="3656129" eaLnBrk="1" hangingPunct="1">
        <a:defRPr>
          <a:latin typeface="+mn-lt"/>
          <a:ea typeface="+mn-ea"/>
          <a:cs typeface="+mn-cs"/>
        </a:defRPr>
      </a:lvl9pPr>
    </p:bodyStyle>
    <p:otherStyle>
      <a:lvl1pPr marL="0" eaLnBrk="1" hangingPunct="1">
        <a:defRPr>
          <a:latin typeface="+mn-lt"/>
          <a:ea typeface="+mn-ea"/>
          <a:cs typeface="+mn-cs"/>
        </a:defRPr>
      </a:lvl1pPr>
      <a:lvl2pPr marL="457016" eaLnBrk="1" hangingPunct="1">
        <a:defRPr>
          <a:latin typeface="+mn-lt"/>
          <a:ea typeface="+mn-ea"/>
          <a:cs typeface="+mn-cs"/>
        </a:defRPr>
      </a:lvl2pPr>
      <a:lvl3pPr marL="914033" eaLnBrk="1" hangingPunct="1">
        <a:defRPr>
          <a:latin typeface="+mn-lt"/>
          <a:ea typeface="+mn-ea"/>
          <a:cs typeface="+mn-cs"/>
        </a:defRPr>
      </a:lvl3pPr>
      <a:lvl4pPr marL="1371048" eaLnBrk="1" hangingPunct="1">
        <a:defRPr>
          <a:latin typeface="+mn-lt"/>
          <a:ea typeface="+mn-ea"/>
          <a:cs typeface="+mn-cs"/>
        </a:defRPr>
      </a:lvl4pPr>
      <a:lvl5pPr marL="1828064" eaLnBrk="1" hangingPunct="1">
        <a:defRPr>
          <a:latin typeface="+mn-lt"/>
          <a:ea typeface="+mn-ea"/>
          <a:cs typeface="+mn-cs"/>
        </a:defRPr>
      </a:lvl5pPr>
      <a:lvl6pPr marL="2285081" eaLnBrk="1" hangingPunct="1">
        <a:defRPr>
          <a:latin typeface="+mn-lt"/>
          <a:ea typeface="+mn-ea"/>
          <a:cs typeface="+mn-cs"/>
        </a:defRPr>
      </a:lvl6pPr>
      <a:lvl7pPr marL="2742097" eaLnBrk="1" hangingPunct="1">
        <a:defRPr>
          <a:latin typeface="+mn-lt"/>
          <a:ea typeface="+mn-ea"/>
          <a:cs typeface="+mn-cs"/>
        </a:defRPr>
      </a:lvl7pPr>
      <a:lvl8pPr marL="3199113" eaLnBrk="1" hangingPunct="1">
        <a:defRPr>
          <a:latin typeface="+mn-lt"/>
          <a:ea typeface="+mn-ea"/>
          <a:cs typeface="+mn-cs"/>
        </a:defRPr>
      </a:lvl8pPr>
      <a:lvl9pPr marL="365612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758500"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ctrTitle"/>
          </p:nvPr>
        </p:nvSpPr>
        <p:spPr>
          <a:xfrm>
            <a:off x="1205706" y="174625"/>
            <a:ext cx="2957651" cy="630300"/>
          </a:xfrm>
          <a:prstGeom prst="rect">
            <a:avLst/>
          </a:prstGeom>
        </p:spPr>
        <p:txBody>
          <a:bodyPr vert="horz" wrap="square" lIns="0" tIns="14604" rIns="0" bIns="0" rtlCol="0">
            <a:spAutoFit/>
          </a:bodyPr>
          <a:lstStyle/>
          <a:p>
            <a:pPr marL="12700">
              <a:lnSpc>
                <a:spcPct val="100000"/>
              </a:lnSpc>
              <a:spcBef>
                <a:spcPts val="114"/>
              </a:spcBef>
            </a:pPr>
            <a:r>
              <a:rPr lang="ru-RU" sz="4000" spc="-5" dirty="0" smtClean="0">
                <a:latin typeface="Times New Roman" pitchFamily="18" charset="0"/>
                <a:cs typeface="Times New Roman" pitchFamily="18" charset="0"/>
              </a:rPr>
              <a:t>Литература</a:t>
            </a:r>
            <a:endParaRPr sz="4000">
              <a:latin typeface="Times New Roman" pitchFamily="18" charset="0"/>
              <a:cs typeface="Times New Roman" pitchFamily="18" charset="0"/>
            </a:endParaRPr>
          </a:p>
        </p:txBody>
      </p:sp>
      <p:sp>
        <p:nvSpPr>
          <p:cNvPr id="4" name="object 4"/>
          <p:cNvSpPr txBox="1"/>
          <p:nvPr/>
        </p:nvSpPr>
        <p:spPr>
          <a:xfrm>
            <a:off x="917920" y="1118928"/>
            <a:ext cx="4478786" cy="2963632"/>
          </a:xfrm>
          <a:prstGeom prst="rect">
            <a:avLst/>
          </a:prstGeom>
        </p:spPr>
        <p:txBody>
          <a:bodyPr vert="horz" wrap="square" lIns="0" tIns="13970" rIns="0" bIns="0" rtlCol="0">
            <a:spAutoFit/>
          </a:bodyPr>
          <a:lstStyle/>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r>
              <a:rPr sz="2400" b="1" spc="-20" smtClean="0">
                <a:solidFill>
                  <a:srgbClr val="0070C0"/>
                </a:solidFill>
                <a:latin typeface="Arial"/>
                <a:cs typeface="Arial"/>
              </a:rPr>
              <a:t>Тема</a:t>
            </a: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r>
              <a:rPr lang="ru-RU" sz="2400" b="1" spc="-20" dirty="0" smtClean="0">
                <a:solidFill>
                  <a:srgbClr val="0070C0"/>
                </a:solidFill>
                <a:latin typeface="Arial"/>
                <a:cs typeface="Arial"/>
              </a:rPr>
              <a:t>Сергей Александрович</a:t>
            </a:r>
          </a:p>
          <a:p>
            <a:pPr marL="18415">
              <a:lnSpc>
                <a:spcPts val="1950"/>
              </a:lnSpc>
              <a:spcBef>
                <a:spcPts val="110"/>
              </a:spcBef>
            </a:pPr>
            <a:r>
              <a:rPr lang="ru-RU" sz="2400" b="1" spc="-20" dirty="0" smtClean="0">
                <a:solidFill>
                  <a:srgbClr val="0070C0"/>
                </a:solidFill>
                <a:latin typeface="Arial"/>
                <a:cs typeface="Arial"/>
              </a:rPr>
              <a:t>Есенин. Биография.</a:t>
            </a: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ru-RU" sz="2400" b="1" spc="-20" dirty="0" smtClean="0">
              <a:solidFill>
                <a:srgbClr val="0070C0"/>
              </a:solidFill>
              <a:latin typeface="Arial"/>
              <a:cs typeface="Arial"/>
            </a:endParaRPr>
          </a:p>
          <a:p>
            <a:pPr marL="18415">
              <a:lnSpc>
                <a:spcPts val="1950"/>
              </a:lnSpc>
              <a:spcBef>
                <a:spcPts val="110"/>
              </a:spcBef>
            </a:pPr>
            <a:endParaRPr lang="en-US" sz="2400" b="1" spc="-10" dirty="0">
              <a:solidFill>
                <a:srgbClr val="0070C0"/>
              </a:solidFill>
              <a:latin typeface="Arial"/>
              <a:cs typeface="Arial"/>
            </a:endParaRPr>
          </a:p>
          <a:p>
            <a:pPr marL="18415">
              <a:lnSpc>
                <a:spcPts val="1950"/>
              </a:lnSpc>
              <a:spcBef>
                <a:spcPts val="110"/>
              </a:spcBef>
            </a:pPr>
            <a:endParaRPr lang="ru-RU" sz="2400" b="1" spc="-10" dirty="0" smtClean="0">
              <a:solidFill>
                <a:srgbClr val="0070C0"/>
              </a:solidFill>
              <a:latin typeface="Arial"/>
              <a:cs typeface="Arial"/>
            </a:endParaRPr>
          </a:p>
        </p:txBody>
      </p:sp>
      <p:sp>
        <p:nvSpPr>
          <p:cNvPr id="5" name="object 5"/>
          <p:cNvSpPr/>
          <p:nvPr/>
        </p:nvSpPr>
        <p:spPr>
          <a:xfrm>
            <a:off x="437669" y="1251208"/>
            <a:ext cx="344075"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437669" y="2099882"/>
            <a:ext cx="344075" cy="68072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7" name="object 10"/>
          <p:cNvGrpSpPr/>
          <p:nvPr/>
        </p:nvGrpSpPr>
        <p:grpSpPr>
          <a:xfrm>
            <a:off x="4685470" y="212869"/>
            <a:ext cx="634190" cy="63436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4922851" y="249024"/>
            <a:ext cx="173307" cy="372745"/>
          </a:xfrm>
          <a:prstGeom prst="rect">
            <a:avLst/>
          </a:prstGeom>
        </p:spPr>
        <p:txBody>
          <a:bodyPr vert="horz" wrap="square" lIns="0" tIns="15875" rIns="0" bIns="0" rtlCol="0">
            <a:spAutoFit/>
          </a:bodyPr>
          <a:lstStyle/>
          <a:p>
            <a:pPr>
              <a:lnSpc>
                <a:spcPct val="100000"/>
              </a:lnSpc>
              <a:spcBef>
                <a:spcPts val="125"/>
              </a:spcBef>
            </a:pPr>
            <a:r>
              <a:rPr lang="en-US" sz="2250" b="1" spc="10" dirty="0">
                <a:solidFill>
                  <a:srgbClr val="FFFFFF"/>
                </a:solidFill>
                <a:latin typeface="Arial"/>
                <a:cs typeface="Arial"/>
              </a:rPr>
              <a:t>9</a:t>
            </a:r>
            <a:endParaRPr sz="2250" dirty="0">
              <a:latin typeface="Arial"/>
              <a:cs typeface="Arial"/>
            </a:endParaRPr>
          </a:p>
        </p:txBody>
      </p:sp>
      <p:sp>
        <p:nvSpPr>
          <p:cNvPr id="14" name="object 14"/>
          <p:cNvSpPr txBox="1"/>
          <p:nvPr/>
        </p:nvSpPr>
        <p:spPr>
          <a:xfrm>
            <a:off x="4796975" y="541953"/>
            <a:ext cx="439299" cy="212238"/>
          </a:xfrm>
          <a:prstGeom prst="rect">
            <a:avLst/>
          </a:prstGeom>
        </p:spPr>
        <p:txBody>
          <a:bodyPr vert="horz" wrap="square" lIns="0" tIns="12065" rIns="0" bIns="0" rtlCol="0">
            <a:spAutoFit/>
          </a:bodyPr>
          <a:lstStyle/>
          <a:p>
            <a:pPr>
              <a:lnSpc>
                <a:spcPct val="100000"/>
              </a:lnSpc>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a:latin typeface="Arial"/>
              <a:cs typeface="Arial"/>
            </a:endParaRPr>
          </a:p>
        </p:txBody>
      </p:sp>
      <p:grpSp>
        <p:nvGrpSpPr>
          <p:cNvPr id="8" name="object 15"/>
          <p:cNvGrpSpPr/>
          <p:nvPr/>
        </p:nvGrpSpPr>
        <p:grpSpPr>
          <a:xfrm>
            <a:off x="346437" y="289011"/>
            <a:ext cx="467230" cy="466725"/>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06" y="174625"/>
            <a:ext cx="5257800" cy="1066800"/>
          </a:xfrm>
        </p:spPr>
        <p:txBody>
          <a:bodyPr>
            <a:normAutofit fontScale="90000"/>
          </a:bodyPr>
          <a:lstStyle/>
          <a:p>
            <a:pPr algn="just"/>
            <a:r>
              <a:rPr lang="ru-RU" sz="1200" i="1" dirty="0">
                <a:solidFill>
                  <a:srgbClr val="0070C0"/>
                </a:solidFill>
                <a:latin typeface="Times New Roman" pitchFamily="18" charset="0"/>
                <a:cs typeface="Times New Roman" pitchFamily="18" charset="0"/>
              </a:rPr>
              <a:t>К 1918 — началу 1920-х годов относится знакомство Есенина с Анатолием </a:t>
            </a:r>
            <a:r>
              <a:rPr lang="ru-RU" sz="1200" i="1" dirty="0" err="1">
                <a:solidFill>
                  <a:srgbClr val="0070C0"/>
                </a:solidFill>
                <a:latin typeface="Times New Roman" pitchFamily="18" charset="0"/>
                <a:cs typeface="Times New Roman" pitchFamily="18" charset="0"/>
              </a:rPr>
              <a:t>Мариенгофом</a:t>
            </a:r>
            <a:r>
              <a:rPr lang="ru-RU" sz="1200" i="1" dirty="0">
                <a:solidFill>
                  <a:srgbClr val="0070C0"/>
                </a:solidFill>
                <a:latin typeface="Times New Roman" pitchFamily="18" charset="0"/>
                <a:cs typeface="Times New Roman" pitchFamily="18" charset="0"/>
              </a:rPr>
              <a:t> и его активное участие в московской группе имажинистов. В период увлечения Есенина имажинизмом вышло несколько сборников стихов поэта — «</a:t>
            </a:r>
            <a:r>
              <a:rPr lang="ru-RU" sz="1200" i="1" dirty="0" err="1">
                <a:solidFill>
                  <a:srgbClr val="0070C0"/>
                </a:solidFill>
                <a:latin typeface="Times New Roman" pitchFamily="18" charset="0"/>
                <a:cs typeface="Times New Roman" pitchFamily="18" charset="0"/>
              </a:rPr>
              <a:t>Трерядница</a:t>
            </a:r>
            <a:r>
              <a:rPr lang="ru-RU" sz="1200" i="1" dirty="0">
                <a:solidFill>
                  <a:srgbClr val="0070C0"/>
                </a:solidFill>
                <a:latin typeface="Times New Roman" pitchFamily="18" charset="0"/>
                <a:cs typeface="Times New Roman" pitchFamily="18" charset="0"/>
              </a:rPr>
              <a:t>», «Исповедь хулигана» (оба — 1921), «Стихи скандалиста» (1923), «Москва кабацкая» (1924), поэма «Пугачёв</a:t>
            </a:r>
            <a:r>
              <a:rPr lang="ru-RU" sz="1200" i="1" dirty="0" smtClean="0">
                <a:solidFill>
                  <a:srgbClr val="0070C0"/>
                </a:solidFill>
                <a:latin typeface="Times New Roman" pitchFamily="18" charset="0"/>
                <a:cs typeface="Times New Roman" pitchFamily="18" charset="0"/>
              </a:rPr>
              <a:t>».</a:t>
            </a:r>
            <a:r>
              <a:rPr lang="ru-RU" sz="1200" i="1" dirty="0" smtClean="0">
                <a:latin typeface="Times New Roman" pitchFamily="18" charset="0"/>
                <a:cs typeface="Times New Roman" pitchFamily="18" charset="0"/>
              </a:rPr>
              <a:t>…………… ………….</a:t>
            </a:r>
            <a:r>
              <a:rPr lang="ru-RU" sz="1200" dirty="0" smtClean="0">
                <a:solidFill>
                  <a:srgbClr val="0070C0"/>
                </a:solidFill>
                <a:latin typeface="Times New Roman" pitchFamily="18" charset="0"/>
                <a:cs typeface="Times New Roman" pitchFamily="18" charset="0"/>
              </a:rPr>
              <a:t>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pic>
        <p:nvPicPr>
          <p:cNvPr id="3" name="Picture 4" descr="F:\10А\Биография Есенина\00b9f58d20da3dc19e1201cdbe4f8d1cebe306e1.jpg"/>
          <p:cNvPicPr>
            <a:picLocks noChangeAspect="1" noChangeArrowheads="1"/>
          </p:cNvPicPr>
          <p:nvPr/>
        </p:nvPicPr>
        <p:blipFill>
          <a:blip r:embed="rId2"/>
          <a:srcRect/>
          <a:stretch>
            <a:fillRect/>
          </a:stretch>
        </p:blipFill>
        <p:spPr bwMode="auto">
          <a:xfrm>
            <a:off x="519906" y="1089025"/>
            <a:ext cx="4724400" cy="1981200"/>
          </a:xfrm>
          <a:prstGeom prst="rect">
            <a:avLst/>
          </a:prstGeom>
          <a:noFill/>
        </p:spPr>
      </p:pic>
      <p:sp>
        <p:nvSpPr>
          <p:cNvPr id="4" name="Прямоугольник 3"/>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F:\10А\Биография Есенина\i.jpg"/>
          <p:cNvPicPr>
            <a:picLocks noChangeAspect="1" noChangeArrowheads="1"/>
          </p:cNvPicPr>
          <p:nvPr/>
        </p:nvPicPr>
        <p:blipFill>
          <a:blip r:embed="rId2"/>
          <a:srcRect l="25000" t="6452" r="16667" b="6452"/>
          <a:stretch>
            <a:fillRect/>
          </a:stretch>
        </p:blipFill>
        <p:spPr bwMode="auto">
          <a:xfrm>
            <a:off x="1967706" y="479425"/>
            <a:ext cx="1905000" cy="2514600"/>
          </a:xfrm>
          <a:prstGeom prst="rect">
            <a:avLst/>
          </a:prstGeom>
          <a:noFill/>
        </p:spPr>
      </p:pic>
      <p:pic>
        <p:nvPicPr>
          <p:cNvPr id="5123" name="Picture 3" descr="F:\10А\Биография Есенина\64725.272.jpg"/>
          <p:cNvPicPr>
            <a:picLocks noChangeAspect="1" noChangeArrowheads="1"/>
          </p:cNvPicPr>
          <p:nvPr/>
        </p:nvPicPr>
        <p:blipFill>
          <a:blip r:embed="rId3"/>
          <a:srcRect l="19228" r="18280"/>
          <a:stretch>
            <a:fillRect/>
          </a:stretch>
        </p:blipFill>
        <p:spPr bwMode="auto">
          <a:xfrm>
            <a:off x="3872706" y="479425"/>
            <a:ext cx="1739107" cy="2514600"/>
          </a:xfrm>
          <a:prstGeom prst="rect">
            <a:avLst/>
          </a:prstGeom>
          <a:noFill/>
        </p:spPr>
      </p:pic>
      <p:pic>
        <p:nvPicPr>
          <p:cNvPr id="6" name="Picture 2" descr="F:\10А\Биография Есенина\1.jpg"/>
          <p:cNvPicPr>
            <a:picLocks noChangeAspect="1" noChangeArrowheads="1"/>
          </p:cNvPicPr>
          <p:nvPr/>
        </p:nvPicPr>
        <p:blipFill>
          <a:blip r:embed="rId4"/>
          <a:srcRect/>
          <a:stretch>
            <a:fillRect/>
          </a:stretch>
        </p:blipFill>
        <p:spPr bwMode="auto">
          <a:xfrm>
            <a:off x="215106" y="479425"/>
            <a:ext cx="1676400" cy="2590800"/>
          </a:xfrm>
          <a:prstGeom prst="rect">
            <a:avLst/>
          </a:prstGeom>
          <a:noFill/>
        </p:spPr>
      </p:pic>
      <p:sp>
        <p:nvSpPr>
          <p:cNvPr id="5" name="Прямоугольник 4"/>
          <p:cNvSpPr/>
          <p:nvPr/>
        </p:nvSpPr>
        <p:spPr>
          <a:xfrm flipH="1" flipV="1">
            <a:off x="125408" y="98425"/>
            <a:ext cx="5499897"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1" y="129945"/>
            <a:ext cx="5260895" cy="2898582"/>
          </a:xfrm>
        </p:spPr>
        <p:txBody>
          <a:bodyPr>
            <a:noAutofit/>
          </a:bodyPr>
          <a:lstStyle/>
          <a:p>
            <a:pPr algn="ctr"/>
            <a:r>
              <a:rPr lang="ru-RU" sz="1600" dirty="0">
                <a:solidFill>
                  <a:srgbClr val="0070C0"/>
                </a:solidFill>
                <a:latin typeface="Times New Roman" pitchFamily="18" charset="0"/>
                <a:cs typeface="Times New Roman" pitchFamily="18" charset="0"/>
              </a:rPr>
              <a:t>В 1921 году поэт вместе со своим другом Яковом Блюмкиным ездил в Среднюю Азию, посетил Урал и Оренбуржье. С 13 мая по 3 июня гостил в Ташкенте у своего друга и поэта Александра </a:t>
            </a:r>
            <a:r>
              <a:rPr lang="ru-RU" sz="1600" dirty="0" err="1">
                <a:solidFill>
                  <a:srgbClr val="0070C0"/>
                </a:solidFill>
                <a:latin typeface="Times New Roman" pitchFamily="18" charset="0"/>
                <a:cs typeface="Times New Roman" pitchFamily="18" charset="0"/>
              </a:rPr>
              <a:t>Ширяевца</a:t>
            </a:r>
            <a:r>
              <a:rPr lang="ru-RU" sz="1600" dirty="0">
                <a:solidFill>
                  <a:srgbClr val="0070C0"/>
                </a:solidFill>
                <a:latin typeface="Times New Roman" pitchFamily="18" charset="0"/>
                <a:cs typeface="Times New Roman" pitchFamily="18" charset="0"/>
              </a:rPr>
              <a:t>. Там Есенин несколько раз выступал перед публикой, читал стихотворения на поэтических вечерах и в домах своих ташкентских друзей. По словам очевидцев, Есенин любил бывать в старом городе, чайханах старого города и </a:t>
            </a:r>
            <a:r>
              <a:rPr lang="ru-RU" sz="1600" dirty="0" err="1">
                <a:solidFill>
                  <a:srgbClr val="0070C0"/>
                </a:solidFill>
                <a:latin typeface="Times New Roman" pitchFamily="18" charset="0"/>
                <a:cs typeface="Times New Roman" pitchFamily="18" charset="0"/>
              </a:rPr>
              <a:t>Урды</a:t>
            </a:r>
            <a:r>
              <a:rPr lang="ru-RU" sz="1600" dirty="0">
                <a:solidFill>
                  <a:srgbClr val="0070C0"/>
                </a:solidFill>
                <a:latin typeface="Times New Roman" pitchFamily="18" charset="0"/>
                <a:cs typeface="Times New Roman" pitchFamily="18" charset="0"/>
              </a:rPr>
              <a:t>, слушать узбекскую поэзию, музыку и песни, посещать живописные окрестности Ташкента со своими друзьями. Он совершил также короткую поездку </a:t>
            </a:r>
            <a:r>
              <a:rPr lang="ru-RU" sz="1600" dirty="0" smtClean="0">
                <a:solidFill>
                  <a:srgbClr val="0070C0"/>
                </a:solidFill>
                <a:latin typeface="Times New Roman" pitchFamily="18" charset="0"/>
                <a:cs typeface="Times New Roman" pitchFamily="18" charset="0"/>
              </a:rPr>
              <a:t>в Самарканд.</a:t>
            </a:r>
            <a:endParaRPr lang="ru-RU" sz="1600" dirty="0">
              <a:solidFill>
                <a:srgbClr val="0070C0"/>
              </a:solidFill>
              <a:latin typeface="Times New Roman" pitchFamily="18" charset="0"/>
              <a:cs typeface="Times New Roman" pitchFamily="18" charset="0"/>
            </a:endParaRPr>
          </a:p>
        </p:txBody>
      </p:sp>
      <p:sp>
        <p:nvSpPr>
          <p:cNvPr id="4" name="Прямоугольник 3"/>
          <p:cNvSpPr/>
          <p:nvPr/>
        </p:nvSpPr>
        <p:spPr>
          <a:xfrm flipH="1" flipV="1">
            <a:off x="138905" y="98422"/>
            <a:ext cx="5486399" cy="29718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С.Есенин   с   Яковом    Блюмкиным </a:t>
            </a:r>
            <a:endParaRPr lang="ru-RU" dirty="0"/>
          </a:p>
        </p:txBody>
      </p:sp>
      <p:pic>
        <p:nvPicPr>
          <p:cNvPr id="6146" name="Picture 2" descr="F:\10А\Биография Есенина\39085c17323ba26c21d2c5f0c90cf831_RSZ_690.jpeg"/>
          <p:cNvPicPr>
            <a:picLocks noChangeAspect="1" noChangeArrowheads="1"/>
          </p:cNvPicPr>
          <p:nvPr/>
        </p:nvPicPr>
        <p:blipFill>
          <a:blip r:embed="rId2"/>
          <a:srcRect/>
          <a:stretch>
            <a:fillRect/>
          </a:stretch>
        </p:blipFill>
        <p:spPr bwMode="auto">
          <a:xfrm>
            <a:off x="748506" y="631825"/>
            <a:ext cx="4143028" cy="242379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07" y="129945"/>
            <a:ext cx="2666999" cy="2934636"/>
          </a:xfrm>
        </p:spPr>
        <p:txBody>
          <a:bodyPr>
            <a:normAutofit fontScale="90000"/>
          </a:bodyPr>
          <a:lstStyle/>
          <a:p>
            <a:pPr algn="just"/>
            <a:r>
              <a:rPr lang="ru-RU" sz="1600" dirty="0">
                <a:solidFill>
                  <a:srgbClr val="0070C0"/>
                </a:solidFill>
                <a:latin typeface="Times New Roman" pitchFamily="18" charset="0"/>
                <a:cs typeface="Times New Roman" pitchFamily="18" charset="0"/>
              </a:rPr>
              <a:t>В начале 1920-х годов Есенин активно занимался книжно-издательской деятельностью, а также продажей книг в арендованной им книжной лавке на Большой </a:t>
            </a:r>
            <a:r>
              <a:rPr lang="ru-RU" sz="1600" dirty="0" err="1">
                <a:solidFill>
                  <a:srgbClr val="0070C0"/>
                </a:solidFill>
                <a:latin typeface="Times New Roman" pitchFamily="18" charset="0"/>
                <a:cs typeface="Times New Roman" pitchFamily="18" charset="0"/>
              </a:rPr>
              <a:t>Никитской</a:t>
            </a:r>
            <a:r>
              <a:rPr lang="ru-RU" sz="1600" dirty="0">
                <a:solidFill>
                  <a:srgbClr val="0070C0"/>
                </a:solidFill>
                <a:latin typeface="Times New Roman" pitchFamily="18" charset="0"/>
                <a:cs typeface="Times New Roman" pitchFamily="18" charset="0"/>
              </a:rPr>
              <a:t>, что занимало почти всё время поэта. Последние годы жизни Есенин много путешествовал по стране. Он трижды посетил Кавказ, несколько раз съездил в Ленинград, семь раз — </a:t>
            </a:r>
            <a:r>
              <a:rPr lang="ru-RU" sz="1600" dirty="0" smtClean="0">
                <a:solidFill>
                  <a:srgbClr val="0070C0"/>
                </a:solidFill>
                <a:latin typeface="Times New Roman" pitchFamily="18" charset="0"/>
                <a:cs typeface="Times New Roman" pitchFamily="18" charset="0"/>
              </a:rPr>
              <a:t/>
            </a:r>
            <a:br>
              <a:rPr lang="ru-RU" sz="1600" dirty="0" smtClean="0">
                <a:solidFill>
                  <a:srgbClr val="0070C0"/>
                </a:solidFill>
                <a:latin typeface="Times New Roman" pitchFamily="18" charset="0"/>
                <a:cs typeface="Times New Roman" pitchFamily="18" charset="0"/>
              </a:rPr>
            </a:br>
            <a:r>
              <a:rPr lang="ru-RU" sz="1600" dirty="0" smtClean="0">
                <a:solidFill>
                  <a:srgbClr val="0070C0"/>
                </a:solidFill>
                <a:latin typeface="Times New Roman" pitchFamily="18" charset="0"/>
                <a:cs typeface="Times New Roman" pitchFamily="18" charset="0"/>
              </a:rPr>
              <a:t>в </a:t>
            </a:r>
            <a:r>
              <a:rPr lang="ru-RU" sz="1600" dirty="0" err="1" smtClean="0">
                <a:solidFill>
                  <a:srgbClr val="0070C0"/>
                </a:solidFill>
                <a:latin typeface="Times New Roman" pitchFamily="18" charset="0"/>
                <a:cs typeface="Times New Roman" pitchFamily="18" charset="0"/>
              </a:rPr>
              <a:t>Константиново.</a:t>
            </a:r>
            <a:r>
              <a:rPr lang="ru-RU" sz="1600" dirty="0" err="1" smtClean="0">
                <a:latin typeface="Times New Roman" pitchFamily="18" charset="0"/>
                <a:cs typeface="Times New Roman" pitchFamily="18" charset="0"/>
              </a:rPr>
              <a:t>ааааааааааааа</a:t>
            </a:r>
            <a:r>
              <a:rPr lang="ru-RU" sz="1600" dirty="0">
                <a:solidFill>
                  <a:srgbClr val="0070C0"/>
                </a:solidFill>
                <a:latin typeface="Times New Roman" pitchFamily="18" charset="0"/>
                <a:cs typeface="Times New Roman" pitchFamily="18" charset="0"/>
              </a:rPr>
              <a:t/>
            </a:r>
            <a:br>
              <a:rPr lang="ru-RU" sz="1600" dirty="0">
                <a:solidFill>
                  <a:srgbClr val="0070C0"/>
                </a:solidFill>
                <a:latin typeface="Times New Roman" pitchFamily="18" charset="0"/>
                <a:cs typeface="Times New Roman" pitchFamily="18" charset="0"/>
              </a:rPr>
            </a:br>
            <a:endParaRPr lang="ru-RU" sz="1600" dirty="0">
              <a:solidFill>
                <a:srgbClr val="0070C0"/>
              </a:solidFill>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email"/>
          <a:srcRect/>
          <a:stretch>
            <a:fillRect/>
          </a:stretch>
        </p:blipFill>
        <p:spPr bwMode="auto">
          <a:xfrm>
            <a:off x="3263106" y="174625"/>
            <a:ext cx="2247900" cy="2895600"/>
          </a:xfrm>
          <a:prstGeom prst="rect">
            <a:avLst/>
          </a:prstGeom>
          <a:noFill/>
          <a:ln w="9525">
            <a:noFill/>
            <a:miter lim="800000"/>
            <a:headEnd/>
            <a:tailEnd/>
          </a:ln>
          <a:effectLst/>
        </p:spPr>
      </p:pic>
      <p:sp>
        <p:nvSpPr>
          <p:cNvPr id="4" name="Прямоугольник 3"/>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F:\10А\Биография Есенина\000016.jpg"/>
          <p:cNvPicPr>
            <a:picLocks noChangeAspect="1" noChangeArrowheads="1"/>
          </p:cNvPicPr>
          <p:nvPr/>
        </p:nvPicPr>
        <p:blipFill>
          <a:blip r:embed="rId2"/>
          <a:srcRect/>
          <a:stretch>
            <a:fillRect/>
          </a:stretch>
        </p:blipFill>
        <p:spPr bwMode="auto">
          <a:xfrm>
            <a:off x="138906" y="250826"/>
            <a:ext cx="2667000" cy="2819400"/>
          </a:xfrm>
          <a:prstGeom prst="rect">
            <a:avLst/>
          </a:prstGeom>
          <a:noFill/>
        </p:spPr>
      </p:pic>
      <p:pic>
        <p:nvPicPr>
          <p:cNvPr id="8195" name="Picture 3" descr="F:\10А\Биография Есенина\i (2).jpg"/>
          <p:cNvPicPr>
            <a:picLocks noChangeAspect="1" noChangeArrowheads="1"/>
          </p:cNvPicPr>
          <p:nvPr/>
        </p:nvPicPr>
        <p:blipFill>
          <a:blip r:embed="rId3"/>
          <a:srcRect/>
          <a:stretch>
            <a:fillRect/>
          </a:stretch>
        </p:blipFill>
        <p:spPr bwMode="auto">
          <a:xfrm>
            <a:off x="2958306" y="250825"/>
            <a:ext cx="2667000" cy="2856257"/>
          </a:xfrm>
          <a:prstGeom prst="rect">
            <a:avLst/>
          </a:prstGeom>
          <a:noFill/>
        </p:spPr>
      </p:pic>
      <p:sp>
        <p:nvSpPr>
          <p:cNvPr id="4" name="Прямоугольник 3"/>
          <p:cNvSpPr/>
          <p:nvPr/>
        </p:nvSpPr>
        <p:spPr>
          <a:xfrm flipH="1" flipV="1">
            <a:off x="125410" y="98425"/>
            <a:ext cx="5499895"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506" y="310214"/>
            <a:ext cx="5105400" cy="2934636"/>
          </a:xfrm>
        </p:spPr>
        <p:txBody>
          <a:bodyPr>
            <a:normAutofit fontScale="90000"/>
          </a:bodyPr>
          <a:lstStyle/>
          <a:p>
            <a:pPr algn="just"/>
            <a:r>
              <a:rPr lang="ru-RU" dirty="0" smtClean="0">
                <a:solidFill>
                  <a:srgbClr val="0070C0"/>
                </a:solidFill>
                <a:latin typeface="Times New Roman" pitchFamily="18" charset="0"/>
                <a:cs typeface="Times New Roman" pitchFamily="18" charset="0"/>
              </a:rPr>
              <a:t>          В</a:t>
            </a:r>
            <a:r>
              <a:rPr lang="ru-RU" sz="1600" dirty="0" smtClean="0">
                <a:solidFill>
                  <a:srgbClr val="0070C0"/>
                </a:solidFill>
                <a:latin typeface="Times New Roman" pitchFamily="18" charset="0"/>
                <a:cs typeface="Times New Roman" pitchFamily="18" charset="0"/>
              </a:rPr>
              <a:t> </a:t>
            </a:r>
            <a:r>
              <a:rPr lang="ru-RU" dirty="0">
                <a:solidFill>
                  <a:srgbClr val="0070C0"/>
                </a:solidFill>
                <a:latin typeface="Times New Roman" pitchFamily="18" charset="0"/>
                <a:cs typeface="Times New Roman" pitchFamily="18" charset="0"/>
              </a:rPr>
              <a:t>1924—1925 годах Есенин посетил Азербайджан, </a:t>
            </a:r>
            <a:r>
              <a:rPr lang="ru-RU" dirty="0" smtClean="0">
                <a:solidFill>
                  <a:srgbClr val="0070C0"/>
                </a:solidFill>
                <a:latin typeface="Times New Roman" pitchFamily="18" charset="0"/>
                <a:cs typeface="Times New Roman" pitchFamily="18" charset="0"/>
              </a:rPr>
              <a:t>  выпустил    сборник     </a:t>
            </a:r>
            <a:r>
              <a:rPr lang="ru-RU" dirty="0">
                <a:solidFill>
                  <a:srgbClr val="0070C0"/>
                </a:solidFill>
                <a:latin typeface="Times New Roman" pitchFamily="18" charset="0"/>
                <a:cs typeface="Times New Roman" pitchFamily="18" charset="0"/>
              </a:rPr>
              <a:t>стихов </a:t>
            </a:r>
            <a:r>
              <a:rPr lang="ru-RU" dirty="0" smtClean="0">
                <a:solidFill>
                  <a:srgbClr val="0070C0"/>
                </a:solidFill>
                <a:latin typeface="Times New Roman" pitchFamily="18" charset="0"/>
                <a:cs typeface="Times New Roman" pitchFamily="18" charset="0"/>
              </a:rPr>
              <a:t>     в   типографии  «</a:t>
            </a:r>
            <a:r>
              <a:rPr lang="ru-RU" dirty="0">
                <a:solidFill>
                  <a:srgbClr val="0070C0"/>
                </a:solidFill>
                <a:latin typeface="Times New Roman" pitchFamily="18" charset="0"/>
                <a:cs typeface="Times New Roman" pitchFamily="18" charset="0"/>
              </a:rPr>
              <a:t>Красный </a:t>
            </a:r>
            <a:r>
              <a:rPr lang="ru-RU" dirty="0" smtClean="0">
                <a:solidFill>
                  <a:srgbClr val="0070C0"/>
                </a:solidFill>
                <a:latin typeface="Times New Roman" pitchFamily="18" charset="0"/>
                <a:cs typeface="Times New Roman" pitchFamily="18" charset="0"/>
              </a:rPr>
              <a:t>  восток</a:t>
            </a:r>
            <a:r>
              <a:rPr lang="ru-RU" dirty="0">
                <a:solidFill>
                  <a:srgbClr val="0070C0"/>
                </a:solidFill>
                <a:latin typeface="Times New Roman" pitchFamily="18" charset="0"/>
                <a:cs typeface="Times New Roman" pitchFamily="18" charset="0"/>
              </a:rPr>
              <a:t>», </a:t>
            </a:r>
            <a:r>
              <a:rPr lang="ru-RU" dirty="0" smtClean="0">
                <a:solidFill>
                  <a:srgbClr val="0070C0"/>
                </a:solidFill>
                <a:latin typeface="Times New Roman" pitchFamily="18" charset="0"/>
                <a:cs typeface="Times New Roman" pitchFamily="18" charset="0"/>
              </a:rPr>
              <a:t>  печатался </a:t>
            </a:r>
            <a:r>
              <a:rPr lang="ru-RU" dirty="0">
                <a:solidFill>
                  <a:srgbClr val="0070C0"/>
                </a:solidFill>
                <a:latin typeface="Times New Roman" pitchFamily="18" charset="0"/>
                <a:cs typeface="Times New Roman" pitchFamily="18" charset="0"/>
              </a:rPr>
              <a:t>в местном издательстве. Есть версия о том, что здесь же, в мае 1925 года, было написано стихотворное «Послание евангелисту Демьяну». </a:t>
            </a:r>
            <a:r>
              <a:rPr lang="ru-RU" dirty="0" smtClean="0">
                <a:solidFill>
                  <a:srgbClr val="0070C0"/>
                </a:solidFill>
                <a:latin typeface="Times New Roman" pitchFamily="18" charset="0"/>
                <a:cs typeface="Times New Roman" pitchFamily="18" charset="0"/>
              </a:rPr>
              <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Жил </a:t>
            </a:r>
            <a:r>
              <a:rPr lang="ru-RU" dirty="0">
                <a:solidFill>
                  <a:srgbClr val="0070C0"/>
                </a:solidFill>
                <a:latin typeface="Times New Roman" pitchFamily="18" charset="0"/>
                <a:cs typeface="Times New Roman" pitchFamily="18" charset="0"/>
              </a:rPr>
              <a:t>в селении </a:t>
            </a:r>
            <a:r>
              <a:rPr lang="ru-RU" dirty="0" err="1">
                <a:solidFill>
                  <a:srgbClr val="0070C0"/>
                </a:solidFill>
                <a:latin typeface="Times New Roman" pitchFamily="18" charset="0"/>
                <a:cs typeface="Times New Roman" pitchFamily="18" charset="0"/>
              </a:rPr>
              <a:t>Мардакян</a:t>
            </a:r>
            <a:r>
              <a:rPr lang="ru-RU" dirty="0">
                <a:solidFill>
                  <a:srgbClr val="0070C0"/>
                </a:solidFill>
                <a:latin typeface="Times New Roman" pitchFamily="18" charset="0"/>
                <a:cs typeface="Times New Roman" pitchFamily="18" charset="0"/>
              </a:rPr>
              <a:t> (пригород Баку). </a:t>
            </a:r>
            <a:r>
              <a:rPr lang="ru-RU" dirty="0" smtClean="0">
                <a:solidFill>
                  <a:srgbClr val="0070C0"/>
                </a:solidFill>
                <a:latin typeface="Times New Roman" pitchFamily="18" charset="0"/>
                <a:cs typeface="Times New Roman" pitchFamily="18" charset="0"/>
              </a:rPr>
              <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          В </a:t>
            </a:r>
            <a:r>
              <a:rPr lang="ru-RU" dirty="0">
                <a:solidFill>
                  <a:srgbClr val="0070C0"/>
                </a:solidFill>
                <a:latin typeface="Times New Roman" pitchFamily="18" charset="0"/>
                <a:cs typeface="Times New Roman" pitchFamily="18" charset="0"/>
              </a:rPr>
              <a:t>настоящее время здесь </a:t>
            </a:r>
            <a:r>
              <a:rPr lang="ru-RU" dirty="0" smtClean="0">
                <a:solidFill>
                  <a:srgbClr val="0070C0"/>
                </a:solidFill>
                <a:latin typeface="Times New Roman" pitchFamily="18" charset="0"/>
                <a:cs typeface="Times New Roman" pitchFamily="18" charset="0"/>
              </a:rPr>
              <a:t>находится </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его дом-музей </a:t>
            </a:r>
            <a:r>
              <a:rPr lang="ru-RU" dirty="0">
                <a:solidFill>
                  <a:srgbClr val="0070C0"/>
                </a:solidFill>
                <a:latin typeface="Times New Roman" pitchFamily="18" charset="0"/>
                <a:cs typeface="Times New Roman" pitchFamily="18" charset="0"/>
              </a:rPr>
              <a:t>и </a:t>
            </a:r>
            <a:r>
              <a:rPr lang="ru-RU" dirty="0" smtClean="0">
                <a:solidFill>
                  <a:srgbClr val="0070C0"/>
                </a:solidFill>
                <a:latin typeface="Times New Roman" pitchFamily="18" charset="0"/>
                <a:cs typeface="Times New Roman" pitchFamily="18" charset="0"/>
              </a:rPr>
              <a:t>мемориальная </a:t>
            </a:r>
            <a:r>
              <a:rPr lang="ru-RU" dirty="0" err="1" smtClean="0">
                <a:solidFill>
                  <a:srgbClr val="0070C0"/>
                </a:solidFill>
                <a:latin typeface="Times New Roman" pitchFamily="18" charset="0"/>
                <a:cs typeface="Times New Roman" pitchFamily="18" charset="0"/>
              </a:rPr>
              <a:t>доска.</a:t>
            </a:r>
            <a:r>
              <a:rPr lang="ru-RU" dirty="0" err="1" smtClean="0">
                <a:latin typeface="Times New Roman" pitchFamily="18" charset="0"/>
                <a:cs typeface="Times New Roman" pitchFamily="18" charset="0"/>
              </a:rPr>
              <a:t>аааааа</a:t>
            </a:r>
            <a:r>
              <a:rPr lang="ru-RU" dirty="0"/>
              <a:t/>
            </a:r>
            <a:br>
              <a:rPr lang="ru-RU" dirty="0"/>
            </a:br>
            <a:endParaRPr lang="ru-RU" dirty="0"/>
          </a:p>
        </p:txBody>
      </p:sp>
      <p:sp>
        <p:nvSpPr>
          <p:cNvPr id="3" name="Прямоугольник 2"/>
          <p:cNvSpPr/>
          <p:nvPr/>
        </p:nvSpPr>
        <p:spPr>
          <a:xfrm flipH="1" flipV="1">
            <a:off x="125412" y="98425"/>
            <a:ext cx="54236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F:\10А\Биография Есенина\page_05_clip_image004.jpg"/>
          <p:cNvPicPr>
            <a:picLocks noChangeAspect="1" noChangeArrowheads="1"/>
          </p:cNvPicPr>
          <p:nvPr/>
        </p:nvPicPr>
        <p:blipFill>
          <a:blip r:embed="rId2"/>
          <a:srcRect/>
          <a:stretch>
            <a:fillRect/>
          </a:stretch>
        </p:blipFill>
        <p:spPr bwMode="auto">
          <a:xfrm>
            <a:off x="215106" y="403225"/>
            <a:ext cx="2590800" cy="2362200"/>
          </a:xfrm>
          <a:prstGeom prst="rect">
            <a:avLst/>
          </a:prstGeom>
          <a:noFill/>
        </p:spPr>
      </p:pic>
      <p:pic>
        <p:nvPicPr>
          <p:cNvPr id="9219" name="Picture 3" descr="F:\10А\Биография Есенина\81fbb1270a5fb828ec378f140f201a50.jpg"/>
          <p:cNvPicPr>
            <a:picLocks noChangeAspect="1" noChangeArrowheads="1"/>
          </p:cNvPicPr>
          <p:nvPr/>
        </p:nvPicPr>
        <p:blipFill>
          <a:blip r:embed="rId3"/>
          <a:srcRect/>
          <a:stretch>
            <a:fillRect/>
          </a:stretch>
        </p:blipFill>
        <p:spPr bwMode="auto">
          <a:xfrm>
            <a:off x="2882106" y="403225"/>
            <a:ext cx="2667000" cy="2362200"/>
          </a:xfrm>
          <a:prstGeom prst="rect">
            <a:avLst/>
          </a:prstGeom>
          <a:noFill/>
        </p:spPr>
      </p:pic>
      <p:sp>
        <p:nvSpPr>
          <p:cNvPr id="4" name="Прямоугольник 3"/>
          <p:cNvSpPr/>
          <p:nvPr/>
        </p:nvSpPr>
        <p:spPr>
          <a:xfrm flipH="1" flipV="1">
            <a:off x="125412" y="174625"/>
            <a:ext cx="5499894" cy="2819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F:\10А\Биография Есенина\i (3).jpg"/>
          <p:cNvPicPr>
            <a:picLocks noChangeAspect="1" noChangeArrowheads="1"/>
          </p:cNvPicPr>
          <p:nvPr/>
        </p:nvPicPr>
        <p:blipFill>
          <a:blip r:embed="rId2"/>
          <a:srcRect/>
          <a:stretch>
            <a:fillRect/>
          </a:stretch>
        </p:blipFill>
        <p:spPr bwMode="auto">
          <a:xfrm>
            <a:off x="215106" y="327025"/>
            <a:ext cx="2438400" cy="2667000"/>
          </a:xfrm>
          <a:prstGeom prst="rect">
            <a:avLst/>
          </a:prstGeom>
          <a:noFill/>
        </p:spPr>
      </p:pic>
      <p:pic>
        <p:nvPicPr>
          <p:cNvPr id="10243" name="Picture 3" descr="F:\10А\Биография Есенина\baku00213.jpg"/>
          <p:cNvPicPr>
            <a:picLocks noChangeAspect="1" noChangeArrowheads="1"/>
          </p:cNvPicPr>
          <p:nvPr/>
        </p:nvPicPr>
        <p:blipFill>
          <a:blip r:embed="rId3"/>
          <a:srcRect/>
          <a:stretch>
            <a:fillRect/>
          </a:stretch>
        </p:blipFill>
        <p:spPr bwMode="auto">
          <a:xfrm>
            <a:off x="2805906" y="403225"/>
            <a:ext cx="2819400" cy="2514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694" y="0"/>
            <a:ext cx="5714999" cy="307777"/>
          </a:xfrm>
        </p:spPr>
        <p:txBody>
          <a:bodyPr>
            <a:noAutofit/>
          </a:bodyPr>
          <a:lstStyle/>
          <a:p>
            <a:r>
              <a:rPr lang="ru-RU" sz="2800" dirty="0" smtClean="0">
                <a:latin typeface="Times New Roman" pitchFamily="18" charset="0"/>
                <a:cs typeface="Times New Roman" pitchFamily="18" charset="0"/>
              </a:rPr>
              <a:t>             Личная    жизнь   С.Есенина</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type="body" idx="1"/>
          </p:nvPr>
        </p:nvSpPr>
        <p:spPr>
          <a:xfrm>
            <a:off x="138906" y="631825"/>
            <a:ext cx="5187792" cy="2740096"/>
          </a:xfrm>
        </p:spPr>
        <p:txBody>
          <a:bodyPr>
            <a:normAutofit/>
          </a:bodyPr>
          <a:lstStyle/>
          <a:p>
            <a:pPr algn="ctr">
              <a:buNone/>
            </a:pPr>
            <a:r>
              <a:rPr lang="ru-RU" sz="1800" dirty="0">
                <a:latin typeface="Times New Roman" pitchFamily="18" charset="0"/>
                <a:cs typeface="Times New Roman" pitchFamily="18" charset="0"/>
              </a:rPr>
              <a:t>В 1913 году Сергей Есенин познакомился с Анной Романовной </a:t>
            </a:r>
            <a:r>
              <a:rPr lang="ru-RU" sz="1800" dirty="0" err="1">
                <a:latin typeface="Times New Roman" pitchFamily="18" charset="0"/>
                <a:cs typeface="Times New Roman" pitchFamily="18" charset="0"/>
              </a:rPr>
              <a:t>Изрядновой</a:t>
            </a:r>
            <a:r>
              <a:rPr lang="ru-RU" sz="1800" dirty="0">
                <a:latin typeface="Times New Roman" pitchFamily="18" charset="0"/>
                <a:cs typeface="Times New Roman" pitchFamily="18" charset="0"/>
              </a:rPr>
              <a:t>, которая работала корректором в типографии «Товарищества </a:t>
            </a:r>
            <a:endParaRPr lang="ru-RU" sz="1800" dirty="0" smtClean="0">
              <a:latin typeface="Times New Roman" pitchFamily="18" charset="0"/>
              <a:cs typeface="Times New Roman" pitchFamily="18" charset="0"/>
            </a:endParaRPr>
          </a:p>
          <a:p>
            <a:pPr algn="ctr">
              <a:buNone/>
            </a:pPr>
            <a:r>
              <a:rPr lang="ru-RU" sz="1800" dirty="0" smtClean="0">
                <a:latin typeface="Times New Roman" pitchFamily="18" charset="0"/>
                <a:cs typeface="Times New Roman" pitchFamily="18" charset="0"/>
              </a:rPr>
              <a:t>И</a:t>
            </a:r>
            <a:r>
              <a:rPr lang="ru-RU" sz="1800" dirty="0">
                <a:latin typeface="Times New Roman" pitchFamily="18" charset="0"/>
                <a:cs typeface="Times New Roman" pitchFamily="18" charset="0"/>
              </a:rPr>
              <a:t>. Д. Сытина», куда Есенин поступил на работу. В 1914 году они вступили в гражданский брак. </a:t>
            </a:r>
            <a:endParaRPr lang="ru-RU" sz="1800" dirty="0" smtClean="0">
              <a:latin typeface="Times New Roman" pitchFamily="18" charset="0"/>
              <a:cs typeface="Times New Roman" pitchFamily="18" charset="0"/>
            </a:endParaRPr>
          </a:p>
          <a:p>
            <a:pPr algn="ctr">
              <a:buNone/>
            </a:pPr>
            <a:r>
              <a:rPr lang="ru-RU" sz="1800" dirty="0" smtClean="0">
                <a:latin typeface="Times New Roman" pitchFamily="18" charset="0"/>
                <a:cs typeface="Times New Roman" pitchFamily="18" charset="0"/>
              </a:rPr>
              <a:t>21 </a:t>
            </a:r>
            <a:r>
              <a:rPr lang="ru-RU" sz="1800" dirty="0">
                <a:latin typeface="Times New Roman" pitchFamily="18" charset="0"/>
                <a:cs typeface="Times New Roman" pitchFamily="18" charset="0"/>
              </a:rPr>
              <a:t>декабря 1914 года Анна </a:t>
            </a:r>
            <a:r>
              <a:rPr lang="ru-RU" sz="1800" dirty="0" err="1">
                <a:latin typeface="Times New Roman" pitchFamily="18" charset="0"/>
                <a:cs typeface="Times New Roman" pitchFamily="18" charset="0"/>
              </a:rPr>
              <a:t>Изряднова</a:t>
            </a:r>
            <a:r>
              <a:rPr lang="ru-RU" sz="1800" dirty="0">
                <a:latin typeface="Times New Roman" pitchFamily="18" charset="0"/>
                <a:cs typeface="Times New Roman" pitchFamily="18" charset="0"/>
              </a:rPr>
              <a:t> родила сына, названного </a:t>
            </a:r>
            <a:r>
              <a:rPr lang="ru-RU" sz="1800" dirty="0" smtClean="0">
                <a:latin typeface="Times New Roman" pitchFamily="18" charset="0"/>
                <a:cs typeface="Times New Roman" pitchFamily="18" charset="0"/>
              </a:rPr>
              <a:t>Юрием.</a:t>
            </a:r>
            <a:endParaRPr lang="ru-RU" sz="1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flipH="1" flipV="1">
            <a:off x="125412" y="98425"/>
            <a:ext cx="5638801" cy="3048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2" name="Заголовок 1"/>
          <p:cNvSpPr>
            <a:spLocks noGrp="1"/>
          </p:cNvSpPr>
          <p:nvPr>
            <p:ph type="title"/>
          </p:nvPr>
        </p:nvSpPr>
        <p:spPr>
          <a:xfrm>
            <a:off x="367506" y="631825"/>
            <a:ext cx="2743200" cy="1752600"/>
          </a:xfrm>
        </p:spPr>
        <p:txBody>
          <a:bodyPr>
            <a:noAutofit/>
          </a:bodyPr>
          <a:lstStyle/>
          <a:p>
            <a:pPr algn="ctr"/>
            <a:r>
              <a:rPr lang="ru-RU" dirty="0" smtClean="0">
                <a:solidFill>
                  <a:srgbClr val="0070C0"/>
                </a:solidFill>
                <a:latin typeface="Times New Roman" pitchFamily="18" charset="0"/>
                <a:cs typeface="Times New Roman" pitchFamily="18" charset="0"/>
              </a:rPr>
              <a:t>  Родился </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в </a:t>
            </a:r>
            <a:r>
              <a:rPr lang="ru-RU" dirty="0">
                <a:solidFill>
                  <a:srgbClr val="0070C0"/>
                </a:solidFill>
                <a:latin typeface="Times New Roman" pitchFamily="18" charset="0"/>
                <a:cs typeface="Times New Roman" pitchFamily="18" charset="0"/>
              </a:rPr>
              <a:t>селе Константиново </a:t>
            </a:r>
            <a:r>
              <a:rPr lang="ru-RU" dirty="0" err="1">
                <a:solidFill>
                  <a:srgbClr val="0070C0"/>
                </a:solidFill>
                <a:latin typeface="Times New Roman" pitchFamily="18" charset="0"/>
                <a:cs typeface="Times New Roman" pitchFamily="18" charset="0"/>
              </a:rPr>
              <a:t>Кузьминской</a:t>
            </a:r>
            <a:r>
              <a:rPr lang="ru-RU" dirty="0">
                <a:solidFill>
                  <a:srgbClr val="0070C0"/>
                </a:solidFill>
                <a:latin typeface="Times New Roman" pitchFamily="18" charset="0"/>
                <a:cs typeface="Times New Roman" pitchFamily="18" charset="0"/>
              </a:rPr>
              <a:t> волости Рязанского уезда </a:t>
            </a:r>
            <a:r>
              <a:rPr lang="ru-RU" dirty="0" smtClean="0">
                <a:solidFill>
                  <a:srgbClr val="0070C0"/>
                </a:solidFill>
                <a:latin typeface="Times New Roman" pitchFamily="18" charset="0"/>
                <a:cs typeface="Times New Roman" pitchFamily="18" charset="0"/>
              </a:rPr>
              <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Рязанской </a:t>
            </a:r>
            <a:r>
              <a:rPr lang="ru-RU" dirty="0">
                <a:solidFill>
                  <a:srgbClr val="0070C0"/>
                </a:solidFill>
                <a:latin typeface="Times New Roman" pitchFamily="18" charset="0"/>
                <a:cs typeface="Times New Roman" pitchFamily="18" charset="0"/>
              </a:rPr>
              <a:t>губернии, в крестьянской семье. </a:t>
            </a:r>
          </a:p>
        </p:txBody>
      </p:sp>
      <p:pic>
        <p:nvPicPr>
          <p:cNvPr id="5" name="Picture 2" descr="F:\10А\Биография Есенина\2231560148de922e868e5c37b93b2a91.jpg"/>
          <p:cNvPicPr>
            <a:picLocks noChangeAspect="1" noChangeArrowheads="1"/>
          </p:cNvPicPr>
          <p:nvPr/>
        </p:nvPicPr>
        <p:blipFill>
          <a:blip r:embed="rId2"/>
          <a:srcRect/>
          <a:stretch>
            <a:fillRect/>
          </a:stretch>
        </p:blipFill>
        <p:spPr bwMode="auto">
          <a:xfrm>
            <a:off x="3263106" y="327025"/>
            <a:ext cx="2133600" cy="2590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340" y="98425"/>
            <a:ext cx="5162873" cy="430887"/>
          </a:xfrm>
        </p:spPr>
        <p:txBody>
          <a:bodyPr/>
          <a:lstStyle/>
          <a:p>
            <a:r>
              <a:rPr lang="ru-RU" sz="2800" dirty="0" smtClean="0">
                <a:latin typeface="Times New Roman" pitchFamily="18" charset="0"/>
                <a:cs typeface="Times New Roman" pitchFamily="18" charset="0"/>
              </a:rPr>
              <a:t>Анна  Романовна  </a:t>
            </a:r>
            <a:r>
              <a:rPr lang="ru-RU" sz="2800" dirty="0" err="1" smtClean="0">
                <a:latin typeface="Times New Roman" pitchFamily="18" charset="0"/>
                <a:cs typeface="Times New Roman" pitchFamily="18" charset="0"/>
              </a:rPr>
              <a:t>Изряднова</a:t>
            </a:r>
            <a:endParaRPr lang="ru-RU" sz="2800" dirty="0">
              <a:latin typeface="Times New Roman" pitchFamily="18" charset="0"/>
              <a:cs typeface="Times New Roman" pitchFamily="18" charset="0"/>
            </a:endParaRPr>
          </a:p>
        </p:txBody>
      </p:sp>
      <p:pic>
        <p:nvPicPr>
          <p:cNvPr id="11266" name="Picture 2" descr="F:\10А\Биография Есенина\i_020.jpg"/>
          <p:cNvPicPr>
            <a:picLocks noChangeAspect="1" noChangeArrowheads="1"/>
          </p:cNvPicPr>
          <p:nvPr/>
        </p:nvPicPr>
        <p:blipFill>
          <a:blip r:embed="rId2"/>
          <a:srcRect/>
          <a:stretch>
            <a:fillRect/>
          </a:stretch>
        </p:blipFill>
        <p:spPr bwMode="auto">
          <a:xfrm>
            <a:off x="215106" y="631825"/>
            <a:ext cx="2209800" cy="2438400"/>
          </a:xfrm>
          <a:prstGeom prst="rect">
            <a:avLst/>
          </a:prstGeom>
          <a:noFill/>
        </p:spPr>
      </p:pic>
      <p:pic>
        <p:nvPicPr>
          <p:cNvPr id="11267" name="Picture 3" descr="F:\10А\Биография Есенина\анна-Изряднова.jpg"/>
          <p:cNvPicPr>
            <a:picLocks noChangeAspect="1" noChangeArrowheads="1"/>
          </p:cNvPicPr>
          <p:nvPr/>
        </p:nvPicPr>
        <p:blipFill>
          <a:blip r:embed="rId3"/>
          <a:srcRect/>
          <a:stretch>
            <a:fillRect/>
          </a:stretch>
        </p:blipFill>
        <p:spPr bwMode="auto">
          <a:xfrm>
            <a:off x="3110706" y="631825"/>
            <a:ext cx="2514600" cy="2438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type="body" idx="1"/>
          </p:nvPr>
        </p:nvSpPr>
        <p:spPr>
          <a:xfrm>
            <a:off x="215106" y="327025"/>
            <a:ext cx="5187792" cy="3231654"/>
          </a:xfrm>
        </p:spPr>
        <p:txBody>
          <a:bodyPr/>
          <a:lstStyle/>
          <a:p>
            <a:pPr algn="ctr">
              <a:buNone/>
            </a:pPr>
            <a:r>
              <a:rPr lang="ru-RU" sz="1800" dirty="0">
                <a:latin typeface="Times New Roman" pitchFamily="18" charset="0"/>
                <a:cs typeface="Times New Roman" pitchFamily="18" charset="0"/>
              </a:rPr>
              <a:t>В 1917 году познакомился и 30 июля того же года обвенчался в селе </a:t>
            </a:r>
            <a:r>
              <a:rPr lang="ru-RU" sz="1800" dirty="0" err="1">
                <a:latin typeface="Times New Roman" pitchFamily="18" charset="0"/>
                <a:cs typeface="Times New Roman" pitchFamily="18" charset="0"/>
              </a:rPr>
              <a:t>Кирики-Улита</a:t>
            </a:r>
            <a:r>
              <a:rPr lang="ru-RU" sz="1800" dirty="0">
                <a:latin typeface="Times New Roman" pitchFamily="18" charset="0"/>
                <a:cs typeface="Times New Roman" pitchFamily="18" charset="0"/>
              </a:rPr>
              <a:t> Вологодской губернии с Зинаидой </a:t>
            </a:r>
            <a:r>
              <a:rPr lang="ru-RU" sz="1800" dirty="0" err="1">
                <a:latin typeface="Times New Roman" pitchFamily="18" charset="0"/>
                <a:cs typeface="Times New Roman" pitchFamily="18" charset="0"/>
              </a:rPr>
              <a:t>Райх</a:t>
            </a:r>
            <a:r>
              <a:rPr lang="ru-RU" sz="1800" dirty="0">
                <a:latin typeface="Times New Roman" pitchFamily="18" charset="0"/>
                <a:cs typeface="Times New Roman" pitchFamily="18" charset="0"/>
              </a:rPr>
              <a:t>, русской </a:t>
            </a:r>
            <a:r>
              <a:rPr lang="ru-RU" sz="1800" dirty="0" smtClean="0">
                <a:latin typeface="Times New Roman" pitchFamily="18" charset="0"/>
                <a:cs typeface="Times New Roman" pitchFamily="18" charset="0"/>
              </a:rPr>
              <a:t>актрисой.</a:t>
            </a:r>
            <a:r>
              <a:rPr lang="ru-RU" sz="1800" dirty="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lgn="ctr">
              <a:buNone/>
            </a:pPr>
            <a:r>
              <a:rPr lang="ru-RU" sz="1800" dirty="0" smtClean="0">
                <a:latin typeface="Times New Roman" pitchFamily="18" charset="0"/>
                <a:cs typeface="Times New Roman" pitchFamily="18" charset="0"/>
              </a:rPr>
              <a:t>От </a:t>
            </a:r>
            <a:r>
              <a:rPr lang="ru-RU" sz="1800" dirty="0">
                <a:latin typeface="Times New Roman" pitchFamily="18" charset="0"/>
                <a:cs typeface="Times New Roman" pitchFamily="18" charset="0"/>
              </a:rPr>
              <a:t>этого брака родились дочь Татьяна (1918—1992), журналистка и писательница, и сын Константин (1920—1986) — инженер-строитель, футбольный статистик и журналист. В конце 1919 (или в начале 1920) года Есенин </a:t>
            </a:r>
            <a:r>
              <a:rPr lang="ru-RU" sz="1800" dirty="0" smtClean="0">
                <a:latin typeface="Times New Roman" pitchFamily="18" charset="0"/>
                <a:cs typeface="Times New Roman" pitchFamily="18" charset="0"/>
              </a:rPr>
              <a:t>покинул семью.</a:t>
            </a:r>
            <a:endParaRPr lang="ru-RU" sz="2000" dirty="0">
              <a:latin typeface="Times New Roman" pitchFamily="18" charset="0"/>
              <a:cs typeface="Times New Roman" pitchFamily="18" charset="0"/>
            </a:endParaRPr>
          </a:p>
          <a:p>
            <a:pPr algn="ctr">
              <a:buNone/>
            </a:pPr>
            <a:endParaRPr lang="ru-RU" sz="2000" dirty="0"/>
          </a:p>
          <a:p>
            <a:pPr algn="ctr"/>
            <a:endParaRPr lang="ru-RU" sz="2000" dirty="0"/>
          </a:p>
        </p:txBody>
      </p:sp>
      <p:sp>
        <p:nvSpPr>
          <p:cNvPr id="4" name="Прямоугольник 3"/>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               </a:t>
            </a:r>
            <a:r>
              <a:rPr lang="ru-RU" dirty="0" smtClean="0"/>
              <a:t>Зинаида </a:t>
            </a:r>
            <a:r>
              <a:rPr lang="ru-RU" dirty="0" smtClean="0"/>
              <a:t>    </a:t>
            </a:r>
            <a:r>
              <a:rPr lang="ru-RU" dirty="0" err="1" smtClean="0"/>
              <a:t>Райх</a:t>
            </a:r>
            <a:r>
              <a:rPr lang="ru-RU" dirty="0" smtClean="0"/>
              <a:t>  </a:t>
            </a:r>
            <a:r>
              <a:rPr lang="ru-RU" dirty="0" smtClean="0"/>
              <a:t>   </a:t>
            </a:r>
            <a:r>
              <a:rPr lang="ru-RU" dirty="0" smtClean="0"/>
              <a:t>и </a:t>
            </a:r>
            <a:r>
              <a:rPr lang="ru-RU" dirty="0" smtClean="0"/>
              <a:t>     </a:t>
            </a:r>
            <a:r>
              <a:rPr lang="ru-RU" dirty="0" smtClean="0"/>
              <a:t>дети</a:t>
            </a:r>
            <a:endParaRPr lang="ru-RU" dirty="0"/>
          </a:p>
        </p:txBody>
      </p:sp>
      <p:pic>
        <p:nvPicPr>
          <p:cNvPr id="12290" name="Picture 2" descr="F:\10А\Биография Есенина\e4eacb83.jpg"/>
          <p:cNvPicPr>
            <a:picLocks noChangeAspect="1" noChangeArrowheads="1"/>
          </p:cNvPicPr>
          <p:nvPr/>
        </p:nvPicPr>
        <p:blipFill>
          <a:blip r:embed="rId2"/>
          <a:srcRect l="6061" r="3030" b="19355"/>
          <a:stretch>
            <a:fillRect/>
          </a:stretch>
        </p:blipFill>
        <p:spPr bwMode="auto">
          <a:xfrm>
            <a:off x="215106" y="631825"/>
            <a:ext cx="2667000" cy="2438400"/>
          </a:xfrm>
          <a:prstGeom prst="rect">
            <a:avLst/>
          </a:prstGeom>
          <a:noFill/>
        </p:spPr>
      </p:pic>
      <p:pic>
        <p:nvPicPr>
          <p:cNvPr id="12291" name="Picture 3" descr="F:\10А\Биография Есенина\1006662.jpg"/>
          <p:cNvPicPr>
            <a:picLocks noChangeAspect="1" noChangeArrowheads="1"/>
          </p:cNvPicPr>
          <p:nvPr/>
        </p:nvPicPr>
        <p:blipFill>
          <a:blip r:embed="rId3"/>
          <a:srcRect/>
          <a:stretch>
            <a:fillRect/>
          </a:stretch>
        </p:blipFill>
        <p:spPr bwMode="auto">
          <a:xfrm>
            <a:off x="2958306" y="631825"/>
            <a:ext cx="2597177" cy="24115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06" y="174625"/>
            <a:ext cx="5410200" cy="2667000"/>
          </a:xfrm>
        </p:spPr>
        <p:txBody>
          <a:bodyPr>
            <a:noAutofit/>
          </a:bodyPr>
          <a:lstStyle/>
          <a:p>
            <a:pPr algn="ctr"/>
            <a:r>
              <a:rPr lang="ru-RU" sz="1600" dirty="0">
                <a:solidFill>
                  <a:srgbClr val="0070C0"/>
                </a:solidFill>
                <a:latin typeface="Times New Roman" pitchFamily="18" charset="0"/>
                <a:cs typeface="Times New Roman" pitchFamily="18" charset="0"/>
              </a:rPr>
              <a:t>В 1919—1923 годах входил в группу имажинистов. Трагическое мироощущение, душевное смятение выражены в циклах «Кобыльи корабли» (1920), «Москва кабацкая» (1924), поэме «Чёрный человек» (1925). В поэме «Баллада о двадцати шести» (1924), посвящённой </a:t>
            </a:r>
            <a:r>
              <a:rPr lang="ru-RU" sz="1600" dirty="0" err="1">
                <a:solidFill>
                  <a:srgbClr val="0070C0"/>
                </a:solidFill>
                <a:latin typeface="Times New Roman" pitchFamily="18" charset="0"/>
                <a:cs typeface="Times New Roman" pitchFamily="18" charset="0"/>
              </a:rPr>
              <a:t>бакинским</a:t>
            </a:r>
            <a:r>
              <a:rPr lang="ru-RU" sz="1600" dirty="0">
                <a:solidFill>
                  <a:srgbClr val="0070C0"/>
                </a:solidFill>
                <a:latin typeface="Times New Roman" pitchFamily="18" charset="0"/>
                <a:cs typeface="Times New Roman" pitchFamily="18" charset="0"/>
              </a:rPr>
              <a:t> комиссарам, сборнике «Русь Советская» (1925), поэме «Анна </a:t>
            </a:r>
            <a:r>
              <a:rPr lang="ru-RU" sz="1600" dirty="0" err="1">
                <a:solidFill>
                  <a:srgbClr val="0070C0"/>
                </a:solidFill>
                <a:latin typeface="Times New Roman" pitchFamily="18" charset="0"/>
                <a:cs typeface="Times New Roman" pitchFamily="18" charset="0"/>
              </a:rPr>
              <a:t>Снегина</a:t>
            </a:r>
            <a:r>
              <a:rPr lang="ru-RU" sz="1600" dirty="0">
                <a:solidFill>
                  <a:srgbClr val="0070C0"/>
                </a:solidFill>
                <a:latin typeface="Times New Roman" pitchFamily="18" charset="0"/>
                <a:cs typeface="Times New Roman" pitchFamily="18" charset="0"/>
              </a:rPr>
              <a:t>» (1925) Есенин стремился постигнуть «коммуной вздыбленную Русь», хотя продолжал чувствовать себя поэтом «Руси уходящей», «золотой бревенчатой избы». Драматическая поэма «Пугачёв» (1921</a:t>
            </a:r>
            <a:r>
              <a:rPr lang="ru-RU" sz="1600" dirty="0" smtClean="0">
                <a:solidFill>
                  <a:srgbClr val="0070C0"/>
                </a:solidFill>
                <a:latin typeface="Times New Roman" pitchFamily="18" charset="0"/>
                <a:cs typeface="Times New Roman" pitchFamily="18" charset="0"/>
              </a:rPr>
              <a:t>).</a:t>
            </a:r>
            <a:endParaRPr lang="ru-RU" sz="1600" dirty="0">
              <a:solidFill>
                <a:srgbClr val="0070C0"/>
              </a:solidFill>
              <a:latin typeface="Times New Roman" pitchFamily="18" charset="0"/>
              <a:cs typeface="Times New Roman" pitchFamily="18" charset="0"/>
            </a:endParaRPr>
          </a:p>
        </p:txBody>
      </p:sp>
      <p:sp>
        <p:nvSpPr>
          <p:cNvPr id="3" name="Прямоугольник 2"/>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11" y="129945"/>
            <a:ext cx="5187792" cy="1600642"/>
          </a:xfrm>
        </p:spPr>
        <p:txBody>
          <a:bodyPr>
            <a:normAutofit fontScale="90000"/>
          </a:bodyPr>
          <a:lstStyle/>
          <a:p>
            <a:pPr algn="ctr"/>
            <a:r>
              <a:rPr lang="ru-RU" sz="1800" dirty="0">
                <a:solidFill>
                  <a:srgbClr val="0070C0"/>
                </a:solidFill>
                <a:latin typeface="Times New Roman" pitchFamily="18" charset="0"/>
                <a:cs typeface="Times New Roman" pitchFamily="18" charset="0"/>
              </a:rPr>
              <a:t>В 1920 году Есенин живёт у своего литературного секретаря Галины </a:t>
            </a:r>
            <a:r>
              <a:rPr lang="ru-RU" sz="1800" dirty="0" err="1">
                <a:solidFill>
                  <a:srgbClr val="0070C0"/>
                </a:solidFill>
                <a:latin typeface="Times New Roman" pitchFamily="18" charset="0"/>
                <a:cs typeface="Times New Roman" pitchFamily="18" charset="0"/>
              </a:rPr>
              <a:t>Бениславской</a:t>
            </a:r>
            <a:r>
              <a:rPr lang="ru-RU" sz="1800" dirty="0">
                <a:solidFill>
                  <a:srgbClr val="0070C0"/>
                </a:solidFill>
                <a:latin typeface="Times New Roman" pitchFamily="18" charset="0"/>
                <a:cs typeface="Times New Roman" pitchFamily="18" charset="0"/>
              </a:rPr>
              <a:t>. На протяжении всей жизни неоднократно с ней встречался, иногда жил у </a:t>
            </a:r>
            <a:r>
              <a:rPr lang="ru-RU" sz="1800" dirty="0" err="1">
                <a:solidFill>
                  <a:srgbClr val="0070C0"/>
                </a:solidFill>
                <a:latin typeface="Times New Roman" pitchFamily="18" charset="0"/>
                <a:cs typeface="Times New Roman" pitchFamily="18" charset="0"/>
              </a:rPr>
              <a:t>Бениславской</a:t>
            </a:r>
            <a:r>
              <a:rPr lang="ru-RU" sz="1800" dirty="0">
                <a:solidFill>
                  <a:srgbClr val="0070C0"/>
                </a:solidFill>
                <a:latin typeface="Times New Roman" pitchFamily="18" charset="0"/>
                <a:cs typeface="Times New Roman" pitchFamily="18" charset="0"/>
              </a:rPr>
              <a:t> дома, </a:t>
            </a:r>
            <a:r>
              <a:rPr lang="ru-RU" sz="1800" dirty="0" smtClean="0">
                <a:solidFill>
                  <a:srgbClr val="0070C0"/>
                </a:solidFill>
                <a:latin typeface="Times New Roman" pitchFamily="18" charset="0"/>
                <a:cs typeface="Times New Roman" pitchFamily="18" charset="0"/>
              </a:rPr>
              <a:t> вплоть </a:t>
            </a:r>
            <a:r>
              <a:rPr lang="ru-RU" sz="1800" dirty="0">
                <a:solidFill>
                  <a:srgbClr val="0070C0"/>
                </a:solidFill>
                <a:latin typeface="Times New Roman" pitchFamily="18" charset="0"/>
                <a:cs typeface="Times New Roman" pitchFamily="18" charset="0"/>
              </a:rPr>
              <a:t>до </a:t>
            </a:r>
            <a:r>
              <a:rPr lang="ru-RU" sz="1800" dirty="0" smtClean="0">
                <a:solidFill>
                  <a:srgbClr val="0070C0"/>
                </a:solidFill>
                <a:latin typeface="Times New Roman" pitchFamily="18" charset="0"/>
                <a:cs typeface="Times New Roman" pitchFamily="18" charset="0"/>
              </a:rPr>
              <a:t>женитьбы</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 </a:t>
            </a:r>
            <a:r>
              <a:rPr lang="ru-RU" sz="1800" dirty="0">
                <a:solidFill>
                  <a:srgbClr val="0070C0"/>
                </a:solidFill>
                <a:latin typeface="Times New Roman" pitchFamily="18" charset="0"/>
                <a:cs typeface="Times New Roman" pitchFamily="18" charset="0"/>
              </a:rPr>
              <a:t>на С. А. Толстой осенью 1925 </a:t>
            </a:r>
            <a:r>
              <a:rPr lang="ru-RU" sz="1800" dirty="0" smtClean="0">
                <a:solidFill>
                  <a:srgbClr val="0070C0"/>
                </a:solidFill>
                <a:latin typeface="Times New Roman" pitchFamily="18" charset="0"/>
                <a:cs typeface="Times New Roman" pitchFamily="18" charset="0"/>
              </a:rPr>
              <a:t>.</a:t>
            </a:r>
            <a:r>
              <a:rPr lang="ru-RU" dirty="0">
                <a:solidFill>
                  <a:srgbClr val="0070C0"/>
                </a:solidFill>
                <a:latin typeface="Times New Roman" pitchFamily="18" charset="0"/>
                <a:cs typeface="Times New Roman" pitchFamily="18" charset="0"/>
              </a:rPr>
              <a:t/>
            </a:r>
            <a:br>
              <a:rPr lang="ru-RU" dirty="0">
                <a:solidFill>
                  <a:srgbClr val="0070C0"/>
                </a:solidFill>
                <a:latin typeface="Times New Roman" pitchFamily="18" charset="0"/>
                <a:cs typeface="Times New Roman" pitchFamily="18" charset="0"/>
              </a:rPr>
            </a:br>
            <a:endParaRPr lang="ru-RU" dirty="0">
              <a:solidFill>
                <a:srgbClr val="0070C0"/>
              </a:solidFill>
              <a:latin typeface="Times New Roman" pitchFamily="18" charset="0"/>
              <a:cs typeface="Times New Roman" pitchFamily="18" charset="0"/>
            </a:endParaRPr>
          </a:p>
        </p:txBody>
      </p:sp>
      <p:pic>
        <p:nvPicPr>
          <p:cNvPr id="13314" name="Picture 2" descr="F:\10А\Биография Есенина\Слайд5.JPG"/>
          <p:cNvPicPr>
            <a:picLocks noChangeAspect="1" noChangeArrowheads="1"/>
          </p:cNvPicPr>
          <p:nvPr/>
        </p:nvPicPr>
        <p:blipFill>
          <a:blip r:embed="rId2"/>
          <a:srcRect b="13710"/>
          <a:stretch>
            <a:fillRect/>
          </a:stretch>
        </p:blipFill>
        <p:spPr bwMode="auto">
          <a:xfrm>
            <a:off x="367506" y="1317625"/>
            <a:ext cx="1676400" cy="1752600"/>
          </a:xfrm>
          <a:prstGeom prst="rect">
            <a:avLst/>
          </a:prstGeom>
          <a:noFill/>
        </p:spPr>
      </p:pic>
      <p:pic>
        <p:nvPicPr>
          <p:cNvPr id="13315" name="Picture 3" descr="F:\10А\Биография Есенина\Verna-svoemu-poetu-Istoriya-Galiny-Benislavskoy.jpg"/>
          <p:cNvPicPr>
            <a:picLocks noChangeAspect="1" noChangeArrowheads="1"/>
          </p:cNvPicPr>
          <p:nvPr/>
        </p:nvPicPr>
        <p:blipFill>
          <a:blip r:embed="rId3"/>
          <a:srcRect/>
          <a:stretch>
            <a:fillRect/>
          </a:stretch>
        </p:blipFill>
        <p:spPr bwMode="auto">
          <a:xfrm>
            <a:off x="2272506" y="1393825"/>
            <a:ext cx="3281035" cy="1676400"/>
          </a:xfrm>
          <a:prstGeom prst="rect">
            <a:avLst/>
          </a:prstGeom>
          <a:noFill/>
        </p:spPr>
      </p:pic>
      <p:sp>
        <p:nvSpPr>
          <p:cNvPr id="5" name="Прямоугольник 4"/>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06" y="129944"/>
            <a:ext cx="5257800" cy="3114906"/>
          </a:xfrm>
        </p:spPr>
        <p:txBody>
          <a:bodyPr>
            <a:noAutofit/>
          </a:bodyPr>
          <a:lstStyle/>
          <a:p>
            <a:pPr algn="ctr"/>
            <a:r>
              <a:rPr lang="ru-RU" sz="1400" dirty="0">
                <a:solidFill>
                  <a:srgbClr val="0070C0"/>
                </a:solidFill>
                <a:latin typeface="Times New Roman" pitchFamily="18" charset="0"/>
                <a:cs typeface="Times New Roman" pitchFamily="18" charset="0"/>
              </a:rPr>
              <a:t>В </a:t>
            </a:r>
            <a:r>
              <a:rPr lang="ru-RU" sz="1600" dirty="0">
                <a:solidFill>
                  <a:srgbClr val="0070C0"/>
                </a:solidFill>
                <a:latin typeface="Times New Roman" pitchFamily="18" charset="0"/>
                <a:cs typeface="Times New Roman" pitchFamily="18" charset="0"/>
              </a:rPr>
              <a:t>1921 году поэт с 13 мая по 3 июня гостил в </a:t>
            </a:r>
            <a:r>
              <a:rPr lang="ru-RU" sz="1600" dirty="0" smtClean="0">
                <a:solidFill>
                  <a:srgbClr val="0070C0"/>
                </a:solidFill>
                <a:latin typeface="Times New Roman" pitchFamily="18" charset="0"/>
                <a:cs typeface="Times New Roman" pitchFamily="18" charset="0"/>
              </a:rPr>
              <a:t>Ташкенте</a:t>
            </a:r>
            <a:br>
              <a:rPr lang="ru-RU" sz="1600" dirty="0" smtClean="0">
                <a:solidFill>
                  <a:srgbClr val="0070C0"/>
                </a:solidFill>
                <a:latin typeface="Times New Roman" pitchFamily="18" charset="0"/>
                <a:cs typeface="Times New Roman" pitchFamily="18" charset="0"/>
              </a:rPr>
            </a:br>
            <a:r>
              <a:rPr lang="ru-RU" sz="1600" dirty="0" smtClean="0">
                <a:solidFill>
                  <a:srgbClr val="0070C0"/>
                </a:solidFill>
                <a:latin typeface="Times New Roman" pitchFamily="18" charset="0"/>
                <a:cs typeface="Times New Roman" pitchFamily="18" charset="0"/>
              </a:rPr>
              <a:t> </a:t>
            </a:r>
            <a:r>
              <a:rPr lang="ru-RU" sz="1600" dirty="0">
                <a:solidFill>
                  <a:srgbClr val="0070C0"/>
                </a:solidFill>
                <a:latin typeface="Times New Roman" pitchFamily="18" charset="0"/>
                <a:cs typeface="Times New Roman" pitchFamily="18" charset="0"/>
              </a:rPr>
              <a:t>у своего друга, ташкентского поэта Александра </a:t>
            </a:r>
            <a:r>
              <a:rPr lang="ru-RU" sz="1600" dirty="0" err="1">
                <a:solidFill>
                  <a:srgbClr val="0070C0"/>
                </a:solidFill>
                <a:latin typeface="Times New Roman" pitchFamily="18" charset="0"/>
                <a:cs typeface="Times New Roman" pitchFamily="18" charset="0"/>
              </a:rPr>
              <a:t>Ширяевца</a:t>
            </a:r>
            <a:r>
              <a:rPr lang="ru-RU" sz="1600" dirty="0">
                <a:solidFill>
                  <a:srgbClr val="0070C0"/>
                </a:solidFill>
                <a:latin typeface="Times New Roman" pitchFamily="18" charset="0"/>
                <a:cs typeface="Times New Roman" pitchFamily="18" charset="0"/>
              </a:rPr>
              <a:t>. По приглашению директора Туркестанской публичной библиотеки 25 мая 1921 года Есенин выступил в помещении библиотеки на литературном </a:t>
            </a:r>
            <a:r>
              <a:rPr lang="ru-RU" sz="1600" dirty="0" smtClean="0">
                <a:solidFill>
                  <a:srgbClr val="0070C0"/>
                </a:solidFill>
                <a:latin typeface="Times New Roman" pitchFamily="18" charset="0"/>
                <a:cs typeface="Times New Roman" pitchFamily="18" charset="0"/>
              </a:rPr>
              <a:t>вечере.  </a:t>
            </a:r>
            <a:r>
              <a:rPr lang="ru-RU" sz="1600" dirty="0">
                <a:solidFill>
                  <a:srgbClr val="0070C0"/>
                </a:solidFill>
                <a:latin typeface="Times New Roman" pitchFamily="18" charset="0"/>
                <a:cs typeface="Times New Roman" pitchFamily="18" charset="0"/>
              </a:rPr>
              <a:t>В этом поезде он и жил всё время своего пребывания в Ташкенте, затем в этом поезде совершил путешествие в Самарканд, Бухару и </a:t>
            </a:r>
            <a:r>
              <a:rPr lang="ru-RU" sz="1600" dirty="0" err="1">
                <a:solidFill>
                  <a:srgbClr val="0070C0"/>
                </a:solidFill>
                <a:latin typeface="Times New Roman" pitchFamily="18" charset="0"/>
                <a:cs typeface="Times New Roman" pitchFamily="18" charset="0"/>
              </a:rPr>
              <a:t>Полторацк</a:t>
            </a:r>
            <a:r>
              <a:rPr lang="ru-RU" sz="1600" dirty="0">
                <a:solidFill>
                  <a:srgbClr val="0070C0"/>
                </a:solidFill>
                <a:latin typeface="Times New Roman" pitchFamily="18" charset="0"/>
                <a:cs typeface="Times New Roman" pitchFamily="18" charset="0"/>
              </a:rPr>
              <a:t> (нынешний Ашхабад). 3 июня 1921 года Сергей Есенин уехал из Ташкента и 9 июня 1921 года вернулся в Москву. По стечению обстоятельств </a:t>
            </a:r>
            <a:r>
              <a:rPr lang="ru-RU" sz="1600" dirty="0" err="1">
                <a:solidFill>
                  <a:srgbClr val="0070C0"/>
                </a:solidFill>
                <a:latin typeface="Times New Roman" pitchFamily="18" charset="0"/>
                <a:cs typeface="Times New Roman" pitchFamily="18" charset="0"/>
              </a:rPr>
              <a:t>бóльшая</a:t>
            </a:r>
            <a:r>
              <a:rPr lang="ru-RU" sz="1600" dirty="0">
                <a:solidFill>
                  <a:srgbClr val="0070C0"/>
                </a:solidFill>
                <a:latin typeface="Times New Roman" pitchFamily="18" charset="0"/>
                <a:cs typeface="Times New Roman" pitchFamily="18" charset="0"/>
              </a:rPr>
              <a:t> часть жизни дочери поэта Татьяны прошла в </a:t>
            </a:r>
            <a:r>
              <a:rPr lang="ru-RU" sz="1600" dirty="0" smtClean="0">
                <a:solidFill>
                  <a:srgbClr val="0070C0"/>
                </a:solidFill>
                <a:latin typeface="Times New Roman" pitchFamily="18" charset="0"/>
                <a:cs typeface="Times New Roman" pitchFamily="18" charset="0"/>
              </a:rPr>
              <a:t>Ташкенте.</a:t>
            </a:r>
            <a:r>
              <a:rPr lang="ru-RU" sz="1200" dirty="0">
                <a:solidFill>
                  <a:srgbClr val="0070C0"/>
                </a:solidFill>
                <a:latin typeface="Times New Roman" pitchFamily="18" charset="0"/>
                <a:cs typeface="Times New Roman" pitchFamily="18" charset="0"/>
              </a:rPr>
              <a:t/>
            </a:r>
            <a:br>
              <a:rPr lang="ru-RU" sz="1200" dirty="0">
                <a:solidFill>
                  <a:srgbClr val="0070C0"/>
                </a:solidFill>
                <a:latin typeface="Times New Roman" pitchFamily="18" charset="0"/>
                <a:cs typeface="Times New Roman" pitchFamily="18" charset="0"/>
              </a:rPr>
            </a:br>
            <a:endParaRPr lang="ru-RU" sz="1200" dirty="0">
              <a:solidFill>
                <a:srgbClr val="0070C0"/>
              </a:solidFill>
              <a:latin typeface="Times New Roman" pitchFamily="18" charset="0"/>
              <a:cs typeface="Times New Roman" pitchFamily="18" charset="0"/>
            </a:endParaRPr>
          </a:p>
        </p:txBody>
      </p:sp>
      <p:sp>
        <p:nvSpPr>
          <p:cNvPr id="3" name="Прямоугольник 2"/>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F:\10А\Биография Есенина\57878_original.jpg"/>
          <p:cNvPicPr>
            <a:picLocks noChangeAspect="1" noChangeArrowheads="1"/>
          </p:cNvPicPr>
          <p:nvPr/>
        </p:nvPicPr>
        <p:blipFill>
          <a:blip r:embed="rId2" cstate="print"/>
          <a:srcRect/>
          <a:stretch>
            <a:fillRect/>
          </a:stretch>
        </p:blipFill>
        <p:spPr bwMode="auto">
          <a:xfrm>
            <a:off x="215106" y="174625"/>
            <a:ext cx="2514600" cy="2819400"/>
          </a:xfrm>
          <a:prstGeom prst="rect">
            <a:avLst/>
          </a:prstGeom>
          <a:noFill/>
        </p:spPr>
      </p:pic>
      <p:pic>
        <p:nvPicPr>
          <p:cNvPr id="14339" name="Picture 3" descr="F:\10А\Биография Есенина\393e3a3331acecedd3d8faa6845bd796.jpg"/>
          <p:cNvPicPr>
            <a:picLocks noChangeAspect="1" noChangeArrowheads="1"/>
          </p:cNvPicPr>
          <p:nvPr/>
        </p:nvPicPr>
        <p:blipFill>
          <a:blip r:embed="rId3"/>
          <a:srcRect/>
          <a:stretch>
            <a:fillRect/>
          </a:stretch>
        </p:blipFill>
        <p:spPr bwMode="auto">
          <a:xfrm>
            <a:off x="2805906" y="174625"/>
            <a:ext cx="2667000" cy="2819400"/>
          </a:xfrm>
          <a:prstGeom prst="rect">
            <a:avLst/>
          </a:prstGeom>
          <a:noFill/>
        </p:spPr>
      </p:pic>
      <p:sp>
        <p:nvSpPr>
          <p:cNvPr id="4" name="Прямоугольник 3"/>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106" y="174625"/>
            <a:ext cx="3352800" cy="2971800"/>
          </a:xfrm>
        </p:spPr>
        <p:txBody>
          <a:bodyPr>
            <a:normAutofit fontScale="90000"/>
          </a:bodyPr>
          <a:lstStyle/>
          <a:p>
            <a:pPr algn="just"/>
            <a:r>
              <a:rPr lang="ru-RU" sz="1600" dirty="0">
                <a:solidFill>
                  <a:srgbClr val="0070C0"/>
                </a:solidFill>
                <a:latin typeface="Times New Roman" pitchFamily="18" charset="0"/>
                <a:cs typeface="Times New Roman" pitchFamily="18" charset="0"/>
              </a:rPr>
              <a:t>В 1923 году у Есенина завязалось знакомство с актрисой </a:t>
            </a:r>
            <a:r>
              <a:rPr lang="ru-RU" sz="1600" dirty="0" err="1" smtClean="0">
                <a:solidFill>
                  <a:srgbClr val="0070C0"/>
                </a:solidFill>
                <a:latin typeface="Times New Roman" pitchFamily="18" charset="0"/>
                <a:cs typeface="Times New Roman" pitchFamily="18" charset="0"/>
              </a:rPr>
              <a:t>Августой</a:t>
            </a:r>
            <a:r>
              <a:rPr lang="ru-RU" sz="1600" dirty="0" smtClean="0">
                <a:solidFill>
                  <a:srgbClr val="0070C0"/>
                </a:solidFill>
                <a:latin typeface="Times New Roman" pitchFamily="18" charset="0"/>
                <a:cs typeface="Times New Roman" pitchFamily="18" charset="0"/>
              </a:rPr>
              <a:t>  </a:t>
            </a:r>
            <a:r>
              <a:rPr lang="ru-RU" sz="1600" dirty="0" err="1" smtClean="0">
                <a:solidFill>
                  <a:srgbClr val="0070C0"/>
                </a:solidFill>
                <a:latin typeface="Times New Roman" pitchFamily="18" charset="0"/>
                <a:cs typeface="Times New Roman" pitchFamily="18" charset="0"/>
              </a:rPr>
              <a:t>Миклашевской</a:t>
            </a:r>
            <a:r>
              <a:rPr lang="ru-RU" sz="1600" dirty="0">
                <a:solidFill>
                  <a:srgbClr val="0070C0"/>
                </a:solidFill>
                <a:latin typeface="Times New Roman" pitchFamily="18" charset="0"/>
                <a:cs typeface="Times New Roman" pitchFamily="18" charset="0"/>
              </a:rPr>
              <a:t>, которой он посвятил семь проникновенных стихотворений из цикла «Любовь хулигана». В одной из строк, очевидно, зашифровано имя актрисы: «Что ж так имя твоё звенит, Словно августовская прохлада?» Примечательно, что осенью 1976 года, когда актрисе было уже 85, в беседе с литературоведами Августа Леонидовна призналась, </a:t>
            </a:r>
            <a:r>
              <a:rPr lang="ru-RU" sz="1600" dirty="0" smtClean="0">
                <a:solidFill>
                  <a:srgbClr val="0070C0"/>
                </a:solidFill>
                <a:latin typeface="Times New Roman" pitchFamily="18" charset="0"/>
                <a:cs typeface="Times New Roman" pitchFamily="18" charset="0"/>
              </a:rPr>
              <a:t>что </a:t>
            </a:r>
            <a:r>
              <a:rPr lang="ru-RU" sz="1600" dirty="0">
                <a:solidFill>
                  <a:srgbClr val="0070C0"/>
                </a:solidFill>
                <a:latin typeface="Times New Roman" pitchFamily="18" charset="0"/>
                <a:cs typeface="Times New Roman" pitchFamily="18" charset="0"/>
              </a:rPr>
              <a:t>роман с Есениным был </a:t>
            </a:r>
            <a:r>
              <a:rPr lang="ru-RU" sz="1600" dirty="0" smtClean="0">
                <a:solidFill>
                  <a:srgbClr val="0070C0"/>
                </a:solidFill>
                <a:latin typeface="Times New Roman" pitchFamily="18" charset="0"/>
                <a:cs typeface="Times New Roman" pitchFamily="18" charset="0"/>
              </a:rPr>
              <a:t>платоническим.</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3" name="Прямоугольник 2"/>
          <p:cNvSpPr/>
          <p:nvPr/>
        </p:nvSpPr>
        <p:spPr>
          <a:xfrm flipH="1" flipV="1">
            <a:off x="138904" y="98422"/>
            <a:ext cx="5486402" cy="29495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1026" name="Picture 2" descr="E:\Мои документы 3\Писатели 2\Современные писатели\ЕЕЕ\Есенин\С. Есенин фото\007668.jpg"/>
          <p:cNvPicPr>
            <a:picLocks noChangeAspect="1" noChangeArrowheads="1"/>
          </p:cNvPicPr>
          <p:nvPr/>
        </p:nvPicPr>
        <p:blipFill>
          <a:blip r:embed="rId2"/>
          <a:srcRect/>
          <a:stretch>
            <a:fillRect/>
          </a:stretch>
        </p:blipFill>
        <p:spPr bwMode="auto">
          <a:xfrm>
            <a:off x="3644107" y="174625"/>
            <a:ext cx="1905000" cy="27622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706" y="0"/>
            <a:ext cx="5162873" cy="492443"/>
          </a:xfrm>
        </p:spPr>
        <p:txBody>
          <a:bodyPr/>
          <a:lstStyle/>
          <a:p>
            <a:r>
              <a:rPr lang="ru-RU" sz="3200" dirty="0" smtClean="0">
                <a:latin typeface="Times New Roman" pitchFamily="18" charset="0"/>
                <a:cs typeface="Times New Roman" pitchFamily="18" charset="0"/>
              </a:rPr>
              <a:t>Августа     </a:t>
            </a:r>
            <a:r>
              <a:rPr lang="ru-RU" sz="3200" dirty="0" err="1" smtClean="0">
                <a:latin typeface="Times New Roman" pitchFamily="18" charset="0"/>
                <a:cs typeface="Times New Roman" pitchFamily="18" charset="0"/>
              </a:rPr>
              <a:t>Миклашевская</a:t>
            </a:r>
            <a:endParaRPr lang="ru-RU" sz="3200" dirty="0">
              <a:latin typeface="Times New Roman" pitchFamily="18" charset="0"/>
              <a:cs typeface="Times New Roman" pitchFamily="18" charset="0"/>
            </a:endParaRPr>
          </a:p>
        </p:txBody>
      </p:sp>
      <p:pic>
        <p:nvPicPr>
          <p:cNvPr id="15362" name="Picture 2" descr="F:\10А\Биография Есенина\August-T.jpg"/>
          <p:cNvPicPr>
            <a:picLocks noChangeAspect="1" noChangeArrowheads="1"/>
          </p:cNvPicPr>
          <p:nvPr/>
        </p:nvPicPr>
        <p:blipFill>
          <a:blip r:embed="rId2"/>
          <a:srcRect/>
          <a:stretch>
            <a:fillRect/>
          </a:stretch>
        </p:blipFill>
        <p:spPr bwMode="auto">
          <a:xfrm>
            <a:off x="138906" y="784225"/>
            <a:ext cx="2743200" cy="2133600"/>
          </a:xfrm>
          <a:prstGeom prst="rect">
            <a:avLst/>
          </a:prstGeom>
          <a:noFill/>
        </p:spPr>
      </p:pic>
      <p:pic>
        <p:nvPicPr>
          <p:cNvPr id="15363" name="Picture 3" descr="F:\10А\Биография Есенина\August-R.jpg"/>
          <p:cNvPicPr>
            <a:picLocks noChangeAspect="1" noChangeArrowheads="1"/>
          </p:cNvPicPr>
          <p:nvPr/>
        </p:nvPicPr>
        <p:blipFill>
          <a:blip r:embed="rId3"/>
          <a:srcRect/>
          <a:stretch>
            <a:fillRect/>
          </a:stretch>
        </p:blipFill>
        <p:spPr bwMode="auto">
          <a:xfrm>
            <a:off x="2882106" y="784225"/>
            <a:ext cx="2743200" cy="2133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06" y="174625"/>
            <a:ext cx="5476002" cy="1492481"/>
          </a:xfrm>
        </p:spPr>
        <p:txBody>
          <a:bodyPr>
            <a:normAutofit/>
          </a:bodyPr>
          <a:lstStyle/>
          <a:p>
            <a:pPr algn="ctr"/>
            <a:r>
              <a:rPr lang="ru-RU" sz="1700" dirty="0">
                <a:solidFill>
                  <a:srgbClr val="0070C0"/>
                </a:solidFill>
                <a:latin typeface="Times New Roman" pitchFamily="18" charset="0"/>
                <a:cs typeface="Times New Roman" pitchFamily="18" charset="0"/>
              </a:rPr>
              <a:t>12 мая 1924 года у Есенина родился сын Александр после романа с поэтессой и </a:t>
            </a:r>
            <a:r>
              <a:rPr lang="ru-RU" sz="1700" dirty="0" smtClean="0">
                <a:solidFill>
                  <a:srgbClr val="0070C0"/>
                </a:solidFill>
                <a:latin typeface="Times New Roman" pitchFamily="18" charset="0"/>
                <a:cs typeface="Times New Roman" pitchFamily="18" charset="0"/>
              </a:rPr>
              <a:t> переводчицей  Надеждой  </a:t>
            </a:r>
            <a:r>
              <a:rPr lang="ru-RU" sz="1700" dirty="0" err="1" smtClean="0">
                <a:solidFill>
                  <a:srgbClr val="0070C0"/>
                </a:solidFill>
                <a:latin typeface="Times New Roman" pitchFamily="18" charset="0"/>
                <a:cs typeface="Times New Roman" pitchFamily="18" charset="0"/>
              </a:rPr>
              <a:t>Вольпин</a:t>
            </a:r>
            <a:r>
              <a:rPr lang="ru-RU" sz="1700" dirty="0" smtClean="0">
                <a:solidFill>
                  <a:srgbClr val="0070C0"/>
                </a:solidFill>
                <a:latin typeface="Times New Roman" pitchFamily="18" charset="0"/>
                <a:cs typeface="Times New Roman" pitchFamily="18" charset="0"/>
              </a:rPr>
              <a:t> </a:t>
            </a:r>
            <a:r>
              <a:rPr lang="ru-RU" sz="1700" dirty="0">
                <a:solidFill>
                  <a:srgbClr val="0070C0"/>
                </a:solidFill>
                <a:latin typeface="Times New Roman" pitchFamily="18" charset="0"/>
                <a:cs typeface="Times New Roman" pitchFamily="18" charset="0"/>
              </a:rPr>
              <a:t>— впоследствии известный математик и деятель диссидентского </a:t>
            </a:r>
            <a:r>
              <a:rPr lang="ru-RU" sz="1700" dirty="0" smtClean="0">
                <a:solidFill>
                  <a:srgbClr val="0070C0"/>
                </a:solidFill>
                <a:latin typeface="Times New Roman" pitchFamily="18" charset="0"/>
                <a:cs typeface="Times New Roman" pitchFamily="18" charset="0"/>
              </a:rPr>
              <a:t>движения. Умер в 2016  году.</a:t>
            </a:r>
            <a:r>
              <a:rPr lang="ru-RU" dirty="0">
                <a:solidFill>
                  <a:srgbClr val="0070C0"/>
                </a:solidFill>
                <a:latin typeface="Times New Roman" pitchFamily="18" charset="0"/>
                <a:cs typeface="Times New Roman" pitchFamily="18" charset="0"/>
              </a:rPr>
              <a:t/>
            </a:r>
            <a:br>
              <a:rPr lang="ru-RU" dirty="0">
                <a:solidFill>
                  <a:srgbClr val="0070C0"/>
                </a:solidFill>
                <a:latin typeface="Times New Roman" pitchFamily="18" charset="0"/>
                <a:cs typeface="Times New Roman" pitchFamily="18" charset="0"/>
              </a:rPr>
            </a:br>
            <a:endParaRPr lang="ru-RU" dirty="0">
              <a:solidFill>
                <a:srgbClr val="0070C0"/>
              </a:solidFill>
              <a:latin typeface="Times New Roman" pitchFamily="18" charset="0"/>
              <a:cs typeface="Times New Roman" pitchFamily="18" charset="0"/>
            </a:endParaRPr>
          </a:p>
        </p:txBody>
      </p:sp>
      <p:pic>
        <p:nvPicPr>
          <p:cNvPr id="16386" name="Picture 2" descr="F:\10А\Биография Есенина\i (4).jpg"/>
          <p:cNvPicPr>
            <a:picLocks noChangeAspect="1" noChangeArrowheads="1"/>
          </p:cNvPicPr>
          <p:nvPr/>
        </p:nvPicPr>
        <p:blipFill>
          <a:blip r:embed="rId2"/>
          <a:srcRect/>
          <a:stretch>
            <a:fillRect/>
          </a:stretch>
        </p:blipFill>
        <p:spPr bwMode="auto">
          <a:xfrm>
            <a:off x="215107" y="1165225"/>
            <a:ext cx="2438399" cy="1852577"/>
          </a:xfrm>
          <a:prstGeom prst="rect">
            <a:avLst/>
          </a:prstGeom>
          <a:noFill/>
        </p:spPr>
      </p:pic>
      <p:pic>
        <p:nvPicPr>
          <p:cNvPr id="16387" name="Picture 3" descr="F:\10А\Биография Есенина\volpin_syn.jpg"/>
          <p:cNvPicPr>
            <a:picLocks noChangeAspect="1" noChangeArrowheads="1"/>
          </p:cNvPicPr>
          <p:nvPr/>
        </p:nvPicPr>
        <p:blipFill>
          <a:blip r:embed="rId3"/>
          <a:srcRect/>
          <a:stretch>
            <a:fillRect/>
          </a:stretch>
        </p:blipFill>
        <p:spPr bwMode="auto">
          <a:xfrm>
            <a:off x="2958307" y="1241425"/>
            <a:ext cx="2514600" cy="1780469"/>
          </a:xfrm>
          <a:prstGeom prst="rect">
            <a:avLst/>
          </a:prstGeom>
          <a:noFill/>
        </p:spPr>
      </p:pic>
      <p:sp>
        <p:nvSpPr>
          <p:cNvPr id="5" name="Прямоугольник 4"/>
          <p:cNvSpPr/>
          <p:nvPr/>
        </p:nvSpPr>
        <p:spPr>
          <a:xfrm flipH="1" flipV="1">
            <a:off x="125410" y="98425"/>
            <a:ext cx="5499895"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F:\10А\Биография Есенина\37059-fc225-42417186-m750x740-u2c8c2.jpg"/>
          <p:cNvPicPr>
            <a:picLocks noChangeAspect="1" noChangeArrowheads="1"/>
          </p:cNvPicPr>
          <p:nvPr/>
        </p:nvPicPr>
        <p:blipFill>
          <a:blip r:embed="rId2"/>
          <a:srcRect l="2857" r="2857"/>
          <a:stretch>
            <a:fillRect/>
          </a:stretch>
        </p:blipFill>
        <p:spPr bwMode="auto">
          <a:xfrm>
            <a:off x="2882106" y="403225"/>
            <a:ext cx="2514600" cy="2438400"/>
          </a:xfrm>
          <a:prstGeom prst="rect">
            <a:avLst/>
          </a:prstGeom>
          <a:noFill/>
        </p:spPr>
      </p:pic>
      <p:sp>
        <p:nvSpPr>
          <p:cNvPr id="4" name="Прямоугольник 3"/>
          <p:cNvSpPr/>
          <p:nvPr/>
        </p:nvSpPr>
        <p:spPr>
          <a:xfrm>
            <a:off x="291307" y="403225"/>
            <a:ext cx="2514600" cy="2149306"/>
          </a:xfrm>
          <a:prstGeom prst="rect">
            <a:avLst/>
          </a:prstGeom>
        </p:spPr>
        <p:txBody>
          <a:bodyPr wrap="square">
            <a:spAutoFit/>
          </a:bodyPr>
          <a:lstStyle/>
          <a:p>
            <a:pPr algn="ctr">
              <a:lnSpc>
                <a:spcPts val="2700"/>
              </a:lnSpc>
            </a:pPr>
            <a:r>
              <a:rPr lang="ru-RU" sz="2000" dirty="0" smtClean="0">
                <a:solidFill>
                  <a:srgbClr val="0070C0"/>
                </a:solidFill>
                <a:latin typeface="Times New Roman" pitchFamily="18" charset="0"/>
                <a:cs typeface="Times New Roman" pitchFamily="18" charset="0"/>
              </a:rPr>
              <a:t>Отец — Александр Никитич Есенин (1873—1931), </a:t>
            </a:r>
          </a:p>
          <a:p>
            <a:pPr algn="ctr">
              <a:lnSpc>
                <a:spcPts val="2700"/>
              </a:lnSpc>
            </a:pPr>
            <a:r>
              <a:rPr lang="ru-RU" sz="2000" dirty="0" smtClean="0">
                <a:solidFill>
                  <a:srgbClr val="0070C0"/>
                </a:solidFill>
                <a:latin typeface="Times New Roman" pitchFamily="18" charset="0"/>
                <a:cs typeface="Times New Roman" pitchFamily="18" charset="0"/>
              </a:rPr>
              <a:t>мать — Татьяна Фёдоровна Титова (1875—1955). </a:t>
            </a:r>
            <a:endParaRPr lang="ru-RU" sz="2000" dirty="0"/>
          </a:p>
        </p:txBody>
      </p:sp>
      <p:sp>
        <p:nvSpPr>
          <p:cNvPr id="6" name="Прямоугольник 5"/>
          <p:cNvSpPr/>
          <p:nvPr/>
        </p:nvSpPr>
        <p:spPr>
          <a:xfrm flipH="1" flipV="1">
            <a:off x="125412" y="98425"/>
            <a:ext cx="5638801"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106" y="382322"/>
            <a:ext cx="5334000" cy="2862528"/>
          </a:xfrm>
        </p:spPr>
        <p:txBody>
          <a:bodyPr>
            <a:normAutofit fontScale="90000"/>
          </a:bodyPr>
          <a:lstStyle/>
          <a:p>
            <a:pPr algn="ctr"/>
            <a:r>
              <a:rPr lang="ru-RU" sz="1800" dirty="0">
                <a:solidFill>
                  <a:srgbClr val="0070C0"/>
                </a:solidFill>
                <a:latin typeface="Times New Roman" pitchFamily="18" charset="0"/>
                <a:cs typeface="Times New Roman" pitchFamily="18" charset="0"/>
              </a:rPr>
              <a:t>Осенью 1921 года в мастерской Г. Б. </a:t>
            </a:r>
            <a:r>
              <a:rPr lang="ru-RU" sz="1800" dirty="0" err="1">
                <a:solidFill>
                  <a:srgbClr val="0070C0"/>
                </a:solidFill>
                <a:latin typeface="Times New Roman" pitchFamily="18" charset="0"/>
                <a:cs typeface="Times New Roman" pitchFamily="18" charset="0"/>
              </a:rPr>
              <a:t>Якулова</a:t>
            </a:r>
            <a:r>
              <a:rPr lang="ru-RU" sz="1800" dirty="0">
                <a:solidFill>
                  <a:srgbClr val="0070C0"/>
                </a:solidFill>
                <a:latin typeface="Times New Roman" pitchFamily="18" charset="0"/>
                <a:cs typeface="Times New Roman" pitchFamily="18" charset="0"/>
              </a:rPr>
              <a:t> Есенин познакомился с танцовщицей </a:t>
            </a:r>
            <a:r>
              <a:rPr lang="ru-RU" sz="1800" dirty="0" err="1">
                <a:solidFill>
                  <a:srgbClr val="0070C0"/>
                </a:solidFill>
                <a:latin typeface="Times New Roman" pitchFamily="18" charset="0"/>
                <a:cs typeface="Times New Roman" pitchFamily="18" charset="0"/>
              </a:rPr>
              <a:t>Айседорой</a:t>
            </a:r>
            <a:r>
              <a:rPr lang="ru-RU" sz="1800" dirty="0">
                <a:solidFill>
                  <a:srgbClr val="0070C0"/>
                </a:solidFill>
                <a:latin typeface="Times New Roman" pitchFamily="18" charset="0"/>
                <a:cs typeface="Times New Roman" pitchFamily="18" charset="0"/>
              </a:rPr>
              <a:t> </a:t>
            </a:r>
            <a:r>
              <a:rPr lang="ru-RU" sz="1800" dirty="0" err="1">
                <a:solidFill>
                  <a:srgbClr val="0070C0"/>
                </a:solidFill>
                <a:latin typeface="Times New Roman" pitchFamily="18" charset="0"/>
                <a:cs typeface="Times New Roman" pitchFamily="18" charset="0"/>
              </a:rPr>
              <a:t>Дункан</a:t>
            </a:r>
            <a:r>
              <a:rPr lang="ru-RU" sz="1800" dirty="0">
                <a:solidFill>
                  <a:srgbClr val="0070C0"/>
                </a:solidFill>
                <a:latin typeface="Times New Roman" pitchFamily="18" charset="0"/>
                <a:cs typeface="Times New Roman" pitchFamily="18" charset="0"/>
              </a:rPr>
              <a:t>, на которой он через полгода женился. После свадьбы Есенин с </a:t>
            </a:r>
            <a:r>
              <a:rPr lang="ru-RU" sz="1800" dirty="0" err="1">
                <a:solidFill>
                  <a:srgbClr val="0070C0"/>
                </a:solidFill>
                <a:latin typeface="Times New Roman" pitchFamily="18" charset="0"/>
                <a:cs typeface="Times New Roman" pitchFamily="18" charset="0"/>
              </a:rPr>
              <a:t>Дункан</a:t>
            </a:r>
            <a:r>
              <a:rPr lang="ru-RU" sz="1800" dirty="0">
                <a:solidFill>
                  <a:srgbClr val="0070C0"/>
                </a:solidFill>
                <a:latin typeface="Times New Roman" pitchFamily="18" charset="0"/>
                <a:cs typeface="Times New Roman" pitchFamily="18" charset="0"/>
              </a:rPr>
              <a:t> ездили в Европу (Германия, Франция, Бельгия, Италия) и в США (4 месяца), где он находился </a:t>
            </a:r>
            <a:r>
              <a:rPr lang="ru-RU" sz="1800" dirty="0" smtClean="0">
                <a:solidFill>
                  <a:srgbClr val="0070C0"/>
                </a:solidFill>
                <a:latin typeface="Times New Roman" pitchFamily="18" charset="0"/>
                <a:cs typeface="Times New Roman" pitchFamily="18" charset="0"/>
              </a:rPr>
              <a:t/>
            </a:r>
            <a:br>
              <a:rPr lang="ru-RU" sz="1800" dirty="0" smtClean="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с </a:t>
            </a:r>
            <a:r>
              <a:rPr lang="ru-RU" sz="1800" dirty="0">
                <a:solidFill>
                  <a:srgbClr val="0070C0"/>
                </a:solidFill>
                <a:latin typeface="Times New Roman" pitchFamily="18" charset="0"/>
                <a:cs typeface="Times New Roman" pitchFamily="18" charset="0"/>
              </a:rPr>
              <a:t>мая 1922 года по август 1923 года. Газета «Известия» опубликовала записи Есенина об Америке «Железный Миргород». Брак с </a:t>
            </a:r>
            <a:r>
              <a:rPr lang="ru-RU" sz="1800" dirty="0" err="1">
                <a:solidFill>
                  <a:srgbClr val="0070C0"/>
                </a:solidFill>
                <a:latin typeface="Times New Roman" pitchFamily="18" charset="0"/>
                <a:cs typeface="Times New Roman" pitchFamily="18" charset="0"/>
              </a:rPr>
              <a:t>Дункан</a:t>
            </a:r>
            <a:r>
              <a:rPr lang="ru-RU" sz="1800" dirty="0">
                <a:solidFill>
                  <a:srgbClr val="0070C0"/>
                </a:solidFill>
                <a:latin typeface="Times New Roman" pitchFamily="18" charset="0"/>
                <a:cs typeface="Times New Roman" pitchFamily="18" charset="0"/>
              </a:rPr>
              <a:t> распался вскоре после их возвращения из-за </a:t>
            </a:r>
            <a:r>
              <a:rPr lang="ru-RU" sz="1800" dirty="0" smtClean="0">
                <a:solidFill>
                  <a:srgbClr val="0070C0"/>
                </a:solidFill>
                <a:latin typeface="Times New Roman" pitchFamily="18" charset="0"/>
                <a:cs typeface="Times New Roman" pitchFamily="18" charset="0"/>
              </a:rPr>
              <a:t>границы.</a:t>
            </a:r>
            <a:r>
              <a:rPr lang="ru-RU" sz="1800" dirty="0">
                <a:solidFill>
                  <a:srgbClr val="0070C0"/>
                </a:solidFill>
                <a:latin typeface="Times New Roman" pitchFamily="18" charset="0"/>
                <a:cs typeface="Times New Roman" pitchFamily="18" charset="0"/>
              </a:rPr>
              <a:t/>
            </a:r>
            <a:br>
              <a:rPr lang="ru-RU" sz="1800" dirty="0">
                <a:solidFill>
                  <a:srgbClr val="0070C0"/>
                </a:solidFill>
                <a:latin typeface="Times New Roman" pitchFamily="18" charset="0"/>
                <a:cs typeface="Times New Roman" pitchFamily="18" charset="0"/>
              </a:rPr>
            </a:br>
            <a:endParaRPr lang="ru-RU" sz="1800" dirty="0">
              <a:solidFill>
                <a:srgbClr val="0070C0"/>
              </a:solidFill>
              <a:latin typeface="Times New Roman" pitchFamily="18" charset="0"/>
              <a:cs typeface="Times New Roman" pitchFamily="18" charset="0"/>
            </a:endParaRPr>
          </a:p>
        </p:txBody>
      </p:sp>
      <p:sp>
        <p:nvSpPr>
          <p:cNvPr id="3" name="Прямоугольник 2"/>
          <p:cNvSpPr/>
          <p:nvPr/>
        </p:nvSpPr>
        <p:spPr>
          <a:xfrm flipH="1" flipV="1">
            <a:off x="125410" y="98425"/>
            <a:ext cx="5499895"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340" y="0"/>
            <a:ext cx="5162873" cy="492443"/>
          </a:xfrm>
        </p:spPr>
        <p:txBody>
          <a:bodyPr/>
          <a:lstStyle/>
          <a:p>
            <a:r>
              <a:rPr lang="ru-RU" sz="3200" dirty="0" smtClean="0">
                <a:latin typeface="Times New Roman" pitchFamily="18" charset="0"/>
                <a:cs typeface="Times New Roman" pitchFamily="18" charset="0"/>
              </a:rPr>
              <a:t>С. Есенин   и   А. </a:t>
            </a:r>
            <a:r>
              <a:rPr lang="ru-RU" sz="3200" dirty="0" err="1" smtClean="0">
                <a:latin typeface="Times New Roman" pitchFamily="18" charset="0"/>
                <a:cs typeface="Times New Roman" pitchFamily="18" charset="0"/>
              </a:rPr>
              <a:t>Дункан</a:t>
            </a:r>
            <a:endParaRPr lang="ru-RU" sz="3200" dirty="0">
              <a:latin typeface="Times New Roman" pitchFamily="18" charset="0"/>
              <a:cs typeface="Times New Roman" pitchFamily="18" charset="0"/>
            </a:endParaRPr>
          </a:p>
        </p:txBody>
      </p:sp>
      <p:pic>
        <p:nvPicPr>
          <p:cNvPr id="7170" name="Picture 2" descr="F:\10А\Биография Есенина\i (1).jpg"/>
          <p:cNvPicPr>
            <a:picLocks noChangeAspect="1" noChangeArrowheads="1"/>
          </p:cNvPicPr>
          <p:nvPr/>
        </p:nvPicPr>
        <p:blipFill>
          <a:blip r:embed="rId2"/>
          <a:srcRect/>
          <a:stretch>
            <a:fillRect/>
          </a:stretch>
        </p:blipFill>
        <p:spPr bwMode="auto">
          <a:xfrm>
            <a:off x="291306" y="631825"/>
            <a:ext cx="2362200" cy="2415611"/>
          </a:xfrm>
          <a:prstGeom prst="rect">
            <a:avLst/>
          </a:prstGeom>
          <a:noFill/>
        </p:spPr>
      </p:pic>
      <p:pic>
        <p:nvPicPr>
          <p:cNvPr id="7171" name="Picture 3" descr="F:\10А\Биография Есенина\isadora-duncan-sergei-yesenin.jpg"/>
          <p:cNvPicPr>
            <a:picLocks noChangeAspect="1" noChangeArrowheads="1"/>
          </p:cNvPicPr>
          <p:nvPr/>
        </p:nvPicPr>
        <p:blipFill>
          <a:blip r:embed="rId3"/>
          <a:srcRect/>
          <a:stretch>
            <a:fillRect/>
          </a:stretch>
        </p:blipFill>
        <p:spPr bwMode="auto">
          <a:xfrm>
            <a:off x="2805906" y="631825"/>
            <a:ext cx="2590800" cy="241561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906" y="0"/>
            <a:ext cx="5162873" cy="492443"/>
          </a:xfrm>
        </p:spPr>
        <p:txBody>
          <a:bodyPr/>
          <a:lstStyle/>
          <a:p>
            <a:r>
              <a:rPr lang="ru-RU" sz="3200" dirty="0" smtClean="0">
                <a:latin typeface="Times New Roman" pitchFamily="18" charset="0"/>
                <a:cs typeface="Times New Roman" pitchFamily="18" charset="0"/>
              </a:rPr>
              <a:t>       1923-1925</a:t>
            </a:r>
            <a:endParaRPr lang="ru-RU" sz="3200" dirty="0">
              <a:latin typeface="Times New Roman" pitchFamily="18" charset="0"/>
              <a:cs typeface="Times New Roman" pitchFamily="18" charset="0"/>
            </a:endParaRPr>
          </a:p>
        </p:txBody>
      </p:sp>
      <p:sp>
        <p:nvSpPr>
          <p:cNvPr id="3" name="Текст 2"/>
          <p:cNvSpPr>
            <a:spLocks noGrp="1"/>
          </p:cNvSpPr>
          <p:nvPr>
            <p:ph type="body" idx="1"/>
          </p:nvPr>
        </p:nvSpPr>
        <p:spPr>
          <a:xfrm>
            <a:off x="367506" y="631825"/>
            <a:ext cx="5257800" cy="2708434"/>
          </a:xfrm>
        </p:spPr>
        <p:txBody>
          <a:bodyPr/>
          <a:lstStyle/>
          <a:p>
            <a:r>
              <a:rPr lang="ru-RU" sz="1600" i="0" dirty="0" smtClean="0">
                <a:latin typeface="Times New Roman" pitchFamily="18" charset="0"/>
                <a:cs typeface="Times New Roman" pitchFamily="18" charset="0"/>
              </a:rPr>
              <a:t>На родину Есенин вернулся с радостью, ощущением обновления, желанием "быть певцом и гражданином... </a:t>
            </a:r>
          </a:p>
          <a:p>
            <a:r>
              <a:rPr lang="ru-RU" sz="1600" i="0" dirty="0" smtClean="0">
                <a:latin typeface="Times New Roman" pitchFamily="18" charset="0"/>
                <a:cs typeface="Times New Roman" pitchFamily="18" charset="0"/>
              </a:rPr>
              <a:t>в великих штатах СССР".</a:t>
            </a:r>
          </a:p>
          <a:p>
            <a:r>
              <a:rPr lang="ru-RU" sz="1600" i="0" dirty="0" smtClean="0">
                <a:latin typeface="Times New Roman" pitchFamily="18" charset="0"/>
                <a:cs typeface="Times New Roman" pitchFamily="18" charset="0"/>
              </a:rPr>
              <a:t>К этому периоду относятся </a:t>
            </a:r>
          </a:p>
          <a:p>
            <a:r>
              <a:rPr lang="ru-RU" sz="1600" i="0" dirty="0" smtClean="0">
                <a:latin typeface="Times New Roman" pitchFamily="18" charset="0"/>
                <a:cs typeface="Times New Roman" pitchFamily="18" charset="0"/>
              </a:rPr>
              <a:t>лучшие произведения:</a:t>
            </a:r>
          </a:p>
          <a:p>
            <a:r>
              <a:rPr lang="ru-RU" sz="1600" dirty="0" smtClean="0">
                <a:latin typeface="Times New Roman" pitchFamily="18" charset="0"/>
                <a:cs typeface="Times New Roman" pitchFamily="18" charset="0"/>
              </a:rPr>
              <a:t>"Отговорила роща золотая...",</a:t>
            </a:r>
          </a:p>
          <a:p>
            <a:r>
              <a:rPr lang="ru-RU" sz="1600" dirty="0" smtClean="0">
                <a:latin typeface="Times New Roman" pitchFamily="18" charset="0"/>
                <a:cs typeface="Times New Roman" pitchFamily="18" charset="0"/>
              </a:rPr>
              <a:t> "Письмо к матери",</a:t>
            </a:r>
          </a:p>
          <a:p>
            <a:r>
              <a:rPr lang="ru-RU" sz="1600" dirty="0" smtClean="0">
                <a:latin typeface="Times New Roman" pitchFamily="18" charset="0"/>
                <a:cs typeface="Times New Roman" pitchFamily="18" charset="0"/>
              </a:rPr>
              <a:t> "Мы теперь уходим понемногу...", </a:t>
            </a:r>
          </a:p>
          <a:p>
            <a:r>
              <a:rPr lang="ru-RU" sz="1600" dirty="0" smtClean="0">
                <a:latin typeface="Times New Roman" pitchFamily="18" charset="0"/>
                <a:cs typeface="Times New Roman" pitchFamily="18" charset="0"/>
              </a:rPr>
              <a:t>цикл "Персидские мотивы", </a:t>
            </a:r>
          </a:p>
          <a:p>
            <a:r>
              <a:rPr lang="ru-RU" sz="1600" dirty="0" smtClean="0">
                <a:latin typeface="Times New Roman" pitchFamily="18" charset="0"/>
                <a:cs typeface="Times New Roman" pitchFamily="18" charset="0"/>
              </a:rPr>
              <a:t>поэма "Анна </a:t>
            </a:r>
            <a:r>
              <a:rPr lang="ru-RU" sz="1600" dirty="0" err="1" smtClean="0">
                <a:latin typeface="Times New Roman" pitchFamily="18" charset="0"/>
                <a:cs typeface="Times New Roman" pitchFamily="18" charset="0"/>
              </a:rPr>
              <a:t>Снегина</a:t>
            </a:r>
            <a:r>
              <a:rPr lang="ru-RU" sz="1600" dirty="0" smtClean="0">
                <a:latin typeface="Times New Roman" pitchFamily="18" charset="0"/>
                <a:cs typeface="Times New Roman" pitchFamily="18" charset="0"/>
              </a:rPr>
              <a:t>" и др.</a:t>
            </a:r>
          </a:p>
          <a:p>
            <a:endParaRPr lang="ru-RU" sz="1600" dirty="0">
              <a:latin typeface="Times New Roman" pitchFamily="18" charset="0"/>
              <a:cs typeface="Times New Roman" pitchFamily="18" charset="0"/>
            </a:endParaRPr>
          </a:p>
        </p:txBody>
      </p:sp>
      <p:pic>
        <p:nvPicPr>
          <p:cNvPr id="4" name="Picture 3" descr="F:\10А\Биография Есенина\i (5).jpg"/>
          <p:cNvPicPr>
            <a:picLocks noChangeAspect="1" noChangeArrowheads="1"/>
          </p:cNvPicPr>
          <p:nvPr/>
        </p:nvPicPr>
        <p:blipFill>
          <a:blip r:embed="rId2"/>
          <a:srcRect/>
          <a:stretch>
            <a:fillRect/>
          </a:stretch>
        </p:blipFill>
        <p:spPr bwMode="auto">
          <a:xfrm>
            <a:off x="3644106" y="1241425"/>
            <a:ext cx="1828800" cy="1752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506" y="174625"/>
            <a:ext cx="5108496" cy="2934636"/>
          </a:xfrm>
        </p:spPr>
        <p:txBody>
          <a:bodyPr>
            <a:normAutofit fontScale="90000"/>
          </a:bodyPr>
          <a:lstStyle/>
          <a:p>
            <a:pPr algn="ctr">
              <a:lnSpc>
                <a:spcPts val="2000"/>
              </a:lnSpc>
            </a:pPr>
            <a:r>
              <a:rPr lang="ru-RU" sz="1700" dirty="0">
                <a:solidFill>
                  <a:srgbClr val="0070C0"/>
                </a:solidFill>
                <a:latin typeface="Times New Roman" pitchFamily="18" charset="0"/>
                <a:cs typeface="Times New Roman" pitchFamily="18" charset="0"/>
              </a:rPr>
              <a:t>18 сентября 1925 года Есенин женился в третий </a:t>
            </a:r>
            <a:r>
              <a:rPr lang="ru-RU" sz="1700" dirty="0" smtClean="0">
                <a:solidFill>
                  <a:srgbClr val="0070C0"/>
                </a:solidFill>
                <a:latin typeface="Times New Roman" pitchFamily="18" charset="0"/>
                <a:cs typeface="Times New Roman" pitchFamily="18" charset="0"/>
              </a:rPr>
              <a:t/>
            </a:r>
            <a:br>
              <a:rPr lang="ru-RU" sz="1700" dirty="0" smtClean="0">
                <a:solidFill>
                  <a:srgbClr val="0070C0"/>
                </a:solidFill>
                <a:latin typeface="Times New Roman" pitchFamily="18" charset="0"/>
                <a:cs typeface="Times New Roman" pitchFamily="18" charset="0"/>
              </a:rPr>
            </a:br>
            <a:r>
              <a:rPr lang="ru-RU" sz="1700" dirty="0" smtClean="0">
                <a:solidFill>
                  <a:srgbClr val="0070C0"/>
                </a:solidFill>
                <a:latin typeface="Times New Roman" pitchFamily="18" charset="0"/>
                <a:cs typeface="Times New Roman" pitchFamily="18" charset="0"/>
              </a:rPr>
              <a:t>(</a:t>
            </a:r>
            <a:r>
              <a:rPr lang="ru-RU" sz="1700" dirty="0">
                <a:solidFill>
                  <a:srgbClr val="0070C0"/>
                </a:solidFill>
                <a:latin typeface="Times New Roman" pitchFamily="18" charset="0"/>
                <a:cs typeface="Times New Roman" pitchFamily="18" charset="0"/>
              </a:rPr>
              <a:t>и последний) раз — на Софье Андреевне Толстой (1900—1957), внучке Л. Н. Толстого, в ту пору заведующей библиотекой Союза писателей. Этот брак также не принёс поэту счастья и вскоре распался. Неприкаянное одиночество стало одной из главных причин трагического конца </a:t>
            </a:r>
            <a:r>
              <a:rPr lang="ru-RU" sz="1700" dirty="0" smtClean="0">
                <a:solidFill>
                  <a:srgbClr val="0070C0"/>
                </a:solidFill>
                <a:latin typeface="Times New Roman" pitchFamily="18" charset="0"/>
                <a:cs typeface="Times New Roman" pitchFamily="18" charset="0"/>
              </a:rPr>
              <a:t>  Есенина</a:t>
            </a:r>
            <a:r>
              <a:rPr lang="ru-RU" sz="1700" dirty="0">
                <a:solidFill>
                  <a:srgbClr val="0070C0"/>
                </a:solidFill>
                <a:latin typeface="Times New Roman" pitchFamily="18" charset="0"/>
                <a:cs typeface="Times New Roman" pitchFamily="18" charset="0"/>
              </a:rPr>
              <a:t>. После смерти поэта Толстая посвятила свою жизнь сбору, </a:t>
            </a:r>
            <a:r>
              <a:rPr lang="ru-RU" sz="1700" dirty="0" smtClean="0">
                <a:solidFill>
                  <a:srgbClr val="0070C0"/>
                </a:solidFill>
                <a:latin typeface="Times New Roman" pitchFamily="18" charset="0"/>
                <a:cs typeface="Times New Roman" pitchFamily="18" charset="0"/>
              </a:rPr>
              <a:t>с охранению</a:t>
            </a:r>
            <a:r>
              <a:rPr lang="ru-RU" sz="1700" dirty="0">
                <a:solidFill>
                  <a:srgbClr val="0070C0"/>
                </a:solidFill>
                <a:latin typeface="Times New Roman" pitchFamily="18" charset="0"/>
                <a:cs typeface="Times New Roman" pitchFamily="18" charset="0"/>
              </a:rPr>
              <a:t>, </a:t>
            </a:r>
            <a:r>
              <a:rPr lang="ru-RU" sz="1700" dirty="0" smtClean="0">
                <a:solidFill>
                  <a:srgbClr val="0070C0"/>
                </a:solidFill>
                <a:latin typeface="Times New Roman" pitchFamily="18" charset="0"/>
                <a:cs typeface="Times New Roman" pitchFamily="18" charset="0"/>
              </a:rPr>
              <a:t> описанию  и  подготовке </a:t>
            </a:r>
            <a:r>
              <a:rPr lang="ru-RU" sz="1700" dirty="0">
                <a:solidFill>
                  <a:srgbClr val="0070C0"/>
                </a:solidFill>
                <a:latin typeface="Times New Roman" pitchFamily="18" charset="0"/>
                <a:cs typeface="Times New Roman" pitchFamily="18" charset="0"/>
              </a:rPr>
              <a:t>в печать произведений Есенина, оставила мемуары о нём. Согласно воспоминаниям Н. </a:t>
            </a:r>
            <a:r>
              <a:rPr lang="ru-RU" sz="1700" dirty="0" err="1">
                <a:solidFill>
                  <a:srgbClr val="0070C0"/>
                </a:solidFill>
                <a:latin typeface="Times New Roman" pitchFamily="18" charset="0"/>
                <a:cs typeface="Times New Roman" pitchFamily="18" charset="0"/>
              </a:rPr>
              <a:t>Сардановского</a:t>
            </a:r>
            <a:r>
              <a:rPr lang="ru-RU" sz="1700" dirty="0">
                <a:solidFill>
                  <a:srgbClr val="0070C0"/>
                </a:solidFill>
                <a:latin typeface="Times New Roman" pitchFamily="18" charset="0"/>
                <a:cs typeface="Times New Roman" pitchFamily="18" charset="0"/>
              </a:rPr>
              <a:t> и письмам поэта</a:t>
            </a:r>
            <a:r>
              <a:rPr lang="ru-RU" sz="1700">
                <a:solidFill>
                  <a:srgbClr val="0070C0"/>
                </a:solidFill>
                <a:latin typeface="Times New Roman" pitchFamily="18" charset="0"/>
                <a:cs typeface="Times New Roman" pitchFamily="18" charset="0"/>
              </a:rPr>
              <a:t>, </a:t>
            </a:r>
            <a:r>
              <a:rPr lang="ru-RU" sz="1700" smtClean="0">
                <a:solidFill>
                  <a:srgbClr val="0070C0"/>
                </a:solidFill>
                <a:latin typeface="Times New Roman" pitchFamily="18" charset="0"/>
                <a:cs typeface="Times New Roman" pitchFamily="18" charset="0"/>
              </a:rPr>
              <a:t> Есенин  какое-то  время  </a:t>
            </a:r>
            <a:r>
              <a:rPr lang="ru-RU" sz="1700">
                <a:solidFill>
                  <a:srgbClr val="0070C0"/>
                </a:solidFill>
                <a:latin typeface="Times New Roman" pitchFamily="18" charset="0"/>
                <a:cs typeface="Times New Roman" pitchFamily="18" charset="0"/>
              </a:rPr>
              <a:t>был </a:t>
            </a:r>
            <a:r>
              <a:rPr lang="ru-RU" sz="1700" smtClean="0">
                <a:solidFill>
                  <a:srgbClr val="0070C0"/>
                </a:solidFill>
                <a:latin typeface="Times New Roman" pitchFamily="18" charset="0"/>
                <a:cs typeface="Times New Roman" pitchFamily="18" charset="0"/>
              </a:rPr>
              <a:t> вегетарианцем</a:t>
            </a:r>
            <a:r>
              <a:rPr lang="ru-RU" dirty="0" smtClean="0">
                <a:solidFill>
                  <a:srgbClr val="0070C0"/>
                </a:solidFill>
                <a:latin typeface="Times New Roman" pitchFamily="18" charset="0"/>
                <a:cs typeface="Times New Roman" pitchFamily="18" charset="0"/>
              </a:rPr>
              <a:t>.</a:t>
            </a:r>
            <a:r>
              <a:rPr lang="ru-RU" dirty="0">
                <a:solidFill>
                  <a:srgbClr val="0070C0"/>
                </a:solidFill>
                <a:latin typeface="Times New Roman" pitchFamily="18" charset="0"/>
                <a:cs typeface="Times New Roman" pitchFamily="18" charset="0"/>
              </a:rPr>
              <a:t/>
            </a:r>
            <a:br>
              <a:rPr lang="ru-RU" dirty="0">
                <a:solidFill>
                  <a:srgbClr val="0070C0"/>
                </a:solidFill>
                <a:latin typeface="Times New Roman" pitchFamily="18" charset="0"/>
                <a:cs typeface="Times New Roman" pitchFamily="18" charset="0"/>
              </a:rPr>
            </a:br>
            <a:endParaRPr lang="ru-RU" dirty="0">
              <a:solidFill>
                <a:srgbClr val="0070C0"/>
              </a:solidFill>
              <a:latin typeface="Times New Roman" pitchFamily="18" charset="0"/>
              <a:cs typeface="Times New Roman" pitchFamily="18" charset="0"/>
            </a:endParaRPr>
          </a:p>
        </p:txBody>
      </p:sp>
      <p:sp>
        <p:nvSpPr>
          <p:cNvPr id="3" name="Прямоугольник 2"/>
          <p:cNvSpPr/>
          <p:nvPr/>
        </p:nvSpPr>
        <p:spPr>
          <a:xfrm flipH="1" flipV="1">
            <a:off x="125412" y="98425"/>
            <a:ext cx="54236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F:\10А\Биография Есенина\deeeda9aa8285de2dd6d8fa399fa2a07-560x360.jpg"/>
          <p:cNvPicPr>
            <a:picLocks noChangeAspect="1" noChangeArrowheads="1"/>
          </p:cNvPicPr>
          <p:nvPr/>
        </p:nvPicPr>
        <p:blipFill>
          <a:blip r:embed="rId2"/>
          <a:srcRect/>
          <a:stretch>
            <a:fillRect/>
          </a:stretch>
        </p:blipFill>
        <p:spPr bwMode="auto">
          <a:xfrm>
            <a:off x="138906" y="479425"/>
            <a:ext cx="2819400" cy="2178050"/>
          </a:xfrm>
          <a:prstGeom prst="rect">
            <a:avLst/>
          </a:prstGeom>
          <a:noFill/>
        </p:spPr>
      </p:pic>
      <p:pic>
        <p:nvPicPr>
          <p:cNvPr id="17411" name="Picture 3" descr="F:\10А\Биография Есенина\text_1925_esenin_i_tolstaya-1.jpg"/>
          <p:cNvPicPr>
            <a:picLocks noChangeAspect="1" noChangeArrowheads="1"/>
          </p:cNvPicPr>
          <p:nvPr/>
        </p:nvPicPr>
        <p:blipFill>
          <a:blip r:embed="rId3"/>
          <a:srcRect/>
          <a:stretch>
            <a:fillRect/>
          </a:stretch>
        </p:blipFill>
        <p:spPr bwMode="auto">
          <a:xfrm>
            <a:off x="2958306" y="403225"/>
            <a:ext cx="2687965" cy="2613025"/>
          </a:xfrm>
          <a:prstGeom prst="rect">
            <a:avLst/>
          </a:prstGeom>
          <a:noFill/>
        </p:spPr>
      </p:pic>
      <p:sp>
        <p:nvSpPr>
          <p:cNvPr id="4" name="Прямоугольник 3"/>
          <p:cNvSpPr/>
          <p:nvPr/>
        </p:nvSpPr>
        <p:spPr>
          <a:xfrm flipH="1" flipV="1">
            <a:off x="125410" y="98425"/>
            <a:ext cx="5499896"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1306" y="250825"/>
            <a:ext cx="2819400" cy="3139321"/>
          </a:xfrm>
        </p:spPr>
        <p:txBody>
          <a:bodyPr/>
          <a:lstStyle/>
          <a:p>
            <a:pPr algn="ctr"/>
            <a:r>
              <a:rPr lang="ru-RU" sz="2000" dirty="0" smtClean="0">
                <a:latin typeface="Times New Roman" pitchFamily="18" charset="0"/>
                <a:cs typeface="Times New Roman" pitchFamily="18" charset="0"/>
              </a:rPr>
              <a:t>23 декабря уезжает </a:t>
            </a:r>
          </a:p>
          <a:p>
            <a:pPr algn="ctr"/>
            <a:r>
              <a:rPr lang="ru-RU" sz="2000" dirty="0" smtClean="0">
                <a:latin typeface="Times New Roman" pitchFamily="18" charset="0"/>
                <a:cs typeface="Times New Roman" pitchFamily="18" charset="0"/>
              </a:rPr>
              <a:t>в Ленинград.</a:t>
            </a:r>
          </a:p>
          <a:p>
            <a:pPr algn="ctr"/>
            <a:r>
              <a:rPr lang="ru-RU" sz="2000" dirty="0" smtClean="0">
                <a:latin typeface="Times New Roman" pitchFamily="18" charset="0"/>
                <a:cs typeface="Times New Roman" pitchFamily="18" charset="0"/>
              </a:rPr>
              <a:t> В ночь на 28 декабря жизнь Есенина трагически оборвалась в Ленинграде, в гостинице «</a:t>
            </a:r>
            <a:r>
              <a:rPr lang="ru-RU" sz="2000" dirty="0" err="1" smtClean="0">
                <a:latin typeface="Times New Roman" pitchFamily="18" charset="0"/>
                <a:cs typeface="Times New Roman" pitchFamily="18" charset="0"/>
              </a:rPr>
              <a:t>Англетер</a:t>
            </a:r>
            <a:r>
              <a:rPr lang="ru-RU" sz="2000" dirty="0" smtClean="0">
                <a:latin typeface="Times New Roman" pitchFamily="18" charset="0"/>
                <a:cs typeface="Times New Roman" pitchFamily="18" charset="0"/>
              </a:rPr>
              <a:t>», при невыясненных обстоятельствах. </a:t>
            </a:r>
            <a:endParaRPr lang="ru-RU" dirty="0" smtClean="0">
              <a:latin typeface="Times New Roman" pitchFamily="18" charset="0"/>
              <a:cs typeface="Times New Roman" pitchFamily="18" charset="0"/>
            </a:endParaRPr>
          </a:p>
          <a:p>
            <a:endParaRPr lang="ru-RU" dirty="0"/>
          </a:p>
        </p:txBody>
      </p:sp>
      <p:pic>
        <p:nvPicPr>
          <p:cNvPr id="4" name="Picture 2" descr="C:\Users\Кирилл\Desktop\P1010394.JPG"/>
          <p:cNvPicPr>
            <a:picLocks noGrp="1" noChangeAspect="1" noChangeArrowheads="1"/>
          </p:cNvPicPr>
          <p:nvPr>
            <p:ph sz="half" idx="1"/>
          </p:nvPr>
        </p:nvPicPr>
        <p:blipFill>
          <a:blip r:embed="rId2" cstate="email"/>
          <a:srcRect b="36888"/>
          <a:stretch>
            <a:fillRect/>
          </a:stretch>
        </p:blipFill>
        <p:spPr bwMode="auto">
          <a:xfrm>
            <a:off x="3339306" y="555625"/>
            <a:ext cx="2288087" cy="2133600"/>
          </a:xfrm>
          <a:prstGeom prst="rect">
            <a:avLst/>
          </a:prstGeom>
          <a:noFill/>
        </p:spPr>
      </p:pic>
      <p:sp>
        <p:nvSpPr>
          <p:cNvPr id="5" name="Прямоугольник 4"/>
          <p:cNvSpPr/>
          <p:nvPr/>
        </p:nvSpPr>
        <p:spPr>
          <a:xfrm flipH="1" flipV="1">
            <a:off x="125412" y="98425"/>
            <a:ext cx="5638801"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06" y="174625"/>
            <a:ext cx="5334000" cy="2934636"/>
          </a:xfrm>
        </p:spPr>
        <p:txBody>
          <a:bodyPr>
            <a:normAutofit/>
          </a:bodyPr>
          <a:lstStyle/>
          <a:p>
            <a:pPr algn="ctr"/>
            <a:r>
              <a:rPr lang="ru-RU" sz="1800" dirty="0" smtClean="0">
                <a:solidFill>
                  <a:srgbClr val="0070C0"/>
                </a:solidFill>
                <a:latin typeface="Times New Roman" pitchFamily="18" charset="0"/>
                <a:cs typeface="Times New Roman" pitchFamily="18" charset="0"/>
              </a:rPr>
              <a:t>Последнее </a:t>
            </a:r>
            <a:r>
              <a:rPr lang="ru-RU" sz="1800" dirty="0">
                <a:solidFill>
                  <a:srgbClr val="0070C0"/>
                </a:solidFill>
                <a:latin typeface="Times New Roman" pitchFamily="18" charset="0"/>
                <a:cs typeface="Times New Roman" pitchFamily="18" charset="0"/>
              </a:rPr>
              <a:t>его стихотворение — «До свиданья, друг мой, до свиданья…» — по свидетельству Вольфа Эрлиха, было передано ему </a:t>
            </a:r>
            <a:r>
              <a:rPr lang="ru-RU" sz="1800" dirty="0" smtClean="0">
                <a:solidFill>
                  <a:srgbClr val="0070C0"/>
                </a:solidFill>
                <a:latin typeface="Times New Roman" pitchFamily="18" charset="0"/>
                <a:cs typeface="Times New Roman" pitchFamily="18" charset="0"/>
              </a:rPr>
              <a:t>накануне.</a:t>
            </a:r>
            <a:endParaRPr lang="ru-RU" sz="1800" dirty="0">
              <a:solidFill>
                <a:srgbClr val="0070C0"/>
              </a:solidFill>
              <a:latin typeface="Times New Roman" pitchFamily="18" charset="0"/>
              <a:cs typeface="Times New Roman" pitchFamily="18" charset="0"/>
            </a:endParaRPr>
          </a:p>
        </p:txBody>
      </p:sp>
      <p:pic>
        <p:nvPicPr>
          <p:cNvPr id="3" name="Picture 2" descr="F:\10А\Биография Есенина\oqTFBI0oK6o.jpg"/>
          <p:cNvPicPr>
            <a:picLocks noChangeAspect="1" noChangeArrowheads="1"/>
          </p:cNvPicPr>
          <p:nvPr/>
        </p:nvPicPr>
        <p:blipFill>
          <a:blip r:embed="rId2"/>
          <a:srcRect/>
          <a:stretch>
            <a:fillRect/>
          </a:stretch>
        </p:blipFill>
        <p:spPr bwMode="auto">
          <a:xfrm>
            <a:off x="748506" y="1165225"/>
            <a:ext cx="3429000" cy="1806575"/>
          </a:xfrm>
          <a:prstGeom prst="rect">
            <a:avLst/>
          </a:prstGeom>
          <a:noFill/>
        </p:spPr>
      </p:pic>
      <p:sp>
        <p:nvSpPr>
          <p:cNvPr id="4" name="Прямоугольник 3"/>
          <p:cNvSpPr/>
          <p:nvPr/>
        </p:nvSpPr>
        <p:spPr>
          <a:xfrm flipH="1" flipV="1">
            <a:off x="125412" y="98425"/>
            <a:ext cx="54236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96106" y="105529"/>
            <a:ext cx="4703363" cy="3139321"/>
          </a:xfrm>
        </p:spPr>
        <p:txBody>
          <a:bodyPr/>
          <a:lstStyle/>
          <a:p>
            <a:r>
              <a:rPr lang="ru-RU" sz="2000" dirty="0" smtClean="0">
                <a:latin typeface="Times New Roman" pitchFamily="18" charset="0"/>
                <a:cs typeface="Times New Roman" pitchFamily="18" charset="0"/>
              </a:rPr>
              <a:t>До свиданья, друг мой, до свиданья.</a:t>
            </a:r>
          </a:p>
          <a:p>
            <a:r>
              <a:rPr lang="ru-RU" sz="2000" dirty="0" smtClean="0">
                <a:latin typeface="Times New Roman" pitchFamily="18" charset="0"/>
                <a:cs typeface="Times New Roman" pitchFamily="18" charset="0"/>
              </a:rPr>
              <a:t>Милый мой, ты у меня в груди.</a:t>
            </a:r>
          </a:p>
          <a:p>
            <a:r>
              <a:rPr lang="ru-RU" sz="2000" dirty="0" smtClean="0">
                <a:latin typeface="Times New Roman" pitchFamily="18" charset="0"/>
                <a:cs typeface="Times New Roman" pitchFamily="18" charset="0"/>
              </a:rPr>
              <a:t>Предназначенное расставанье</a:t>
            </a:r>
          </a:p>
          <a:p>
            <a:r>
              <a:rPr lang="ru-RU" sz="2000" dirty="0" smtClean="0">
                <a:latin typeface="Times New Roman" pitchFamily="18" charset="0"/>
                <a:cs typeface="Times New Roman" pitchFamily="18" charset="0"/>
              </a:rPr>
              <a:t>Обещает встречу впереди. </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До свиданья, друг мой, без руки, без слова,</a:t>
            </a:r>
          </a:p>
          <a:p>
            <a:r>
              <a:rPr lang="ru-RU" sz="2000" dirty="0" smtClean="0">
                <a:latin typeface="Times New Roman" pitchFamily="18" charset="0"/>
                <a:cs typeface="Times New Roman" pitchFamily="18" charset="0"/>
              </a:rPr>
              <a:t>Не грусти и не печаль бровей, —</a:t>
            </a:r>
          </a:p>
          <a:p>
            <a:r>
              <a:rPr lang="ru-RU" sz="2000" dirty="0" smtClean="0">
                <a:latin typeface="Times New Roman" pitchFamily="18" charset="0"/>
                <a:cs typeface="Times New Roman" pitchFamily="18" charset="0"/>
              </a:rPr>
              <a:t>В этой жизни умирать не ново,</a:t>
            </a:r>
          </a:p>
          <a:p>
            <a:r>
              <a:rPr lang="ru-RU" sz="2000" dirty="0" smtClean="0">
                <a:latin typeface="Times New Roman" pitchFamily="18" charset="0"/>
                <a:cs typeface="Times New Roman" pitchFamily="18" charset="0"/>
              </a:rPr>
              <a:t>Но и жить, конечно, не новей.</a:t>
            </a:r>
          </a:p>
          <a:p>
            <a:endParaRPr lang="ru-RU" dirty="0"/>
          </a:p>
        </p:txBody>
      </p:sp>
      <p:sp>
        <p:nvSpPr>
          <p:cNvPr id="4" name="Прямоугольник 3"/>
          <p:cNvSpPr/>
          <p:nvPr/>
        </p:nvSpPr>
        <p:spPr>
          <a:xfrm flipH="1" flipV="1">
            <a:off x="125412" y="98425"/>
            <a:ext cx="54998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title"/>
          </p:nvPr>
        </p:nvSpPr>
        <p:spPr/>
        <p:txBody>
          <a:bodyPr>
            <a:normAutofit fontScale="90000"/>
          </a:bodyPr>
          <a:lstStyle/>
          <a:p>
            <a:r>
              <a:rPr lang="ru-RU" sz="1800" dirty="0" smtClean="0">
                <a:latin typeface="Times New Roman" pitchFamily="18" charset="0"/>
                <a:cs typeface="Times New Roman" pitchFamily="18" charset="0"/>
              </a:rPr>
              <a:t>Похоронен поэт в Москве на Ваганьковском кладбище</a:t>
            </a:r>
            <a:endParaRPr lang="ru-RU" sz="18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email"/>
          <a:srcRect b="10714"/>
          <a:stretch>
            <a:fillRect/>
          </a:stretch>
        </p:blipFill>
        <p:spPr bwMode="auto">
          <a:xfrm>
            <a:off x="672306" y="555625"/>
            <a:ext cx="4495800" cy="2514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8210" y="102424"/>
            <a:ext cx="5999140" cy="293670"/>
          </a:xfrm>
          <a:prstGeom prst="rect">
            <a:avLst/>
          </a:prstGeom>
        </p:spPr>
        <p:txBody>
          <a:bodyPr vert="horz" wrap="square" lIns="0" tIns="16510" rIns="0" bIns="0" rtlCol="0">
            <a:spAutoFit/>
          </a:bodyPr>
          <a:lstStyle/>
          <a:p>
            <a:pPr marL="12700">
              <a:lnSpc>
                <a:spcPct val="100000"/>
              </a:lnSpc>
              <a:spcBef>
                <a:spcPts val="130"/>
              </a:spcBef>
            </a:pPr>
            <a:r>
              <a:rPr lang="ru-RU" sz="1800" spc="15" dirty="0" smtClean="0"/>
              <a:t>Задание для самостоятельного выполнения</a:t>
            </a:r>
            <a:endParaRPr sz="1800" spc="5" dirty="0"/>
          </a:p>
        </p:txBody>
      </p:sp>
      <p:sp>
        <p:nvSpPr>
          <p:cNvPr id="5" name="object 5"/>
          <p:cNvSpPr/>
          <p:nvPr/>
        </p:nvSpPr>
        <p:spPr>
          <a:xfrm>
            <a:off x="311047" y="680283"/>
            <a:ext cx="1110842" cy="370638"/>
          </a:xfrm>
          <a:custGeom>
            <a:avLst/>
            <a:gdLst/>
            <a:ahLst/>
            <a:cxnLst/>
            <a:rect l="l" t="t" r="r" b="b"/>
            <a:pathLst>
              <a:path w="1094105" h="400050">
                <a:moveTo>
                  <a:pt x="1094026" y="0"/>
                </a:moveTo>
                <a:lnTo>
                  <a:pt x="279684" y="0"/>
                </a:lnTo>
                <a:lnTo>
                  <a:pt x="234473" y="3677"/>
                </a:lnTo>
                <a:lnTo>
                  <a:pt x="191527" y="14319"/>
                </a:lnTo>
                <a:lnTo>
                  <a:pt x="151434" y="31338"/>
                </a:lnTo>
                <a:lnTo>
                  <a:pt x="114782" y="54147"/>
                </a:lnTo>
                <a:lnTo>
                  <a:pt x="82156" y="82157"/>
                </a:lnTo>
                <a:lnTo>
                  <a:pt x="54146" y="114783"/>
                </a:lnTo>
                <a:lnTo>
                  <a:pt x="31338" y="151435"/>
                </a:lnTo>
                <a:lnTo>
                  <a:pt x="14319" y="191528"/>
                </a:lnTo>
                <a:lnTo>
                  <a:pt x="3677" y="234473"/>
                </a:lnTo>
                <a:lnTo>
                  <a:pt x="0" y="279684"/>
                </a:lnTo>
                <a:lnTo>
                  <a:pt x="0" y="399604"/>
                </a:lnTo>
                <a:lnTo>
                  <a:pt x="814341" y="399604"/>
                </a:lnTo>
                <a:lnTo>
                  <a:pt x="859553" y="395926"/>
                </a:lnTo>
                <a:lnTo>
                  <a:pt x="902499" y="385284"/>
                </a:lnTo>
                <a:lnTo>
                  <a:pt x="942592" y="368265"/>
                </a:lnTo>
                <a:lnTo>
                  <a:pt x="979244" y="345456"/>
                </a:lnTo>
                <a:lnTo>
                  <a:pt x="1011869" y="317446"/>
                </a:lnTo>
                <a:lnTo>
                  <a:pt x="1039880" y="284821"/>
                </a:lnTo>
                <a:lnTo>
                  <a:pt x="1062688" y="248168"/>
                </a:lnTo>
                <a:lnTo>
                  <a:pt x="1079706" y="208075"/>
                </a:lnTo>
                <a:lnTo>
                  <a:pt x="1090348" y="165130"/>
                </a:lnTo>
                <a:lnTo>
                  <a:pt x="1094026" y="119919"/>
                </a:lnTo>
                <a:lnTo>
                  <a:pt x="1094026" y="0"/>
                </a:lnTo>
                <a:close/>
              </a:path>
            </a:pathLst>
          </a:custGeom>
          <a:solidFill>
            <a:srgbClr val="00A650"/>
          </a:solidFill>
        </p:spPr>
        <p:txBody>
          <a:bodyPr wrap="square" lIns="0" tIns="0" rIns="0" bIns="0" rtlCol="0"/>
          <a:lstStyle/>
          <a:p>
            <a:endParaRPr/>
          </a:p>
        </p:txBody>
      </p:sp>
      <p:sp>
        <p:nvSpPr>
          <p:cNvPr id="8" name="object 8"/>
          <p:cNvSpPr txBox="1"/>
          <p:nvPr/>
        </p:nvSpPr>
        <p:spPr>
          <a:xfrm>
            <a:off x="1388191" y="1012825"/>
            <a:ext cx="4376022" cy="970779"/>
          </a:xfrm>
          <a:prstGeom prst="rect">
            <a:avLst/>
          </a:prstGeom>
        </p:spPr>
        <p:txBody>
          <a:bodyPr vert="horz" wrap="square" lIns="0" tIns="21590" rIns="0" bIns="0" rtlCol="0">
            <a:spAutoFit/>
          </a:bodyPr>
          <a:lstStyle/>
          <a:p>
            <a:pPr marR="5080" indent="12700">
              <a:spcBef>
                <a:spcPts val="170"/>
              </a:spcBef>
            </a:pPr>
            <a:r>
              <a:rPr lang="ru-RU" sz="2000" b="1" dirty="0" smtClean="0">
                <a:latin typeface="Times New Roman" pitchFamily="18" charset="0"/>
                <a:cs typeface="Times New Roman" pitchFamily="18" charset="0"/>
              </a:rPr>
              <a:t>   Прочитать  материал  учебника </a:t>
            </a:r>
          </a:p>
          <a:p>
            <a:pPr marR="5080" indent="12700">
              <a:spcBef>
                <a:spcPts val="170"/>
              </a:spcBef>
            </a:pPr>
            <a:r>
              <a:rPr lang="ru-RU" sz="2000" b="1" dirty="0" smtClean="0">
                <a:latin typeface="Times New Roman" pitchFamily="18" charset="0"/>
                <a:cs typeface="Times New Roman" pitchFamily="18" charset="0"/>
              </a:rPr>
              <a:t>на страницах </a:t>
            </a:r>
            <a:r>
              <a:rPr lang="ru-RU" sz="2000" b="1" smtClean="0">
                <a:latin typeface="Times New Roman" pitchFamily="18" charset="0"/>
                <a:cs typeface="Times New Roman" pitchFamily="18" charset="0"/>
              </a:rPr>
              <a:t>108-113, подготовить сообщение о </a:t>
            </a:r>
            <a:r>
              <a:rPr lang="ru-RU" sz="2000" b="1" dirty="0" smtClean="0">
                <a:latin typeface="Times New Roman" pitchFamily="18" charset="0"/>
                <a:cs typeface="Times New Roman" pitchFamily="18" charset="0"/>
              </a:rPr>
              <a:t>жизни С.А.Есенина.</a:t>
            </a:r>
          </a:p>
        </p:txBody>
      </p:sp>
      <p:sp>
        <p:nvSpPr>
          <p:cNvPr id="9" name="object 9"/>
          <p:cNvSpPr/>
          <p:nvPr/>
        </p:nvSpPr>
        <p:spPr>
          <a:xfrm>
            <a:off x="1741952" y="880308"/>
            <a:ext cx="3751817" cy="0"/>
          </a:xfrm>
          <a:custGeom>
            <a:avLst/>
            <a:gdLst/>
            <a:ahLst/>
            <a:cxnLst/>
            <a:rect l="l" t="t" r="r" b="b"/>
            <a:pathLst>
              <a:path w="3752850">
                <a:moveTo>
                  <a:pt x="0" y="0"/>
                </a:moveTo>
                <a:lnTo>
                  <a:pt x="3752683" y="0"/>
                </a:lnTo>
              </a:path>
            </a:pathLst>
          </a:custGeom>
          <a:ln w="6094">
            <a:solidFill>
              <a:srgbClr val="BBBDC0"/>
            </a:solidFill>
          </a:ln>
        </p:spPr>
        <p:txBody>
          <a:bodyPr wrap="square" lIns="0" tIns="0" rIns="0" bIns="0" rtlCol="0"/>
          <a:lstStyle/>
          <a:p>
            <a:endParaRPr/>
          </a:p>
        </p:txBody>
      </p:sp>
      <p:sp>
        <p:nvSpPr>
          <p:cNvPr id="10" name="object 10"/>
          <p:cNvSpPr/>
          <p:nvPr/>
        </p:nvSpPr>
        <p:spPr>
          <a:xfrm>
            <a:off x="1596577" y="2622558"/>
            <a:ext cx="1285529" cy="310515"/>
          </a:xfrm>
          <a:custGeom>
            <a:avLst/>
            <a:gdLst/>
            <a:ahLst/>
            <a:cxnLst/>
            <a:rect l="l" t="t" r="r" b="b"/>
            <a:pathLst>
              <a:path w="2465704" h="310514">
                <a:moveTo>
                  <a:pt x="2465654" y="0"/>
                </a:moveTo>
                <a:lnTo>
                  <a:pt x="217180" y="0"/>
                </a:lnTo>
                <a:lnTo>
                  <a:pt x="167538" y="5762"/>
                </a:lnTo>
                <a:lnTo>
                  <a:pt x="121885" y="22161"/>
                </a:lnTo>
                <a:lnTo>
                  <a:pt x="81552" y="47868"/>
                </a:lnTo>
                <a:lnTo>
                  <a:pt x="47867" y="81553"/>
                </a:lnTo>
                <a:lnTo>
                  <a:pt x="22160" y="121886"/>
                </a:lnTo>
                <a:lnTo>
                  <a:pt x="5761" y="167537"/>
                </a:lnTo>
                <a:lnTo>
                  <a:pt x="0" y="217177"/>
                </a:lnTo>
                <a:lnTo>
                  <a:pt x="0" y="310299"/>
                </a:lnTo>
                <a:lnTo>
                  <a:pt x="2248472" y="310299"/>
                </a:lnTo>
                <a:lnTo>
                  <a:pt x="2298115" y="304537"/>
                </a:lnTo>
                <a:lnTo>
                  <a:pt x="2343767" y="288137"/>
                </a:lnTo>
                <a:lnTo>
                  <a:pt x="2384101" y="262430"/>
                </a:lnTo>
                <a:lnTo>
                  <a:pt x="2417786" y="228745"/>
                </a:lnTo>
                <a:lnTo>
                  <a:pt x="2443493" y="188412"/>
                </a:lnTo>
                <a:lnTo>
                  <a:pt x="2459892" y="142761"/>
                </a:lnTo>
                <a:lnTo>
                  <a:pt x="2465654" y="93121"/>
                </a:lnTo>
                <a:lnTo>
                  <a:pt x="2465654" y="0"/>
                </a:lnTo>
                <a:close/>
              </a:path>
            </a:pathLst>
          </a:custGeom>
          <a:solidFill>
            <a:srgbClr val="00A650"/>
          </a:solidFill>
        </p:spPr>
        <p:txBody>
          <a:bodyPr wrap="square" lIns="0" tIns="0" rIns="0" bIns="0" rtlCol="0"/>
          <a:lstStyle/>
          <a:p>
            <a:endParaRPr/>
          </a:p>
        </p:txBody>
      </p:sp>
      <p:sp>
        <p:nvSpPr>
          <p:cNvPr id="12" name="object 12"/>
          <p:cNvSpPr/>
          <p:nvPr/>
        </p:nvSpPr>
        <p:spPr>
          <a:xfrm>
            <a:off x="1741952" y="2460625"/>
            <a:ext cx="3751817" cy="0"/>
          </a:xfrm>
          <a:custGeom>
            <a:avLst/>
            <a:gdLst/>
            <a:ahLst/>
            <a:cxnLst/>
            <a:rect l="l" t="t" r="r" b="b"/>
            <a:pathLst>
              <a:path w="3752850">
                <a:moveTo>
                  <a:pt x="0" y="0"/>
                </a:moveTo>
                <a:lnTo>
                  <a:pt x="3752683" y="0"/>
                </a:lnTo>
              </a:path>
            </a:pathLst>
          </a:custGeom>
          <a:ln w="6094">
            <a:solidFill>
              <a:srgbClr val="BBBDC0"/>
            </a:solidFill>
          </a:ln>
        </p:spPr>
        <p:txBody>
          <a:bodyPr wrap="square" lIns="0" tIns="0" rIns="0" bIns="0" rtlCol="0"/>
          <a:lstStyle/>
          <a:p>
            <a:endParaRPr/>
          </a:p>
        </p:txBody>
      </p:sp>
      <p:grpSp>
        <p:nvGrpSpPr>
          <p:cNvPr id="3" name="object 13"/>
          <p:cNvGrpSpPr/>
          <p:nvPr/>
        </p:nvGrpSpPr>
        <p:grpSpPr>
          <a:xfrm>
            <a:off x="377140" y="1199601"/>
            <a:ext cx="906530" cy="1353820"/>
            <a:chOff x="377244" y="1199601"/>
            <a:chExt cx="906780" cy="1353820"/>
          </a:xfrm>
        </p:grpSpPr>
        <p:sp>
          <p:nvSpPr>
            <p:cNvPr id="14" name="object 14"/>
            <p:cNvSpPr/>
            <p:nvPr/>
          </p:nvSpPr>
          <p:spPr>
            <a:xfrm>
              <a:off x="377240" y="1303972"/>
              <a:ext cx="906780" cy="1249680"/>
            </a:xfrm>
            <a:custGeom>
              <a:avLst/>
              <a:gdLst/>
              <a:ahLst/>
              <a:cxnLst/>
              <a:rect l="l" t="t" r="r" b="b"/>
              <a:pathLst>
                <a:path w="906780" h="1249680">
                  <a:moveTo>
                    <a:pt x="176110" y="102743"/>
                  </a:moveTo>
                  <a:lnTo>
                    <a:pt x="127190" y="102743"/>
                  </a:lnTo>
                  <a:lnTo>
                    <a:pt x="127190" y="937691"/>
                  </a:lnTo>
                  <a:lnTo>
                    <a:pt x="176110" y="937691"/>
                  </a:lnTo>
                  <a:lnTo>
                    <a:pt x="176110" y="102743"/>
                  </a:lnTo>
                  <a:close/>
                </a:path>
                <a:path w="906780" h="1249680">
                  <a:moveTo>
                    <a:pt x="699592" y="417474"/>
                  </a:moveTo>
                  <a:lnTo>
                    <a:pt x="334302" y="417474"/>
                  </a:lnTo>
                  <a:lnTo>
                    <a:pt x="334302" y="466407"/>
                  </a:lnTo>
                  <a:lnTo>
                    <a:pt x="699592" y="466407"/>
                  </a:lnTo>
                  <a:lnTo>
                    <a:pt x="699592" y="417474"/>
                  </a:lnTo>
                  <a:close/>
                </a:path>
                <a:path w="906780" h="1249680">
                  <a:moveTo>
                    <a:pt x="882230" y="1095870"/>
                  </a:moveTo>
                  <a:lnTo>
                    <a:pt x="102730" y="1095870"/>
                  </a:lnTo>
                  <a:lnTo>
                    <a:pt x="102730" y="1144803"/>
                  </a:lnTo>
                  <a:lnTo>
                    <a:pt x="882230" y="1144803"/>
                  </a:lnTo>
                  <a:lnTo>
                    <a:pt x="882230" y="1095870"/>
                  </a:lnTo>
                  <a:close/>
                </a:path>
                <a:path w="906780" h="1249680">
                  <a:moveTo>
                    <a:pt x="906691" y="0"/>
                  </a:moveTo>
                  <a:lnTo>
                    <a:pt x="752589" y="0"/>
                  </a:lnTo>
                  <a:lnTo>
                    <a:pt x="752589" y="48933"/>
                  </a:lnTo>
                  <a:lnTo>
                    <a:pt x="857770" y="48933"/>
                  </a:lnTo>
                  <a:lnTo>
                    <a:pt x="857770" y="963790"/>
                  </a:lnTo>
                  <a:lnTo>
                    <a:pt x="855586" y="974559"/>
                  </a:lnTo>
                  <a:lnTo>
                    <a:pt x="849642" y="983373"/>
                  </a:lnTo>
                  <a:lnTo>
                    <a:pt x="840828" y="989317"/>
                  </a:lnTo>
                  <a:lnTo>
                    <a:pt x="830046" y="991501"/>
                  </a:lnTo>
                  <a:lnTo>
                    <a:pt x="76631" y="991501"/>
                  </a:lnTo>
                  <a:lnTo>
                    <a:pt x="69392" y="991844"/>
                  </a:lnTo>
                  <a:lnTo>
                    <a:pt x="62344" y="992860"/>
                  </a:lnTo>
                  <a:lnTo>
                    <a:pt x="55499" y="994498"/>
                  </a:lnTo>
                  <a:lnTo>
                    <a:pt x="48907" y="996721"/>
                  </a:lnTo>
                  <a:lnTo>
                    <a:pt x="48907" y="76657"/>
                  </a:lnTo>
                  <a:lnTo>
                    <a:pt x="51092" y="65874"/>
                  </a:lnTo>
                  <a:lnTo>
                    <a:pt x="57035" y="57061"/>
                  </a:lnTo>
                  <a:lnTo>
                    <a:pt x="65849" y="51117"/>
                  </a:lnTo>
                  <a:lnTo>
                    <a:pt x="76631" y="48933"/>
                  </a:lnTo>
                  <a:lnTo>
                    <a:pt x="517753" y="48933"/>
                  </a:lnTo>
                  <a:lnTo>
                    <a:pt x="517753" y="0"/>
                  </a:lnTo>
                  <a:lnTo>
                    <a:pt x="76631" y="0"/>
                  </a:lnTo>
                  <a:lnTo>
                    <a:pt x="46837" y="6032"/>
                  </a:lnTo>
                  <a:lnTo>
                    <a:pt x="22466" y="22479"/>
                  </a:lnTo>
                  <a:lnTo>
                    <a:pt x="6032" y="46850"/>
                  </a:lnTo>
                  <a:lnTo>
                    <a:pt x="0" y="76657"/>
                  </a:lnTo>
                  <a:lnTo>
                    <a:pt x="0" y="1172527"/>
                  </a:lnTo>
                  <a:lnTo>
                    <a:pt x="6032" y="1202334"/>
                  </a:lnTo>
                  <a:lnTo>
                    <a:pt x="22466" y="1226693"/>
                  </a:lnTo>
                  <a:lnTo>
                    <a:pt x="46837" y="1243139"/>
                  </a:lnTo>
                  <a:lnTo>
                    <a:pt x="76631" y="1249172"/>
                  </a:lnTo>
                  <a:lnTo>
                    <a:pt x="882230" y="1249172"/>
                  </a:lnTo>
                  <a:lnTo>
                    <a:pt x="882230" y="1200238"/>
                  </a:lnTo>
                  <a:lnTo>
                    <a:pt x="76631" y="1200238"/>
                  </a:lnTo>
                  <a:lnTo>
                    <a:pt x="65849" y="1198067"/>
                  </a:lnTo>
                  <a:lnTo>
                    <a:pt x="57035" y="1192110"/>
                  </a:lnTo>
                  <a:lnTo>
                    <a:pt x="51092" y="1183309"/>
                  </a:lnTo>
                  <a:lnTo>
                    <a:pt x="48907" y="1172527"/>
                  </a:lnTo>
                  <a:lnTo>
                    <a:pt x="48907" y="1068158"/>
                  </a:lnTo>
                  <a:lnTo>
                    <a:pt x="51092" y="1057376"/>
                  </a:lnTo>
                  <a:lnTo>
                    <a:pt x="57035" y="1048562"/>
                  </a:lnTo>
                  <a:lnTo>
                    <a:pt x="65849" y="1042619"/>
                  </a:lnTo>
                  <a:lnTo>
                    <a:pt x="76631" y="1040434"/>
                  </a:lnTo>
                  <a:lnTo>
                    <a:pt x="830046" y="1040434"/>
                  </a:lnTo>
                  <a:lnTo>
                    <a:pt x="859853" y="1034402"/>
                  </a:lnTo>
                  <a:lnTo>
                    <a:pt x="884224" y="1017968"/>
                  </a:lnTo>
                  <a:lnTo>
                    <a:pt x="900658" y="993597"/>
                  </a:lnTo>
                  <a:lnTo>
                    <a:pt x="906691" y="963790"/>
                  </a:lnTo>
                  <a:lnTo>
                    <a:pt x="906691" y="0"/>
                  </a:lnTo>
                  <a:close/>
                </a:path>
              </a:pathLst>
            </a:custGeom>
            <a:solidFill>
              <a:srgbClr val="58595B"/>
            </a:solidFill>
          </p:spPr>
          <p:txBody>
            <a:bodyPr wrap="square" lIns="0" tIns="0" rIns="0" bIns="0" rtlCol="0"/>
            <a:lstStyle/>
            <a:p>
              <a:endParaRPr/>
            </a:p>
          </p:txBody>
        </p:sp>
        <p:sp>
          <p:nvSpPr>
            <p:cNvPr id="15" name="object 15"/>
            <p:cNvSpPr/>
            <p:nvPr/>
          </p:nvSpPr>
          <p:spPr>
            <a:xfrm>
              <a:off x="660984" y="1199603"/>
              <a:ext cx="492759" cy="1014730"/>
            </a:xfrm>
            <a:custGeom>
              <a:avLst/>
              <a:gdLst/>
              <a:ahLst/>
              <a:cxnLst/>
              <a:rect l="l" t="t" r="r" b="b"/>
              <a:pathLst>
                <a:path w="492759" h="1014730">
                  <a:moveTo>
                    <a:pt x="154927" y="965415"/>
                  </a:moveTo>
                  <a:lnTo>
                    <a:pt x="102743" y="965415"/>
                  </a:lnTo>
                  <a:lnTo>
                    <a:pt x="102743" y="1014349"/>
                  </a:lnTo>
                  <a:lnTo>
                    <a:pt x="154927" y="1014349"/>
                  </a:lnTo>
                  <a:lnTo>
                    <a:pt x="154927" y="965415"/>
                  </a:lnTo>
                  <a:close/>
                </a:path>
                <a:path w="492759" h="1014730">
                  <a:moveTo>
                    <a:pt x="259295" y="965415"/>
                  </a:moveTo>
                  <a:lnTo>
                    <a:pt x="207111" y="965415"/>
                  </a:lnTo>
                  <a:lnTo>
                    <a:pt x="207111" y="1014349"/>
                  </a:lnTo>
                  <a:lnTo>
                    <a:pt x="259295" y="1014349"/>
                  </a:lnTo>
                  <a:lnTo>
                    <a:pt x="259295" y="965415"/>
                  </a:lnTo>
                  <a:close/>
                </a:path>
                <a:path w="492759" h="1014730">
                  <a:moveTo>
                    <a:pt x="363664" y="965415"/>
                  </a:moveTo>
                  <a:lnTo>
                    <a:pt x="311480" y="965415"/>
                  </a:lnTo>
                  <a:lnTo>
                    <a:pt x="311480" y="1014349"/>
                  </a:lnTo>
                  <a:lnTo>
                    <a:pt x="363664" y="1014349"/>
                  </a:lnTo>
                  <a:lnTo>
                    <a:pt x="363664" y="965415"/>
                  </a:lnTo>
                  <a:close/>
                </a:path>
                <a:path w="492759" h="1014730">
                  <a:moveTo>
                    <a:pt x="466394" y="313105"/>
                  </a:moveTo>
                  <a:lnTo>
                    <a:pt x="0" y="313105"/>
                  </a:lnTo>
                  <a:lnTo>
                    <a:pt x="0" y="466407"/>
                  </a:lnTo>
                  <a:lnTo>
                    <a:pt x="466394" y="466407"/>
                  </a:lnTo>
                  <a:lnTo>
                    <a:pt x="466394" y="313105"/>
                  </a:lnTo>
                  <a:close/>
                </a:path>
                <a:path w="492759" h="1014730">
                  <a:moveTo>
                    <a:pt x="492493" y="50558"/>
                  </a:moveTo>
                  <a:lnTo>
                    <a:pt x="488518" y="30899"/>
                  </a:lnTo>
                  <a:lnTo>
                    <a:pt x="477672" y="14820"/>
                  </a:lnTo>
                  <a:lnTo>
                    <a:pt x="461594" y="3987"/>
                  </a:lnTo>
                  <a:lnTo>
                    <a:pt x="441934" y="0"/>
                  </a:lnTo>
                  <a:lnTo>
                    <a:pt x="337566" y="0"/>
                  </a:lnTo>
                  <a:lnTo>
                    <a:pt x="317906" y="3987"/>
                  </a:lnTo>
                  <a:lnTo>
                    <a:pt x="301840" y="14820"/>
                  </a:lnTo>
                  <a:lnTo>
                    <a:pt x="290995" y="30899"/>
                  </a:lnTo>
                  <a:lnTo>
                    <a:pt x="287007" y="50558"/>
                  </a:lnTo>
                  <a:lnTo>
                    <a:pt x="287007" y="257670"/>
                  </a:lnTo>
                  <a:lnTo>
                    <a:pt x="492493" y="257670"/>
                  </a:lnTo>
                  <a:lnTo>
                    <a:pt x="492493" y="50558"/>
                  </a:lnTo>
                  <a:close/>
                </a:path>
              </a:pathLst>
            </a:custGeom>
            <a:solidFill>
              <a:srgbClr val="0095DA"/>
            </a:solidFill>
          </p:spPr>
          <p:txBody>
            <a:bodyPr wrap="square" lIns="0" tIns="0" rIns="0" bIns="0" rtlCol="0"/>
            <a:lstStyle/>
            <a:p>
              <a:endParaRPr/>
            </a:p>
          </p:txBody>
        </p:sp>
      </p:grpSp>
      <p:grpSp>
        <p:nvGrpSpPr>
          <p:cNvPr id="4" name="object 16"/>
          <p:cNvGrpSpPr/>
          <p:nvPr/>
        </p:nvGrpSpPr>
        <p:grpSpPr>
          <a:xfrm>
            <a:off x="320886" y="2634670"/>
            <a:ext cx="1043653" cy="231775"/>
            <a:chOff x="320975" y="2634669"/>
            <a:chExt cx="1043940" cy="231775"/>
          </a:xfrm>
        </p:grpSpPr>
        <p:sp>
          <p:nvSpPr>
            <p:cNvPr id="17" name="object 17"/>
            <p:cNvSpPr/>
            <p:nvPr/>
          </p:nvSpPr>
          <p:spPr>
            <a:xfrm>
              <a:off x="320975" y="2634669"/>
              <a:ext cx="1043940" cy="231775"/>
            </a:xfrm>
            <a:custGeom>
              <a:avLst/>
              <a:gdLst/>
              <a:ahLst/>
              <a:cxnLst/>
              <a:rect l="l" t="t" r="r" b="b"/>
              <a:pathLst>
                <a:path w="1043940" h="231775">
                  <a:moveTo>
                    <a:pt x="989877" y="0"/>
                  </a:moveTo>
                  <a:lnTo>
                    <a:pt x="652305" y="0"/>
                  </a:lnTo>
                  <a:lnTo>
                    <a:pt x="652305" y="48930"/>
                  </a:lnTo>
                  <a:lnTo>
                    <a:pt x="940956" y="48930"/>
                  </a:lnTo>
                  <a:lnTo>
                    <a:pt x="940956" y="78277"/>
                  </a:lnTo>
                  <a:lnTo>
                    <a:pt x="94233" y="78277"/>
                  </a:lnTo>
                  <a:lnTo>
                    <a:pt x="42052" y="130463"/>
                  </a:lnTo>
                  <a:lnTo>
                    <a:pt x="0" y="130463"/>
                  </a:lnTo>
                  <a:lnTo>
                    <a:pt x="0" y="179391"/>
                  </a:lnTo>
                  <a:lnTo>
                    <a:pt x="42052" y="179391"/>
                  </a:lnTo>
                  <a:lnTo>
                    <a:pt x="94233" y="231576"/>
                  </a:lnTo>
                  <a:lnTo>
                    <a:pt x="678394" y="231576"/>
                  </a:lnTo>
                  <a:lnTo>
                    <a:pt x="678394" y="182648"/>
                  </a:lnTo>
                  <a:lnTo>
                    <a:pt x="114505" y="182648"/>
                  </a:lnTo>
                  <a:lnTo>
                    <a:pt x="86770" y="154926"/>
                  </a:lnTo>
                  <a:lnTo>
                    <a:pt x="114505" y="127209"/>
                  </a:lnTo>
                  <a:lnTo>
                    <a:pt x="989877" y="127209"/>
                  </a:lnTo>
                  <a:lnTo>
                    <a:pt x="989877" y="0"/>
                  </a:lnTo>
                  <a:close/>
                </a:path>
                <a:path w="1043940" h="231775">
                  <a:moveTo>
                    <a:pt x="781138" y="127209"/>
                  </a:moveTo>
                  <a:lnTo>
                    <a:pt x="732210" y="127209"/>
                  </a:lnTo>
                  <a:lnTo>
                    <a:pt x="732210" y="231576"/>
                  </a:lnTo>
                  <a:lnTo>
                    <a:pt x="989877" y="231576"/>
                  </a:lnTo>
                  <a:lnTo>
                    <a:pt x="989877" y="182648"/>
                  </a:lnTo>
                  <a:lnTo>
                    <a:pt x="781138" y="182648"/>
                  </a:lnTo>
                  <a:lnTo>
                    <a:pt x="781138" y="127209"/>
                  </a:lnTo>
                  <a:close/>
                </a:path>
                <a:path w="1043940" h="231775">
                  <a:moveTo>
                    <a:pt x="259293" y="127209"/>
                  </a:moveTo>
                  <a:lnTo>
                    <a:pt x="210366" y="127209"/>
                  </a:lnTo>
                  <a:lnTo>
                    <a:pt x="210366" y="182648"/>
                  </a:lnTo>
                  <a:lnTo>
                    <a:pt x="259293" y="182648"/>
                  </a:lnTo>
                  <a:lnTo>
                    <a:pt x="259293" y="127209"/>
                  </a:lnTo>
                  <a:close/>
                </a:path>
                <a:path w="1043940" h="231775">
                  <a:moveTo>
                    <a:pt x="989877" y="127209"/>
                  </a:moveTo>
                  <a:lnTo>
                    <a:pt x="940956" y="127209"/>
                  </a:lnTo>
                  <a:lnTo>
                    <a:pt x="940956" y="182648"/>
                  </a:lnTo>
                  <a:lnTo>
                    <a:pt x="989877" y="182648"/>
                  </a:lnTo>
                  <a:lnTo>
                    <a:pt x="989877" y="179391"/>
                  </a:lnTo>
                  <a:lnTo>
                    <a:pt x="1043687" y="179391"/>
                  </a:lnTo>
                  <a:lnTo>
                    <a:pt x="1043687" y="130463"/>
                  </a:lnTo>
                  <a:lnTo>
                    <a:pt x="989877" y="130463"/>
                  </a:lnTo>
                  <a:lnTo>
                    <a:pt x="989877" y="127209"/>
                  </a:lnTo>
                  <a:close/>
                </a:path>
              </a:pathLst>
            </a:custGeom>
            <a:solidFill>
              <a:srgbClr val="58595B"/>
            </a:solidFill>
          </p:spPr>
          <p:txBody>
            <a:bodyPr wrap="square" lIns="0" tIns="0" rIns="0" bIns="0" rtlCol="0"/>
            <a:lstStyle/>
            <a:p>
              <a:endParaRPr/>
            </a:p>
          </p:txBody>
        </p:sp>
        <p:sp>
          <p:nvSpPr>
            <p:cNvPr id="18" name="object 18"/>
            <p:cNvSpPr/>
            <p:nvPr/>
          </p:nvSpPr>
          <p:spPr>
            <a:xfrm>
              <a:off x="1053186" y="2712947"/>
              <a:ext cx="257810" cy="153670"/>
            </a:xfrm>
            <a:custGeom>
              <a:avLst/>
              <a:gdLst/>
              <a:ahLst/>
              <a:cxnLst/>
              <a:rect l="l" t="t" r="r" b="b"/>
              <a:pathLst>
                <a:path w="257809" h="153669">
                  <a:moveTo>
                    <a:pt x="257666" y="0"/>
                  </a:moveTo>
                  <a:lnTo>
                    <a:pt x="0" y="0"/>
                  </a:lnTo>
                  <a:lnTo>
                    <a:pt x="0" y="153299"/>
                  </a:lnTo>
                  <a:lnTo>
                    <a:pt x="257666" y="153299"/>
                  </a:lnTo>
                  <a:lnTo>
                    <a:pt x="257666" y="0"/>
                  </a:lnTo>
                  <a:close/>
                </a:path>
              </a:pathLst>
            </a:custGeom>
            <a:solidFill>
              <a:srgbClr val="0095DA"/>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106" y="2506186"/>
            <a:ext cx="5105400" cy="589905"/>
          </a:xfrm>
        </p:spPr>
        <p:txBody>
          <a:bodyPr/>
          <a:lstStyle/>
          <a:p>
            <a:pPr algn="ctr">
              <a:lnSpc>
                <a:spcPts val="2300"/>
              </a:lnSpc>
            </a:pPr>
            <a:r>
              <a:rPr lang="ru-RU" dirty="0" smtClean="0">
                <a:solidFill>
                  <a:srgbClr val="0070C0"/>
                </a:solidFill>
                <a:latin typeface="Times New Roman" pitchFamily="18" charset="0"/>
                <a:cs typeface="Times New Roman" pitchFamily="18" charset="0"/>
              </a:rPr>
              <a:t>Сестры — Екатерина (1905—1977), Александра (1911—1981).</a:t>
            </a:r>
            <a:endParaRPr lang="ru-RU" dirty="0"/>
          </a:p>
        </p:txBody>
      </p:sp>
      <p:pic>
        <p:nvPicPr>
          <p:cNvPr id="4" name="Picture 4" descr="y_d439dee8"/>
          <p:cNvPicPr>
            <a:picLocks noChangeAspect="1" noChangeArrowheads="1"/>
          </p:cNvPicPr>
          <p:nvPr/>
        </p:nvPicPr>
        <p:blipFill>
          <a:blip r:embed="rId2"/>
          <a:srcRect b="11051"/>
          <a:stretch>
            <a:fillRect/>
          </a:stretch>
        </p:blipFill>
        <p:spPr bwMode="auto">
          <a:xfrm>
            <a:off x="824706" y="250825"/>
            <a:ext cx="4038600" cy="2180852"/>
          </a:xfrm>
          <a:prstGeom prst="rect">
            <a:avLst/>
          </a:prstGeom>
          <a:noFill/>
          <a:ln w="9525">
            <a:noFill/>
            <a:miter lim="800000"/>
            <a:headEnd/>
            <a:tailEnd/>
          </a:ln>
        </p:spPr>
      </p:pic>
      <p:sp>
        <p:nvSpPr>
          <p:cNvPr id="6" name="Прямоугольник 5"/>
          <p:cNvSpPr/>
          <p:nvPr/>
        </p:nvSpPr>
        <p:spPr>
          <a:xfrm flipH="1" flipV="1">
            <a:off x="125412" y="98425"/>
            <a:ext cx="5638801"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_15739992"/>
          <p:cNvPicPr>
            <a:picLocks noChangeAspect="1" noChangeArrowheads="1"/>
          </p:cNvPicPr>
          <p:nvPr/>
        </p:nvPicPr>
        <p:blipFill>
          <a:blip r:embed="rId2"/>
          <a:srcRect/>
          <a:stretch>
            <a:fillRect/>
          </a:stretch>
        </p:blipFill>
        <p:spPr bwMode="auto">
          <a:xfrm>
            <a:off x="3796506" y="555625"/>
            <a:ext cx="1828801" cy="2514600"/>
          </a:xfrm>
          <a:prstGeom prst="rect">
            <a:avLst/>
          </a:prstGeom>
          <a:noFill/>
          <a:ln w="9525">
            <a:noFill/>
            <a:miter lim="800000"/>
            <a:headEnd/>
            <a:tailEnd/>
          </a:ln>
        </p:spPr>
      </p:pic>
      <p:sp>
        <p:nvSpPr>
          <p:cNvPr id="5" name="Прямоугольник 4"/>
          <p:cNvSpPr/>
          <p:nvPr/>
        </p:nvSpPr>
        <p:spPr>
          <a:xfrm>
            <a:off x="138906" y="631825"/>
            <a:ext cx="3581400" cy="2462213"/>
          </a:xfrm>
          <a:prstGeom prst="rect">
            <a:avLst/>
          </a:prstGeom>
        </p:spPr>
        <p:txBody>
          <a:bodyPr wrap="square">
            <a:spAutoFit/>
          </a:bodyPr>
          <a:lstStyle/>
          <a:p>
            <a:r>
              <a:rPr lang="ru-RU" sz="1400" dirty="0" smtClean="0">
                <a:latin typeface="Times New Roman" pitchFamily="18" charset="0"/>
                <a:cs typeface="Times New Roman" pitchFamily="18" charset="0"/>
              </a:rPr>
              <a:t>"С двух лет был отдан на воспитание довольно зажиточному деду по матери, у которого было трое взрослых неженатых сыновей, с которыми протекло почти все мое детство. Дядья мои были ребята озорные и отчаянные. Трех с половиной лет они посадили меня на лошадь без седла и сразу пустили в галоп. Потом меня учили плавать. Дядя Саша брал меня в лодку, отъезжал от берега, снимал с меня белье и, как щенка, бросал в воду".</a:t>
            </a:r>
            <a:endParaRPr lang="ru-RU" sz="1400" dirty="0">
              <a:latin typeface="Times New Roman" pitchFamily="18" charset="0"/>
              <a:cs typeface="Times New Roman" pitchFamily="18" charset="0"/>
            </a:endParaRPr>
          </a:p>
        </p:txBody>
      </p:sp>
      <p:sp>
        <p:nvSpPr>
          <p:cNvPr id="6" name="Прямоугольник 5"/>
          <p:cNvSpPr/>
          <p:nvPr/>
        </p:nvSpPr>
        <p:spPr>
          <a:xfrm>
            <a:off x="519906" y="0"/>
            <a:ext cx="4839915" cy="584775"/>
          </a:xfrm>
          <a:prstGeom prst="rect">
            <a:avLst/>
          </a:prstGeom>
        </p:spPr>
        <p:txBody>
          <a:bodyPr wrap="none">
            <a:spAutoFit/>
          </a:bodyPr>
          <a:lstStyle/>
          <a:p>
            <a:r>
              <a:rPr lang="ru-RU" sz="3200" dirty="0" smtClean="0">
                <a:solidFill>
                  <a:schemeClr val="bg1"/>
                </a:solidFill>
                <a:latin typeface="Times New Roman" pitchFamily="18" charset="0"/>
                <a:cs typeface="Times New Roman" pitchFamily="18" charset="0"/>
              </a:rPr>
              <a:t>Есенин   о  своем  детстве</a:t>
            </a:r>
            <a:endParaRPr lang="ru-RU"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06" y="250825"/>
            <a:ext cx="5105400" cy="2819400"/>
          </a:xfrm>
        </p:spPr>
        <p:txBody>
          <a:bodyPr>
            <a:noAutofit/>
          </a:bodyPr>
          <a:lstStyle/>
          <a:p>
            <a:pPr algn="just"/>
            <a:r>
              <a:rPr lang="ru-RU" sz="1400" dirty="0" smtClean="0">
                <a:solidFill>
                  <a:srgbClr val="0070C0"/>
                </a:solidFill>
                <a:latin typeface="Times New Roman" pitchFamily="18" charset="0"/>
                <a:cs typeface="Times New Roman" pitchFamily="18" charset="0"/>
              </a:rPr>
              <a:t>     В </a:t>
            </a:r>
            <a:r>
              <a:rPr lang="ru-RU" sz="1400" dirty="0">
                <a:solidFill>
                  <a:srgbClr val="0070C0"/>
                </a:solidFill>
                <a:latin typeface="Times New Roman" pitchFamily="18" charset="0"/>
                <a:cs typeface="Times New Roman" pitchFamily="18" charset="0"/>
              </a:rPr>
              <a:t>1904 году Есенин пошёл в </a:t>
            </a:r>
            <a:r>
              <a:rPr lang="ru-RU" sz="1400" dirty="0" err="1">
                <a:solidFill>
                  <a:srgbClr val="0070C0"/>
                </a:solidFill>
                <a:latin typeface="Times New Roman" pitchFamily="18" charset="0"/>
                <a:cs typeface="Times New Roman" pitchFamily="18" charset="0"/>
              </a:rPr>
              <a:t>Константиновское</a:t>
            </a:r>
            <a:r>
              <a:rPr lang="ru-RU" sz="1400" dirty="0">
                <a:solidFill>
                  <a:srgbClr val="0070C0"/>
                </a:solidFill>
                <a:latin typeface="Times New Roman" pitchFamily="18" charset="0"/>
                <a:cs typeface="Times New Roman" pitchFamily="18" charset="0"/>
              </a:rPr>
              <a:t> земское училище, по окончании которого в 1909 году начал учёбу в церковно-приходской второклассной учительской школе (ныне музей С. А. Есенина) в Спас-Клепиках. По окончании школы, осенью 1912 года Есенин ушёл из дома, после прибыл в Москву, работал в мясной лавке, а потом — в типографии </a:t>
            </a:r>
            <a:r>
              <a:rPr lang="ru-RU" sz="1400" dirty="0" smtClean="0">
                <a:solidFill>
                  <a:srgbClr val="0070C0"/>
                </a:solidFill>
                <a:latin typeface="Times New Roman" pitchFamily="18" charset="0"/>
                <a:cs typeface="Times New Roman" pitchFamily="18" charset="0"/>
              </a:rPr>
              <a:t> И</a:t>
            </a:r>
            <a:r>
              <a:rPr lang="ru-RU" sz="1400" dirty="0">
                <a:solidFill>
                  <a:srgbClr val="0070C0"/>
                </a:solidFill>
                <a:latin typeface="Times New Roman" pitchFamily="18" charset="0"/>
                <a:cs typeface="Times New Roman" pitchFamily="18" charset="0"/>
              </a:rPr>
              <a:t>. Д. Сытина. В 1913 году поступил вольнослушателем на историко-философское отделение в Московский городской народный университет имени А. Л. Шанявского. Работал в типографии, был дружен с </a:t>
            </a:r>
            <a:r>
              <a:rPr lang="ru-RU" sz="1400" dirty="0" smtClean="0">
                <a:solidFill>
                  <a:srgbClr val="0070C0"/>
                </a:solidFill>
                <a:latin typeface="Times New Roman" pitchFamily="18" charset="0"/>
                <a:cs typeface="Times New Roman" pitchFamily="18" charset="0"/>
              </a:rPr>
              <a:t>поэтами </a:t>
            </a:r>
            <a:r>
              <a:rPr lang="ru-RU" sz="1400" dirty="0" err="1" smtClean="0">
                <a:solidFill>
                  <a:srgbClr val="0070C0"/>
                </a:solidFill>
                <a:latin typeface="Times New Roman" pitchFamily="18" charset="0"/>
                <a:cs typeface="Times New Roman" pitchFamily="18" charset="0"/>
              </a:rPr>
              <a:t>Суриковского</a:t>
            </a:r>
            <a:r>
              <a:rPr lang="ru-RU" sz="1400" dirty="0" smtClean="0">
                <a:solidFill>
                  <a:srgbClr val="0070C0"/>
                </a:solidFill>
                <a:latin typeface="Times New Roman" pitchFamily="18" charset="0"/>
                <a:cs typeface="Times New Roman" pitchFamily="18" charset="0"/>
              </a:rPr>
              <a:t> литературно-музыкального кружка, членом которого он становится в 1912.  Печататься начинает в 1914 в московских детских журналах (первое  стихотворение "Береза").</a:t>
            </a:r>
            <a:br>
              <a:rPr lang="ru-RU" sz="1400" dirty="0" smtClean="0">
                <a:solidFill>
                  <a:srgbClr val="0070C0"/>
                </a:solidFill>
                <a:latin typeface="Times New Roman" pitchFamily="18" charset="0"/>
                <a:cs typeface="Times New Roman" pitchFamily="18" charset="0"/>
              </a:rPr>
            </a:br>
            <a:r>
              <a:rPr lang="ru-RU" sz="1400" dirty="0">
                <a:solidFill>
                  <a:srgbClr val="0070C0"/>
                </a:solidFill>
                <a:latin typeface="Times New Roman" pitchFamily="18" charset="0"/>
                <a:cs typeface="Times New Roman" pitchFamily="18" charset="0"/>
              </a:rPr>
              <a:t/>
            </a:r>
            <a:br>
              <a:rPr lang="ru-RU" sz="1400" dirty="0">
                <a:solidFill>
                  <a:srgbClr val="0070C0"/>
                </a:solidFill>
                <a:latin typeface="Times New Roman" pitchFamily="18" charset="0"/>
                <a:cs typeface="Times New Roman" pitchFamily="18" charset="0"/>
              </a:rPr>
            </a:br>
            <a:endParaRPr lang="ru-RU" sz="1400" dirty="0">
              <a:solidFill>
                <a:srgbClr val="0070C0"/>
              </a:solidFill>
              <a:latin typeface="Times New Roman" pitchFamily="18" charset="0"/>
              <a:cs typeface="Times New Roman" pitchFamily="18" charset="0"/>
            </a:endParaRPr>
          </a:p>
        </p:txBody>
      </p:sp>
      <p:sp>
        <p:nvSpPr>
          <p:cNvPr id="3" name="Прямоугольник 2"/>
          <p:cNvSpPr/>
          <p:nvPr/>
        </p:nvSpPr>
        <p:spPr>
          <a:xfrm flipH="1" flipV="1">
            <a:off x="125412" y="98425"/>
            <a:ext cx="54236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6"/>
          <p:cNvSpPr>
            <a:spLocks noGrp="1"/>
          </p:cNvSpPr>
          <p:nvPr>
            <p:ph type="title"/>
          </p:nvPr>
        </p:nvSpPr>
        <p:spPr/>
        <p:txBody>
          <a:bodyPr>
            <a:normAutofit fontScale="90000"/>
          </a:bodyPr>
          <a:lstStyle/>
          <a:p>
            <a:r>
              <a:rPr lang="ru-RU" sz="2000" dirty="0" smtClean="0"/>
              <a:t>Дом-музей Сергея Александровича Есенина</a:t>
            </a:r>
            <a:endParaRPr lang="ru-RU" sz="2000" dirty="0"/>
          </a:p>
        </p:txBody>
      </p:sp>
      <p:pic>
        <p:nvPicPr>
          <p:cNvPr id="6" name="Picture 2"/>
          <p:cNvPicPr>
            <a:picLocks noGrp="1" noChangeAspect="1" noChangeArrowheads="1"/>
          </p:cNvPicPr>
          <p:nvPr>
            <p:ph type="pic" idx="1"/>
          </p:nvPr>
        </p:nvPicPr>
        <p:blipFill>
          <a:blip r:embed="rId2" cstate="email"/>
          <a:srcRect/>
          <a:stretch>
            <a:fillRect/>
          </a:stretch>
        </p:blipFill>
        <p:spPr bwMode="auto">
          <a:xfrm>
            <a:off x="443706" y="555626"/>
            <a:ext cx="4953000" cy="2438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06" y="250825"/>
            <a:ext cx="3200400" cy="2590800"/>
          </a:xfrm>
        </p:spPr>
        <p:txBody>
          <a:bodyPr>
            <a:noAutofit/>
          </a:bodyPr>
          <a:lstStyle/>
          <a:p>
            <a:pPr algn="just"/>
            <a:r>
              <a:rPr lang="ru-RU" sz="1400" dirty="0">
                <a:solidFill>
                  <a:srgbClr val="0070C0"/>
                </a:solidFill>
                <a:latin typeface="Times New Roman" pitchFamily="18" charset="0"/>
                <a:cs typeface="Times New Roman" pitchFamily="18" charset="0"/>
              </a:rPr>
              <a:t>В 1914 году в детском журнале «Мирок» впервые были опубликованы стихотворения Есенина. В 1915 году Есенин приехал из Москвы в Петроград, читал свои стихотворения А. А. Блоку, С. М. Городецкому и другим поэтам. В январе 1916 года Есенина призвали на </a:t>
            </a:r>
            <a:r>
              <a:rPr lang="ru-RU" sz="1400" dirty="0" smtClean="0">
                <a:solidFill>
                  <a:srgbClr val="0070C0"/>
                </a:solidFill>
                <a:latin typeface="Times New Roman" pitchFamily="18" charset="0"/>
                <a:cs typeface="Times New Roman" pitchFamily="18" charset="0"/>
              </a:rPr>
              <a:t>войну. </a:t>
            </a:r>
            <a:r>
              <a:rPr lang="ru-RU" sz="1400" dirty="0">
                <a:solidFill>
                  <a:srgbClr val="0070C0"/>
                </a:solidFill>
                <a:latin typeface="Times New Roman" pitchFamily="18" charset="0"/>
                <a:cs typeface="Times New Roman" pitchFamily="18" charset="0"/>
              </a:rPr>
              <a:t>В это время он сблизился с группой «</a:t>
            </a:r>
            <a:r>
              <a:rPr lang="ru-RU" sz="1400" dirty="0" err="1">
                <a:solidFill>
                  <a:srgbClr val="0070C0"/>
                </a:solidFill>
                <a:latin typeface="Times New Roman" pitchFamily="18" charset="0"/>
                <a:cs typeface="Times New Roman" pitchFamily="18" charset="0"/>
              </a:rPr>
              <a:t>новокрестьянских</a:t>
            </a:r>
            <a:r>
              <a:rPr lang="ru-RU" sz="1400" dirty="0">
                <a:solidFill>
                  <a:srgbClr val="0070C0"/>
                </a:solidFill>
                <a:latin typeface="Times New Roman" pitchFamily="18" charset="0"/>
                <a:cs typeface="Times New Roman" pitchFamily="18" charset="0"/>
              </a:rPr>
              <a:t> поэтов» и издал первые сборники («Радуница» — 1916), которые сделали его очень </a:t>
            </a:r>
            <a:r>
              <a:rPr lang="ru-RU" sz="1400" dirty="0" smtClean="0">
                <a:solidFill>
                  <a:srgbClr val="0070C0"/>
                </a:solidFill>
                <a:latin typeface="Times New Roman" pitchFamily="18" charset="0"/>
                <a:cs typeface="Times New Roman" pitchFamily="18" charset="0"/>
              </a:rPr>
              <a:t>известным</a:t>
            </a:r>
            <a:r>
              <a:rPr lang="ru-RU" sz="1400" dirty="0" smtClean="0">
                <a:solidFill>
                  <a:srgbClr val="0070C0"/>
                </a:solidFill>
                <a:latin typeface="Times New Roman" pitchFamily="18" charset="0"/>
                <a:cs typeface="Times New Roman" pitchFamily="18" charset="0"/>
              </a:rPr>
              <a:t>.</a:t>
            </a:r>
            <a:endParaRPr lang="ru-RU" sz="1400" dirty="0">
              <a:solidFill>
                <a:srgbClr val="0070C0"/>
              </a:solidFill>
              <a:latin typeface="Times New Roman" pitchFamily="18" charset="0"/>
              <a:cs typeface="Times New Roman" pitchFamily="18" charset="0"/>
            </a:endParaRPr>
          </a:p>
        </p:txBody>
      </p:sp>
      <p:pic>
        <p:nvPicPr>
          <p:cNvPr id="4" name="Picture 2" descr="F:\10А\Биография Есенина\869942.jpg"/>
          <p:cNvPicPr>
            <a:picLocks noChangeAspect="1" noChangeArrowheads="1"/>
          </p:cNvPicPr>
          <p:nvPr/>
        </p:nvPicPr>
        <p:blipFill>
          <a:blip r:embed="rId2"/>
          <a:srcRect/>
          <a:stretch>
            <a:fillRect/>
          </a:stretch>
        </p:blipFill>
        <p:spPr bwMode="auto">
          <a:xfrm>
            <a:off x="3567906" y="327025"/>
            <a:ext cx="1981200" cy="2438400"/>
          </a:xfrm>
          <a:prstGeom prst="rect">
            <a:avLst/>
          </a:prstGeom>
          <a:noFill/>
        </p:spPr>
      </p:pic>
      <p:sp>
        <p:nvSpPr>
          <p:cNvPr id="5" name="Прямоугольник 4"/>
          <p:cNvSpPr/>
          <p:nvPr/>
        </p:nvSpPr>
        <p:spPr>
          <a:xfrm flipH="1" flipV="1">
            <a:off x="125412" y="98425"/>
            <a:ext cx="5638801"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F:\10А\Биография Есенина\8889837xtz.jpg"/>
          <p:cNvPicPr>
            <a:picLocks noChangeAspect="1" noChangeArrowheads="1"/>
          </p:cNvPicPr>
          <p:nvPr/>
        </p:nvPicPr>
        <p:blipFill>
          <a:blip r:embed="rId2"/>
          <a:srcRect/>
          <a:stretch>
            <a:fillRect/>
          </a:stretch>
        </p:blipFill>
        <p:spPr bwMode="auto">
          <a:xfrm>
            <a:off x="291306" y="250825"/>
            <a:ext cx="2209800" cy="2743200"/>
          </a:xfrm>
          <a:prstGeom prst="rect">
            <a:avLst/>
          </a:prstGeom>
          <a:noFill/>
        </p:spPr>
      </p:pic>
      <p:sp>
        <p:nvSpPr>
          <p:cNvPr id="4" name="Прямоугольник 3"/>
          <p:cNvSpPr/>
          <p:nvPr/>
        </p:nvSpPr>
        <p:spPr>
          <a:xfrm>
            <a:off x="2653506" y="136307"/>
            <a:ext cx="2879725" cy="3108543"/>
          </a:xfrm>
          <a:prstGeom prst="rect">
            <a:avLst/>
          </a:prstGeom>
        </p:spPr>
        <p:txBody>
          <a:bodyPr>
            <a:spAutoFit/>
          </a:bodyPr>
          <a:lstStyle/>
          <a:p>
            <a:pPr algn="just"/>
            <a:r>
              <a:rPr lang="ru-RU" sz="1400" dirty="0" smtClean="0">
                <a:solidFill>
                  <a:srgbClr val="0070C0"/>
                </a:solidFill>
                <a:latin typeface="Times New Roman" pitchFamily="18" charset="0"/>
                <a:cs typeface="Times New Roman" pitchFamily="18" charset="0"/>
              </a:rPr>
              <a:t>В первой половине 1916 г. Есенин призывается в армию, но благодаря хлопотам друзей получает назначение ("с высочайшего соизволения") санитаром в Царскосельский военно-санитарный поезд № 143 Ее Императорского Величества Государыни Императрицы Александры Федоровны, что позволяет ему беспрепятственно посещать литературные салоны, бывать на приемах у меценатов, выступать на концертах.</a:t>
            </a:r>
            <a:endParaRPr lang="ru-RU" sz="1400" dirty="0">
              <a:solidFill>
                <a:srgbClr val="0070C0"/>
              </a:solidFill>
              <a:latin typeface="Times New Roman" pitchFamily="18" charset="0"/>
              <a:cs typeface="Times New Roman" pitchFamily="18" charset="0"/>
            </a:endParaRPr>
          </a:p>
        </p:txBody>
      </p:sp>
      <p:sp>
        <p:nvSpPr>
          <p:cNvPr id="5" name="Прямоугольник 4"/>
          <p:cNvSpPr/>
          <p:nvPr/>
        </p:nvSpPr>
        <p:spPr>
          <a:xfrm flipH="1" flipV="1">
            <a:off x="125412" y="98425"/>
            <a:ext cx="5423694" cy="30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1292</Words>
  <PresentationFormat>Произвольный</PresentationFormat>
  <Paragraphs>71</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Литература</vt:lpstr>
      <vt:lpstr>  Родился  в селе Константиново Кузьминской волости Рязанского уезда  Рязанской губернии, в крестьянской семье. </vt:lpstr>
      <vt:lpstr>Слайд 3</vt:lpstr>
      <vt:lpstr>Слайд 4</vt:lpstr>
      <vt:lpstr>Слайд 5</vt:lpstr>
      <vt:lpstr>     В 1904 году Есенин пошёл в Константиновское земское училище, по окончании которого в 1909 году начал учёбу в церковно-приходской второклассной учительской школе (ныне музей С. А. Есенина) в Спас-Клепиках. По окончании школы, осенью 1912 года Есенин ушёл из дома, после прибыл в Москву, работал в мясной лавке, а потом — в типографии  И. Д. Сытина. В 1913 году поступил вольнослушателем на историко-философское отделение в Московский городской народный университет имени А. Л. Шанявского. Работал в типографии, был дружен с поэтами Суриковского литературно-музыкального кружка, членом которого он становится в 1912.  Печататься начинает в 1914 в московских детских журналах (первое  стихотворение "Береза").  </vt:lpstr>
      <vt:lpstr>Дом-музей Сергея Александровича Есенина</vt:lpstr>
      <vt:lpstr>В 1914 году в детском журнале «Мирок» впервые были опубликованы стихотворения Есенина. В 1915 году Есенин приехал из Москвы в Петроград, читал свои стихотворения А. А. Блоку, С. М. Городецкому и другим поэтам. В январе 1916 года Есенина призвали на войну. В это время он сблизился с группой «новокрестьянских поэтов» и издал первые сборники («Радуница» — 1916), которые сделали его очень известным.</vt:lpstr>
      <vt:lpstr>Слайд 9</vt:lpstr>
      <vt:lpstr>К 1918 — началу 1920-х годов относится знакомство Есенина с Анатолием Мариенгофом и его активное участие в московской группе имажинистов. В период увлечения Есенина имажинизмом вышло несколько сборников стихов поэта — «Трерядница», «Исповедь хулигана» (оба — 1921), «Стихи скандалиста» (1923), «Москва кабацкая» (1924), поэма «Пугачёв».…………… ………….  </vt:lpstr>
      <vt:lpstr>Слайд 11</vt:lpstr>
      <vt:lpstr>В 1921 году поэт вместе со своим другом Яковом Блюмкиным ездил в Среднюю Азию, посетил Урал и Оренбуржье. С 13 мая по 3 июня гостил в Ташкенте у своего друга и поэта Александра Ширяевца. Там Есенин несколько раз выступал перед публикой, читал стихотворения на поэтических вечерах и в домах своих ташкентских друзей. По словам очевидцев, Есенин любил бывать в старом городе, чайханах старого города и Урды, слушать узбекскую поэзию, музыку и песни, посещать живописные окрестности Ташкента со своими друзьями. Он совершил также короткую поездку в Самарканд.</vt:lpstr>
      <vt:lpstr>      С.Есенин   с   Яковом    Блюмкиным </vt:lpstr>
      <vt:lpstr>В начале 1920-х годов Есенин активно занимался книжно-издательской деятельностью, а также продажей книг в арендованной им книжной лавке на Большой Никитской, что занимало почти всё время поэта. Последние годы жизни Есенин много путешествовал по стране. Он трижды посетил Кавказ, несколько раз съездил в Ленинград, семь раз —  в Константиново.ааааааааааааа </vt:lpstr>
      <vt:lpstr>Слайд 15</vt:lpstr>
      <vt:lpstr>          В 1924—1925 годах Есенин посетил Азербайджан,   выпустил    сборник     стихов      в   типографии  «Красный   восток»,   печатался в местном издательстве. Есть версия о том, что здесь же, в мае 1925 года, было написано стихотворное «Послание евангелисту Демьяну».  Жил в селении Мардакян (пригород Баку).            В настоящее время здесь находится  его дом-музей и мемориальная доска.аааааа </vt:lpstr>
      <vt:lpstr>Слайд 17</vt:lpstr>
      <vt:lpstr>Слайд 18</vt:lpstr>
      <vt:lpstr>             Личная    жизнь   С.Есенина </vt:lpstr>
      <vt:lpstr>Анна  Романовна  Изряднова</vt:lpstr>
      <vt:lpstr>Слайд 21</vt:lpstr>
      <vt:lpstr>               Зинаида     Райх     и      дети</vt:lpstr>
      <vt:lpstr>В 1919—1923 годах входил в группу имажинистов. Трагическое мироощущение, душевное смятение выражены в циклах «Кобыльи корабли» (1920), «Москва кабацкая» (1924), поэме «Чёрный человек» (1925). В поэме «Баллада о двадцати шести» (1924), посвящённой бакинским комиссарам, сборнике «Русь Советская» (1925), поэме «Анна Снегина» (1925) Есенин стремился постигнуть «коммуной вздыбленную Русь», хотя продолжал чувствовать себя поэтом «Руси уходящей», «золотой бревенчатой избы». Драматическая поэма «Пугачёв» (1921).</vt:lpstr>
      <vt:lpstr>В 1920 году Есенин живёт у своего литературного секретаря Галины Бениславской. На протяжении всей жизни неоднократно с ней встречался, иногда жил у Бениславской дома,  вплоть до женитьбы  на С. А. Толстой осенью 1925 . </vt:lpstr>
      <vt:lpstr>В 1921 году поэт с 13 мая по 3 июня гостил в Ташкенте  у своего друга, ташкентского поэта Александра Ширяевца. По приглашению директора Туркестанской публичной библиотеки 25 мая 1921 года Есенин выступил в помещении библиотеки на литературном вечере.  В этом поезде он и жил всё время своего пребывания в Ташкенте, затем в этом поезде совершил путешествие в Самарканд, Бухару и Полторацк (нынешний Ашхабад). 3 июня 1921 года Сергей Есенин уехал из Ташкента и 9 июня 1921 года вернулся в Москву. По стечению обстоятельств бóльшая часть жизни дочери поэта Татьяны прошла в Ташкенте. </vt:lpstr>
      <vt:lpstr>Слайд 26</vt:lpstr>
      <vt:lpstr>В 1923 году у Есенина завязалось знакомство с актрисой Августой  Миклашевской, которой он посвятил семь проникновенных стихотворений из цикла «Любовь хулигана». В одной из строк, очевидно, зашифровано имя актрисы: «Что ж так имя твоё звенит, Словно августовская прохлада?» Примечательно, что осенью 1976 года, когда актрисе было уже 85, в беседе с литературоведами Августа Леонидовна призналась, что роман с Есениным был платоническим. </vt:lpstr>
      <vt:lpstr>Августа     Миклашевская</vt:lpstr>
      <vt:lpstr>12 мая 1924 года у Есенина родился сын Александр после романа с поэтессой и  переводчицей  Надеждой  Вольпин — впоследствии известный математик и деятель диссидентского движения. Умер в 2016  году. </vt:lpstr>
      <vt:lpstr>Осенью 1921 года в мастерской Г. Б. Якулова Есенин познакомился с танцовщицей Айседорой Дункан, на которой он через полгода женился. После свадьбы Есенин с Дункан ездили в Европу (Германия, Франция, Бельгия, Италия) и в США (4 месяца), где он находился  с мая 1922 года по август 1923 года. Газета «Известия» опубликовала записи Есенина об Америке «Железный Миргород». Брак с Дункан распался вскоре после их возвращения из-за границы. </vt:lpstr>
      <vt:lpstr>С. Есенин   и   А. Дункан</vt:lpstr>
      <vt:lpstr>       1923-1925</vt:lpstr>
      <vt:lpstr>18 сентября 1925 года Есенин женился в третий  (и последний) раз — на Софье Андреевне Толстой (1900—1957), внучке Л. Н. Толстого, в ту пору заведующей библиотекой Союза писателей. Этот брак также не принёс поэту счастья и вскоре распался. Неприкаянное одиночество стало одной из главных причин трагического конца   Есенина. После смерти поэта Толстая посвятила свою жизнь сбору, с охранению,  описанию  и  подготовке в печать произведений Есенина, оставила мемуары о нём. Согласно воспоминаниям Н. Сардановского и письмам поэта,  Есенин  какое-то  время  был  вегетарианцем. </vt:lpstr>
      <vt:lpstr>Слайд 34</vt:lpstr>
      <vt:lpstr>Слайд 35</vt:lpstr>
      <vt:lpstr>Последнее его стихотворение — «До свиданья, друг мой, до свиданья…» — по свидетельству Вольфа Эрлиха, было передано ему накануне.</vt:lpstr>
      <vt:lpstr>Слайд 37</vt:lpstr>
      <vt:lpstr>Похоронен поэт в Москве на Ваганьковском кладбище</vt:lpstr>
      <vt:lpstr>Задание для самостоятельного выполнения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LAN_OS</cp:lastModifiedBy>
  <cp:revision>56</cp:revision>
  <dcterms:created xsi:type="dcterms:W3CDTF">2017-02-06T15:18:27Z</dcterms:created>
  <dcterms:modified xsi:type="dcterms:W3CDTF">2021-01-31T12:57:28Z</dcterms:modified>
</cp:coreProperties>
</file>