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0" r:id="rId1"/>
  </p:sldMasterIdLst>
  <p:notesMasterIdLst>
    <p:notesMasterId r:id="rId36"/>
  </p:notesMasterIdLst>
  <p:sldIdLst>
    <p:sldId id="277" r:id="rId2"/>
    <p:sldId id="280" r:id="rId3"/>
    <p:sldId id="282" r:id="rId4"/>
    <p:sldId id="279" r:id="rId5"/>
    <p:sldId id="281" r:id="rId6"/>
    <p:sldId id="284" r:id="rId7"/>
    <p:sldId id="285" r:id="rId8"/>
    <p:sldId id="259" r:id="rId9"/>
    <p:sldId id="287" r:id="rId10"/>
    <p:sldId id="293" r:id="rId11"/>
    <p:sldId id="295" r:id="rId12"/>
    <p:sldId id="261" r:id="rId13"/>
    <p:sldId id="305" r:id="rId14"/>
    <p:sldId id="262" r:id="rId15"/>
    <p:sldId id="307" r:id="rId16"/>
    <p:sldId id="306" r:id="rId17"/>
    <p:sldId id="298" r:id="rId18"/>
    <p:sldId id="264" r:id="rId19"/>
    <p:sldId id="288" r:id="rId20"/>
    <p:sldId id="301" r:id="rId21"/>
    <p:sldId id="289" r:id="rId22"/>
    <p:sldId id="267" r:id="rId23"/>
    <p:sldId id="302" r:id="rId24"/>
    <p:sldId id="300" r:id="rId25"/>
    <p:sldId id="274" r:id="rId26"/>
    <p:sldId id="269" r:id="rId27"/>
    <p:sldId id="291" r:id="rId28"/>
    <p:sldId id="303" r:id="rId29"/>
    <p:sldId id="271" r:id="rId30"/>
    <p:sldId id="304" r:id="rId31"/>
    <p:sldId id="290" r:id="rId32"/>
    <p:sldId id="276" r:id="rId33"/>
    <p:sldId id="292" r:id="rId34"/>
    <p:sldId id="278" r:id="rId35"/>
  </p:sldIdLst>
  <p:sldSz cx="5764213" cy="3244850"/>
  <p:notesSz cx="6858000" cy="9144000"/>
  <p:defaultTextStyle>
    <a:defPPr>
      <a:defRPr lang="ru-RU"/>
    </a:defPPr>
    <a:lvl1pPr algn="l" rtl="0" fontAlgn="base">
      <a:spcBef>
        <a:spcPct val="0"/>
      </a:spcBef>
      <a:spcAft>
        <a:spcPct val="0"/>
      </a:spcAft>
      <a:defRPr sz="2300" kern="1200">
        <a:solidFill>
          <a:srgbClr val="FFFF00"/>
        </a:solidFill>
        <a:effectLst>
          <a:outerShdw blurRad="38100" dist="38100" dir="2700000" algn="tl">
            <a:srgbClr val="000000">
              <a:alpha val="43137"/>
            </a:srgbClr>
          </a:outerShdw>
        </a:effectLst>
        <a:latin typeface="Comic Sans MS" pitchFamily="66" charset="0"/>
        <a:ea typeface="+mn-ea"/>
        <a:cs typeface="+mn-cs"/>
      </a:defRPr>
    </a:lvl1pPr>
    <a:lvl2pPr marL="257358" algn="l" rtl="0" fontAlgn="base">
      <a:spcBef>
        <a:spcPct val="0"/>
      </a:spcBef>
      <a:spcAft>
        <a:spcPct val="0"/>
      </a:spcAft>
      <a:defRPr sz="2300" kern="1200">
        <a:solidFill>
          <a:srgbClr val="FFFF00"/>
        </a:solidFill>
        <a:effectLst>
          <a:outerShdw blurRad="38100" dist="38100" dir="2700000" algn="tl">
            <a:srgbClr val="000000">
              <a:alpha val="43137"/>
            </a:srgbClr>
          </a:outerShdw>
        </a:effectLst>
        <a:latin typeface="Comic Sans MS" pitchFamily="66" charset="0"/>
        <a:ea typeface="+mn-ea"/>
        <a:cs typeface="+mn-cs"/>
      </a:defRPr>
    </a:lvl2pPr>
    <a:lvl3pPr marL="514716" algn="l" rtl="0" fontAlgn="base">
      <a:spcBef>
        <a:spcPct val="0"/>
      </a:spcBef>
      <a:spcAft>
        <a:spcPct val="0"/>
      </a:spcAft>
      <a:defRPr sz="2300" kern="1200">
        <a:solidFill>
          <a:srgbClr val="FFFF00"/>
        </a:solidFill>
        <a:effectLst>
          <a:outerShdw blurRad="38100" dist="38100" dir="2700000" algn="tl">
            <a:srgbClr val="000000">
              <a:alpha val="43137"/>
            </a:srgbClr>
          </a:outerShdw>
        </a:effectLst>
        <a:latin typeface="Comic Sans MS" pitchFamily="66" charset="0"/>
        <a:ea typeface="+mn-ea"/>
        <a:cs typeface="+mn-cs"/>
      </a:defRPr>
    </a:lvl3pPr>
    <a:lvl4pPr marL="772074" algn="l" rtl="0" fontAlgn="base">
      <a:spcBef>
        <a:spcPct val="0"/>
      </a:spcBef>
      <a:spcAft>
        <a:spcPct val="0"/>
      </a:spcAft>
      <a:defRPr sz="2300" kern="1200">
        <a:solidFill>
          <a:srgbClr val="FFFF00"/>
        </a:solidFill>
        <a:effectLst>
          <a:outerShdw blurRad="38100" dist="38100" dir="2700000" algn="tl">
            <a:srgbClr val="000000">
              <a:alpha val="43137"/>
            </a:srgbClr>
          </a:outerShdw>
        </a:effectLst>
        <a:latin typeface="Comic Sans MS" pitchFamily="66" charset="0"/>
        <a:ea typeface="+mn-ea"/>
        <a:cs typeface="+mn-cs"/>
      </a:defRPr>
    </a:lvl4pPr>
    <a:lvl5pPr marL="1029432" algn="l" rtl="0" fontAlgn="base">
      <a:spcBef>
        <a:spcPct val="0"/>
      </a:spcBef>
      <a:spcAft>
        <a:spcPct val="0"/>
      </a:spcAft>
      <a:defRPr sz="2300" kern="1200">
        <a:solidFill>
          <a:srgbClr val="FFFF00"/>
        </a:solidFill>
        <a:effectLst>
          <a:outerShdw blurRad="38100" dist="38100" dir="2700000" algn="tl">
            <a:srgbClr val="000000">
              <a:alpha val="43137"/>
            </a:srgbClr>
          </a:outerShdw>
        </a:effectLst>
        <a:latin typeface="Comic Sans MS" pitchFamily="66" charset="0"/>
        <a:ea typeface="+mn-ea"/>
        <a:cs typeface="+mn-cs"/>
      </a:defRPr>
    </a:lvl5pPr>
    <a:lvl6pPr marL="1286789" algn="l" defTabSz="514716" rtl="0" eaLnBrk="1" latinLnBrk="0" hangingPunct="1">
      <a:defRPr sz="2300" kern="1200">
        <a:solidFill>
          <a:srgbClr val="FFFF00"/>
        </a:solidFill>
        <a:effectLst>
          <a:outerShdw blurRad="38100" dist="38100" dir="2700000" algn="tl">
            <a:srgbClr val="000000">
              <a:alpha val="43137"/>
            </a:srgbClr>
          </a:outerShdw>
        </a:effectLst>
        <a:latin typeface="Comic Sans MS" pitchFamily="66" charset="0"/>
        <a:ea typeface="+mn-ea"/>
        <a:cs typeface="+mn-cs"/>
      </a:defRPr>
    </a:lvl6pPr>
    <a:lvl7pPr marL="1544147" algn="l" defTabSz="514716" rtl="0" eaLnBrk="1" latinLnBrk="0" hangingPunct="1">
      <a:defRPr sz="2300" kern="1200">
        <a:solidFill>
          <a:srgbClr val="FFFF00"/>
        </a:solidFill>
        <a:effectLst>
          <a:outerShdw blurRad="38100" dist="38100" dir="2700000" algn="tl">
            <a:srgbClr val="000000">
              <a:alpha val="43137"/>
            </a:srgbClr>
          </a:outerShdw>
        </a:effectLst>
        <a:latin typeface="Comic Sans MS" pitchFamily="66" charset="0"/>
        <a:ea typeface="+mn-ea"/>
        <a:cs typeface="+mn-cs"/>
      </a:defRPr>
    </a:lvl7pPr>
    <a:lvl8pPr marL="1801505" algn="l" defTabSz="514716" rtl="0" eaLnBrk="1" latinLnBrk="0" hangingPunct="1">
      <a:defRPr sz="2300" kern="1200">
        <a:solidFill>
          <a:srgbClr val="FFFF00"/>
        </a:solidFill>
        <a:effectLst>
          <a:outerShdw blurRad="38100" dist="38100" dir="2700000" algn="tl">
            <a:srgbClr val="000000">
              <a:alpha val="43137"/>
            </a:srgbClr>
          </a:outerShdw>
        </a:effectLst>
        <a:latin typeface="Comic Sans MS" pitchFamily="66" charset="0"/>
        <a:ea typeface="+mn-ea"/>
        <a:cs typeface="+mn-cs"/>
      </a:defRPr>
    </a:lvl8pPr>
    <a:lvl9pPr marL="2058863" algn="l" defTabSz="514716" rtl="0" eaLnBrk="1" latinLnBrk="0" hangingPunct="1">
      <a:defRPr sz="2300" kern="1200">
        <a:solidFill>
          <a:srgbClr val="FFFF00"/>
        </a:solidFill>
        <a:effectLst>
          <a:outerShdw blurRad="38100" dist="38100" dir="2700000" algn="tl">
            <a:srgbClr val="000000">
              <a:alpha val="43137"/>
            </a:srgbClr>
          </a:outerShdw>
        </a:effectLst>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CECFF"/>
    <a:srgbClr val="3399FF"/>
    <a:srgbClr val="FFFF00"/>
    <a:srgbClr val="33CC33"/>
    <a:srgbClr val="008000"/>
    <a:srgbClr val="FF0000"/>
    <a:srgbClr val="FF5F5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624" autoAdjust="0"/>
    <p:restoredTop sz="94660"/>
  </p:normalViewPr>
  <p:slideViewPr>
    <p:cSldViewPr>
      <p:cViewPr>
        <p:scale>
          <a:sx n="100" d="100"/>
          <a:sy n="100" d="100"/>
        </p:scale>
        <p:origin x="-1272" y="-1206"/>
      </p:cViewPr>
      <p:guideLst>
        <p:guide orient="horz" pos="1022"/>
        <p:guide pos="1816"/>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BA3BCE-EA67-403B-9036-F4F89F079EC9}" type="datetimeFigureOut">
              <a:rPr lang="ru-RU" smtClean="0"/>
              <a:pPr/>
              <a:t>31.01.2021</a:t>
            </a:fld>
            <a:endParaRPr lang="ru-RU"/>
          </a:p>
        </p:txBody>
      </p:sp>
      <p:sp>
        <p:nvSpPr>
          <p:cNvPr id="4" name="Образ слайда 3"/>
          <p:cNvSpPr>
            <a:spLocks noGrp="1" noRot="1" noChangeAspect="1"/>
          </p:cNvSpPr>
          <p:nvPr>
            <p:ph type="sldImg" idx="2"/>
          </p:nvPr>
        </p:nvSpPr>
        <p:spPr>
          <a:xfrm>
            <a:off x="384175" y="685800"/>
            <a:ext cx="608965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121BA6-A783-40E2-A881-8E6B0026BB1E}"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Титульный слайд">
    <p:spTree>
      <p:nvGrpSpPr>
        <p:cNvPr id="1" name=""/>
        <p:cNvGrpSpPr/>
        <p:nvPr/>
      </p:nvGrpSpPr>
      <p:grpSpPr>
        <a:xfrm>
          <a:off x="0" y="0"/>
          <a:ext cx="0" cy="0"/>
          <a:chOff x="0" y="0"/>
          <a:chExt cx="0" cy="0"/>
        </a:xfrm>
      </p:grpSpPr>
      <p:sp>
        <p:nvSpPr>
          <p:cNvPr id="2" name="Holder 2"/>
          <p:cNvSpPr>
            <a:spLocks noGrp="1"/>
          </p:cNvSpPr>
          <p:nvPr>
            <p:ph type="ctrTitle"/>
          </p:nvPr>
        </p:nvSpPr>
        <p:spPr>
          <a:xfrm>
            <a:off x="432316" y="1005903"/>
            <a:ext cx="4899581" cy="315471"/>
          </a:xfrm>
          <a:prstGeom prst="rect">
            <a:avLst/>
          </a:prstGeom>
        </p:spPr>
        <p:txBody>
          <a:bodyPr wrap="square" lIns="0" tIns="0" rIns="0" bIns="0">
            <a:spAutoFit/>
          </a:bodyPr>
          <a:lstStyle>
            <a:lvl1pPr>
              <a:defRPr/>
            </a:lvl1pPr>
          </a:lstStyle>
          <a:p>
            <a:r>
              <a:rPr lang="ru-RU" smtClean="0"/>
              <a:t>Образец заголовка</a:t>
            </a:r>
            <a:endParaRPr/>
          </a:p>
        </p:txBody>
      </p:sp>
      <p:sp>
        <p:nvSpPr>
          <p:cNvPr id="3" name="Holder 3"/>
          <p:cNvSpPr>
            <a:spLocks noGrp="1"/>
          </p:cNvSpPr>
          <p:nvPr>
            <p:ph type="subTitle" idx="4"/>
          </p:nvPr>
        </p:nvSpPr>
        <p:spPr>
          <a:xfrm>
            <a:off x="864632" y="1817116"/>
            <a:ext cx="4034949" cy="369332"/>
          </a:xfrm>
          <a:prstGeom prst="rect">
            <a:avLst/>
          </a:prstGeom>
        </p:spPr>
        <p:txBody>
          <a:bodyPr wrap="square" lIns="0" tIns="0" rIns="0" bIns="0">
            <a:spAutoFit/>
          </a:bodyPr>
          <a:lstStyle>
            <a:lvl1pPr>
              <a:defRPr/>
            </a:lvl1pPr>
          </a:lstStyle>
          <a:p>
            <a:r>
              <a:rPr lang="ru-RU" smtClean="0"/>
              <a:t>Образец подзаголовка</a:t>
            </a:r>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lang="ru-RU"/>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ru-RU"/>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975AEE40-61FD-4495-BD31-09E8E24B232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Holder 2"/>
          <p:cNvSpPr>
            <a:spLocks noGrp="1"/>
          </p:cNvSpPr>
          <p:nvPr>
            <p:ph type="title"/>
          </p:nvPr>
        </p:nvSpPr>
        <p:spPr>
          <a:xfrm>
            <a:off x="300671" y="102424"/>
            <a:ext cx="5162873" cy="307777"/>
          </a:xfrm>
        </p:spPr>
        <p:txBody>
          <a:bodyPr lIns="0" tIns="0" rIns="0" bIns="0"/>
          <a:lstStyle>
            <a:lvl1pPr>
              <a:defRPr sz="2000" b="1" i="0">
                <a:solidFill>
                  <a:schemeClr val="bg1"/>
                </a:solidFill>
                <a:latin typeface="Arial"/>
                <a:cs typeface="Arial"/>
              </a:defRPr>
            </a:lvl1pPr>
          </a:lstStyle>
          <a:p>
            <a:r>
              <a:rPr lang="ru-RU" smtClean="0"/>
              <a:t>Образец заголовка</a:t>
            </a:r>
            <a:endParaRPr/>
          </a:p>
        </p:txBody>
      </p:sp>
      <p:sp>
        <p:nvSpPr>
          <p:cNvPr id="3" name="Holder 3"/>
          <p:cNvSpPr>
            <a:spLocks noGrp="1"/>
          </p:cNvSpPr>
          <p:nvPr>
            <p:ph type="body" idx="1"/>
          </p:nvPr>
        </p:nvSpPr>
        <p:spPr>
          <a:xfrm>
            <a:off x="617143" y="781128"/>
            <a:ext cx="4529925" cy="369332"/>
          </a:xfrm>
        </p:spPr>
        <p:txBody>
          <a:bodyPr lIns="0" tIns="0" rIns="0" bIns="0"/>
          <a:lstStyle>
            <a:lvl1pPr>
              <a:defRPr sz="2400" b="1" i="1">
                <a:solidFill>
                  <a:srgbClr val="2365C7"/>
                </a:solidFill>
                <a:latin typeface="Arial"/>
                <a:cs typeface="Arial"/>
              </a:defRPr>
            </a:lvl1pPr>
          </a:lstStyle>
          <a:p>
            <a:pPr lvl="0"/>
            <a:r>
              <a:rPr lang="ru-RU" smtClean="0"/>
              <a:t>Образец текста</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lang="ru-RU"/>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ru-RU"/>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975AEE40-61FD-4495-BD31-09E8E24B232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Два объекта">
    <p:spTree>
      <p:nvGrpSpPr>
        <p:cNvPr id="1" name=""/>
        <p:cNvGrpSpPr/>
        <p:nvPr/>
      </p:nvGrpSpPr>
      <p:grpSpPr>
        <a:xfrm>
          <a:off x="0" y="0"/>
          <a:ext cx="0" cy="0"/>
          <a:chOff x="0" y="0"/>
          <a:chExt cx="0" cy="0"/>
        </a:xfrm>
      </p:grpSpPr>
      <p:sp>
        <p:nvSpPr>
          <p:cNvPr id="2" name="Holder 2"/>
          <p:cNvSpPr>
            <a:spLocks noGrp="1"/>
          </p:cNvSpPr>
          <p:nvPr>
            <p:ph type="title"/>
          </p:nvPr>
        </p:nvSpPr>
        <p:spPr>
          <a:xfrm>
            <a:off x="300671" y="102424"/>
            <a:ext cx="5162873" cy="307777"/>
          </a:xfrm>
        </p:spPr>
        <p:txBody>
          <a:bodyPr lIns="0" tIns="0" rIns="0" bIns="0"/>
          <a:lstStyle>
            <a:lvl1pPr>
              <a:defRPr sz="2000" b="1" i="0">
                <a:solidFill>
                  <a:schemeClr val="bg1"/>
                </a:solidFill>
                <a:latin typeface="Arial"/>
                <a:cs typeface="Arial"/>
              </a:defRPr>
            </a:lvl1pPr>
          </a:lstStyle>
          <a:p>
            <a:r>
              <a:rPr lang="ru-RU" smtClean="0"/>
              <a:t>Образец заголовка</a:t>
            </a:r>
            <a:endParaRPr/>
          </a:p>
        </p:txBody>
      </p:sp>
      <p:sp>
        <p:nvSpPr>
          <p:cNvPr id="3" name="Holder 3"/>
          <p:cNvSpPr>
            <a:spLocks noGrp="1"/>
          </p:cNvSpPr>
          <p:nvPr>
            <p:ph sz="half" idx="2"/>
          </p:nvPr>
        </p:nvSpPr>
        <p:spPr>
          <a:xfrm>
            <a:off x="288211" y="746315"/>
            <a:ext cx="2507433" cy="738664"/>
          </a:xfrm>
          <a:prstGeom prst="rect">
            <a:avLst/>
          </a:prstGeom>
        </p:spPr>
        <p:txBody>
          <a:bodyPr wrap="square" lIns="0" tIns="0" rIns="0" bIns="0">
            <a:spAutoFit/>
          </a:bodyPr>
          <a:lstStyle>
            <a:lvl1pPr>
              <a:defRPr/>
            </a:lvl1pPr>
          </a:lstStyle>
          <a:p>
            <a:pPr lvl="0"/>
            <a:r>
              <a:rPr lang="ru-RU" smtClean="0"/>
              <a:t>Образец текста</a:t>
            </a:r>
          </a:p>
        </p:txBody>
      </p:sp>
      <p:sp>
        <p:nvSpPr>
          <p:cNvPr id="4" name="Holder 4"/>
          <p:cNvSpPr>
            <a:spLocks noGrp="1"/>
          </p:cNvSpPr>
          <p:nvPr>
            <p:ph sz="half" idx="3"/>
          </p:nvPr>
        </p:nvSpPr>
        <p:spPr>
          <a:xfrm>
            <a:off x="2968570" y="746315"/>
            <a:ext cx="2507433" cy="738664"/>
          </a:xfrm>
          <a:prstGeom prst="rect">
            <a:avLst/>
          </a:prstGeom>
        </p:spPr>
        <p:txBody>
          <a:bodyPr wrap="square" lIns="0" tIns="0" rIns="0" bIns="0">
            <a:spAutoFit/>
          </a:bodyPr>
          <a:lstStyle>
            <a:lvl1pPr>
              <a:defRPr/>
            </a:lvl1pPr>
          </a:lstStyle>
          <a:p>
            <a:pPr lvl="0"/>
            <a:r>
              <a:rPr lang="ru-RU" smtClean="0"/>
              <a:t>Образец текста</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lang="ru-RU"/>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ru-RU"/>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975AEE40-61FD-4495-BD31-09E8E24B232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Только заголовок">
    <p:spTree>
      <p:nvGrpSpPr>
        <p:cNvPr id="1" name=""/>
        <p:cNvGrpSpPr/>
        <p:nvPr/>
      </p:nvGrpSpPr>
      <p:grpSpPr>
        <a:xfrm>
          <a:off x="0" y="0"/>
          <a:ext cx="0" cy="0"/>
          <a:chOff x="0" y="0"/>
          <a:chExt cx="0" cy="0"/>
        </a:xfrm>
      </p:grpSpPr>
      <p:sp>
        <p:nvSpPr>
          <p:cNvPr id="2" name="Holder 2"/>
          <p:cNvSpPr>
            <a:spLocks noGrp="1"/>
          </p:cNvSpPr>
          <p:nvPr>
            <p:ph type="title"/>
          </p:nvPr>
        </p:nvSpPr>
        <p:spPr>
          <a:xfrm>
            <a:off x="300671" y="102424"/>
            <a:ext cx="5162873" cy="307777"/>
          </a:xfrm>
        </p:spPr>
        <p:txBody>
          <a:bodyPr lIns="0" tIns="0" rIns="0" bIns="0"/>
          <a:lstStyle>
            <a:lvl1pPr>
              <a:defRPr sz="2000" b="1" i="0">
                <a:solidFill>
                  <a:schemeClr val="bg1"/>
                </a:solidFill>
                <a:latin typeface="Arial"/>
                <a:cs typeface="Arial"/>
              </a:defRPr>
            </a:lvl1pPr>
          </a:lstStyle>
          <a:p>
            <a:r>
              <a:rPr lang="ru-RU" smtClean="0"/>
              <a:t>Образец заголовка</a:t>
            </a:r>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lang="ru-RU"/>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ru-RU"/>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975AEE40-61FD-4495-BD31-09E8E24B232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Пустой слайд">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6830" y="71163"/>
            <a:ext cx="5649309" cy="429259"/>
          </a:xfrm>
          <a:custGeom>
            <a:avLst/>
            <a:gdLst/>
            <a:ahLst/>
            <a:cxnLst/>
            <a:rect l="l" t="t" r="r" b="b"/>
            <a:pathLst>
              <a:path w="5650865" h="429259">
                <a:moveTo>
                  <a:pt x="5650710" y="0"/>
                </a:moveTo>
                <a:lnTo>
                  <a:pt x="0" y="0"/>
                </a:lnTo>
                <a:lnTo>
                  <a:pt x="0" y="428871"/>
                </a:lnTo>
                <a:lnTo>
                  <a:pt x="5650710" y="428871"/>
                </a:lnTo>
                <a:lnTo>
                  <a:pt x="5650710" y="0"/>
                </a:lnTo>
                <a:close/>
              </a:path>
            </a:pathLst>
          </a:custGeom>
          <a:solidFill>
            <a:srgbClr val="2365C7"/>
          </a:solidFill>
        </p:spPr>
        <p:txBody>
          <a:bodyPr wrap="square" lIns="0" tIns="0" rIns="0" bIns="0" rtlCol="0"/>
          <a:lstStyle/>
          <a:p>
            <a:endParaRPr/>
          </a:p>
        </p:txBody>
      </p:sp>
      <p:sp>
        <p:nvSpPr>
          <p:cNvPr id="17" name="bg object 17"/>
          <p:cNvSpPr/>
          <p:nvPr/>
        </p:nvSpPr>
        <p:spPr>
          <a:xfrm>
            <a:off x="5255719" y="159368"/>
            <a:ext cx="252660" cy="252729"/>
          </a:xfrm>
          <a:custGeom>
            <a:avLst/>
            <a:gdLst/>
            <a:ahLst/>
            <a:cxnLst/>
            <a:rect l="l" t="t" r="r" b="b"/>
            <a:pathLst>
              <a:path w="252729" h="252729">
                <a:moveTo>
                  <a:pt x="252464" y="0"/>
                </a:moveTo>
                <a:lnTo>
                  <a:pt x="0" y="0"/>
                </a:lnTo>
                <a:lnTo>
                  <a:pt x="0" y="252464"/>
                </a:lnTo>
                <a:lnTo>
                  <a:pt x="252464" y="252464"/>
                </a:lnTo>
                <a:lnTo>
                  <a:pt x="252464" y="0"/>
                </a:lnTo>
                <a:close/>
              </a:path>
            </a:pathLst>
          </a:custGeom>
          <a:solidFill>
            <a:srgbClr val="FFFFFF"/>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lang="ru-RU"/>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ru-RU"/>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975AEE40-61FD-4495-BD31-09E8E24B232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288211" y="937401"/>
            <a:ext cx="2545861" cy="1184940"/>
          </a:xfrm>
        </p:spPr>
        <p:txBody>
          <a:bodyPr/>
          <a:lstStyle>
            <a:lvl1pPr>
              <a:defRPr sz="1600"/>
            </a:lvl1pPr>
            <a:lvl2pPr>
              <a:defRPr sz="14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2930141" y="937401"/>
            <a:ext cx="2545861" cy="1184940"/>
          </a:xfrm>
        </p:spPr>
        <p:txBody>
          <a:bodyPr/>
          <a:lstStyle>
            <a:lvl1pPr>
              <a:defRPr sz="1600"/>
            </a:lvl1pPr>
            <a:lvl2pPr>
              <a:defRPr sz="14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Date Placeholder 4"/>
          <p:cNvSpPr>
            <a:spLocks noGrp="1"/>
          </p:cNvSpPr>
          <p:nvPr>
            <p:ph type="dt" sz="half" idx="10"/>
          </p:nvPr>
        </p:nvSpPr>
        <p:spPr/>
        <p:txBody>
          <a:bodyPr/>
          <a:lstStyle>
            <a:lvl1pPr>
              <a:defRPr/>
            </a:lvl1pPr>
          </a:lstStyle>
          <a:p>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2CCE516E-9E8A-49C1-BD67-F85F8C45639A}"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6823" y="536168"/>
            <a:ext cx="5649309" cy="2649220"/>
          </a:xfrm>
          <a:custGeom>
            <a:avLst/>
            <a:gdLst/>
            <a:ahLst/>
            <a:cxnLst/>
            <a:rect l="l" t="t" r="r" b="b"/>
            <a:pathLst>
              <a:path w="5650865" h="2649220">
                <a:moveTo>
                  <a:pt x="5650712" y="24434"/>
                </a:moveTo>
                <a:lnTo>
                  <a:pt x="5626328" y="24434"/>
                </a:lnTo>
                <a:lnTo>
                  <a:pt x="5626328" y="2624975"/>
                </a:lnTo>
                <a:lnTo>
                  <a:pt x="5650712" y="2624975"/>
                </a:lnTo>
                <a:lnTo>
                  <a:pt x="5650712" y="24434"/>
                </a:lnTo>
                <a:close/>
              </a:path>
              <a:path w="5650865" h="2649220">
                <a:moveTo>
                  <a:pt x="5650712" y="0"/>
                </a:moveTo>
                <a:lnTo>
                  <a:pt x="0" y="0"/>
                </a:lnTo>
                <a:lnTo>
                  <a:pt x="0" y="24130"/>
                </a:lnTo>
                <a:lnTo>
                  <a:pt x="0" y="2625090"/>
                </a:lnTo>
                <a:lnTo>
                  <a:pt x="0" y="2649220"/>
                </a:lnTo>
                <a:lnTo>
                  <a:pt x="5650712" y="2649220"/>
                </a:lnTo>
                <a:lnTo>
                  <a:pt x="5650712" y="2625090"/>
                </a:lnTo>
                <a:lnTo>
                  <a:pt x="24384" y="2625090"/>
                </a:lnTo>
                <a:lnTo>
                  <a:pt x="24384" y="24130"/>
                </a:lnTo>
                <a:lnTo>
                  <a:pt x="5650712" y="24130"/>
                </a:lnTo>
                <a:lnTo>
                  <a:pt x="5650712" y="0"/>
                </a:lnTo>
                <a:close/>
              </a:path>
            </a:pathLst>
          </a:custGeom>
          <a:solidFill>
            <a:srgbClr val="00A650"/>
          </a:solidFill>
        </p:spPr>
        <p:txBody>
          <a:bodyPr wrap="square" lIns="0" tIns="0" rIns="0" bIns="0" rtlCol="0"/>
          <a:lstStyle/>
          <a:p>
            <a:endParaRPr/>
          </a:p>
        </p:txBody>
      </p:sp>
      <p:sp>
        <p:nvSpPr>
          <p:cNvPr id="17" name="bg object 17"/>
          <p:cNvSpPr/>
          <p:nvPr/>
        </p:nvSpPr>
        <p:spPr>
          <a:xfrm>
            <a:off x="66830" y="71163"/>
            <a:ext cx="5649309" cy="429259"/>
          </a:xfrm>
          <a:custGeom>
            <a:avLst/>
            <a:gdLst/>
            <a:ahLst/>
            <a:cxnLst/>
            <a:rect l="l" t="t" r="r" b="b"/>
            <a:pathLst>
              <a:path w="5650865" h="429259">
                <a:moveTo>
                  <a:pt x="5650710" y="0"/>
                </a:moveTo>
                <a:lnTo>
                  <a:pt x="0" y="0"/>
                </a:lnTo>
                <a:lnTo>
                  <a:pt x="0" y="428871"/>
                </a:lnTo>
                <a:lnTo>
                  <a:pt x="5650710" y="428871"/>
                </a:lnTo>
                <a:lnTo>
                  <a:pt x="5650710" y="0"/>
                </a:lnTo>
                <a:close/>
              </a:path>
            </a:pathLst>
          </a:custGeom>
          <a:solidFill>
            <a:srgbClr val="2365C7"/>
          </a:solidFill>
        </p:spPr>
        <p:txBody>
          <a:bodyPr wrap="square" lIns="0" tIns="0" rIns="0" bIns="0" rtlCol="0"/>
          <a:lstStyle/>
          <a:p>
            <a:endParaRPr/>
          </a:p>
        </p:txBody>
      </p:sp>
      <p:sp>
        <p:nvSpPr>
          <p:cNvPr id="2" name="Holder 2"/>
          <p:cNvSpPr>
            <a:spLocks noGrp="1"/>
          </p:cNvSpPr>
          <p:nvPr>
            <p:ph type="title"/>
          </p:nvPr>
        </p:nvSpPr>
        <p:spPr>
          <a:xfrm>
            <a:off x="300671" y="102424"/>
            <a:ext cx="5162873" cy="315471"/>
          </a:xfrm>
          <a:prstGeom prst="rect">
            <a:avLst/>
          </a:prstGeom>
        </p:spPr>
        <p:txBody>
          <a:bodyPr wrap="square" lIns="0" tIns="0" rIns="0" bIns="0">
            <a:spAutoFit/>
          </a:bodyPr>
          <a:lstStyle>
            <a:lvl1pPr>
              <a:defRPr sz="2050" b="1" i="0">
                <a:solidFill>
                  <a:schemeClr val="bg1"/>
                </a:solidFill>
                <a:latin typeface="Arial"/>
                <a:cs typeface="Arial"/>
              </a:defRPr>
            </a:lvl1pPr>
          </a:lstStyle>
          <a:p>
            <a:endParaRPr/>
          </a:p>
        </p:txBody>
      </p:sp>
      <p:sp>
        <p:nvSpPr>
          <p:cNvPr id="3" name="Holder 3"/>
          <p:cNvSpPr>
            <a:spLocks noGrp="1"/>
          </p:cNvSpPr>
          <p:nvPr>
            <p:ph type="body" idx="1"/>
          </p:nvPr>
        </p:nvSpPr>
        <p:spPr>
          <a:xfrm>
            <a:off x="617143" y="781128"/>
            <a:ext cx="4529925" cy="369332"/>
          </a:xfrm>
          <a:prstGeom prst="rect">
            <a:avLst/>
          </a:prstGeom>
        </p:spPr>
        <p:txBody>
          <a:bodyPr wrap="square" lIns="0" tIns="0" rIns="0" bIns="0">
            <a:spAutoFit/>
          </a:bodyPr>
          <a:lstStyle>
            <a:lvl1pPr>
              <a:defRPr sz="2400" b="1" i="1">
                <a:solidFill>
                  <a:srgbClr val="2365C7"/>
                </a:solidFill>
                <a:latin typeface="Arial"/>
                <a:cs typeface="Arial"/>
              </a:defRPr>
            </a:lvl1pPr>
          </a:lstStyle>
          <a:p>
            <a:endParaRPr/>
          </a:p>
        </p:txBody>
      </p:sp>
      <p:sp>
        <p:nvSpPr>
          <p:cNvPr id="4" name="Holder 4"/>
          <p:cNvSpPr>
            <a:spLocks noGrp="1"/>
          </p:cNvSpPr>
          <p:nvPr>
            <p:ph type="ftr" sz="quarter" idx="5"/>
          </p:nvPr>
        </p:nvSpPr>
        <p:spPr>
          <a:xfrm>
            <a:off x="1959833" y="3017711"/>
            <a:ext cx="1844548" cy="353943"/>
          </a:xfrm>
          <a:prstGeom prst="rect">
            <a:avLst/>
          </a:prstGeom>
        </p:spPr>
        <p:txBody>
          <a:bodyPr wrap="square" lIns="0" tIns="0" rIns="0" bIns="0">
            <a:spAutoFit/>
          </a:bodyPr>
          <a:lstStyle>
            <a:lvl1pPr algn="ctr">
              <a:defRPr>
                <a:solidFill>
                  <a:schemeClr val="tx1">
                    <a:tint val="75000"/>
                  </a:schemeClr>
                </a:solidFill>
              </a:defRPr>
            </a:lvl1pPr>
          </a:lstStyle>
          <a:p>
            <a:endParaRPr lang="ru-RU"/>
          </a:p>
        </p:txBody>
      </p:sp>
      <p:sp>
        <p:nvSpPr>
          <p:cNvPr id="5" name="Holder 5"/>
          <p:cNvSpPr>
            <a:spLocks noGrp="1"/>
          </p:cNvSpPr>
          <p:nvPr>
            <p:ph type="dt" sz="half" idx="6"/>
          </p:nvPr>
        </p:nvSpPr>
        <p:spPr>
          <a:xfrm>
            <a:off x="288211" y="3017711"/>
            <a:ext cx="1325769" cy="353943"/>
          </a:xfrm>
          <a:prstGeom prst="rect">
            <a:avLst/>
          </a:prstGeom>
        </p:spPr>
        <p:txBody>
          <a:bodyPr wrap="square" lIns="0" tIns="0" rIns="0" bIns="0">
            <a:spAutoFit/>
          </a:bodyPr>
          <a:lstStyle>
            <a:lvl1pPr algn="l">
              <a:defRPr>
                <a:solidFill>
                  <a:schemeClr val="tx1">
                    <a:tint val="75000"/>
                  </a:schemeClr>
                </a:solidFill>
              </a:defRPr>
            </a:lvl1pPr>
          </a:lstStyle>
          <a:p>
            <a:endParaRPr lang="ru-RU"/>
          </a:p>
        </p:txBody>
      </p:sp>
      <p:sp>
        <p:nvSpPr>
          <p:cNvPr id="6" name="Holder 6"/>
          <p:cNvSpPr>
            <a:spLocks noGrp="1"/>
          </p:cNvSpPr>
          <p:nvPr>
            <p:ph type="sldNum" sz="quarter" idx="7"/>
          </p:nvPr>
        </p:nvSpPr>
        <p:spPr>
          <a:xfrm>
            <a:off x="4150233" y="3017711"/>
            <a:ext cx="1325769" cy="353943"/>
          </a:xfrm>
          <a:prstGeom prst="rect">
            <a:avLst/>
          </a:prstGeom>
        </p:spPr>
        <p:txBody>
          <a:bodyPr wrap="square" lIns="0" tIns="0" rIns="0" bIns="0">
            <a:spAutoFit/>
          </a:bodyPr>
          <a:lstStyle>
            <a:lvl1pPr algn="r">
              <a:defRPr>
                <a:solidFill>
                  <a:schemeClr val="tx1">
                    <a:tint val="75000"/>
                  </a:schemeClr>
                </a:solidFill>
              </a:defRPr>
            </a:lvl1pPr>
          </a:lstStyle>
          <a:p>
            <a:fld id="{975AEE40-61FD-4495-BD31-09E8E24B232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8" r:id="rId6"/>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016" eaLnBrk="1" hangingPunct="1">
        <a:defRPr>
          <a:latin typeface="+mn-lt"/>
          <a:ea typeface="+mn-ea"/>
          <a:cs typeface="+mn-cs"/>
        </a:defRPr>
      </a:lvl2pPr>
      <a:lvl3pPr marL="914033" eaLnBrk="1" hangingPunct="1">
        <a:defRPr>
          <a:latin typeface="+mn-lt"/>
          <a:ea typeface="+mn-ea"/>
          <a:cs typeface="+mn-cs"/>
        </a:defRPr>
      </a:lvl3pPr>
      <a:lvl4pPr marL="1371048" eaLnBrk="1" hangingPunct="1">
        <a:defRPr>
          <a:latin typeface="+mn-lt"/>
          <a:ea typeface="+mn-ea"/>
          <a:cs typeface="+mn-cs"/>
        </a:defRPr>
      </a:lvl4pPr>
      <a:lvl5pPr marL="1828064" eaLnBrk="1" hangingPunct="1">
        <a:defRPr>
          <a:latin typeface="+mn-lt"/>
          <a:ea typeface="+mn-ea"/>
          <a:cs typeface="+mn-cs"/>
        </a:defRPr>
      </a:lvl5pPr>
      <a:lvl6pPr marL="2285081" eaLnBrk="1" hangingPunct="1">
        <a:defRPr>
          <a:latin typeface="+mn-lt"/>
          <a:ea typeface="+mn-ea"/>
          <a:cs typeface="+mn-cs"/>
        </a:defRPr>
      </a:lvl6pPr>
      <a:lvl7pPr marL="2742097" eaLnBrk="1" hangingPunct="1">
        <a:defRPr>
          <a:latin typeface="+mn-lt"/>
          <a:ea typeface="+mn-ea"/>
          <a:cs typeface="+mn-cs"/>
        </a:defRPr>
      </a:lvl7pPr>
      <a:lvl8pPr marL="3199113" eaLnBrk="1" hangingPunct="1">
        <a:defRPr>
          <a:latin typeface="+mn-lt"/>
          <a:ea typeface="+mn-ea"/>
          <a:cs typeface="+mn-cs"/>
        </a:defRPr>
      </a:lvl8pPr>
      <a:lvl9pPr marL="3656129" eaLnBrk="1" hangingPunct="1">
        <a:defRPr>
          <a:latin typeface="+mn-lt"/>
          <a:ea typeface="+mn-ea"/>
          <a:cs typeface="+mn-cs"/>
        </a:defRPr>
      </a:lvl9pPr>
    </p:bodyStyle>
    <p:otherStyle>
      <a:lvl1pPr marL="0" eaLnBrk="1" hangingPunct="1">
        <a:defRPr>
          <a:latin typeface="+mn-lt"/>
          <a:ea typeface="+mn-ea"/>
          <a:cs typeface="+mn-cs"/>
        </a:defRPr>
      </a:lvl1pPr>
      <a:lvl2pPr marL="457016" eaLnBrk="1" hangingPunct="1">
        <a:defRPr>
          <a:latin typeface="+mn-lt"/>
          <a:ea typeface="+mn-ea"/>
          <a:cs typeface="+mn-cs"/>
        </a:defRPr>
      </a:lvl2pPr>
      <a:lvl3pPr marL="914033" eaLnBrk="1" hangingPunct="1">
        <a:defRPr>
          <a:latin typeface="+mn-lt"/>
          <a:ea typeface="+mn-ea"/>
          <a:cs typeface="+mn-cs"/>
        </a:defRPr>
      </a:lvl3pPr>
      <a:lvl4pPr marL="1371048" eaLnBrk="1" hangingPunct="1">
        <a:defRPr>
          <a:latin typeface="+mn-lt"/>
          <a:ea typeface="+mn-ea"/>
          <a:cs typeface="+mn-cs"/>
        </a:defRPr>
      </a:lvl4pPr>
      <a:lvl5pPr marL="1828064" eaLnBrk="1" hangingPunct="1">
        <a:defRPr>
          <a:latin typeface="+mn-lt"/>
          <a:ea typeface="+mn-ea"/>
          <a:cs typeface="+mn-cs"/>
        </a:defRPr>
      </a:lvl5pPr>
      <a:lvl6pPr marL="2285081" eaLnBrk="1" hangingPunct="1">
        <a:defRPr>
          <a:latin typeface="+mn-lt"/>
          <a:ea typeface="+mn-ea"/>
          <a:cs typeface="+mn-cs"/>
        </a:defRPr>
      </a:lvl6pPr>
      <a:lvl7pPr marL="2742097" eaLnBrk="1" hangingPunct="1">
        <a:defRPr>
          <a:latin typeface="+mn-lt"/>
          <a:ea typeface="+mn-ea"/>
          <a:cs typeface="+mn-cs"/>
        </a:defRPr>
      </a:lvl7pPr>
      <a:lvl8pPr marL="3199113" eaLnBrk="1" hangingPunct="1">
        <a:defRPr>
          <a:latin typeface="+mn-lt"/>
          <a:ea typeface="+mn-ea"/>
          <a:cs typeface="+mn-cs"/>
        </a:defRPr>
      </a:lvl8pPr>
      <a:lvl9pPr marL="3656129"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v-mayakovsky.com/photo/photo-16big.jpg" TargetMode="Externa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5758500" cy="1021080"/>
          </a:xfrm>
          <a:custGeom>
            <a:avLst/>
            <a:gdLst/>
            <a:ahLst/>
            <a:cxnLst/>
            <a:rect l="l" t="t" r="r" b="b"/>
            <a:pathLst>
              <a:path w="5760085" h="1021080">
                <a:moveTo>
                  <a:pt x="5759640" y="0"/>
                </a:moveTo>
                <a:lnTo>
                  <a:pt x="0" y="0"/>
                </a:lnTo>
                <a:lnTo>
                  <a:pt x="0" y="1020952"/>
                </a:lnTo>
                <a:lnTo>
                  <a:pt x="5759640" y="1020952"/>
                </a:lnTo>
                <a:lnTo>
                  <a:pt x="5759640" y="0"/>
                </a:lnTo>
                <a:close/>
              </a:path>
            </a:pathLst>
          </a:custGeom>
          <a:solidFill>
            <a:srgbClr val="2365C7"/>
          </a:solidFill>
        </p:spPr>
        <p:txBody>
          <a:bodyPr wrap="square" lIns="0" tIns="0" rIns="0" bIns="0" rtlCol="0"/>
          <a:lstStyle/>
          <a:p>
            <a:endParaRPr/>
          </a:p>
        </p:txBody>
      </p:sp>
      <p:sp>
        <p:nvSpPr>
          <p:cNvPr id="3" name="object 3"/>
          <p:cNvSpPr txBox="1">
            <a:spLocks noGrp="1"/>
          </p:cNvSpPr>
          <p:nvPr>
            <p:ph type="ctrTitle"/>
          </p:nvPr>
        </p:nvSpPr>
        <p:spPr>
          <a:xfrm>
            <a:off x="1205706" y="174625"/>
            <a:ext cx="2957651" cy="630300"/>
          </a:xfrm>
          <a:prstGeom prst="rect">
            <a:avLst/>
          </a:prstGeom>
        </p:spPr>
        <p:txBody>
          <a:bodyPr vert="horz" wrap="square" lIns="0" tIns="14604" rIns="0" bIns="0" rtlCol="0">
            <a:spAutoFit/>
          </a:bodyPr>
          <a:lstStyle/>
          <a:p>
            <a:pPr marL="12700">
              <a:lnSpc>
                <a:spcPct val="100000"/>
              </a:lnSpc>
              <a:spcBef>
                <a:spcPts val="114"/>
              </a:spcBef>
            </a:pPr>
            <a:r>
              <a:rPr lang="ru-RU" sz="4000" spc="-5" dirty="0" smtClean="0">
                <a:latin typeface="Times New Roman" pitchFamily="18" charset="0"/>
                <a:cs typeface="Times New Roman" pitchFamily="18" charset="0"/>
              </a:rPr>
              <a:t>Литература</a:t>
            </a:r>
            <a:endParaRPr sz="4000">
              <a:latin typeface="Times New Roman" pitchFamily="18" charset="0"/>
              <a:cs typeface="Times New Roman" pitchFamily="18" charset="0"/>
            </a:endParaRPr>
          </a:p>
        </p:txBody>
      </p:sp>
      <p:sp>
        <p:nvSpPr>
          <p:cNvPr id="4" name="object 4"/>
          <p:cNvSpPr txBox="1"/>
          <p:nvPr/>
        </p:nvSpPr>
        <p:spPr>
          <a:xfrm>
            <a:off x="917920" y="1118928"/>
            <a:ext cx="4478786" cy="2950808"/>
          </a:xfrm>
          <a:prstGeom prst="rect">
            <a:avLst/>
          </a:prstGeom>
        </p:spPr>
        <p:txBody>
          <a:bodyPr vert="horz" wrap="square" lIns="0" tIns="13970" rIns="0" bIns="0" rtlCol="0">
            <a:spAutoFit/>
          </a:bodyPr>
          <a:lstStyle/>
          <a:p>
            <a:pPr marL="18415">
              <a:lnSpc>
                <a:spcPts val="1950"/>
              </a:lnSpc>
              <a:spcBef>
                <a:spcPts val="110"/>
              </a:spcBef>
            </a:pPr>
            <a:endParaRPr lang="ru-RU" sz="2400" b="1" spc="-20" dirty="0" smtClean="0">
              <a:solidFill>
                <a:srgbClr val="0070C0"/>
              </a:solidFill>
              <a:latin typeface="Arial"/>
              <a:cs typeface="Arial"/>
            </a:endParaRPr>
          </a:p>
          <a:p>
            <a:pPr marL="18415">
              <a:lnSpc>
                <a:spcPts val="1950"/>
              </a:lnSpc>
              <a:spcBef>
                <a:spcPts val="110"/>
              </a:spcBef>
            </a:pPr>
            <a:r>
              <a:rPr sz="2400" b="1" spc="-20" err="1" smtClean="0">
                <a:solidFill>
                  <a:srgbClr val="0070C0"/>
                </a:solidFill>
                <a:latin typeface="Arial"/>
                <a:cs typeface="Arial"/>
              </a:rPr>
              <a:t>Тема</a:t>
            </a:r>
            <a:r>
              <a:rPr sz="2400" b="1" spc="-20" smtClean="0">
                <a:solidFill>
                  <a:srgbClr val="0070C0"/>
                </a:solidFill>
                <a:latin typeface="Arial"/>
                <a:cs typeface="Arial"/>
              </a:rPr>
              <a:t>:</a:t>
            </a:r>
            <a:endParaRPr lang="ru-RU" sz="2400" b="1" spc="-20" dirty="0" smtClean="0">
              <a:solidFill>
                <a:srgbClr val="0070C0"/>
              </a:solidFill>
              <a:latin typeface="Arial"/>
              <a:cs typeface="Arial"/>
            </a:endParaRPr>
          </a:p>
          <a:p>
            <a:pPr marL="18415">
              <a:lnSpc>
                <a:spcPts val="1950"/>
              </a:lnSpc>
              <a:spcBef>
                <a:spcPts val="110"/>
              </a:spcBef>
            </a:pPr>
            <a:endParaRPr lang="ru-RU" sz="2400" b="1" spc="-20" dirty="0" smtClean="0">
              <a:solidFill>
                <a:srgbClr val="0070C0"/>
              </a:solidFill>
              <a:latin typeface="Arial"/>
              <a:cs typeface="Arial"/>
            </a:endParaRPr>
          </a:p>
          <a:p>
            <a:pPr marL="18415">
              <a:lnSpc>
                <a:spcPts val="1950"/>
              </a:lnSpc>
              <a:spcBef>
                <a:spcPts val="110"/>
              </a:spcBef>
            </a:pPr>
            <a:endParaRPr lang="ru-RU" sz="2400" b="1" spc="-20" dirty="0" smtClean="0">
              <a:solidFill>
                <a:srgbClr val="0070C0"/>
              </a:solidFill>
              <a:latin typeface="Arial"/>
              <a:cs typeface="Arial"/>
            </a:endParaRPr>
          </a:p>
          <a:p>
            <a:pPr marL="18415">
              <a:lnSpc>
                <a:spcPts val="1950"/>
              </a:lnSpc>
              <a:spcBef>
                <a:spcPts val="110"/>
              </a:spcBef>
            </a:pPr>
            <a:r>
              <a:rPr lang="ru-RU" sz="2400" b="1" spc="-20" dirty="0" smtClean="0">
                <a:solidFill>
                  <a:srgbClr val="0070C0"/>
                </a:solidFill>
                <a:latin typeface="Arial"/>
                <a:cs typeface="Arial"/>
              </a:rPr>
              <a:t>Владимир  Владимирович</a:t>
            </a:r>
          </a:p>
          <a:p>
            <a:pPr marL="18415">
              <a:lnSpc>
                <a:spcPts val="1950"/>
              </a:lnSpc>
              <a:spcBef>
                <a:spcPts val="110"/>
              </a:spcBef>
            </a:pPr>
            <a:r>
              <a:rPr lang="ru-RU" sz="2400" b="1" spc="-20" dirty="0" smtClean="0">
                <a:solidFill>
                  <a:srgbClr val="0070C0"/>
                </a:solidFill>
                <a:latin typeface="Arial"/>
                <a:cs typeface="Arial"/>
              </a:rPr>
              <a:t>Маяковский. Лирика.</a:t>
            </a:r>
          </a:p>
          <a:p>
            <a:pPr marL="18415">
              <a:lnSpc>
                <a:spcPts val="1950"/>
              </a:lnSpc>
              <a:spcBef>
                <a:spcPts val="110"/>
              </a:spcBef>
            </a:pPr>
            <a:endParaRPr lang="ru-RU" sz="2400" b="1" spc="-20" dirty="0" smtClean="0">
              <a:solidFill>
                <a:srgbClr val="0070C0"/>
              </a:solidFill>
              <a:latin typeface="Arial"/>
              <a:cs typeface="Arial"/>
            </a:endParaRPr>
          </a:p>
          <a:p>
            <a:pPr marL="18415">
              <a:lnSpc>
                <a:spcPts val="1950"/>
              </a:lnSpc>
              <a:spcBef>
                <a:spcPts val="110"/>
              </a:spcBef>
            </a:pPr>
            <a:endParaRPr lang="ru-RU" sz="2400" b="1" spc="-20" dirty="0" smtClean="0">
              <a:solidFill>
                <a:srgbClr val="0070C0"/>
              </a:solidFill>
              <a:latin typeface="Arial"/>
              <a:cs typeface="Arial"/>
            </a:endParaRPr>
          </a:p>
          <a:p>
            <a:pPr marL="18415">
              <a:lnSpc>
                <a:spcPts val="1950"/>
              </a:lnSpc>
              <a:spcBef>
                <a:spcPts val="110"/>
              </a:spcBef>
            </a:pPr>
            <a:endParaRPr lang="ru-RU" sz="2400" b="1" spc="-20" dirty="0" smtClean="0">
              <a:solidFill>
                <a:srgbClr val="0070C0"/>
              </a:solidFill>
              <a:latin typeface="Arial"/>
              <a:cs typeface="Arial"/>
            </a:endParaRPr>
          </a:p>
          <a:p>
            <a:pPr marL="18415">
              <a:lnSpc>
                <a:spcPts val="1950"/>
              </a:lnSpc>
              <a:spcBef>
                <a:spcPts val="110"/>
              </a:spcBef>
            </a:pPr>
            <a:endParaRPr lang="en-US" sz="2400" b="1" spc="-10" dirty="0">
              <a:solidFill>
                <a:srgbClr val="0070C0"/>
              </a:solidFill>
              <a:latin typeface="Arial"/>
              <a:cs typeface="Arial"/>
            </a:endParaRPr>
          </a:p>
          <a:p>
            <a:pPr marL="18415">
              <a:lnSpc>
                <a:spcPts val="1950"/>
              </a:lnSpc>
              <a:spcBef>
                <a:spcPts val="110"/>
              </a:spcBef>
            </a:pPr>
            <a:endParaRPr lang="ru-RU" sz="2400" b="1" spc="-10" dirty="0" smtClean="0">
              <a:solidFill>
                <a:srgbClr val="0070C0"/>
              </a:solidFill>
              <a:latin typeface="Arial"/>
              <a:cs typeface="Arial"/>
            </a:endParaRPr>
          </a:p>
        </p:txBody>
      </p:sp>
      <p:sp>
        <p:nvSpPr>
          <p:cNvPr id="5" name="object 5"/>
          <p:cNvSpPr/>
          <p:nvPr/>
        </p:nvSpPr>
        <p:spPr>
          <a:xfrm>
            <a:off x="437669" y="1251208"/>
            <a:ext cx="344075" cy="676275"/>
          </a:xfrm>
          <a:custGeom>
            <a:avLst/>
            <a:gdLst/>
            <a:ahLst/>
            <a:cxnLst/>
            <a:rect l="l" t="t" r="r" b="b"/>
            <a:pathLst>
              <a:path w="344170" h="676275">
                <a:moveTo>
                  <a:pt x="343828" y="0"/>
                </a:moveTo>
                <a:lnTo>
                  <a:pt x="0" y="0"/>
                </a:lnTo>
                <a:lnTo>
                  <a:pt x="0" y="675751"/>
                </a:lnTo>
                <a:lnTo>
                  <a:pt x="343828" y="675751"/>
                </a:lnTo>
                <a:lnTo>
                  <a:pt x="343828" y="0"/>
                </a:lnTo>
                <a:close/>
              </a:path>
            </a:pathLst>
          </a:custGeom>
          <a:solidFill>
            <a:srgbClr val="2365C7"/>
          </a:solidFill>
        </p:spPr>
        <p:txBody>
          <a:bodyPr wrap="square" lIns="0" tIns="0" rIns="0" bIns="0" rtlCol="0"/>
          <a:lstStyle/>
          <a:p>
            <a:endParaRPr/>
          </a:p>
        </p:txBody>
      </p:sp>
      <p:sp>
        <p:nvSpPr>
          <p:cNvPr id="6" name="object 6"/>
          <p:cNvSpPr/>
          <p:nvPr/>
        </p:nvSpPr>
        <p:spPr>
          <a:xfrm>
            <a:off x="437669" y="2099882"/>
            <a:ext cx="344075" cy="680720"/>
          </a:xfrm>
          <a:custGeom>
            <a:avLst/>
            <a:gdLst/>
            <a:ahLst/>
            <a:cxnLst/>
            <a:rect l="l" t="t" r="r" b="b"/>
            <a:pathLst>
              <a:path w="344170" h="680719">
                <a:moveTo>
                  <a:pt x="343828" y="0"/>
                </a:moveTo>
                <a:lnTo>
                  <a:pt x="0" y="0"/>
                </a:lnTo>
                <a:lnTo>
                  <a:pt x="0" y="680457"/>
                </a:lnTo>
                <a:lnTo>
                  <a:pt x="343828" y="680457"/>
                </a:lnTo>
                <a:lnTo>
                  <a:pt x="343828" y="0"/>
                </a:lnTo>
                <a:close/>
              </a:path>
            </a:pathLst>
          </a:custGeom>
          <a:solidFill>
            <a:srgbClr val="939598"/>
          </a:solidFill>
        </p:spPr>
        <p:txBody>
          <a:bodyPr wrap="square" lIns="0" tIns="0" rIns="0" bIns="0" rtlCol="0"/>
          <a:lstStyle/>
          <a:p>
            <a:endParaRPr/>
          </a:p>
        </p:txBody>
      </p:sp>
      <p:grpSp>
        <p:nvGrpSpPr>
          <p:cNvPr id="7" name="object 10"/>
          <p:cNvGrpSpPr/>
          <p:nvPr/>
        </p:nvGrpSpPr>
        <p:grpSpPr>
          <a:xfrm>
            <a:off x="4685470" y="212869"/>
            <a:ext cx="634190" cy="634365"/>
            <a:chOff x="4686759" y="212868"/>
            <a:chExt cx="634365" cy="634365"/>
          </a:xfrm>
        </p:grpSpPr>
        <p:sp>
          <p:nvSpPr>
            <p:cNvPr id="11" name="object 11"/>
            <p:cNvSpPr/>
            <p:nvPr/>
          </p:nvSpPr>
          <p:spPr>
            <a:xfrm>
              <a:off x="4701999" y="228108"/>
              <a:ext cx="603885" cy="603885"/>
            </a:xfrm>
            <a:custGeom>
              <a:avLst/>
              <a:gdLst/>
              <a:ahLst/>
              <a:cxnLst/>
              <a:rect l="l" t="t" r="r" b="b"/>
              <a:pathLst>
                <a:path w="603885" h="603885">
                  <a:moveTo>
                    <a:pt x="603608" y="0"/>
                  </a:moveTo>
                  <a:lnTo>
                    <a:pt x="0" y="0"/>
                  </a:lnTo>
                  <a:lnTo>
                    <a:pt x="0" y="603609"/>
                  </a:lnTo>
                  <a:lnTo>
                    <a:pt x="603608" y="603609"/>
                  </a:lnTo>
                  <a:lnTo>
                    <a:pt x="603608" y="0"/>
                  </a:lnTo>
                  <a:close/>
                </a:path>
              </a:pathLst>
            </a:custGeom>
            <a:solidFill>
              <a:srgbClr val="00A650"/>
            </a:solidFill>
          </p:spPr>
          <p:txBody>
            <a:bodyPr wrap="square" lIns="0" tIns="0" rIns="0" bIns="0" rtlCol="0"/>
            <a:lstStyle/>
            <a:p>
              <a:endParaRPr/>
            </a:p>
          </p:txBody>
        </p:sp>
        <p:sp>
          <p:nvSpPr>
            <p:cNvPr id="12" name="object 12"/>
            <p:cNvSpPr/>
            <p:nvPr/>
          </p:nvSpPr>
          <p:spPr>
            <a:xfrm>
              <a:off x="4701999" y="228108"/>
              <a:ext cx="603885" cy="603885"/>
            </a:xfrm>
            <a:custGeom>
              <a:avLst/>
              <a:gdLst/>
              <a:ahLst/>
              <a:cxnLst/>
              <a:rect l="l" t="t" r="r" b="b"/>
              <a:pathLst>
                <a:path w="603885" h="603885">
                  <a:moveTo>
                    <a:pt x="0" y="0"/>
                  </a:moveTo>
                  <a:lnTo>
                    <a:pt x="603608" y="0"/>
                  </a:lnTo>
                  <a:lnTo>
                    <a:pt x="603608" y="603609"/>
                  </a:lnTo>
                  <a:lnTo>
                    <a:pt x="0" y="603609"/>
                  </a:lnTo>
                  <a:lnTo>
                    <a:pt x="0" y="0"/>
                  </a:lnTo>
                  <a:close/>
                </a:path>
              </a:pathLst>
            </a:custGeom>
            <a:ln w="30481">
              <a:solidFill>
                <a:srgbClr val="FFFFFF"/>
              </a:solidFill>
            </a:ln>
          </p:spPr>
          <p:txBody>
            <a:bodyPr wrap="square" lIns="0" tIns="0" rIns="0" bIns="0" rtlCol="0"/>
            <a:lstStyle/>
            <a:p>
              <a:endParaRPr/>
            </a:p>
          </p:txBody>
        </p:sp>
      </p:grpSp>
      <p:sp>
        <p:nvSpPr>
          <p:cNvPr id="13" name="object 13"/>
          <p:cNvSpPr txBox="1"/>
          <p:nvPr/>
        </p:nvSpPr>
        <p:spPr>
          <a:xfrm>
            <a:off x="4922851" y="249024"/>
            <a:ext cx="173307" cy="372745"/>
          </a:xfrm>
          <a:prstGeom prst="rect">
            <a:avLst/>
          </a:prstGeom>
        </p:spPr>
        <p:txBody>
          <a:bodyPr vert="horz" wrap="square" lIns="0" tIns="15875" rIns="0" bIns="0" rtlCol="0">
            <a:spAutoFit/>
          </a:bodyPr>
          <a:lstStyle/>
          <a:p>
            <a:pPr>
              <a:lnSpc>
                <a:spcPct val="100000"/>
              </a:lnSpc>
              <a:spcBef>
                <a:spcPts val="125"/>
              </a:spcBef>
            </a:pPr>
            <a:r>
              <a:rPr lang="en-US" sz="2250" b="1" spc="10" dirty="0">
                <a:solidFill>
                  <a:srgbClr val="FFFFFF"/>
                </a:solidFill>
                <a:latin typeface="Arial"/>
                <a:cs typeface="Arial"/>
              </a:rPr>
              <a:t>9</a:t>
            </a:r>
            <a:endParaRPr sz="2250" dirty="0">
              <a:latin typeface="Arial"/>
              <a:cs typeface="Arial"/>
            </a:endParaRPr>
          </a:p>
        </p:txBody>
      </p:sp>
      <p:sp>
        <p:nvSpPr>
          <p:cNvPr id="14" name="object 14"/>
          <p:cNvSpPr txBox="1"/>
          <p:nvPr/>
        </p:nvSpPr>
        <p:spPr>
          <a:xfrm>
            <a:off x="4796975" y="541953"/>
            <a:ext cx="439299" cy="212238"/>
          </a:xfrm>
          <a:prstGeom prst="rect">
            <a:avLst/>
          </a:prstGeom>
        </p:spPr>
        <p:txBody>
          <a:bodyPr vert="horz" wrap="square" lIns="0" tIns="12065" rIns="0" bIns="0" rtlCol="0">
            <a:spAutoFit/>
          </a:bodyPr>
          <a:lstStyle/>
          <a:p>
            <a:pPr>
              <a:lnSpc>
                <a:spcPct val="100000"/>
              </a:lnSpc>
              <a:spcBef>
                <a:spcPts val="95"/>
              </a:spcBef>
            </a:pPr>
            <a:r>
              <a:rPr sz="1300" spc="5" dirty="0">
                <a:solidFill>
                  <a:srgbClr val="FFFFFF"/>
                </a:solidFill>
                <a:latin typeface="Arial"/>
                <a:cs typeface="Arial"/>
              </a:rPr>
              <a:t>к</a:t>
            </a:r>
            <a:r>
              <a:rPr sz="1300" spc="-5" dirty="0">
                <a:solidFill>
                  <a:srgbClr val="FFFFFF"/>
                </a:solidFill>
                <a:latin typeface="Arial"/>
                <a:cs typeface="Arial"/>
              </a:rPr>
              <a:t>ласс</a:t>
            </a:r>
            <a:endParaRPr sz="1300">
              <a:latin typeface="Arial"/>
              <a:cs typeface="Arial"/>
            </a:endParaRPr>
          </a:p>
        </p:txBody>
      </p:sp>
      <p:grpSp>
        <p:nvGrpSpPr>
          <p:cNvPr id="8" name="object 15"/>
          <p:cNvGrpSpPr/>
          <p:nvPr/>
        </p:nvGrpSpPr>
        <p:grpSpPr>
          <a:xfrm>
            <a:off x="346437" y="289011"/>
            <a:ext cx="467230" cy="466725"/>
            <a:chOff x="346532" y="289010"/>
            <a:chExt cx="467359" cy="466725"/>
          </a:xfrm>
        </p:grpSpPr>
        <p:sp>
          <p:nvSpPr>
            <p:cNvPr id="16" name="object 16"/>
            <p:cNvSpPr/>
            <p:nvPr/>
          </p:nvSpPr>
          <p:spPr>
            <a:xfrm>
              <a:off x="347903" y="290381"/>
              <a:ext cx="325120" cy="464184"/>
            </a:xfrm>
            <a:custGeom>
              <a:avLst/>
              <a:gdLst/>
              <a:ahLst/>
              <a:cxnLst/>
              <a:rect l="l" t="t" r="r" b="b"/>
              <a:pathLst>
                <a:path w="325120" h="464184">
                  <a:moveTo>
                    <a:pt x="301975" y="0"/>
                  </a:moveTo>
                  <a:lnTo>
                    <a:pt x="22673" y="0"/>
                  </a:lnTo>
                  <a:lnTo>
                    <a:pt x="13828" y="1961"/>
                  </a:lnTo>
                  <a:lnTo>
                    <a:pt x="6623" y="6956"/>
                  </a:lnTo>
                  <a:lnTo>
                    <a:pt x="1775" y="14269"/>
                  </a:lnTo>
                  <a:lnTo>
                    <a:pt x="0" y="23183"/>
                  </a:lnTo>
                  <a:lnTo>
                    <a:pt x="0" y="440585"/>
                  </a:lnTo>
                  <a:lnTo>
                    <a:pt x="1822" y="449613"/>
                  </a:lnTo>
                  <a:lnTo>
                    <a:pt x="6791" y="456985"/>
                  </a:lnTo>
                  <a:lnTo>
                    <a:pt x="14162" y="461954"/>
                  </a:lnTo>
                  <a:lnTo>
                    <a:pt x="23187" y="463777"/>
                  </a:lnTo>
                  <a:lnTo>
                    <a:pt x="301457" y="463777"/>
                  </a:lnTo>
                  <a:lnTo>
                    <a:pt x="310484" y="461954"/>
                  </a:lnTo>
                  <a:lnTo>
                    <a:pt x="317856" y="456985"/>
                  </a:lnTo>
                  <a:lnTo>
                    <a:pt x="322826" y="449613"/>
                  </a:lnTo>
                  <a:lnTo>
                    <a:pt x="324648" y="440585"/>
                  </a:lnTo>
                  <a:lnTo>
                    <a:pt x="324648" y="250804"/>
                  </a:lnTo>
                  <a:lnTo>
                    <a:pt x="321185" y="247345"/>
                  </a:lnTo>
                  <a:lnTo>
                    <a:pt x="312649" y="247345"/>
                  </a:lnTo>
                  <a:lnTo>
                    <a:pt x="309190" y="250804"/>
                  </a:lnTo>
                  <a:lnTo>
                    <a:pt x="309190" y="444855"/>
                  </a:lnTo>
                  <a:lnTo>
                    <a:pt x="305727" y="448318"/>
                  </a:lnTo>
                  <a:lnTo>
                    <a:pt x="18921" y="448318"/>
                  </a:lnTo>
                  <a:lnTo>
                    <a:pt x="15458" y="444855"/>
                  </a:lnTo>
                  <a:lnTo>
                    <a:pt x="15458" y="18914"/>
                  </a:lnTo>
                  <a:lnTo>
                    <a:pt x="18921" y="15454"/>
                  </a:lnTo>
                  <a:lnTo>
                    <a:pt x="305727" y="15454"/>
                  </a:lnTo>
                  <a:lnTo>
                    <a:pt x="309190" y="18914"/>
                  </a:lnTo>
                  <a:lnTo>
                    <a:pt x="309190" y="73832"/>
                  </a:lnTo>
                  <a:lnTo>
                    <a:pt x="312649" y="77292"/>
                  </a:lnTo>
                  <a:lnTo>
                    <a:pt x="321185" y="77292"/>
                  </a:lnTo>
                  <a:lnTo>
                    <a:pt x="324648" y="73832"/>
                  </a:lnTo>
                  <a:lnTo>
                    <a:pt x="324648" y="23183"/>
                  </a:lnTo>
                  <a:lnTo>
                    <a:pt x="322873" y="14269"/>
                  </a:lnTo>
                  <a:lnTo>
                    <a:pt x="318025" y="6956"/>
                  </a:lnTo>
                  <a:lnTo>
                    <a:pt x="310820" y="1961"/>
                  </a:lnTo>
                  <a:lnTo>
                    <a:pt x="301975" y="0"/>
                  </a:lnTo>
                  <a:close/>
                </a:path>
              </a:pathLst>
            </a:custGeom>
            <a:solidFill>
              <a:srgbClr val="00AEEF"/>
            </a:solidFill>
          </p:spPr>
          <p:txBody>
            <a:bodyPr wrap="square" lIns="0" tIns="0" rIns="0" bIns="0" rtlCol="0"/>
            <a:lstStyle/>
            <a:p>
              <a:endParaRPr/>
            </a:p>
          </p:txBody>
        </p:sp>
        <p:sp>
          <p:nvSpPr>
            <p:cNvPr id="17" name="object 17"/>
            <p:cNvSpPr/>
            <p:nvPr/>
          </p:nvSpPr>
          <p:spPr>
            <a:xfrm>
              <a:off x="347903" y="290381"/>
              <a:ext cx="325120" cy="464184"/>
            </a:xfrm>
            <a:custGeom>
              <a:avLst/>
              <a:gdLst/>
              <a:ahLst/>
              <a:cxnLst/>
              <a:rect l="l" t="t" r="r" b="b"/>
              <a:pathLst>
                <a:path w="325120" h="464184">
                  <a:moveTo>
                    <a:pt x="23187" y="463777"/>
                  </a:moveTo>
                  <a:lnTo>
                    <a:pt x="301457" y="463777"/>
                  </a:lnTo>
                  <a:lnTo>
                    <a:pt x="310484" y="461954"/>
                  </a:lnTo>
                  <a:lnTo>
                    <a:pt x="317856" y="456985"/>
                  </a:lnTo>
                  <a:lnTo>
                    <a:pt x="322826" y="449613"/>
                  </a:lnTo>
                  <a:lnTo>
                    <a:pt x="324648" y="440585"/>
                  </a:lnTo>
                  <a:lnTo>
                    <a:pt x="324648" y="255074"/>
                  </a:lnTo>
                  <a:lnTo>
                    <a:pt x="324648" y="250804"/>
                  </a:lnTo>
                  <a:lnTo>
                    <a:pt x="321185" y="247345"/>
                  </a:lnTo>
                  <a:lnTo>
                    <a:pt x="316919" y="247345"/>
                  </a:lnTo>
                  <a:lnTo>
                    <a:pt x="312649" y="247345"/>
                  </a:lnTo>
                  <a:lnTo>
                    <a:pt x="309190" y="250804"/>
                  </a:lnTo>
                  <a:lnTo>
                    <a:pt x="309190" y="255074"/>
                  </a:lnTo>
                  <a:lnTo>
                    <a:pt x="309190" y="440585"/>
                  </a:lnTo>
                  <a:lnTo>
                    <a:pt x="309190" y="444855"/>
                  </a:lnTo>
                  <a:lnTo>
                    <a:pt x="305727" y="448318"/>
                  </a:lnTo>
                  <a:lnTo>
                    <a:pt x="301457" y="448318"/>
                  </a:lnTo>
                  <a:lnTo>
                    <a:pt x="23187" y="448318"/>
                  </a:lnTo>
                  <a:lnTo>
                    <a:pt x="18921" y="448318"/>
                  </a:lnTo>
                  <a:lnTo>
                    <a:pt x="15458" y="444855"/>
                  </a:lnTo>
                  <a:lnTo>
                    <a:pt x="15458" y="440585"/>
                  </a:lnTo>
                  <a:lnTo>
                    <a:pt x="15458" y="23183"/>
                  </a:lnTo>
                  <a:lnTo>
                    <a:pt x="15458" y="18914"/>
                  </a:lnTo>
                  <a:lnTo>
                    <a:pt x="18921" y="15454"/>
                  </a:lnTo>
                  <a:lnTo>
                    <a:pt x="23187" y="15454"/>
                  </a:lnTo>
                  <a:lnTo>
                    <a:pt x="301457" y="15454"/>
                  </a:lnTo>
                  <a:lnTo>
                    <a:pt x="305727" y="15454"/>
                  </a:lnTo>
                  <a:lnTo>
                    <a:pt x="309190" y="18914"/>
                  </a:lnTo>
                  <a:lnTo>
                    <a:pt x="309190" y="23183"/>
                  </a:lnTo>
                  <a:lnTo>
                    <a:pt x="309190" y="69562"/>
                  </a:lnTo>
                  <a:lnTo>
                    <a:pt x="309190" y="73832"/>
                  </a:lnTo>
                  <a:lnTo>
                    <a:pt x="312649" y="77292"/>
                  </a:lnTo>
                  <a:lnTo>
                    <a:pt x="316919" y="77292"/>
                  </a:lnTo>
                  <a:lnTo>
                    <a:pt x="321185" y="77292"/>
                  </a:lnTo>
                  <a:lnTo>
                    <a:pt x="324648" y="73832"/>
                  </a:lnTo>
                  <a:lnTo>
                    <a:pt x="324648" y="69562"/>
                  </a:lnTo>
                  <a:lnTo>
                    <a:pt x="324648" y="23183"/>
                  </a:lnTo>
                  <a:lnTo>
                    <a:pt x="322873" y="14269"/>
                  </a:lnTo>
                  <a:lnTo>
                    <a:pt x="318025" y="6956"/>
                  </a:lnTo>
                  <a:lnTo>
                    <a:pt x="310820" y="1961"/>
                  </a:lnTo>
                  <a:lnTo>
                    <a:pt x="301975" y="0"/>
                  </a:lnTo>
                  <a:lnTo>
                    <a:pt x="22673" y="0"/>
                  </a:lnTo>
                  <a:lnTo>
                    <a:pt x="13828" y="1961"/>
                  </a:lnTo>
                  <a:lnTo>
                    <a:pt x="6623" y="6956"/>
                  </a:lnTo>
                  <a:lnTo>
                    <a:pt x="1775" y="14269"/>
                  </a:lnTo>
                  <a:lnTo>
                    <a:pt x="0" y="23183"/>
                  </a:lnTo>
                  <a:lnTo>
                    <a:pt x="0" y="440585"/>
                  </a:lnTo>
                  <a:lnTo>
                    <a:pt x="1822" y="449613"/>
                  </a:lnTo>
                  <a:lnTo>
                    <a:pt x="6791" y="456985"/>
                  </a:lnTo>
                  <a:lnTo>
                    <a:pt x="14162" y="461954"/>
                  </a:lnTo>
                  <a:lnTo>
                    <a:pt x="23187" y="463777"/>
                  </a:lnTo>
                  <a:close/>
                </a:path>
              </a:pathLst>
            </a:custGeom>
            <a:ln w="3175">
              <a:solidFill>
                <a:srgbClr val="00AEEF"/>
              </a:solidFill>
            </a:ln>
          </p:spPr>
          <p:txBody>
            <a:bodyPr wrap="square" lIns="0" tIns="0" rIns="0" bIns="0" rtlCol="0"/>
            <a:lstStyle/>
            <a:p>
              <a:endParaRPr/>
            </a:p>
          </p:txBody>
        </p:sp>
        <p:sp>
          <p:nvSpPr>
            <p:cNvPr id="18" name="object 18"/>
            <p:cNvSpPr/>
            <p:nvPr/>
          </p:nvSpPr>
          <p:spPr>
            <a:xfrm>
              <a:off x="393882" y="305318"/>
              <a:ext cx="418465" cy="418465"/>
            </a:xfrm>
            <a:custGeom>
              <a:avLst/>
              <a:gdLst/>
              <a:ahLst/>
              <a:cxnLst/>
              <a:rect l="l" t="t" r="r" b="b"/>
              <a:pathLst>
                <a:path w="418465" h="418465">
                  <a:moveTo>
                    <a:pt x="406805" y="11192"/>
                  </a:moveTo>
                  <a:lnTo>
                    <a:pt x="352473" y="11192"/>
                  </a:lnTo>
                  <a:lnTo>
                    <a:pt x="35384" y="328280"/>
                  </a:lnTo>
                  <a:lnTo>
                    <a:pt x="34678" y="329086"/>
                  </a:lnTo>
                  <a:lnTo>
                    <a:pt x="34182" y="329825"/>
                  </a:lnTo>
                  <a:lnTo>
                    <a:pt x="33761" y="330761"/>
                  </a:lnTo>
                  <a:lnTo>
                    <a:pt x="0" y="409531"/>
                  </a:lnTo>
                  <a:lnTo>
                    <a:pt x="245" y="412274"/>
                  </a:lnTo>
                  <a:lnTo>
                    <a:pt x="3107" y="416613"/>
                  </a:lnTo>
                  <a:lnTo>
                    <a:pt x="5529" y="417920"/>
                  </a:lnTo>
                  <a:lnTo>
                    <a:pt x="9195" y="417920"/>
                  </a:lnTo>
                  <a:lnTo>
                    <a:pt x="10213" y="417711"/>
                  </a:lnTo>
                  <a:lnTo>
                    <a:pt x="61990" y="395507"/>
                  </a:lnTo>
                  <a:lnTo>
                    <a:pt x="22816" y="395507"/>
                  </a:lnTo>
                  <a:lnTo>
                    <a:pt x="43498" y="347241"/>
                  </a:lnTo>
                  <a:lnTo>
                    <a:pt x="65430" y="347241"/>
                  </a:lnTo>
                  <a:lnTo>
                    <a:pt x="51854" y="333665"/>
                  </a:lnTo>
                  <a:lnTo>
                    <a:pt x="307051" y="78479"/>
                  </a:lnTo>
                  <a:lnTo>
                    <a:pt x="328910" y="78479"/>
                  </a:lnTo>
                  <a:lnTo>
                    <a:pt x="317981" y="67549"/>
                  </a:lnTo>
                  <a:lnTo>
                    <a:pt x="330602" y="54918"/>
                  </a:lnTo>
                  <a:lnTo>
                    <a:pt x="352438" y="54918"/>
                  </a:lnTo>
                  <a:lnTo>
                    <a:pt x="341532" y="43988"/>
                  </a:lnTo>
                  <a:lnTo>
                    <a:pt x="369260" y="16300"/>
                  </a:lnTo>
                  <a:lnTo>
                    <a:pt x="377798" y="14014"/>
                  </a:lnTo>
                  <a:lnTo>
                    <a:pt x="408786" y="14014"/>
                  </a:lnTo>
                  <a:lnTo>
                    <a:pt x="406994" y="11318"/>
                  </a:lnTo>
                  <a:lnTo>
                    <a:pt x="406805" y="11192"/>
                  </a:lnTo>
                  <a:close/>
                </a:path>
                <a:path w="418465" h="418465">
                  <a:moveTo>
                    <a:pt x="65430" y="347241"/>
                  </a:moveTo>
                  <a:lnTo>
                    <a:pt x="43498" y="347241"/>
                  </a:lnTo>
                  <a:lnTo>
                    <a:pt x="71078" y="374821"/>
                  </a:lnTo>
                  <a:lnTo>
                    <a:pt x="22816" y="395507"/>
                  </a:lnTo>
                  <a:lnTo>
                    <a:pt x="61990" y="395507"/>
                  </a:lnTo>
                  <a:lnTo>
                    <a:pt x="88492" y="384141"/>
                  </a:lnTo>
                  <a:lnTo>
                    <a:pt x="89226" y="383641"/>
                  </a:lnTo>
                  <a:lnTo>
                    <a:pt x="89932" y="382960"/>
                  </a:lnTo>
                  <a:lnTo>
                    <a:pt x="106502" y="366465"/>
                  </a:lnTo>
                  <a:lnTo>
                    <a:pt x="84654" y="366465"/>
                  </a:lnTo>
                  <a:lnTo>
                    <a:pt x="65430" y="347241"/>
                  </a:lnTo>
                  <a:close/>
                </a:path>
                <a:path w="418465" h="418465">
                  <a:moveTo>
                    <a:pt x="328910" y="78479"/>
                  </a:moveTo>
                  <a:lnTo>
                    <a:pt x="307051" y="78479"/>
                  </a:lnTo>
                  <a:lnTo>
                    <a:pt x="339840" y="111268"/>
                  </a:lnTo>
                  <a:lnTo>
                    <a:pt x="84654" y="366465"/>
                  </a:lnTo>
                  <a:lnTo>
                    <a:pt x="106502" y="366465"/>
                  </a:lnTo>
                  <a:lnTo>
                    <a:pt x="372632" y="100338"/>
                  </a:lnTo>
                  <a:lnTo>
                    <a:pt x="350770" y="100338"/>
                  </a:lnTo>
                  <a:lnTo>
                    <a:pt x="328910" y="78479"/>
                  </a:lnTo>
                  <a:close/>
                </a:path>
                <a:path w="418465" h="418465">
                  <a:moveTo>
                    <a:pt x="352438" y="54918"/>
                  </a:moveTo>
                  <a:lnTo>
                    <a:pt x="330602" y="54918"/>
                  </a:lnTo>
                  <a:lnTo>
                    <a:pt x="363402" y="87713"/>
                  </a:lnTo>
                  <a:lnTo>
                    <a:pt x="350770" y="100338"/>
                  </a:lnTo>
                  <a:lnTo>
                    <a:pt x="372632" y="100338"/>
                  </a:lnTo>
                  <a:lnTo>
                    <a:pt x="396154" y="76817"/>
                  </a:lnTo>
                  <a:lnTo>
                    <a:pt x="374291" y="76817"/>
                  </a:lnTo>
                  <a:lnTo>
                    <a:pt x="352438" y="54918"/>
                  </a:lnTo>
                  <a:close/>
                </a:path>
                <a:path w="418465" h="418465">
                  <a:moveTo>
                    <a:pt x="408786" y="14014"/>
                  </a:moveTo>
                  <a:lnTo>
                    <a:pt x="377798" y="14014"/>
                  </a:lnTo>
                  <a:lnTo>
                    <a:pt x="393804" y="18301"/>
                  </a:lnTo>
                  <a:lnTo>
                    <a:pt x="400057" y="24551"/>
                  </a:lnTo>
                  <a:lnTo>
                    <a:pt x="404345" y="40561"/>
                  </a:lnTo>
                  <a:lnTo>
                    <a:pt x="402059" y="49100"/>
                  </a:lnTo>
                  <a:lnTo>
                    <a:pt x="396198" y="54957"/>
                  </a:lnTo>
                  <a:lnTo>
                    <a:pt x="374291" y="76817"/>
                  </a:lnTo>
                  <a:lnTo>
                    <a:pt x="396154" y="76817"/>
                  </a:lnTo>
                  <a:lnTo>
                    <a:pt x="407113" y="65858"/>
                  </a:lnTo>
                  <a:lnTo>
                    <a:pt x="415530" y="53076"/>
                  </a:lnTo>
                  <a:lnTo>
                    <a:pt x="418313" y="38563"/>
                  </a:lnTo>
                  <a:lnTo>
                    <a:pt x="415466" y="24063"/>
                  </a:lnTo>
                  <a:lnTo>
                    <a:pt x="408786" y="14014"/>
                  </a:lnTo>
                  <a:close/>
                </a:path>
                <a:path w="418465" h="418465">
                  <a:moveTo>
                    <a:pt x="396158" y="54950"/>
                  </a:moveTo>
                  <a:close/>
                </a:path>
                <a:path w="418465" h="418465">
                  <a:moveTo>
                    <a:pt x="379748" y="0"/>
                  </a:moveTo>
                  <a:lnTo>
                    <a:pt x="365235" y="2783"/>
                  </a:lnTo>
                  <a:lnTo>
                    <a:pt x="352454" y="11199"/>
                  </a:lnTo>
                  <a:lnTo>
                    <a:pt x="406805" y="11192"/>
                  </a:lnTo>
                  <a:lnTo>
                    <a:pt x="394249" y="2846"/>
                  </a:lnTo>
                  <a:lnTo>
                    <a:pt x="379748" y="0"/>
                  </a:lnTo>
                  <a:close/>
                </a:path>
              </a:pathLst>
            </a:custGeom>
            <a:solidFill>
              <a:srgbClr val="00AEEF"/>
            </a:solidFill>
          </p:spPr>
          <p:txBody>
            <a:bodyPr wrap="square" lIns="0" tIns="0" rIns="0" bIns="0" rtlCol="0"/>
            <a:lstStyle/>
            <a:p>
              <a:endParaRPr/>
            </a:p>
          </p:txBody>
        </p:sp>
        <p:sp>
          <p:nvSpPr>
            <p:cNvPr id="19" name="object 19"/>
            <p:cNvSpPr/>
            <p:nvPr/>
          </p:nvSpPr>
          <p:spPr>
            <a:xfrm>
              <a:off x="734043" y="317960"/>
              <a:ext cx="65556" cy="65545"/>
            </a:xfrm>
            <a:prstGeom prst="rect">
              <a:avLst/>
            </a:prstGeom>
            <a:blipFill>
              <a:blip r:embed="rId2" cstate="print"/>
              <a:stretch>
                <a:fillRect/>
              </a:stretch>
            </a:blipFill>
          </p:spPr>
          <p:txBody>
            <a:bodyPr wrap="square" lIns="0" tIns="0" rIns="0" bIns="0" rtlCol="0"/>
            <a:lstStyle/>
            <a:p>
              <a:endParaRPr/>
            </a:p>
          </p:txBody>
        </p:sp>
        <p:sp>
          <p:nvSpPr>
            <p:cNvPr id="20" name="object 20"/>
            <p:cNvSpPr/>
            <p:nvPr/>
          </p:nvSpPr>
          <p:spPr>
            <a:xfrm>
              <a:off x="393882" y="305318"/>
              <a:ext cx="418465" cy="418465"/>
            </a:xfrm>
            <a:custGeom>
              <a:avLst/>
              <a:gdLst/>
              <a:ahLst/>
              <a:cxnLst/>
              <a:rect l="l" t="t" r="r" b="b"/>
              <a:pathLst>
                <a:path w="418465" h="418465">
                  <a:moveTo>
                    <a:pt x="22816" y="395507"/>
                  </a:moveTo>
                  <a:lnTo>
                    <a:pt x="43498" y="347241"/>
                  </a:lnTo>
                  <a:lnTo>
                    <a:pt x="71078" y="374821"/>
                  </a:lnTo>
                  <a:lnTo>
                    <a:pt x="22816" y="395507"/>
                  </a:lnTo>
                  <a:close/>
                </a:path>
                <a:path w="418465" h="418465">
                  <a:moveTo>
                    <a:pt x="307051" y="78479"/>
                  </a:moveTo>
                  <a:lnTo>
                    <a:pt x="339840" y="111268"/>
                  </a:lnTo>
                  <a:lnTo>
                    <a:pt x="84654" y="366465"/>
                  </a:lnTo>
                  <a:lnTo>
                    <a:pt x="51854" y="333665"/>
                  </a:lnTo>
                  <a:lnTo>
                    <a:pt x="307051" y="78479"/>
                  </a:lnTo>
                  <a:close/>
                </a:path>
                <a:path w="418465" h="418465">
                  <a:moveTo>
                    <a:pt x="350770" y="100338"/>
                  </a:moveTo>
                  <a:lnTo>
                    <a:pt x="317981" y="67549"/>
                  </a:lnTo>
                  <a:lnTo>
                    <a:pt x="330602" y="54918"/>
                  </a:lnTo>
                  <a:lnTo>
                    <a:pt x="363402" y="87713"/>
                  </a:lnTo>
                  <a:lnTo>
                    <a:pt x="350770" y="100338"/>
                  </a:lnTo>
                  <a:close/>
                </a:path>
                <a:path w="418465" h="418465">
                  <a:moveTo>
                    <a:pt x="352473" y="11192"/>
                  </a:moveTo>
                  <a:lnTo>
                    <a:pt x="301579" y="62078"/>
                  </a:lnTo>
                  <a:lnTo>
                    <a:pt x="35460" y="328208"/>
                  </a:lnTo>
                  <a:lnTo>
                    <a:pt x="35359" y="328381"/>
                  </a:lnTo>
                  <a:lnTo>
                    <a:pt x="34678" y="329086"/>
                  </a:lnTo>
                  <a:lnTo>
                    <a:pt x="34182" y="329825"/>
                  </a:lnTo>
                  <a:lnTo>
                    <a:pt x="33822" y="330631"/>
                  </a:lnTo>
                  <a:lnTo>
                    <a:pt x="33761" y="330761"/>
                  </a:lnTo>
                  <a:lnTo>
                    <a:pt x="1026" y="407145"/>
                  </a:lnTo>
                  <a:lnTo>
                    <a:pt x="0" y="409531"/>
                  </a:lnTo>
                  <a:lnTo>
                    <a:pt x="245" y="412274"/>
                  </a:lnTo>
                  <a:lnTo>
                    <a:pt x="1677" y="414446"/>
                  </a:lnTo>
                  <a:lnTo>
                    <a:pt x="3107" y="416613"/>
                  </a:lnTo>
                  <a:lnTo>
                    <a:pt x="5529" y="417920"/>
                  </a:lnTo>
                  <a:lnTo>
                    <a:pt x="8129" y="417920"/>
                  </a:lnTo>
                  <a:lnTo>
                    <a:pt x="9177" y="417923"/>
                  </a:lnTo>
                  <a:lnTo>
                    <a:pt x="10213" y="417711"/>
                  </a:lnTo>
                  <a:lnTo>
                    <a:pt x="11174" y="417293"/>
                  </a:lnTo>
                  <a:lnTo>
                    <a:pt x="87552" y="384559"/>
                  </a:lnTo>
                  <a:lnTo>
                    <a:pt x="87682" y="384497"/>
                  </a:lnTo>
                  <a:lnTo>
                    <a:pt x="88492" y="384141"/>
                  </a:lnTo>
                  <a:lnTo>
                    <a:pt x="89226" y="383641"/>
                  </a:lnTo>
                  <a:lnTo>
                    <a:pt x="89863" y="383029"/>
                  </a:lnTo>
                  <a:lnTo>
                    <a:pt x="90032" y="382935"/>
                  </a:lnTo>
                  <a:lnTo>
                    <a:pt x="356227" y="116748"/>
                  </a:lnTo>
                  <a:lnTo>
                    <a:pt x="407113" y="65858"/>
                  </a:lnTo>
                  <a:lnTo>
                    <a:pt x="415530" y="53076"/>
                  </a:lnTo>
                  <a:lnTo>
                    <a:pt x="418313" y="38563"/>
                  </a:lnTo>
                  <a:lnTo>
                    <a:pt x="415466" y="24063"/>
                  </a:lnTo>
                  <a:lnTo>
                    <a:pt x="406994" y="11318"/>
                  </a:lnTo>
                  <a:lnTo>
                    <a:pt x="394249" y="2846"/>
                  </a:lnTo>
                  <a:lnTo>
                    <a:pt x="379748" y="0"/>
                  </a:lnTo>
                  <a:lnTo>
                    <a:pt x="365235" y="2783"/>
                  </a:lnTo>
                  <a:lnTo>
                    <a:pt x="352454" y="11199"/>
                  </a:lnTo>
                  <a:close/>
                </a:path>
              </a:pathLst>
            </a:custGeom>
            <a:ln w="3175">
              <a:solidFill>
                <a:srgbClr val="00AEEF"/>
              </a:solidFill>
            </a:ln>
          </p:spPr>
          <p:txBody>
            <a:bodyPr wrap="square" lIns="0" tIns="0" rIns="0" bIns="0" rtlCol="0"/>
            <a:lstStyle/>
            <a:p>
              <a:endParaRPr/>
            </a:p>
          </p:txBody>
        </p:sp>
        <p:sp>
          <p:nvSpPr>
            <p:cNvPr id="21" name="object 21"/>
            <p:cNvSpPr/>
            <p:nvPr/>
          </p:nvSpPr>
          <p:spPr>
            <a:xfrm>
              <a:off x="409721" y="360080"/>
              <a:ext cx="201295" cy="15875"/>
            </a:xfrm>
            <a:custGeom>
              <a:avLst/>
              <a:gdLst/>
              <a:ahLst/>
              <a:cxnLst/>
              <a:rect l="l" t="t" r="r" b="b"/>
              <a:pathLst>
                <a:path w="201295" h="15875">
                  <a:moveTo>
                    <a:pt x="197501" y="0"/>
                  </a:moveTo>
                  <a:lnTo>
                    <a:pt x="3459" y="0"/>
                  </a:lnTo>
                  <a:lnTo>
                    <a:pt x="0" y="3459"/>
                  </a:lnTo>
                  <a:lnTo>
                    <a:pt x="0" y="11998"/>
                  </a:lnTo>
                  <a:lnTo>
                    <a:pt x="3459" y="15457"/>
                  </a:lnTo>
                  <a:lnTo>
                    <a:pt x="197501" y="15457"/>
                  </a:lnTo>
                  <a:lnTo>
                    <a:pt x="200964" y="11998"/>
                  </a:lnTo>
                  <a:lnTo>
                    <a:pt x="200964" y="3459"/>
                  </a:lnTo>
                  <a:close/>
                </a:path>
              </a:pathLst>
            </a:custGeom>
            <a:solidFill>
              <a:srgbClr val="00AEEF"/>
            </a:solidFill>
          </p:spPr>
          <p:txBody>
            <a:bodyPr wrap="square" lIns="0" tIns="0" rIns="0" bIns="0" rtlCol="0"/>
            <a:lstStyle/>
            <a:p>
              <a:endParaRPr/>
            </a:p>
          </p:txBody>
        </p:sp>
        <p:sp>
          <p:nvSpPr>
            <p:cNvPr id="22" name="object 22"/>
            <p:cNvSpPr/>
            <p:nvPr/>
          </p:nvSpPr>
          <p:spPr>
            <a:xfrm>
              <a:off x="409721" y="360080"/>
              <a:ext cx="201295" cy="15875"/>
            </a:xfrm>
            <a:custGeom>
              <a:avLst/>
              <a:gdLst/>
              <a:ahLst/>
              <a:cxnLst/>
              <a:rect l="l" t="t" r="r" b="b"/>
              <a:pathLst>
                <a:path w="201295" h="15875">
                  <a:moveTo>
                    <a:pt x="193235" y="0"/>
                  </a:moveTo>
                  <a:lnTo>
                    <a:pt x="7728" y="0"/>
                  </a:lnTo>
                  <a:lnTo>
                    <a:pt x="3459" y="0"/>
                  </a:lnTo>
                  <a:lnTo>
                    <a:pt x="0" y="3459"/>
                  </a:lnTo>
                  <a:lnTo>
                    <a:pt x="0" y="7728"/>
                  </a:lnTo>
                  <a:lnTo>
                    <a:pt x="0" y="11998"/>
                  </a:lnTo>
                  <a:lnTo>
                    <a:pt x="3459" y="15457"/>
                  </a:lnTo>
                  <a:lnTo>
                    <a:pt x="7728" y="15457"/>
                  </a:lnTo>
                  <a:lnTo>
                    <a:pt x="193235" y="15457"/>
                  </a:lnTo>
                  <a:lnTo>
                    <a:pt x="197501" y="15457"/>
                  </a:lnTo>
                  <a:lnTo>
                    <a:pt x="200964" y="11998"/>
                  </a:lnTo>
                  <a:lnTo>
                    <a:pt x="200964" y="7728"/>
                  </a:lnTo>
                  <a:lnTo>
                    <a:pt x="200964" y="3459"/>
                  </a:lnTo>
                  <a:lnTo>
                    <a:pt x="197501" y="0"/>
                  </a:lnTo>
                  <a:lnTo>
                    <a:pt x="193235" y="0"/>
                  </a:lnTo>
                  <a:close/>
                </a:path>
              </a:pathLst>
            </a:custGeom>
            <a:ln w="3175">
              <a:solidFill>
                <a:srgbClr val="00AEEF"/>
              </a:solidFill>
            </a:ln>
          </p:spPr>
          <p:txBody>
            <a:bodyPr wrap="square" lIns="0" tIns="0" rIns="0" bIns="0" rtlCol="0"/>
            <a:lstStyle/>
            <a:p>
              <a:endParaRPr/>
            </a:p>
          </p:txBody>
        </p:sp>
        <p:sp>
          <p:nvSpPr>
            <p:cNvPr id="23" name="object 23"/>
            <p:cNvSpPr/>
            <p:nvPr/>
          </p:nvSpPr>
          <p:spPr>
            <a:xfrm>
              <a:off x="409721" y="406457"/>
              <a:ext cx="201295" cy="15875"/>
            </a:xfrm>
            <a:custGeom>
              <a:avLst/>
              <a:gdLst/>
              <a:ahLst/>
              <a:cxnLst/>
              <a:rect l="l" t="t" r="r" b="b"/>
              <a:pathLst>
                <a:path w="201295" h="15875">
                  <a:moveTo>
                    <a:pt x="197501" y="0"/>
                  </a:moveTo>
                  <a:lnTo>
                    <a:pt x="3459" y="0"/>
                  </a:lnTo>
                  <a:lnTo>
                    <a:pt x="0" y="3459"/>
                  </a:lnTo>
                  <a:lnTo>
                    <a:pt x="0" y="11998"/>
                  </a:lnTo>
                  <a:lnTo>
                    <a:pt x="3459" y="15457"/>
                  </a:lnTo>
                  <a:lnTo>
                    <a:pt x="197501" y="15457"/>
                  </a:lnTo>
                  <a:lnTo>
                    <a:pt x="200964" y="11998"/>
                  </a:lnTo>
                  <a:lnTo>
                    <a:pt x="200964" y="3459"/>
                  </a:lnTo>
                  <a:close/>
                </a:path>
              </a:pathLst>
            </a:custGeom>
            <a:solidFill>
              <a:srgbClr val="00AEEF"/>
            </a:solidFill>
          </p:spPr>
          <p:txBody>
            <a:bodyPr wrap="square" lIns="0" tIns="0" rIns="0" bIns="0" rtlCol="0"/>
            <a:lstStyle/>
            <a:p>
              <a:endParaRPr/>
            </a:p>
          </p:txBody>
        </p:sp>
        <p:sp>
          <p:nvSpPr>
            <p:cNvPr id="24" name="object 24"/>
            <p:cNvSpPr/>
            <p:nvPr/>
          </p:nvSpPr>
          <p:spPr>
            <a:xfrm>
              <a:off x="409721" y="406457"/>
              <a:ext cx="201295" cy="15875"/>
            </a:xfrm>
            <a:custGeom>
              <a:avLst/>
              <a:gdLst/>
              <a:ahLst/>
              <a:cxnLst/>
              <a:rect l="l" t="t" r="r" b="b"/>
              <a:pathLst>
                <a:path w="201295" h="15875">
                  <a:moveTo>
                    <a:pt x="200964" y="7728"/>
                  </a:moveTo>
                  <a:lnTo>
                    <a:pt x="200964" y="3459"/>
                  </a:lnTo>
                  <a:lnTo>
                    <a:pt x="197501" y="0"/>
                  </a:lnTo>
                  <a:lnTo>
                    <a:pt x="193235" y="0"/>
                  </a:lnTo>
                  <a:lnTo>
                    <a:pt x="7728" y="0"/>
                  </a:lnTo>
                  <a:lnTo>
                    <a:pt x="3459" y="0"/>
                  </a:lnTo>
                  <a:lnTo>
                    <a:pt x="0" y="3459"/>
                  </a:lnTo>
                  <a:lnTo>
                    <a:pt x="0" y="7728"/>
                  </a:lnTo>
                  <a:lnTo>
                    <a:pt x="0" y="11998"/>
                  </a:lnTo>
                  <a:lnTo>
                    <a:pt x="3459" y="15457"/>
                  </a:lnTo>
                  <a:lnTo>
                    <a:pt x="7728" y="15457"/>
                  </a:lnTo>
                  <a:lnTo>
                    <a:pt x="193235" y="15457"/>
                  </a:lnTo>
                  <a:lnTo>
                    <a:pt x="197501" y="15457"/>
                  </a:lnTo>
                  <a:lnTo>
                    <a:pt x="200964" y="11998"/>
                  </a:lnTo>
                  <a:lnTo>
                    <a:pt x="200964" y="7728"/>
                  </a:lnTo>
                  <a:close/>
                </a:path>
              </a:pathLst>
            </a:custGeom>
            <a:ln w="3175">
              <a:solidFill>
                <a:srgbClr val="00AEEF"/>
              </a:solidFill>
            </a:ln>
          </p:spPr>
          <p:txBody>
            <a:bodyPr wrap="square" lIns="0" tIns="0" rIns="0" bIns="0" rtlCol="0"/>
            <a:lstStyle/>
            <a:p>
              <a:endParaRPr/>
            </a:p>
          </p:txBody>
        </p:sp>
        <p:sp>
          <p:nvSpPr>
            <p:cNvPr id="25" name="object 25"/>
            <p:cNvSpPr/>
            <p:nvPr/>
          </p:nvSpPr>
          <p:spPr>
            <a:xfrm>
              <a:off x="409721" y="452830"/>
              <a:ext cx="154940" cy="15875"/>
            </a:xfrm>
            <a:custGeom>
              <a:avLst/>
              <a:gdLst/>
              <a:ahLst/>
              <a:cxnLst/>
              <a:rect l="l" t="t" r="r" b="b"/>
              <a:pathLst>
                <a:path w="154940" h="15875">
                  <a:moveTo>
                    <a:pt x="151124" y="0"/>
                  </a:moveTo>
                  <a:lnTo>
                    <a:pt x="3459" y="0"/>
                  </a:lnTo>
                  <a:lnTo>
                    <a:pt x="0" y="3463"/>
                  </a:lnTo>
                  <a:lnTo>
                    <a:pt x="0" y="11998"/>
                  </a:lnTo>
                  <a:lnTo>
                    <a:pt x="3459" y="15461"/>
                  </a:lnTo>
                  <a:lnTo>
                    <a:pt x="151124" y="15461"/>
                  </a:lnTo>
                  <a:lnTo>
                    <a:pt x="154587" y="11998"/>
                  </a:lnTo>
                  <a:lnTo>
                    <a:pt x="154587" y="3463"/>
                  </a:lnTo>
                  <a:close/>
                </a:path>
              </a:pathLst>
            </a:custGeom>
            <a:solidFill>
              <a:srgbClr val="00AEEF"/>
            </a:solidFill>
          </p:spPr>
          <p:txBody>
            <a:bodyPr wrap="square" lIns="0" tIns="0" rIns="0" bIns="0" rtlCol="0"/>
            <a:lstStyle/>
            <a:p>
              <a:endParaRPr/>
            </a:p>
          </p:txBody>
        </p:sp>
        <p:sp>
          <p:nvSpPr>
            <p:cNvPr id="26" name="object 26"/>
            <p:cNvSpPr/>
            <p:nvPr/>
          </p:nvSpPr>
          <p:spPr>
            <a:xfrm>
              <a:off x="409721" y="452830"/>
              <a:ext cx="154940" cy="15875"/>
            </a:xfrm>
            <a:custGeom>
              <a:avLst/>
              <a:gdLst/>
              <a:ahLst/>
              <a:cxnLst/>
              <a:rect l="l" t="t" r="r" b="b"/>
              <a:pathLst>
                <a:path w="154940" h="15875">
                  <a:moveTo>
                    <a:pt x="7728" y="0"/>
                  </a:moveTo>
                  <a:lnTo>
                    <a:pt x="3459" y="0"/>
                  </a:lnTo>
                  <a:lnTo>
                    <a:pt x="0" y="3463"/>
                  </a:lnTo>
                  <a:lnTo>
                    <a:pt x="0" y="7732"/>
                  </a:lnTo>
                  <a:lnTo>
                    <a:pt x="0" y="11998"/>
                  </a:lnTo>
                  <a:lnTo>
                    <a:pt x="3459" y="15461"/>
                  </a:lnTo>
                  <a:lnTo>
                    <a:pt x="7728" y="15461"/>
                  </a:lnTo>
                  <a:lnTo>
                    <a:pt x="146858" y="15461"/>
                  </a:lnTo>
                  <a:lnTo>
                    <a:pt x="151124" y="15461"/>
                  </a:lnTo>
                  <a:lnTo>
                    <a:pt x="154587" y="11998"/>
                  </a:lnTo>
                  <a:lnTo>
                    <a:pt x="154587" y="7732"/>
                  </a:lnTo>
                  <a:lnTo>
                    <a:pt x="154587" y="3463"/>
                  </a:lnTo>
                  <a:lnTo>
                    <a:pt x="151124" y="0"/>
                  </a:lnTo>
                  <a:lnTo>
                    <a:pt x="146858" y="0"/>
                  </a:lnTo>
                  <a:lnTo>
                    <a:pt x="7728" y="0"/>
                  </a:lnTo>
                  <a:close/>
                </a:path>
              </a:pathLst>
            </a:custGeom>
            <a:ln w="3175">
              <a:solidFill>
                <a:srgbClr val="00AEEF"/>
              </a:solidFill>
            </a:ln>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Администратор\Рабочий стол\Замира(3)\маяковский.png"/>
          <p:cNvPicPr>
            <a:picLocks noChangeAspect="1" noChangeArrowheads="1"/>
          </p:cNvPicPr>
          <p:nvPr/>
        </p:nvPicPr>
        <p:blipFill>
          <a:blip r:embed="rId2"/>
          <a:srcRect/>
          <a:stretch>
            <a:fillRect/>
          </a:stretch>
        </p:blipFill>
        <p:spPr bwMode="auto">
          <a:xfrm>
            <a:off x="96024" y="454014"/>
            <a:ext cx="1857388" cy="2668609"/>
          </a:xfrm>
          <a:prstGeom prst="rect">
            <a:avLst/>
          </a:prstGeom>
          <a:noFill/>
        </p:spPr>
      </p:pic>
      <p:sp>
        <p:nvSpPr>
          <p:cNvPr id="2" name="Заголовок 1"/>
          <p:cNvSpPr>
            <a:spLocks noGrp="1"/>
          </p:cNvSpPr>
          <p:nvPr>
            <p:ph type="title"/>
          </p:nvPr>
        </p:nvSpPr>
        <p:spPr>
          <a:xfrm>
            <a:off x="1" y="102424"/>
            <a:ext cx="5463544" cy="861774"/>
          </a:xfrm>
        </p:spPr>
        <p:txBody>
          <a:bodyPr/>
          <a:lstStyle/>
          <a:p>
            <a:r>
              <a:rPr lang="ru-RU" dirty="0" smtClean="0"/>
              <a:t>        </a:t>
            </a:r>
            <a:r>
              <a:rPr lang="ru-RU" sz="2800" dirty="0" smtClean="0">
                <a:latin typeface="Times New Roman" pitchFamily="18" charset="0"/>
                <a:cs typeface="Times New Roman" pitchFamily="18" charset="0"/>
              </a:rPr>
              <a:t>Творчество </a:t>
            </a:r>
            <a:r>
              <a:rPr lang="ru-RU" sz="2800" dirty="0" err="1" smtClean="0">
                <a:latin typeface="Times New Roman" pitchFamily="18" charset="0"/>
                <a:cs typeface="Times New Roman" pitchFamily="18" charset="0"/>
              </a:rPr>
              <a:t>В.В.Маяковского</a:t>
            </a:r>
            <a:endParaRPr lang="ru-RU" sz="2800" dirty="0">
              <a:latin typeface="Times New Roman" pitchFamily="18" charset="0"/>
              <a:cs typeface="Times New Roman" pitchFamily="18" charset="0"/>
            </a:endParaRPr>
          </a:p>
        </p:txBody>
      </p:sp>
      <p:sp>
        <p:nvSpPr>
          <p:cNvPr id="3" name="Объект 2"/>
          <p:cNvSpPr>
            <a:spLocks noGrp="1"/>
          </p:cNvSpPr>
          <p:nvPr>
            <p:ph idx="1"/>
          </p:nvPr>
        </p:nvSpPr>
        <p:spPr>
          <a:xfrm>
            <a:off x="1739098" y="622293"/>
            <a:ext cx="3886983" cy="2328010"/>
          </a:xfrm>
        </p:spPr>
        <p:txBody>
          <a:bodyPr/>
          <a:lstStyle/>
          <a:p>
            <a:pPr>
              <a:lnSpc>
                <a:spcPts val="2300"/>
              </a:lnSpc>
            </a:pPr>
            <a:r>
              <a:rPr lang="ru-RU" dirty="0" smtClean="0"/>
              <a:t>1. </a:t>
            </a:r>
            <a:r>
              <a:rPr lang="ru-RU" dirty="0" smtClean="0">
                <a:latin typeface="Times New Roman" pitchFamily="18" charset="0"/>
                <a:cs typeface="Times New Roman" pitchFamily="18" charset="0"/>
              </a:rPr>
              <a:t>Дореволюционный – 1912-1917 гг. :</a:t>
            </a:r>
          </a:p>
          <a:p>
            <a:pPr>
              <a:lnSpc>
                <a:spcPts val="2300"/>
              </a:lnSpc>
            </a:pPr>
            <a:r>
              <a:rPr lang="ru-RU"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Эстетика </a:t>
            </a:r>
            <a:r>
              <a:rPr lang="ru-RU" sz="1400" dirty="0">
                <a:latin typeface="Times New Roman" pitchFamily="18" charset="0"/>
                <a:cs typeface="Times New Roman" pitchFamily="18" charset="0"/>
              </a:rPr>
              <a:t>футуризма, </a:t>
            </a:r>
            <a:r>
              <a:rPr lang="ru-RU" sz="1400" dirty="0" smtClean="0">
                <a:latin typeface="Times New Roman" pitchFamily="18" charset="0"/>
                <a:cs typeface="Times New Roman" pitchFamily="18" charset="0"/>
              </a:rPr>
              <a:t>провозглашающая </a:t>
            </a:r>
            <a:r>
              <a:rPr lang="ru-RU" sz="1400" dirty="0">
                <a:latin typeface="Times New Roman" pitchFamily="18" charset="0"/>
                <a:cs typeface="Times New Roman" pitchFamily="18" charset="0"/>
              </a:rPr>
              <a:t>новый подход к искусству и поэзии. </a:t>
            </a:r>
            <a:endParaRPr lang="ru-RU" sz="1400" dirty="0" smtClean="0">
              <a:latin typeface="Times New Roman" pitchFamily="18" charset="0"/>
              <a:cs typeface="Times New Roman" pitchFamily="18" charset="0"/>
            </a:endParaRPr>
          </a:p>
          <a:p>
            <a:pPr>
              <a:lnSpc>
                <a:spcPts val="2300"/>
              </a:lnSpc>
            </a:pPr>
            <a:r>
              <a:rPr lang="ru-RU" sz="900"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2. Послереволюционный – 1917-1930 гг. :</a:t>
            </a:r>
          </a:p>
          <a:p>
            <a:pPr>
              <a:lnSpc>
                <a:spcPts val="2300"/>
              </a:lnSpc>
            </a:pPr>
            <a:r>
              <a:rPr lang="ru-RU" sz="9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Принятие поэтом революции, надежда на изменение этого мира к лучшему.</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xmlns="" val="35359774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3214" y="122227"/>
            <a:ext cx="5162873" cy="307777"/>
          </a:xfrm>
        </p:spPr>
        <p:txBody>
          <a:bodyPr/>
          <a:lstStyle/>
          <a:p>
            <a:r>
              <a:rPr lang="ru-RU" dirty="0">
                <a:latin typeface="Times New Roman" pitchFamily="18" charset="0"/>
                <a:cs typeface="Times New Roman" pitchFamily="18" charset="0"/>
              </a:rPr>
              <a:t>Дореволюционное творчество (до 1917 г)</a:t>
            </a:r>
          </a:p>
        </p:txBody>
      </p:sp>
      <p:sp>
        <p:nvSpPr>
          <p:cNvPr id="3" name="Объект 2"/>
          <p:cNvSpPr>
            <a:spLocks noGrp="1"/>
          </p:cNvSpPr>
          <p:nvPr>
            <p:ph idx="1"/>
          </p:nvPr>
        </p:nvSpPr>
        <p:spPr>
          <a:xfrm>
            <a:off x="667528" y="622293"/>
            <a:ext cx="4529925" cy="2954655"/>
          </a:xfrm>
        </p:spPr>
        <p:txBody>
          <a:bodyPr/>
          <a:lstStyle/>
          <a:p>
            <a:r>
              <a:rPr lang="ru-RU" b="1" dirty="0">
                <a:latin typeface="Times New Roman" pitchFamily="18" charset="0"/>
                <a:cs typeface="Times New Roman" pitchFamily="18" charset="0"/>
              </a:rPr>
              <a:t>Мотивы одиночества, любви, смерти</a:t>
            </a:r>
            <a:r>
              <a:rPr lang="ru-RU" b="1" dirty="0" smtClean="0">
                <a:latin typeface="Times New Roman" pitchFamily="18" charset="0"/>
                <a:cs typeface="Times New Roman" pitchFamily="18" charset="0"/>
              </a:rPr>
              <a:t>.</a:t>
            </a:r>
          </a:p>
          <a:p>
            <a:r>
              <a:rPr lang="ru-RU" b="1" dirty="0" smtClean="0">
                <a:latin typeface="Times New Roman" pitchFamily="18" charset="0"/>
                <a:cs typeface="Times New Roman" pitchFamily="18" charset="0"/>
              </a:rPr>
              <a:t>Основные темы:</a:t>
            </a:r>
          </a:p>
          <a:p>
            <a:r>
              <a:rPr lang="ru-RU" b="1" dirty="0" smtClean="0">
                <a:solidFill>
                  <a:srgbClr val="FFFF00"/>
                </a:solidFill>
                <a:latin typeface="Times New Roman" pitchFamily="18" charset="0"/>
                <a:cs typeface="Times New Roman" pitchFamily="18" charset="0"/>
              </a:rPr>
              <a:t> </a:t>
            </a:r>
            <a:r>
              <a:rPr lang="ru-RU" b="1" dirty="0" smtClean="0">
                <a:latin typeface="Times New Roman" pitchFamily="18" charset="0"/>
                <a:cs typeface="Times New Roman" pitchFamily="18" charset="0"/>
              </a:rPr>
              <a:t>    </a:t>
            </a:r>
            <a:r>
              <a:rPr lang="ru-RU" b="1" dirty="0" smtClean="0">
                <a:solidFill>
                  <a:srgbClr val="0070C0"/>
                </a:solidFill>
                <a:latin typeface="Times New Roman" pitchFamily="18" charset="0"/>
                <a:cs typeface="Times New Roman" pitchFamily="18" charset="0"/>
              </a:rPr>
              <a:t>1. Тема любви</a:t>
            </a:r>
          </a:p>
          <a:p>
            <a:r>
              <a:rPr lang="ru-RU" b="1" dirty="0">
                <a:solidFill>
                  <a:srgbClr val="0070C0"/>
                </a:solidFill>
                <a:latin typeface="Times New Roman" pitchFamily="18" charset="0"/>
                <a:cs typeface="Times New Roman" pitchFamily="18" charset="0"/>
              </a:rPr>
              <a:t> </a:t>
            </a:r>
            <a:r>
              <a:rPr lang="ru-RU" b="1" dirty="0" smtClean="0">
                <a:solidFill>
                  <a:srgbClr val="0070C0"/>
                </a:solidFill>
                <a:latin typeface="Times New Roman" pitchFamily="18" charset="0"/>
                <a:cs typeface="Times New Roman" pitchFamily="18" charset="0"/>
              </a:rPr>
              <a:t>    2. Тема любви и одиночества</a:t>
            </a:r>
          </a:p>
          <a:p>
            <a:r>
              <a:rPr lang="ru-RU" b="1" dirty="0">
                <a:solidFill>
                  <a:srgbClr val="0070C0"/>
                </a:solidFill>
                <a:latin typeface="Times New Roman" pitchFamily="18" charset="0"/>
                <a:cs typeface="Times New Roman" pitchFamily="18" charset="0"/>
              </a:rPr>
              <a:t> </a:t>
            </a:r>
            <a:r>
              <a:rPr lang="ru-RU" b="1" dirty="0" smtClean="0">
                <a:solidFill>
                  <a:srgbClr val="0070C0"/>
                </a:solidFill>
                <a:latin typeface="Times New Roman" pitchFamily="18" charset="0"/>
                <a:cs typeface="Times New Roman" pitchFamily="18" charset="0"/>
              </a:rPr>
              <a:t>    3. Тема отрицания буржуазного образа жизни</a:t>
            </a:r>
          </a:p>
          <a:p>
            <a:r>
              <a:rPr lang="ru-RU" b="1" dirty="0"/>
              <a:t> </a:t>
            </a:r>
            <a:r>
              <a:rPr lang="ru-RU" b="1" dirty="0" smtClean="0"/>
              <a:t>  </a:t>
            </a:r>
            <a:endParaRPr lang="ru-RU" dirty="0"/>
          </a:p>
        </p:txBody>
      </p:sp>
    </p:spTree>
    <p:extLst>
      <p:ext uri="{BB962C8B-B14F-4D97-AF65-F5344CB8AC3E}">
        <p14:creationId xmlns="" xmlns:p14="http://schemas.microsoft.com/office/powerpoint/2010/main" val="42529274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Прямоугольник 10"/>
          <p:cNvSpPr/>
          <p:nvPr/>
        </p:nvSpPr>
        <p:spPr>
          <a:xfrm>
            <a:off x="96024" y="550855"/>
            <a:ext cx="5572164" cy="2643206"/>
          </a:xfrm>
          <a:prstGeom prst="rect">
            <a:avLst/>
          </a:prstGeom>
          <a:solidFill>
            <a:schemeClr val="bg1"/>
          </a:solidFill>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4818" name="Picture 2" descr="E:\Мои документы 3\Рамки\отделка\klipartz.com(1).png"/>
          <p:cNvPicPr>
            <a:picLocks noChangeAspect="1" noChangeArrowheads="1"/>
          </p:cNvPicPr>
          <p:nvPr/>
        </p:nvPicPr>
        <p:blipFill>
          <a:blip r:embed="rId2"/>
          <a:srcRect t="69737" b="7237"/>
          <a:stretch>
            <a:fillRect/>
          </a:stretch>
        </p:blipFill>
        <p:spPr bwMode="auto">
          <a:xfrm>
            <a:off x="96024" y="550855"/>
            <a:ext cx="5495925" cy="714380"/>
          </a:xfrm>
          <a:prstGeom prst="rect">
            <a:avLst/>
          </a:prstGeom>
          <a:noFill/>
        </p:spPr>
      </p:pic>
      <p:sp>
        <p:nvSpPr>
          <p:cNvPr id="5" name="Прямоугольник 4"/>
          <p:cNvSpPr/>
          <p:nvPr/>
        </p:nvSpPr>
        <p:spPr>
          <a:xfrm>
            <a:off x="0" y="0"/>
            <a:ext cx="5764213" cy="4794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386" name="Rectangle 2"/>
          <p:cNvSpPr>
            <a:spLocks noGrp="1" noChangeArrowheads="1"/>
          </p:cNvSpPr>
          <p:nvPr>
            <p:ph type="title"/>
          </p:nvPr>
        </p:nvSpPr>
        <p:spPr>
          <a:xfrm>
            <a:off x="310338" y="50789"/>
            <a:ext cx="5000660" cy="430887"/>
          </a:xfrm>
        </p:spPr>
        <p:txBody>
          <a:bodyPr/>
          <a:lstStyle/>
          <a:p>
            <a:r>
              <a:rPr lang="ru-RU" sz="2000" dirty="0" smtClean="0">
                <a:solidFill>
                  <a:srgbClr val="FFFF00"/>
                </a:solidFill>
                <a:latin typeface="Times New Roman" pitchFamily="18" charset="0"/>
                <a:cs typeface="Times New Roman" pitchFamily="18" charset="0"/>
              </a:rPr>
              <a:t>       </a:t>
            </a:r>
            <a:r>
              <a:rPr lang="ru-RU" sz="2800" dirty="0" smtClean="0">
                <a:latin typeface="Times New Roman" pitchFamily="18" charset="0"/>
                <a:cs typeface="Times New Roman" pitchFamily="18" charset="0"/>
              </a:rPr>
              <a:t>Дореволюционный  </a:t>
            </a:r>
            <a:r>
              <a:rPr lang="ru-RU" sz="2800" dirty="0">
                <a:latin typeface="Times New Roman" pitchFamily="18" charset="0"/>
                <a:cs typeface="Times New Roman" pitchFamily="18" charset="0"/>
              </a:rPr>
              <a:t>период</a:t>
            </a:r>
          </a:p>
        </p:txBody>
      </p:sp>
      <p:sp>
        <p:nvSpPr>
          <p:cNvPr id="16389" name="Rectangle 5"/>
          <p:cNvSpPr>
            <a:spLocks noGrp="1" noChangeArrowheads="1"/>
          </p:cNvSpPr>
          <p:nvPr>
            <p:ph sz="half" idx="2"/>
          </p:nvPr>
        </p:nvSpPr>
        <p:spPr>
          <a:xfrm>
            <a:off x="524652" y="407979"/>
            <a:ext cx="4643470" cy="566309"/>
          </a:xfrm>
        </p:spPr>
        <p:txBody>
          <a:bodyPr/>
          <a:lstStyle/>
          <a:p>
            <a:pPr>
              <a:lnSpc>
                <a:spcPct val="80000"/>
              </a:lnSpc>
              <a:buFont typeface="Wingdings" pitchFamily="2" charset="2"/>
              <a:buNone/>
            </a:pPr>
            <a:endParaRPr lang="ru-RU" sz="600" dirty="0"/>
          </a:p>
          <a:p>
            <a:pPr>
              <a:lnSpc>
                <a:spcPct val="80000"/>
              </a:lnSpc>
              <a:buFont typeface="Wingdings" pitchFamily="2" charset="2"/>
              <a:buNone/>
            </a:pPr>
            <a:endParaRPr lang="ru-RU" sz="600" dirty="0"/>
          </a:p>
          <a:p>
            <a:pPr>
              <a:lnSpc>
                <a:spcPct val="80000"/>
              </a:lnSpc>
              <a:buFont typeface="Wingdings" pitchFamily="2" charset="2"/>
              <a:buNone/>
            </a:pPr>
            <a:endParaRPr lang="ru-RU" sz="600" dirty="0">
              <a:solidFill>
                <a:srgbClr val="0070C0"/>
              </a:solidFill>
              <a:latin typeface="Times New Roman" pitchFamily="18" charset="0"/>
              <a:cs typeface="Times New Roman" pitchFamily="18" charset="0"/>
            </a:endParaRPr>
          </a:p>
          <a:p>
            <a:pPr algn="ctr">
              <a:lnSpc>
                <a:spcPct val="80000"/>
              </a:lnSpc>
              <a:buFont typeface="Wingdings" pitchFamily="2" charset="2"/>
              <a:buNone/>
            </a:pPr>
            <a:r>
              <a:rPr lang="ru-RU" sz="2800" dirty="0" smtClean="0">
                <a:solidFill>
                  <a:srgbClr val="0070C0"/>
                </a:solidFill>
                <a:latin typeface="Times New Roman" pitchFamily="18" charset="0"/>
                <a:cs typeface="Times New Roman" pitchFamily="18" charset="0"/>
              </a:rPr>
              <a:t>Тема города</a:t>
            </a:r>
          </a:p>
        </p:txBody>
      </p:sp>
      <p:sp>
        <p:nvSpPr>
          <p:cNvPr id="8" name="Rectangle 3"/>
          <p:cNvSpPr>
            <a:spLocks noGrp="1" noChangeArrowheads="1"/>
          </p:cNvSpPr>
          <p:nvPr>
            <p:ph sz="half" idx="1"/>
          </p:nvPr>
        </p:nvSpPr>
        <p:spPr>
          <a:xfrm>
            <a:off x="381776" y="1122359"/>
            <a:ext cx="5000660" cy="2257028"/>
          </a:xfrm>
        </p:spPr>
        <p:txBody>
          <a:bodyPr/>
          <a:lstStyle/>
          <a:p>
            <a:pPr algn="just">
              <a:lnSpc>
                <a:spcPts val="1600"/>
              </a:lnSpc>
              <a:buFont typeface="Wingdings" pitchFamily="2" charset="2"/>
              <a:buNone/>
            </a:pPr>
            <a:r>
              <a:rPr lang="ru-RU" sz="500" dirty="0">
                <a:solidFill>
                  <a:srgbClr val="0070C0"/>
                </a:solidFill>
                <a:latin typeface="Times New Roman" pitchFamily="18" charset="0"/>
                <a:cs typeface="Times New Roman" pitchFamily="18" charset="0"/>
              </a:rPr>
              <a:t>            </a:t>
            </a:r>
            <a:r>
              <a:rPr lang="ru-RU" sz="1400" dirty="0">
                <a:solidFill>
                  <a:srgbClr val="0070C0"/>
                </a:solidFill>
                <a:latin typeface="Times New Roman" pitchFamily="18" charset="0"/>
                <a:cs typeface="Times New Roman" pitchFamily="18" charset="0"/>
              </a:rPr>
              <a:t>Все дореволюционное творчество поэта связано с эстетикой футуризма, провозгласившего новый подход к искусству и поэзии. В «Манифесте» футуристов провозглашались следующие принципы творчества: отказ от старых правил, норм, догм; стихотворчество, изобретение “заумного языка”; эксперимент в области языка на всех уровнях (звук, слог, слово</a:t>
            </a:r>
            <a:r>
              <a:rPr lang="ru-RU" sz="1400" dirty="0" smtClean="0">
                <a:solidFill>
                  <a:srgbClr val="0070C0"/>
                </a:solidFill>
                <a:latin typeface="Times New Roman" pitchFamily="18" charset="0"/>
                <a:cs typeface="Times New Roman" pitchFamily="18" charset="0"/>
              </a:rPr>
              <a:t>), </a:t>
            </a:r>
            <a:r>
              <a:rPr lang="ru-RU" sz="1400" dirty="0">
                <a:solidFill>
                  <a:srgbClr val="0070C0"/>
                </a:solidFill>
                <a:latin typeface="Times New Roman" pitchFamily="18" charset="0"/>
                <a:cs typeface="Times New Roman" pitchFamily="18" charset="0"/>
              </a:rPr>
              <a:t>выбор особых тем (урбанистическая, тема прославления достижений цивилизации). В. В. Маяковский следует этим принципам в начале своего творческого пути. </a:t>
            </a:r>
            <a:endParaRPr lang="ru-RU" sz="1200" dirty="0">
              <a:solidFill>
                <a:srgbClr val="0070C0"/>
              </a:solidFill>
              <a:latin typeface="Times New Roman" pitchFamily="18" charset="0"/>
              <a:cs typeface="Times New Roman" pitchFamily="18" charset="0"/>
            </a:endParaRPr>
          </a:p>
          <a:p>
            <a:pPr algn="just">
              <a:lnSpc>
                <a:spcPts val="1600"/>
              </a:lnSpc>
              <a:buFont typeface="Wingdings" pitchFamily="2" charset="2"/>
              <a:buNone/>
            </a:pPr>
            <a:r>
              <a:rPr lang="ru-RU" sz="500" dirty="0">
                <a:solidFill>
                  <a:srgbClr val="0070C0"/>
                </a:solidFill>
                <a:latin typeface="Times New Roman" pitchFamily="18" charset="0"/>
                <a:cs typeface="Times New Roman" pitchFamily="18" charset="0"/>
              </a:rPr>
              <a:t>    </a:t>
            </a:r>
            <a:endParaRPr lang="ru-RU" sz="600" dirty="0">
              <a:solidFill>
                <a:srgbClr val="0070C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Прямоугольник 3"/>
          <p:cNvSpPr/>
          <p:nvPr/>
        </p:nvSpPr>
        <p:spPr>
          <a:xfrm>
            <a:off x="96025" y="50789"/>
            <a:ext cx="5572164" cy="3071834"/>
          </a:xfrm>
          <a:prstGeom prst="rect">
            <a:avLst/>
          </a:prstGeom>
          <a:solidFill>
            <a:schemeClr val="bg1"/>
          </a:solidFill>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382040" y="1"/>
            <a:ext cx="3247094" cy="3068185"/>
          </a:xfrm>
          <a:prstGeom prst="rect">
            <a:avLst/>
          </a:prstGeom>
        </p:spPr>
        <p:txBody>
          <a:bodyPr wrap="square" lIns="51472" tIns="25736" rIns="51472" bIns="25736">
            <a:spAutoFit/>
          </a:bodyPr>
          <a:lstStyle/>
          <a:p>
            <a:pPr algn="just"/>
            <a:r>
              <a:rPr lang="ru-RU" sz="1400" dirty="0" smtClean="0">
                <a:solidFill>
                  <a:srgbClr val="0070C0"/>
                </a:solidFill>
                <a:latin typeface="Times New Roman" pitchFamily="18" charset="0"/>
                <a:cs typeface="Times New Roman" pitchFamily="18" charset="0"/>
              </a:rPr>
              <a:t>  В первых стихах поэта («Ночь», «</a:t>
            </a:r>
            <a:r>
              <a:rPr lang="ru-RU" sz="1400" dirty="0" err="1" smtClean="0">
                <a:solidFill>
                  <a:srgbClr val="0070C0"/>
                </a:solidFill>
                <a:latin typeface="Times New Roman" pitchFamily="18" charset="0"/>
                <a:cs typeface="Times New Roman" pitchFamily="18" charset="0"/>
              </a:rPr>
              <a:t>Адище</a:t>
            </a:r>
            <a:r>
              <a:rPr lang="ru-RU" sz="1400" dirty="0" smtClean="0">
                <a:solidFill>
                  <a:srgbClr val="0070C0"/>
                </a:solidFill>
                <a:latin typeface="Times New Roman" pitchFamily="18" charset="0"/>
                <a:cs typeface="Times New Roman" pitchFamily="18" charset="0"/>
              </a:rPr>
              <a:t> города», «Утро», «Уличное» и др.) лирическое «я» еще не определено. </a:t>
            </a:r>
          </a:p>
          <a:p>
            <a:pPr algn="just"/>
            <a:r>
              <a:rPr lang="ru-RU" sz="1400" u="sng" dirty="0" smtClean="0">
                <a:solidFill>
                  <a:srgbClr val="0070C0"/>
                </a:solidFill>
                <a:latin typeface="Times New Roman" pitchFamily="18" charset="0"/>
                <a:cs typeface="Times New Roman" pitchFamily="18" charset="0"/>
              </a:rPr>
              <a:t>Основой в этих произведениях является критическая направленность против пошлости мира, в котором нарушены нормальные связи. </a:t>
            </a:r>
          </a:p>
          <a:p>
            <a:pPr algn="just"/>
            <a:r>
              <a:rPr lang="ru-RU" sz="1400" dirty="0" smtClean="0">
                <a:solidFill>
                  <a:srgbClr val="0070C0"/>
                </a:solidFill>
                <a:latin typeface="Times New Roman" pitchFamily="18" charset="0"/>
                <a:cs typeface="Times New Roman" pitchFamily="18" charset="0"/>
              </a:rPr>
              <a:t>Преобладает урбанистический пейзаж, насыщенный живописными образами. </a:t>
            </a:r>
          </a:p>
          <a:p>
            <a:pPr algn="just"/>
            <a:r>
              <a:rPr lang="ru-RU" sz="1400" dirty="0" smtClean="0">
                <a:solidFill>
                  <a:srgbClr val="0070C0"/>
                </a:solidFill>
                <a:latin typeface="Times New Roman" pitchFamily="18" charset="0"/>
                <a:cs typeface="Times New Roman" pitchFamily="18" charset="0"/>
              </a:rPr>
              <a:t>Через выразительные детали («раненое солнце», «дряблая луна», «трамвай, вскинувший зрачки») опосредованно выражается отношение лирического героя к миру.</a:t>
            </a:r>
            <a:endParaRPr lang="ru-RU" sz="1400" dirty="0">
              <a:solidFill>
                <a:srgbClr val="0070C0"/>
              </a:solidFill>
              <a:latin typeface="Times New Roman" pitchFamily="18" charset="0"/>
              <a:cs typeface="Times New Roman" pitchFamily="18" charset="0"/>
            </a:endParaRPr>
          </a:p>
        </p:txBody>
      </p:sp>
      <p:pic>
        <p:nvPicPr>
          <p:cNvPr id="29698" name="Picture 2" descr="https://pp.userapi.com/c604825/v604825899/1952d/-TOwBxDtW3I.jpg"/>
          <p:cNvPicPr>
            <a:picLocks noChangeAspect="1" noChangeArrowheads="1"/>
          </p:cNvPicPr>
          <p:nvPr/>
        </p:nvPicPr>
        <p:blipFill>
          <a:blip r:embed="rId2" cstate="print"/>
          <a:srcRect/>
          <a:stretch>
            <a:fillRect/>
          </a:stretch>
        </p:blipFill>
        <p:spPr bwMode="auto">
          <a:xfrm>
            <a:off x="135080" y="122227"/>
            <a:ext cx="2175522" cy="292895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Прямоугольник 6"/>
          <p:cNvSpPr/>
          <p:nvPr/>
        </p:nvSpPr>
        <p:spPr>
          <a:xfrm>
            <a:off x="192049" y="122227"/>
            <a:ext cx="5404701" cy="3000396"/>
          </a:xfrm>
          <a:prstGeom prst="rect">
            <a:avLst/>
          </a:prstGeom>
          <a:solidFill>
            <a:schemeClr val="bg1"/>
          </a:solidFill>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416" name="Rectangle 8"/>
          <p:cNvSpPr>
            <a:spLocks noGrp="1" noChangeArrowheads="1"/>
          </p:cNvSpPr>
          <p:nvPr>
            <p:ph type="subTitle" idx="4"/>
          </p:nvPr>
        </p:nvSpPr>
        <p:spPr>
          <a:xfrm>
            <a:off x="238900" y="193665"/>
            <a:ext cx="3214710" cy="2872581"/>
          </a:xfrm>
        </p:spPr>
        <p:txBody>
          <a:bodyPr/>
          <a:lstStyle/>
          <a:p>
            <a:pPr algn="just">
              <a:lnSpc>
                <a:spcPts val="1400"/>
              </a:lnSpc>
              <a:buFont typeface="Wingdings" pitchFamily="2" charset="2"/>
              <a:buNone/>
            </a:pPr>
            <a:r>
              <a:rPr lang="ru-RU" sz="1600" i="0" dirty="0" smtClean="0">
                <a:solidFill>
                  <a:srgbClr val="0070C0"/>
                </a:solidFill>
                <a:latin typeface="Times New Roman" pitchFamily="18" charset="0"/>
                <a:cs typeface="Times New Roman" pitchFamily="18" charset="0"/>
              </a:rPr>
              <a:t>     </a:t>
            </a:r>
            <a:r>
              <a:rPr lang="en-US" sz="1600" i="0" dirty="0" smtClean="0">
                <a:solidFill>
                  <a:srgbClr val="0070C0"/>
                </a:solidFill>
                <a:latin typeface="Times New Roman" pitchFamily="18" charset="0"/>
                <a:cs typeface="Times New Roman" pitchFamily="18" charset="0"/>
              </a:rPr>
              <a:t> </a:t>
            </a:r>
            <a:r>
              <a:rPr lang="ru-RU" sz="1600" b="0" i="0" dirty="0" smtClean="0">
                <a:solidFill>
                  <a:srgbClr val="0070C0"/>
                </a:solidFill>
                <a:latin typeface="Times New Roman" pitchFamily="18" charset="0"/>
                <a:cs typeface="Times New Roman" pitchFamily="18" charset="0"/>
              </a:rPr>
              <a:t>Просматривая стихи раннего Маяковского, легко убедиться, что изображение города занимает видное место в его творчестве. В целом поэт любит город, признает его научно-технические </a:t>
            </a:r>
            <a:r>
              <a:rPr lang="ru-RU" sz="1600" b="0" i="0" dirty="0" err="1" smtClean="0">
                <a:solidFill>
                  <a:srgbClr val="0070C0"/>
                </a:solidFill>
                <a:latin typeface="Times New Roman" pitchFamily="18" charset="0"/>
                <a:cs typeface="Times New Roman" pitchFamily="18" charset="0"/>
              </a:rPr>
              <a:t>дости-жения</a:t>
            </a:r>
            <a:r>
              <a:rPr lang="ru-RU" sz="1600" b="0" i="0" dirty="0" smtClean="0">
                <a:solidFill>
                  <a:srgbClr val="0070C0"/>
                </a:solidFill>
                <a:latin typeface="Times New Roman" pitchFamily="18" charset="0"/>
                <a:cs typeface="Times New Roman" pitchFamily="18" charset="0"/>
              </a:rPr>
              <a:t>, но порой город пугает поэта, вызывая в его воображении страшные образы. Так, уже одно название стихотворения “</a:t>
            </a:r>
            <a:r>
              <a:rPr lang="ru-RU" sz="1600" b="0" i="0" dirty="0" err="1" smtClean="0">
                <a:solidFill>
                  <a:srgbClr val="0070C0"/>
                </a:solidFill>
                <a:latin typeface="Times New Roman" pitchFamily="18" charset="0"/>
                <a:cs typeface="Times New Roman" pitchFamily="18" charset="0"/>
              </a:rPr>
              <a:t>Адище</a:t>
            </a:r>
            <a:r>
              <a:rPr lang="ru-RU" sz="1600" b="0" i="0" dirty="0" smtClean="0">
                <a:solidFill>
                  <a:srgbClr val="0070C0"/>
                </a:solidFill>
                <a:latin typeface="Times New Roman" pitchFamily="18" charset="0"/>
                <a:cs typeface="Times New Roman" pitchFamily="18" charset="0"/>
              </a:rPr>
              <a:t> города” шокирует читателя: </a:t>
            </a:r>
          </a:p>
          <a:p>
            <a:pPr algn="just">
              <a:lnSpc>
                <a:spcPts val="1400"/>
              </a:lnSpc>
              <a:buFont typeface="Wingdings" pitchFamily="2" charset="2"/>
              <a:buNone/>
            </a:pPr>
            <a:r>
              <a:rPr lang="ru-RU" sz="1300" dirty="0" err="1" smtClean="0">
                <a:solidFill>
                  <a:srgbClr val="0070C0"/>
                </a:solidFill>
                <a:latin typeface="Times New Roman" pitchFamily="18" charset="0"/>
                <a:cs typeface="Times New Roman" pitchFamily="18" charset="0"/>
              </a:rPr>
              <a:t>Адище</a:t>
            </a:r>
            <a:r>
              <a:rPr lang="ru-RU" sz="1300" dirty="0" smtClean="0">
                <a:solidFill>
                  <a:srgbClr val="0070C0"/>
                </a:solidFill>
                <a:latin typeface="Times New Roman" pitchFamily="18" charset="0"/>
                <a:cs typeface="Times New Roman" pitchFamily="18" charset="0"/>
              </a:rPr>
              <a:t> города окна разбили </a:t>
            </a:r>
          </a:p>
          <a:p>
            <a:pPr algn="just">
              <a:lnSpc>
                <a:spcPts val="1400"/>
              </a:lnSpc>
              <a:buFont typeface="Wingdings" pitchFamily="2" charset="2"/>
              <a:buNone/>
            </a:pPr>
            <a:r>
              <a:rPr lang="ru-RU" sz="1300" dirty="0" smtClean="0">
                <a:solidFill>
                  <a:srgbClr val="0070C0"/>
                </a:solidFill>
                <a:latin typeface="Times New Roman" pitchFamily="18" charset="0"/>
                <a:cs typeface="Times New Roman" pitchFamily="18" charset="0"/>
              </a:rPr>
              <a:t>на крохотные, сосущие </a:t>
            </a:r>
            <a:r>
              <a:rPr lang="ru-RU" sz="1300" dirty="0" err="1" smtClean="0">
                <a:solidFill>
                  <a:srgbClr val="0070C0"/>
                </a:solidFill>
                <a:latin typeface="Times New Roman" pitchFamily="18" charset="0"/>
                <a:cs typeface="Times New Roman" pitchFamily="18" charset="0"/>
              </a:rPr>
              <a:t>адки</a:t>
            </a:r>
            <a:r>
              <a:rPr lang="ru-RU" sz="1300" dirty="0" smtClean="0">
                <a:solidFill>
                  <a:srgbClr val="0070C0"/>
                </a:solidFill>
                <a:latin typeface="Times New Roman" pitchFamily="18" charset="0"/>
                <a:cs typeface="Times New Roman" pitchFamily="18" charset="0"/>
              </a:rPr>
              <a:t>. </a:t>
            </a:r>
          </a:p>
          <a:p>
            <a:pPr algn="just">
              <a:lnSpc>
                <a:spcPts val="1400"/>
              </a:lnSpc>
              <a:buFont typeface="Wingdings" pitchFamily="2" charset="2"/>
              <a:buNone/>
            </a:pPr>
            <a:r>
              <a:rPr lang="ru-RU" sz="1300" dirty="0" smtClean="0">
                <a:solidFill>
                  <a:srgbClr val="0070C0"/>
                </a:solidFill>
                <a:latin typeface="Times New Roman" pitchFamily="18" charset="0"/>
                <a:cs typeface="Times New Roman" pitchFamily="18" charset="0"/>
              </a:rPr>
              <a:t>Рыжие дьяволы, вздымались автомобили, </a:t>
            </a:r>
          </a:p>
          <a:p>
            <a:pPr algn="just">
              <a:lnSpc>
                <a:spcPts val="1400"/>
              </a:lnSpc>
              <a:buFont typeface="Wingdings" pitchFamily="2" charset="2"/>
              <a:buNone/>
            </a:pPr>
            <a:r>
              <a:rPr lang="ru-RU" sz="1300" dirty="0" smtClean="0">
                <a:solidFill>
                  <a:srgbClr val="0070C0"/>
                </a:solidFill>
                <a:latin typeface="Times New Roman" pitchFamily="18" charset="0"/>
                <a:cs typeface="Times New Roman" pitchFamily="18" charset="0"/>
              </a:rPr>
              <a:t>над самым ухом взрывая гудки. </a:t>
            </a:r>
          </a:p>
          <a:p>
            <a:pPr algn="just">
              <a:lnSpc>
                <a:spcPts val="1400"/>
              </a:lnSpc>
              <a:buFont typeface="Wingdings" pitchFamily="2" charset="2"/>
              <a:buNone/>
            </a:pPr>
            <a:r>
              <a:rPr lang="ru-RU" sz="1400" dirty="0" smtClean="0">
                <a:solidFill>
                  <a:srgbClr val="0070C0"/>
                </a:solidFill>
                <a:latin typeface="Times New Roman" pitchFamily="18" charset="0"/>
                <a:cs typeface="Times New Roman" pitchFamily="18" charset="0"/>
              </a:rPr>
              <a:t>    </a:t>
            </a:r>
            <a:endParaRPr lang="ru-RU" sz="1400" dirty="0">
              <a:solidFill>
                <a:srgbClr val="0070C0"/>
              </a:solidFill>
              <a:latin typeface="Times New Roman" pitchFamily="18" charset="0"/>
              <a:cs typeface="Times New Roman" pitchFamily="18" charset="0"/>
            </a:endParaRPr>
          </a:p>
        </p:txBody>
      </p:sp>
      <p:pic>
        <p:nvPicPr>
          <p:cNvPr id="8" name="Picture 2" descr="https://pp.userapi.com/c636623/v636623899/50ac3/eO-QCp5gFuA.jpg"/>
          <p:cNvPicPr>
            <a:picLocks noChangeAspect="1" noChangeArrowheads="1"/>
          </p:cNvPicPr>
          <p:nvPr/>
        </p:nvPicPr>
        <p:blipFill>
          <a:blip r:embed="rId2"/>
          <a:srcRect/>
          <a:stretch>
            <a:fillRect/>
          </a:stretch>
        </p:blipFill>
        <p:spPr bwMode="auto">
          <a:xfrm>
            <a:off x="3525048" y="193665"/>
            <a:ext cx="2000263" cy="2786082"/>
          </a:xfrm>
          <a:prstGeom prst="rect">
            <a:avLst/>
          </a:prstGeom>
          <a:no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https://pp.userapi.com/c836232/v836232899/b905/bPAqdgu1J2w.jpg"/>
          <p:cNvPicPr>
            <a:picLocks noChangeAspect="1" noChangeArrowheads="1"/>
          </p:cNvPicPr>
          <p:nvPr/>
        </p:nvPicPr>
        <p:blipFill>
          <a:blip r:embed="rId2"/>
          <a:srcRect/>
          <a:stretch>
            <a:fillRect/>
          </a:stretch>
        </p:blipFill>
        <p:spPr bwMode="auto">
          <a:xfrm>
            <a:off x="96024" y="622293"/>
            <a:ext cx="2214578" cy="2428892"/>
          </a:xfrm>
          <a:prstGeom prst="rect">
            <a:avLst/>
          </a:prstGeom>
          <a:noFill/>
        </p:spPr>
      </p:pic>
      <p:sp>
        <p:nvSpPr>
          <p:cNvPr id="4" name="Заголовок 3"/>
          <p:cNvSpPr>
            <a:spLocks noGrp="1"/>
          </p:cNvSpPr>
          <p:nvPr>
            <p:ph type="title"/>
          </p:nvPr>
        </p:nvSpPr>
        <p:spPr>
          <a:xfrm>
            <a:off x="167462" y="0"/>
            <a:ext cx="5162873" cy="492443"/>
          </a:xfrm>
        </p:spPr>
        <p:txBody>
          <a:bodyPr/>
          <a:lstStyle/>
          <a:p>
            <a:r>
              <a:rPr lang="ru-RU" dirty="0" smtClean="0"/>
              <a:t>                    </a:t>
            </a:r>
            <a:r>
              <a:rPr lang="ru-RU" sz="3200" dirty="0" smtClean="0">
                <a:latin typeface="Times New Roman" pitchFamily="18" charset="0"/>
                <a:cs typeface="Times New Roman" pitchFamily="18" charset="0"/>
              </a:rPr>
              <a:t>«Послушайте»</a:t>
            </a:r>
            <a:endParaRPr lang="ru-RU" sz="3200" dirty="0">
              <a:latin typeface="Times New Roman" pitchFamily="18" charset="0"/>
              <a:cs typeface="Times New Roman" pitchFamily="18" charset="0"/>
            </a:endParaRPr>
          </a:p>
        </p:txBody>
      </p:sp>
      <p:sp>
        <p:nvSpPr>
          <p:cNvPr id="5" name="Текст 4"/>
          <p:cNvSpPr>
            <a:spLocks noGrp="1"/>
          </p:cNvSpPr>
          <p:nvPr>
            <p:ph type="body" idx="1"/>
          </p:nvPr>
        </p:nvSpPr>
        <p:spPr>
          <a:xfrm>
            <a:off x="2382040" y="622293"/>
            <a:ext cx="3261562" cy="2431435"/>
          </a:xfrm>
        </p:spPr>
        <p:txBody>
          <a:bodyPr/>
          <a:lstStyle/>
          <a:p>
            <a:pPr algn="just"/>
            <a:r>
              <a:rPr lang="ru-RU" sz="16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Стихотворение  - «крик отчаяния,</a:t>
            </a:r>
          </a:p>
          <a:p>
            <a:pPr algn="just"/>
            <a:r>
              <a:rPr lang="ru-RU" sz="1400" dirty="0" smtClean="0">
                <a:latin typeface="Times New Roman" pitchFamily="18" charset="0"/>
                <a:cs typeface="Times New Roman" pitchFamily="18" charset="0"/>
              </a:rPr>
              <a:t>обращенный к человечеству». </a:t>
            </a:r>
            <a:r>
              <a:rPr lang="ru-RU" sz="1400" dirty="0" err="1" smtClean="0">
                <a:latin typeface="Times New Roman" pitchFamily="18" charset="0"/>
                <a:cs typeface="Times New Roman" pitchFamily="18" charset="0"/>
              </a:rPr>
              <a:t>Повели-тельный</a:t>
            </a:r>
            <a:r>
              <a:rPr lang="ru-RU" sz="1400" dirty="0" smtClean="0">
                <a:latin typeface="Times New Roman" pitchFamily="18" charset="0"/>
                <a:cs typeface="Times New Roman" pitchFamily="18" charset="0"/>
              </a:rPr>
              <a:t> глагол «Послушайте!» </a:t>
            </a:r>
            <a:r>
              <a:rPr lang="ru-RU" sz="1400" dirty="0" err="1" smtClean="0">
                <a:latin typeface="Times New Roman" pitchFamily="18" charset="0"/>
                <a:cs typeface="Times New Roman" pitchFamily="18" charset="0"/>
              </a:rPr>
              <a:t>упот-ребляется</a:t>
            </a:r>
            <a:r>
              <a:rPr lang="ru-RU" sz="1400" dirty="0" smtClean="0">
                <a:latin typeface="Times New Roman" pitchFamily="18" charset="0"/>
                <a:cs typeface="Times New Roman" pitchFamily="18" charset="0"/>
              </a:rPr>
              <a:t> трижды и держит </a:t>
            </a:r>
            <a:r>
              <a:rPr lang="ru-RU" sz="1400" dirty="0" err="1" smtClean="0">
                <a:latin typeface="Times New Roman" pitchFamily="18" charset="0"/>
                <a:cs typeface="Times New Roman" pitchFamily="18" charset="0"/>
              </a:rPr>
              <a:t>чита-теля</a:t>
            </a:r>
            <a:r>
              <a:rPr lang="ru-RU" sz="1400" dirty="0" smtClean="0">
                <a:latin typeface="Times New Roman" pitchFamily="18" charset="0"/>
                <a:cs typeface="Times New Roman" pitchFamily="18" charset="0"/>
              </a:rPr>
              <a:t> в напряжении. Это </a:t>
            </a:r>
            <a:r>
              <a:rPr lang="ru-RU" sz="1400" dirty="0" err="1" smtClean="0">
                <a:latin typeface="Times New Roman" pitchFamily="18" charset="0"/>
                <a:cs typeface="Times New Roman" pitchFamily="18" charset="0"/>
              </a:rPr>
              <a:t>требова-тельное</a:t>
            </a:r>
            <a:r>
              <a:rPr lang="ru-RU" sz="1400" dirty="0" smtClean="0">
                <a:latin typeface="Times New Roman" pitchFamily="18" charset="0"/>
                <a:cs typeface="Times New Roman" pitchFamily="18" charset="0"/>
              </a:rPr>
              <a:t>  обращение услышать автора и подумать, зачем «зажигают звёзды».</a:t>
            </a:r>
          </a:p>
          <a:p>
            <a:pPr algn="just"/>
            <a:r>
              <a:rPr lang="ru-RU" sz="1400" dirty="0" smtClean="0">
                <a:latin typeface="Times New Roman" pitchFamily="18" charset="0"/>
                <a:cs typeface="Times New Roman" pitchFamily="18" charset="0"/>
              </a:rPr>
              <a:t>Лирическому герою «необходима хоть одна звезда», ему «страшно» и «тревожно», если «звёзд не зажигают».</a:t>
            </a:r>
          </a:p>
          <a:p>
            <a:endParaRPr lang="ru-RU" sz="1600"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5"/>
          <p:cNvSpPr/>
          <p:nvPr/>
        </p:nvSpPr>
        <p:spPr>
          <a:xfrm>
            <a:off x="96024" y="122227"/>
            <a:ext cx="5572164" cy="3071834"/>
          </a:xfrm>
          <a:prstGeom prst="rect">
            <a:avLst/>
          </a:prstGeom>
          <a:solidFill>
            <a:schemeClr val="bg1"/>
          </a:solidFill>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Текст 2"/>
          <p:cNvSpPr>
            <a:spLocks noGrp="1"/>
          </p:cNvSpPr>
          <p:nvPr>
            <p:ph type="body" idx="1"/>
          </p:nvPr>
        </p:nvSpPr>
        <p:spPr>
          <a:xfrm>
            <a:off x="381776" y="265103"/>
            <a:ext cx="5072098" cy="2708434"/>
          </a:xfrm>
        </p:spPr>
        <p:txBody>
          <a:bodyPr/>
          <a:lstStyle/>
          <a:p>
            <a:pPr algn="just"/>
            <a:r>
              <a:rPr lang="ru-RU" sz="1400" dirty="0" smtClean="0">
                <a:latin typeface="Times New Roman" pitchFamily="18" charset="0"/>
                <a:cs typeface="Times New Roman" pitchFamily="18" charset="0"/>
              </a:rPr>
              <a:t>    В с</a:t>
            </a:r>
            <a:r>
              <a:rPr lang="ru-RU" sz="1600" dirty="0" smtClean="0">
                <a:latin typeface="Times New Roman" pitchFamily="18" charset="0"/>
                <a:cs typeface="Times New Roman" pitchFamily="18" charset="0"/>
              </a:rPr>
              <a:t>тихотворении «Послушайте!»  поэт призывает подняться над скучной и тусклой жизнью и увидеть вокруг себя не «</a:t>
            </a:r>
            <a:r>
              <a:rPr lang="ru-RU" sz="1600" dirty="0" err="1" smtClean="0">
                <a:latin typeface="Times New Roman" pitchFamily="18" charset="0"/>
                <a:cs typeface="Times New Roman" pitchFamily="18" charset="0"/>
              </a:rPr>
              <a:t>плевочки</a:t>
            </a:r>
            <a:r>
              <a:rPr lang="ru-RU" sz="1600" dirty="0" smtClean="0">
                <a:latin typeface="Times New Roman" pitchFamily="18" charset="0"/>
                <a:cs typeface="Times New Roman" pitchFamily="18" charset="0"/>
              </a:rPr>
              <a:t>», а звёзды. Маяковский стремился зажечь каждую человеческую душу, показать ей необычайную красоту жизни, сделать так, чтобы в каждой «обязательно была звезда». Поэт говорит о высших целях человеческого существования, зовёт к обновлению, преображению самой души человека.</a:t>
            </a:r>
          </a:p>
          <a:p>
            <a:pPr algn="just"/>
            <a:r>
              <a:rPr lang="ru-RU" sz="1600" dirty="0" smtClean="0">
                <a:latin typeface="Times New Roman" pitchFamily="18" charset="0"/>
                <a:cs typeface="Times New Roman" pitchFamily="18" charset="0"/>
              </a:rPr>
              <a:t>   Но толпа так и не услышала призывов Маяковского, она была слепа и глуха к крикам души поэта.</a:t>
            </a:r>
            <a:endParaRPr lang="ru-RU" sz="1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Прямоугольник 6"/>
          <p:cNvSpPr/>
          <p:nvPr/>
        </p:nvSpPr>
        <p:spPr>
          <a:xfrm>
            <a:off x="96024" y="122228"/>
            <a:ext cx="5572164" cy="3071833"/>
          </a:xfrm>
          <a:prstGeom prst="rect">
            <a:avLst/>
          </a:prstGeom>
          <a:solidFill>
            <a:schemeClr val="bg1"/>
          </a:solidFill>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415" name="Rectangle 7"/>
          <p:cNvSpPr>
            <a:spLocks noGrp="1" noChangeArrowheads="1"/>
          </p:cNvSpPr>
          <p:nvPr>
            <p:ph type="ctrTitle"/>
          </p:nvPr>
        </p:nvSpPr>
        <p:spPr>
          <a:xfrm>
            <a:off x="138101" y="107411"/>
            <a:ext cx="5626112" cy="353943"/>
          </a:xfrm>
        </p:spPr>
        <p:txBody>
          <a:bodyPr/>
          <a:lstStyle/>
          <a:p>
            <a:r>
              <a:rPr lang="ru-RU" sz="2300" dirty="0">
                <a:solidFill>
                  <a:srgbClr val="FFFFFF"/>
                </a:solidFill>
                <a:latin typeface="Comic Sans MS" pitchFamily="66" charset="0"/>
              </a:rPr>
              <a:t>Тема города</a:t>
            </a:r>
          </a:p>
        </p:txBody>
      </p:sp>
      <p:sp>
        <p:nvSpPr>
          <p:cNvPr id="17416" name="Rectangle 8"/>
          <p:cNvSpPr>
            <a:spLocks noGrp="1" noChangeArrowheads="1"/>
          </p:cNvSpPr>
          <p:nvPr>
            <p:ph type="subTitle" idx="4"/>
          </p:nvPr>
        </p:nvSpPr>
        <p:spPr>
          <a:xfrm>
            <a:off x="96024" y="2077864"/>
            <a:ext cx="5357850" cy="1166986"/>
          </a:xfrm>
        </p:spPr>
        <p:txBody>
          <a:bodyPr/>
          <a:lstStyle/>
          <a:p>
            <a:pPr algn="ctr">
              <a:lnSpc>
                <a:spcPts val="1080"/>
              </a:lnSpc>
              <a:buFont typeface="Wingdings" pitchFamily="2" charset="2"/>
              <a:buNone/>
            </a:pPr>
            <a:r>
              <a:rPr lang="ru-RU" sz="700" i="0" dirty="0">
                <a:solidFill>
                  <a:srgbClr val="0070C0"/>
                </a:solidFill>
                <a:latin typeface="Times New Roman" pitchFamily="18" charset="0"/>
                <a:cs typeface="Times New Roman" pitchFamily="18" charset="0"/>
              </a:rPr>
              <a:t>     </a:t>
            </a:r>
            <a:r>
              <a:rPr lang="en-US" sz="700" i="0" dirty="0">
                <a:solidFill>
                  <a:srgbClr val="0070C0"/>
                </a:solidFill>
                <a:latin typeface="Times New Roman" pitchFamily="18" charset="0"/>
                <a:cs typeface="Times New Roman" pitchFamily="18" charset="0"/>
              </a:rPr>
              <a:t> </a:t>
            </a:r>
            <a:endParaRPr lang="ru-RU" sz="700" dirty="0">
              <a:solidFill>
                <a:srgbClr val="0070C0"/>
              </a:solidFill>
              <a:latin typeface="Times New Roman" pitchFamily="18" charset="0"/>
              <a:cs typeface="Times New Roman" pitchFamily="18" charset="0"/>
            </a:endParaRPr>
          </a:p>
          <a:p>
            <a:pPr algn="ctr">
              <a:lnSpc>
                <a:spcPts val="1600"/>
              </a:lnSpc>
              <a:buFont typeface="Wingdings" pitchFamily="2" charset="2"/>
              <a:buNone/>
            </a:pPr>
            <a:r>
              <a:rPr lang="ru-RU" sz="1800" dirty="0" smtClean="0">
                <a:solidFill>
                  <a:srgbClr val="0070C0"/>
                </a:solidFill>
                <a:latin typeface="Times New Roman" pitchFamily="18" charset="0"/>
                <a:cs typeface="Times New Roman" pitchFamily="18" charset="0"/>
              </a:rPr>
              <a:t>             Багровый </a:t>
            </a:r>
            <a:r>
              <a:rPr lang="ru-RU" sz="1800" dirty="0">
                <a:solidFill>
                  <a:srgbClr val="0070C0"/>
                </a:solidFill>
                <a:latin typeface="Times New Roman" pitchFamily="18" charset="0"/>
                <a:cs typeface="Times New Roman" pitchFamily="18" charset="0"/>
              </a:rPr>
              <a:t>и белый отброшен и скомкан, </a:t>
            </a:r>
          </a:p>
          <a:p>
            <a:pPr algn="ctr">
              <a:lnSpc>
                <a:spcPts val="1600"/>
              </a:lnSpc>
              <a:buFont typeface="Wingdings" pitchFamily="2" charset="2"/>
              <a:buNone/>
            </a:pPr>
            <a:r>
              <a:rPr lang="ru-RU" sz="1800" dirty="0" smtClean="0">
                <a:solidFill>
                  <a:srgbClr val="0070C0"/>
                </a:solidFill>
                <a:latin typeface="Times New Roman" pitchFamily="18" charset="0"/>
                <a:cs typeface="Times New Roman" pitchFamily="18" charset="0"/>
              </a:rPr>
              <a:t>         В </a:t>
            </a:r>
            <a:r>
              <a:rPr lang="ru-RU" sz="1800" dirty="0">
                <a:solidFill>
                  <a:srgbClr val="0070C0"/>
                </a:solidFill>
                <a:latin typeface="Times New Roman" pitchFamily="18" charset="0"/>
                <a:cs typeface="Times New Roman" pitchFamily="18" charset="0"/>
              </a:rPr>
              <a:t>зеленый бросали горстями дукаты, </a:t>
            </a:r>
          </a:p>
          <a:p>
            <a:pPr algn="ctr">
              <a:lnSpc>
                <a:spcPts val="1600"/>
              </a:lnSpc>
              <a:buFont typeface="Wingdings" pitchFamily="2" charset="2"/>
              <a:buNone/>
            </a:pPr>
            <a:r>
              <a:rPr lang="ru-RU" sz="1800" dirty="0" smtClean="0">
                <a:solidFill>
                  <a:srgbClr val="0070C0"/>
                </a:solidFill>
                <a:latin typeface="Times New Roman" pitchFamily="18" charset="0"/>
                <a:cs typeface="Times New Roman" pitchFamily="18" charset="0"/>
              </a:rPr>
              <a:t>        А </a:t>
            </a:r>
            <a:r>
              <a:rPr lang="ru-RU" sz="1800" dirty="0">
                <a:solidFill>
                  <a:srgbClr val="0070C0"/>
                </a:solidFill>
                <a:latin typeface="Times New Roman" pitchFamily="18" charset="0"/>
                <a:cs typeface="Times New Roman" pitchFamily="18" charset="0"/>
              </a:rPr>
              <a:t>черным ладоням сбежавшихся окон </a:t>
            </a:r>
          </a:p>
          <a:p>
            <a:pPr algn="ctr">
              <a:lnSpc>
                <a:spcPts val="1600"/>
              </a:lnSpc>
              <a:buFont typeface="Wingdings" pitchFamily="2" charset="2"/>
              <a:buNone/>
            </a:pPr>
            <a:r>
              <a:rPr lang="ru-RU" sz="1800" dirty="0">
                <a:solidFill>
                  <a:srgbClr val="0070C0"/>
                </a:solidFill>
                <a:latin typeface="Times New Roman" pitchFamily="18" charset="0"/>
                <a:cs typeface="Times New Roman" pitchFamily="18" charset="0"/>
              </a:rPr>
              <a:t>Раздали горящие желтые карты. </a:t>
            </a:r>
          </a:p>
          <a:p>
            <a:pPr algn="ctr">
              <a:lnSpc>
                <a:spcPts val="1600"/>
              </a:lnSpc>
              <a:buFont typeface="Wingdings" pitchFamily="2" charset="2"/>
              <a:buNone/>
            </a:pPr>
            <a:r>
              <a:rPr lang="ru-RU" sz="1800" dirty="0">
                <a:solidFill>
                  <a:srgbClr val="0070C0"/>
                </a:solidFill>
                <a:latin typeface="Times New Roman" pitchFamily="18" charset="0"/>
                <a:cs typeface="Times New Roman" pitchFamily="18" charset="0"/>
              </a:rPr>
              <a:t>    </a:t>
            </a:r>
          </a:p>
        </p:txBody>
      </p:sp>
      <p:sp>
        <p:nvSpPr>
          <p:cNvPr id="5" name="Прямоугольник 4"/>
          <p:cNvSpPr/>
          <p:nvPr/>
        </p:nvSpPr>
        <p:spPr>
          <a:xfrm>
            <a:off x="167462" y="193665"/>
            <a:ext cx="5429288" cy="1938992"/>
          </a:xfrm>
          <a:prstGeom prst="rect">
            <a:avLst/>
          </a:prstGeom>
        </p:spPr>
        <p:txBody>
          <a:bodyPr wrap="square">
            <a:spAutoFit/>
          </a:bodyPr>
          <a:lstStyle/>
          <a:p>
            <a:pPr algn="just"/>
            <a:r>
              <a:rPr lang="ru-RU" sz="1500" dirty="0" smtClean="0">
                <a:solidFill>
                  <a:srgbClr val="0070C0"/>
                </a:solidFill>
                <a:latin typeface="Times New Roman" pitchFamily="18" charset="0"/>
                <a:cs typeface="Times New Roman" pitchFamily="18" charset="0"/>
              </a:rPr>
              <a:t>      Но в другом стихотворении, “Ночь”, перед нами предстает картина ночного города: яркая, красочная, праздничная от рекламных огней. Поэт описывает ночной город как художник, выбирая интересные метафоры, необычные сравнения, добавляя яркие краски (багровый, белый, зеленый, черный, желтый). Мы даже не сразу понимаем, что перед нами изображение дома с зажженными окнами, уличных фонарей, освещающих дорогу, ночной неоновой рекламы: </a:t>
            </a:r>
            <a:endParaRPr lang="ru-RU" sz="1500"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Прямоугольник 6"/>
          <p:cNvSpPr/>
          <p:nvPr/>
        </p:nvSpPr>
        <p:spPr>
          <a:xfrm>
            <a:off x="96024" y="550855"/>
            <a:ext cx="5572164" cy="2643206"/>
          </a:xfrm>
          <a:prstGeom prst="rect">
            <a:avLst/>
          </a:prstGeom>
          <a:solidFill>
            <a:schemeClr val="bg1"/>
          </a:solidFill>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0" y="0"/>
            <a:ext cx="5764213" cy="4794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7570" name="Rectangle 2"/>
          <p:cNvSpPr>
            <a:spLocks noGrp="1" noChangeArrowheads="1"/>
          </p:cNvSpPr>
          <p:nvPr>
            <p:ph type="ctrTitle"/>
          </p:nvPr>
        </p:nvSpPr>
        <p:spPr>
          <a:xfrm>
            <a:off x="238900" y="50789"/>
            <a:ext cx="5357850" cy="861774"/>
          </a:xfrm>
        </p:spPr>
        <p:txBody>
          <a:bodyPr/>
          <a:lstStyle/>
          <a:p>
            <a:r>
              <a:rPr lang="ru-RU" sz="2800" dirty="0" smtClean="0">
                <a:latin typeface="Times New Roman" pitchFamily="18" charset="0"/>
                <a:cs typeface="Times New Roman" pitchFamily="18" charset="0"/>
              </a:rPr>
              <a:t>Тема   </a:t>
            </a:r>
            <a:r>
              <a:rPr lang="ru-RU" sz="2800" dirty="0">
                <a:latin typeface="Times New Roman" pitchFamily="18" charset="0"/>
                <a:cs typeface="Times New Roman" pitchFamily="18" charset="0"/>
              </a:rPr>
              <a:t>любви </a:t>
            </a:r>
            <a:r>
              <a:rPr lang="ru-RU" sz="2800" dirty="0" smtClean="0">
                <a:latin typeface="Times New Roman" pitchFamily="18" charset="0"/>
                <a:cs typeface="Times New Roman" pitchFamily="18" charset="0"/>
              </a:rPr>
              <a:t>  и   </a:t>
            </a:r>
            <a:r>
              <a:rPr lang="ru-RU" sz="2800" dirty="0">
                <a:latin typeface="Times New Roman" pitchFamily="18" charset="0"/>
                <a:cs typeface="Times New Roman" pitchFamily="18" charset="0"/>
              </a:rPr>
              <a:t>одиночества</a:t>
            </a:r>
          </a:p>
        </p:txBody>
      </p:sp>
      <p:sp>
        <p:nvSpPr>
          <p:cNvPr id="237571" name="Rectangle 3"/>
          <p:cNvSpPr>
            <a:spLocks noGrp="1" noChangeArrowheads="1"/>
          </p:cNvSpPr>
          <p:nvPr>
            <p:ph type="subTitle" idx="4"/>
          </p:nvPr>
        </p:nvSpPr>
        <p:spPr>
          <a:xfrm>
            <a:off x="167462" y="693731"/>
            <a:ext cx="5429289" cy="2412968"/>
          </a:xfrm>
        </p:spPr>
        <p:txBody>
          <a:bodyPr/>
          <a:lstStyle/>
          <a:p>
            <a:pPr algn="ctr">
              <a:lnSpc>
                <a:spcPct val="80000"/>
              </a:lnSpc>
              <a:buFont typeface="Wingdings" pitchFamily="2" charset="2"/>
              <a:buNone/>
            </a:pPr>
            <a:r>
              <a:rPr lang="ru-RU" sz="900" i="0" dirty="0">
                <a:solidFill>
                  <a:srgbClr val="0070C0"/>
                </a:solidFill>
                <a:latin typeface="Times New Roman" pitchFamily="18" charset="0"/>
                <a:cs typeface="Times New Roman" pitchFamily="18" charset="0"/>
              </a:rPr>
              <a:t>      </a:t>
            </a:r>
            <a:r>
              <a:rPr lang="ru-RU" sz="1100" i="0" dirty="0">
                <a:solidFill>
                  <a:srgbClr val="0070C0"/>
                </a:solidFill>
                <a:latin typeface="Times New Roman" pitchFamily="18" charset="0"/>
                <a:cs typeface="Times New Roman" pitchFamily="18" charset="0"/>
              </a:rPr>
              <a:t>С темой города перекликается и даже вытекает из нее тема любви и  одиночества. Лирический герой ранней лирики Маяковского одинок в этом городе, его никто не слышит, не понимает, над ним смеются, его осуждают (“Скрипка и немножко нервно”, “Я”). В стихотворении “Дешевая распродажа” поэт говорит, что готов отдать все на свете за “единственное слово, ласковое, человечье”. Чем же вызвано такое трагическое мироощущение? Неразделенной любовью. В стихотворении “</a:t>
            </a:r>
            <a:r>
              <a:rPr lang="ru-RU" sz="1100" i="0" dirty="0" err="1">
                <a:solidFill>
                  <a:srgbClr val="0070C0"/>
                </a:solidFill>
                <a:latin typeface="Times New Roman" pitchFamily="18" charset="0"/>
                <a:cs typeface="Times New Roman" pitchFamily="18" charset="0"/>
              </a:rPr>
              <a:t>Лиличка</a:t>
            </a:r>
            <a:r>
              <a:rPr lang="ru-RU" sz="1100" i="0" dirty="0">
                <a:solidFill>
                  <a:srgbClr val="0070C0"/>
                </a:solidFill>
                <a:latin typeface="Times New Roman" pitchFamily="18" charset="0"/>
                <a:cs typeface="Times New Roman" pitchFamily="18" charset="0"/>
              </a:rPr>
              <a:t> (вместо письма)” и поэме “Облако в штанах” мотив неразделенной любви является ведущим. (“Завтра ты забудешь, что я тебя короновал”, “Дай же последней нежностью выстлать твой уходящий шаг”). В этих произведениях лирический герой предстает нежным и очень ранимым человеком, не мужчиной, а “облаком в штанах”. Но его отвергают, и он превращается в проснувшийся вулкан. В поэме “Облако в штанах” показано превращение громады-любви в громаду-ненависть ко всем и вся. Разочаровавшись в любви, герой испускает четыре крика “долой”:</a:t>
            </a:r>
            <a:r>
              <a:rPr lang="ru-RU" sz="1100" dirty="0">
                <a:solidFill>
                  <a:srgbClr val="0070C0"/>
                </a:solidFill>
                <a:latin typeface="Times New Roman" pitchFamily="18" charset="0"/>
                <a:cs typeface="Times New Roman" pitchFamily="18" charset="0"/>
              </a:rPr>
              <a:t> </a:t>
            </a:r>
          </a:p>
          <a:p>
            <a:pPr algn="ctr">
              <a:lnSpc>
                <a:spcPct val="80000"/>
              </a:lnSpc>
              <a:buFont typeface="Wingdings" pitchFamily="2" charset="2"/>
              <a:buNone/>
            </a:pPr>
            <a:r>
              <a:rPr lang="ru-RU" sz="1100" dirty="0">
                <a:solidFill>
                  <a:srgbClr val="0070C0"/>
                </a:solidFill>
                <a:latin typeface="Times New Roman" pitchFamily="18" charset="0"/>
                <a:cs typeface="Times New Roman" pitchFamily="18" charset="0"/>
              </a:rPr>
              <a:t>Долой вашу любовь! </a:t>
            </a:r>
          </a:p>
          <a:p>
            <a:pPr algn="ctr">
              <a:lnSpc>
                <a:spcPct val="80000"/>
              </a:lnSpc>
              <a:buFont typeface="Wingdings" pitchFamily="2" charset="2"/>
              <a:buNone/>
            </a:pPr>
            <a:r>
              <a:rPr lang="ru-RU" sz="1100" dirty="0">
                <a:solidFill>
                  <a:srgbClr val="0070C0"/>
                </a:solidFill>
                <a:latin typeface="Times New Roman" pitchFamily="18" charset="0"/>
                <a:cs typeface="Times New Roman" pitchFamily="18" charset="0"/>
              </a:rPr>
              <a:t>Долой ваше искусство! </a:t>
            </a:r>
          </a:p>
          <a:p>
            <a:pPr algn="ctr">
              <a:lnSpc>
                <a:spcPct val="80000"/>
              </a:lnSpc>
              <a:buFont typeface="Wingdings" pitchFamily="2" charset="2"/>
              <a:buNone/>
            </a:pPr>
            <a:r>
              <a:rPr lang="ru-RU" sz="1100" dirty="0">
                <a:solidFill>
                  <a:srgbClr val="0070C0"/>
                </a:solidFill>
                <a:latin typeface="Times New Roman" pitchFamily="18" charset="0"/>
                <a:cs typeface="Times New Roman" pitchFamily="18" charset="0"/>
              </a:rPr>
              <a:t>Долой ваше государство!  </a:t>
            </a:r>
          </a:p>
          <a:p>
            <a:pPr algn="ctr">
              <a:lnSpc>
                <a:spcPct val="80000"/>
              </a:lnSpc>
              <a:buFont typeface="Wingdings" pitchFamily="2" charset="2"/>
              <a:buNone/>
            </a:pPr>
            <a:r>
              <a:rPr lang="ru-RU" sz="1100" dirty="0">
                <a:solidFill>
                  <a:srgbClr val="0070C0"/>
                </a:solidFill>
                <a:latin typeface="Times New Roman" pitchFamily="18" charset="0"/>
                <a:cs typeface="Times New Roman" pitchFamily="18" charset="0"/>
              </a:rPr>
              <a:t>Долой вашу религию! </a:t>
            </a:r>
          </a:p>
          <a:p>
            <a:pPr algn="ctr">
              <a:lnSpc>
                <a:spcPct val="80000"/>
              </a:lnSpc>
              <a:buFont typeface="Wingdings" pitchFamily="2" charset="2"/>
              <a:buNone/>
            </a:pPr>
            <a:endParaRPr lang="ru-RU" sz="900" dirty="0">
              <a:solidFill>
                <a:srgbClr val="0070C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Прямоугольник 6"/>
          <p:cNvSpPr/>
          <p:nvPr/>
        </p:nvSpPr>
        <p:spPr>
          <a:xfrm>
            <a:off x="96024" y="122227"/>
            <a:ext cx="5572164" cy="3071834"/>
          </a:xfrm>
          <a:prstGeom prst="rect">
            <a:avLst/>
          </a:prstGeom>
          <a:solidFill>
            <a:schemeClr val="bg1"/>
          </a:solidFill>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7571" name="Rectangle 3"/>
          <p:cNvSpPr>
            <a:spLocks noGrp="1" noChangeArrowheads="1"/>
          </p:cNvSpPr>
          <p:nvPr>
            <p:ph type="subTitle" idx="4"/>
          </p:nvPr>
        </p:nvSpPr>
        <p:spPr>
          <a:xfrm>
            <a:off x="1953412" y="193665"/>
            <a:ext cx="3643337" cy="2985241"/>
          </a:xfrm>
        </p:spPr>
        <p:txBody>
          <a:bodyPr/>
          <a:lstStyle/>
          <a:p>
            <a:pPr algn="just">
              <a:lnSpc>
                <a:spcPts val="1800"/>
              </a:lnSpc>
              <a:buFont typeface="Wingdings" pitchFamily="2" charset="2"/>
              <a:buNone/>
            </a:pPr>
            <a:r>
              <a:rPr lang="ru-RU" sz="1400" i="0" dirty="0" smtClean="0">
                <a:solidFill>
                  <a:srgbClr val="0070C0"/>
                </a:solidFill>
                <a:latin typeface="Times New Roman" pitchFamily="18" charset="0"/>
                <a:cs typeface="Times New Roman" pitchFamily="18" charset="0"/>
              </a:rPr>
              <a:t>     Страдания </a:t>
            </a:r>
            <a:r>
              <a:rPr lang="ru-RU" sz="1400" i="0" dirty="0">
                <a:solidFill>
                  <a:srgbClr val="0070C0"/>
                </a:solidFill>
                <a:latin typeface="Times New Roman" pitchFamily="18" charset="0"/>
                <a:cs typeface="Times New Roman" pitchFamily="18" charset="0"/>
              </a:rPr>
              <a:t>от неразделенной любви </a:t>
            </a:r>
            <a:r>
              <a:rPr lang="ru-RU" sz="1400" i="0" dirty="0" smtClean="0">
                <a:solidFill>
                  <a:srgbClr val="0070C0"/>
                </a:solidFill>
                <a:latin typeface="Times New Roman" pitchFamily="18" charset="0"/>
                <a:cs typeface="Times New Roman" pitchFamily="18" charset="0"/>
              </a:rPr>
              <a:t>оборачиваются  </a:t>
            </a:r>
            <a:r>
              <a:rPr lang="ru-RU" sz="1400" i="0" dirty="0">
                <a:solidFill>
                  <a:srgbClr val="0070C0"/>
                </a:solidFill>
                <a:latin typeface="Times New Roman" pitchFamily="18" charset="0"/>
                <a:cs typeface="Times New Roman" pitchFamily="18" charset="0"/>
              </a:rPr>
              <a:t>ненавистью </a:t>
            </a:r>
            <a:r>
              <a:rPr lang="ru-RU" sz="1400" i="0" dirty="0" smtClean="0">
                <a:solidFill>
                  <a:srgbClr val="0070C0"/>
                </a:solidFill>
                <a:latin typeface="Times New Roman" pitchFamily="18" charset="0"/>
                <a:cs typeface="Times New Roman" pitchFamily="18" charset="0"/>
              </a:rPr>
              <a:t> к  </a:t>
            </a:r>
            <a:r>
              <a:rPr lang="ru-RU" sz="1400" i="0" dirty="0">
                <a:solidFill>
                  <a:srgbClr val="0070C0"/>
                </a:solidFill>
                <a:latin typeface="Times New Roman" pitchFamily="18" charset="0"/>
                <a:cs typeface="Times New Roman" pitchFamily="18" charset="0"/>
              </a:rPr>
              <a:t>тому </a:t>
            </a:r>
            <a:r>
              <a:rPr lang="ru-RU" sz="1400" i="0" dirty="0" smtClean="0">
                <a:solidFill>
                  <a:srgbClr val="0070C0"/>
                </a:solidFill>
                <a:latin typeface="Times New Roman" pitchFamily="18" charset="0"/>
                <a:cs typeface="Times New Roman" pitchFamily="18" charset="0"/>
              </a:rPr>
              <a:t>  миру </a:t>
            </a:r>
            <a:r>
              <a:rPr lang="ru-RU" sz="1400" i="0" dirty="0">
                <a:solidFill>
                  <a:srgbClr val="0070C0"/>
                </a:solidFill>
                <a:latin typeface="Times New Roman" pitchFamily="18" charset="0"/>
                <a:cs typeface="Times New Roman" pitchFamily="18" charset="0"/>
              </a:rPr>
              <a:t>и тому строю, где все покупается </a:t>
            </a:r>
            <a:r>
              <a:rPr lang="ru-RU" sz="1400" i="0" dirty="0" smtClean="0">
                <a:solidFill>
                  <a:srgbClr val="0070C0"/>
                </a:solidFill>
                <a:latin typeface="Times New Roman" pitchFamily="18" charset="0"/>
                <a:cs typeface="Times New Roman" pitchFamily="18" charset="0"/>
              </a:rPr>
              <a:t>и </a:t>
            </a:r>
            <a:r>
              <a:rPr lang="ru-RU" sz="1400" i="0" dirty="0">
                <a:solidFill>
                  <a:srgbClr val="0070C0"/>
                </a:solidFill>
                <a:latin typeface="Times New Roman" pitchFamily="18" charset="0"/>
                <a:cs typeface="Times New Roman" pitchFamily="18" charset="0"/>
              </a:rPr>
              <a:t>продается. Поэтому главной темой таких </a:t>
            </a:r>
            <a:r>
              <a:rPr lang="ru-RU" sz="1400" i="0" dirty="0" smtClean="0">
                <a:solidFill>
                  <a:srgbClr val="0070C0"/>
                </a:solidFill>
                <a:latin typeface="Times New Roman" pitchFamily="18" charset="0"/>
                <a:cs typeface="Times New Roman" pitchFamily="18" charset="0"/>
              </a:rPr>
              <a:t>стихотворений</a:t>
            </a:r>
            <a:r>
              <a:rPr lang="ru-RU" sz="1400" i="0" dirty="0">
                <a:solidFill>
                  <a:srgbClr val="0070C0"/>
                </a:solidFill>
                <a:latin typeface="Times New Roman" pitchFamily="18" charset="0"/>
                <a:cs typeface="Times New Roman" pitchFamily="18" charset="0"/>
              </a:rPr>
              <a:t>, как “Нате!”, “Вам!”, является тема отрицания буржуазного образа жизни. </a:t>
            </a:r>
            <a:r>
              <a:rPr lang="ru-RU" sz="1400" i="0" dirty="0" smtClean="0">
                <a:solidFill>
                  <a:srgbClr val="0070C0"/>
                </a:solidFill>
                <a:latin typeface="Times New Roman" pitchFamily="18" charset="0"/>
                <a:cs typeface="Times New Roman" pitchFamily="18" charset="0"/>
              </a:rPr>
              <a:t> Маяковский </a:t>
            </a:r>
            <a:r>
              <a:rPr lang="ru-RU" sz="1400" i="0" dirty="0">
                <a:solidFill>
                  <a:srgbClr val="0070C0"/>
                </a:solidFill>
                <a:latin typeface="Times New Roman" pitchFamily="18" charset="0"/>
                <a:cs typeface="Times New Roman" pitchFamily="18" charset="0"/>
              </a:rPr>
              <a:t>издевается над сытой публикой, </a:t>
            </a:r>
            <a:r>
              <a:rPr lang="ru-RU" sz="1400" i="0" dirty="0" smtClean="0">
                <a:solidFill>
                  <a:srgbClr val="0070C0"/>
                </a:solidFill>
                <a:latin typeface="Times New Roman" pitchFamily="18" charset="0"/>
                <a:cs typeface="Times New Roman" pitchFamily="18" charset="0"/>
              </a:rPr>
              <a:t>пришедшей </a:t>
            </a:r>
            <a:r>
              <a:rPr lang="ru-RU" sz="1400" i="0" dirty="0">
                <a:solidFill>
                  <a:srgbClr val="0070C0"/>
                </a:solidFill>
                <a:latin typeface="Times New Roman" pitchFamily="18" charset="0"/>
                <a:cs typeface="Times New Roman" pitchFamily="18" charset="0"/>
              </a:rPr>
              <a:t>ради забавы послушать </a:t>
            </a:r>
            <a:r>
              <a:rPr lang="ru-RU" sz="1400" i="0" dirty="0" smtClean="0">
                <a:solidFill>
                  <a:srgbClr val="0070C0"/>
                </a:solidFill>
                <a:latin typeface="Times New Roman" pitchFamily="18" charset="0"/>
                <a:cs typeface="Times New Roman" pitchFamily="18" charset="0"/>
              </a:rPr>
              <a:t>стихи </a:t>
            </a:r>
            <a:r>
              <a:rPr lang="ru-RU" sz="1400" i="0" dirty="0">
                <a:solidFill>
                  <a:srgbClr val="0070C0"/>
                </a:solidFill>
                <a:latin typeface="Times New Roman" pitchFamily="18" charset="0"/>
                <a:cs typeface="Times New Roman" pitchFamily="18" charset="0"/>
              </a:rPr>
              <a:t>модного поэта:</a:t>
            </a:r>
            <a:r>
              <a:rPr lang="ru-RU" sz="1400" dirty="0">
                <a:solidFill>
                  <a:srgbClr val="0070C0"/>
                </a:solidFill>
                <a:latin typeface="Times New Roman" pitchFamily="18" charset="0"/>
                <a:cs typeface="Times New Roman" pitchFamily="18" charset="0"/>
              </a:rPr>
              <a:t> </a:t>
            </a:r>
          </a:p>
          <a:p>
            <a:pPr algn="l">
              <a:lnSpc>
                <a:spcPts val="1800"/>
              </a:lnSpc>
              <a:buFont typeface="Wingdings" pitchFamily="2" charset="2"/>
              <a:buNone/>
            </a:pPr>
            <a:r>
              <a:rPr lang="ru-RU" sz="1400" dirty="0">
                <a:solidFill>
                  <a:srgbClr val="0070C0"/>
                </a:solidFill>
                <a:latin typeface="Times New Roman" pitchFamily="18" charset="0"/>
                <a:cs typeface="Times New Roman" pitchFamily="18" charset="0"/>
              </a:rPr>
              <a:t>Через час отсюда в чистый переулок </a:t>
            </a:r>
          </a:p>
          <a:p>
            <a:pPr algn="l">
              <a:lnSpc>
                <a:spcPts val="1800"/>
              </a:lnSpc>
              <a:buFont typeface="Wingdings" pitchFamily="2" charset="2"/>
              <a:buNone/>
            </a:pPr>
            <a:r>
              <a:rPr lang="ru-RU" sz="1400" dirty="0">
                <a:solidFill>
                  <a:srgbClr val="0070C0"/>
                </a:solidFill>
                <a:latin typeface="Times New Roman" pitchFamily="18" charset="0"/>
                <a:cs typeface="Times New Roman" pitchFamily="18" charset="0"/>
              </a:rPr>
              <a:t>вытечет по человеку ваш обрюзгший жир, </a:t>
            </a:r>
          </a:p>
          <a:p>
            <a:pPr algn="l">
              <a:lnSpc>
                <a:spcPts val="1800"/>
              </a:lnSpc>
              <a:buFont typeface="Wingdings" pitchFamily="2" charset="2"/>
              <a:buNone/>
            </a:pPr>
            <a:r>
              <a:rPr lang="ru-RU" sz="1400" dirty="0">
                <a:solidFill>
                  <a:srgbClr val="0070C0"/>
                </a:solidFill>
                <a:latin typeface="Times New Roman" pitchFamily="18" charset="0"/>
                <a:cs typeface="Times New Roman" pitchFamily="18" charset="0"/>
              </a:rPr>
              <a:t>а я вам открыл столько стихов шкатулок, </a:t>
            </a:r>
          </a:p>
          <a:p>
            <a:pPr algn="l">
              <a:lnSpc>
                <a:spcPts val="1800"/>
              </a:lnSpc>
              <a:buFont typeface="Wingdings" pitchFamily="2" charset="2"/>
              <a:buNone/>
            </a:pPr>
            <a:r>
              <a:rPr lang="ru-RU" sz="1400" dirty="0">
                <a:solidFill>
                  <a:srgbClr val="0070C0"/>
                </a:solidFill>
                <a:latin typeface="Times New Roman" pitchFamily="18" charset="0"/>
                <a:cs typeface="Times New Roman" pitchFamily="18" charset="0"/>
              </a:rPr>
              <a:t>я - бесценных слов мот и транжир... </a:t>
            </a:r>
          </a:p>
        </p:txBody>
      </p:sp>
      <p:pic>
        <p:nvPicPr>
          <p:cNvPr id="6" name="Picture 8" descr="mayakovskii_19"/>
          <p:cNvPicPr>
            <a:picLocks noChangeAspect="1" noChangeArrowheads="1"/>
          </p:cNvPicPr>
          <p:nvPr/>
        </p:nvPicPr>
        <p:blipFill>
          <a:blip r:embed="rId2"/>
          <a:srcRect/>
          <a:stretch>
            <a:fillRect/>
          </a:stretch>
        </p:blipFill>
        <p:spPr bwMode="auto">
          <a:xfrm>
            <a:off x="167462" y="336541"/>
            <a:ext cx="1714512" cy="278608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671" y="102424"/>
            <a:ext cx="5162873" cy="307777"/>
          </a:xfrm>
        </p:spPr>
        <p:txBody>
          <a:bodyPr/>
          <a:lstStyle/>
          <a:p>
            <a:r>
              <a:rPr lang="ru-RU" dirty="0" smtClean="0">
                <a:latin typeface="Times New Roman" pitchFamily="18" charset="0"/>
                <a:cs typeface="Times New Roman" pitchFamily="18" charset="0"/>
              </a:rPr>
              <a:t>Аспекты  анализа  поэзии  Маяковского:</a:t>
            </a:r>
            <a:endParaRPr lang="ru-RU" dirty="0"/>
          </a:p>
        </p:txBody>
      </p:sp>
      <p:sp>
        <p:nvSpPr>
          <p:cNvPr id="3" name="Текст 2"/>
          <p:cNvSpPr>
            <a:spLocks noGrp="1"/>
          </p:cNvSpPr>
          <p:nvPr>
            <p:ph type="body" idx="1"/>
          </p:nvPr>
        </p:nvSpPr>
        <p:spPr>
          <a:xfrm>
            <a:off x="310338" y="622293"/>
            <a:ext cx="4929222" cy="2806922"/>
          </a:xfrm>
        </p:spPr>
        <p:txBody>
          <a:bodyPr/>
          <a:lstStyle/>
          <a:p>
            <a:pPr marL="343144" indent="-343144">
              <a:lnSpc>
                <a:spcPct val="90000"/>
              </a:lnSpc>
            </a:pPr>
            <a:r>
              <a:rPr lang="ru-RU" sz="2200" dirty="0" smtClean="0">
                <a:solidFill>
                  <a:srgbClr val="0070C0"/>
                </a:solidFill>
                <a:latin typeface="Times New Roman" pitchFamily="18" charset="0"/>
                <a:cs typeface="Times New Roman" pitchFamily="18" charset="0"/>
              </a:rPr>
              <a:t>1.Краткая  биография  поэта.</a:t>
            </a:r>
          </a:p>
          <a:p>
            <a:pPr marL="343144" indent="-343144">
              <a:lnSpc>
                <a:spcPct val="90000"/>
              </a:lnSpc>
            </a:pPr>
            <a:r>
              <a:rPr lang="ru-RU" sz="2200" dirty="0" smtClean="0">
                <a:solidFill>
                  <a:srgbClr val="0070C0"/>
                </a:solidFill>
                <a:latin typeface="Times New Roman" pitchFamily="18" charset="0"/>
                <a:cs typeface="Times New Roman" pitchFamily="18" charset="0"/>
              </a:rPr>
              <a:t>2.Роль революции в творчестве  Маяковского</a:t>
            </a:r>
            <a:r>
              <a:rPr lang="en-US" sz="2200" dirty="0" smtClean="0">
                <a:solidFill>
                  <a:srgbClr val="0070C0"/>
                </a:solidFill>
                <a:latin typeface="Times New Roman" pitchFamily="18" charset="0"/>
                <a:cs typeface="Times New Roman" pitchFamily="18" charset="0"/>
              </a:rPr>
              <a:t>:</a:t>
            </a:r>
            <a:endParaRPr lang="ru-RU" sz="2200" dirty="0" smtClean="0">
              <a:solidFill>
                <a:srgbClr val="0070C0"/>
              </a:solidFill>
              <a:latin typeface="Times New Roman" pitchFamily="18" charset="0"/>
              <a:cs typeface="Times New Roman" pitchFamily="18" charset="0"/>
            </a:endParaRPr>
          </a:p>
          <a:p>
            <a:pPr marL="147445" indent="-147445">
              <a:lnSpc>
                <a:spcPct val="90000"/>
              </a:lnSpc>
            </a:pPr>
            <a:r>
              <a:rPr lang="ru-RU" sz="2200" dirty="0" smtClean="0">
                <a:solidFill>
                  <a:srgbClr val="0070C0"/>
                </a:solidFill>
                <a:latin typeface="Times New Roman" pitchFamily="18" charset="0"/>
                <a:cs typeface="Times New Roman" pitchFamily="18" charset="0"/>
              </a:rPr>
              <a:t>     2.1 Дореволюционный период                  </a:t>
            </a:r>
          </a:p>
          <a:p>
            <a:pPr marL="147445" indent="-147445">
              <a:lnSpc>
                <a:spcPct val="90000"/>
              </a:lnSpc>
            </a:pPr>
            <a:r>
              <a:rPr lang="ru-RU" sz="2200" dirty="0" smtClean="0">
                <a:solidFill>
                  <a:srgbClr val="0070C0"/>
                </a:solidFill>
                <a:latin typeface="Times New Roman" pitchFamily="18" charset="0"/>
                <a:cs typeface="Times New Roman" pitchFamily="18" charset="0"/>
              </a:rPr>
              <a:t>     2.2 </a:t>
            </a:r>
            <a:r>
              <a:rPr lang="ru-RU" sz="2200" dirty="0" err="1" smtClean="0">
                <a:solidFill>
                  <a:srgbClr val="0070C0"/>
                </a:solidFill>
                <a:latin typeface="Times New Roman" pitchFamily="18" charset="0"/>
                <a:cs typeface="Times New Roman" pitchFamily="18" charset="0"/>
              </a:rPr>
              <a:t>Постреволюционный</a:t>
            </a:r>
            <a:r>
              <a:rPr lang="ru-RU" sz="2200" dirty="0" smtClean="0">
                <a:solidFill>
                  <a:srgbClr val="0070C0"/>
                </a:solidFill>
                <a:latin typeface="Times New Roman" pitchFamily="18" charset="0"/>
                <a:cs typeface="Times New Roman" pitchFamily="18" charset="0"/>
              </a:rPr>
              <a:t> период.</a:t>
            </a:r>
          </a:p>
          <a:p>
            <a:pPr marL="343144" indent="-343144">
              <a:lnSpc>
                <a:spcPct val="90000"/>
              </a:lnSpc>
            </a:pPr>
            <a:r>
              <a:rPr lang="ru-RU" sz="2200" dirty="0" smtClean="0">
                <a:solidFill>
                  <a:srgbClr val="0070C0"/>
                </a:solidFill>
                <a:latin typeface="Times New Roman" pitchFamily="18" charset="0"/>
                <a:cs typeface="Times New Roman" pitchFamily="18" charset="0"/>
              </a:rPr>
              <a:t>3.Заключение о тематике творчества Маяковского.</a:t>
            </a:r>
          </a:p>
          <a:p>
            <a:pPr marL="343144" indent="-343144">
              <a:lnSpc>
                <a:spcPct val="90000"/>
              </a:lnSpc>
            </a:pPr>
            <a:r>
              <a:rPr lang="ru-RU" sz="2200" dirty="0" smtClean="0">
                <a:solidFill>
                  <a:srgbClr val="0070C0"/>
                </a:solidFill>
                <a:latin typeface="Times New Roman" pitchFamily="18" charset="0"/>
                <a:cs typeface="Times New Roman" pitchFamily="18" charset="0"/>
              </a:rPr>
              <a:t>4.Приложения.</a:t>
            </a:r>
          </a:p>
          <a:p>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671" y="102424"/>
            <a:ext cx="5162873" cy="307777"/>
          </a:xfrm>
        </p:spPr>
        <p:txBody>
          <a:bodyPr/>
          <a:lstStyle/>
          <a:p>
            <a:r>
              <a:rPr lang="ru-RU" dirty="0" smtClean="0">
                <a:latin typeface="Times New Roman" pitchFamily="18" charset="0"/>
                <a:cs typeface="Times New Roman" pitchFamily="18" charset="0"/>
              </a:rPr>
              <a:t>Послереволюционный период (после 1917г)</a:t>
            </a:r>
            <a:endParaRPr lang="ru-RU" dirty="0">
              <a:latin typeface="Times New Roman" pitchFamily="18" charset="0"/>
              <a:cs typeface="Times New Roman" pitchFamily="18" charset="0"/>
            </a:endParaRPr>
          </a:p>
        </p:txBody>
      </p:sp>
      <p:sp>
        <p:nvSpPr>
          <p:cNvPr id="3" name="Объект 2"/>
          <p:cNvSpPr>
            <a:spLocks noGrp="1"/>
          </p:cNvSpPr>
          <p:nvPr>
            <p:ph idx="1"/>
          </p:nvPr>
        </p:nvSpPr>
        <p:spPr>
          <a:xfrm>
            <a:off x="310338" y="622293"/>
            <a:ext cx="4545304" cy="1384995"/>
          </a:xfrm>
        </p:spPr>
        <p:txBody>
          <a:bodyPr/>
          <a:lstStyle/>
          <a:p>
            <a:r>
              <a:rPr lang="ru-RU" sz="1800" dirty="0" smtClean="0">
                <a:solidFill>
                  <a:srgbClr val="0070C0"/>
                </a:solidFill>
                <a:latin typeface="Times New Roman" pitchFamily="18" charset="0"/>
                <a:cs typeface="Times New Roman" pitchFamily="18" charset="0"/>
              </a:rPr>
              <a:t>Основные темы:</a:t>
            </a:r>
          </a:p>
          <a:p>
            <a:r>
              <a:rPr lang="ru-RU" sz="1800" dirty="0">
                <a:solidFill>
                  <a:srgbClr val="0070C0"/>
                </a:solidFill>
                <a:latin typeface="Times New Roman" pitchFamily="18" charset="0"/>
                <a:cs typeface="Times New Roman" pitchFamily="18" charset="0"/>
              </a:rPr>
              <a:t> </a:t>
            </a:r>
            <a:r>
              <a:rPr lang="ru-RU" sz="1800" dirty="0" smtClean="0">
                <a:solidFill>
                  <a:srgbClr val="0070C0"/>
                </a:solidFill>
                <a:latin typeface="Times New Roman" pitchFamily="18" charset="0"/>
                <a:cs typeface="Times New Roman" pitchFamily="18" charset="0"/>
              </a:rPr>
              <a:t>     1. Тема революции</a:t>
            </a:r>
          </a:p>
          <a:p>
            <a:r>
              <a:rPr lang="ru-RU" sz="1800" dirty="0">
                <a:solidFill>
                  <a:srgbClr val="0070C0"/>
                </a:solidFill>
                <a:latin typeface="Times New Roman" pitchFamily="18" charset="0"/>
                <a:cs typeface="Times New Roman" pitchFamily="18" charset="0"/>
              </a:rPr>
              <a:t> </a:t>
            </a:r>
            <a:r>
              <a:rPr lang="ru-RU" sz="1800" dirty="0" smtClean="0">
                <a:solidFill>
                  <a:srgbClr val="0070C0"/>
                </a:solidFill>
                <a:latin typeface="Times New Roman" pitchFamily="18" charset="0"/>
                <a:cs typeface="Times New Roman" pitchFamily="18" charset="0"/>
              </a:rPr>
              <a:t>     2. Гражданско-патриотическая тема</a:t>
            </a:r>
          </a:p>
          <a:p>
            <a:r>
              <a:rPr lang="ru-RU" sz="1800" dirty="0">
                <a:solidFill>
                  <a:srgbClr val="0070C0"/>
                </a:solidFill>
                <a:latin typeface="Times New Roman" pitchFamily="18" charset="0"/>
                <a:cs typeface="Times New Roman" pitchFamily="18" charset="0"/>
              </a:rPr>
              <a:t> </a:t>
            </a:r>
            <a:r>
              <a:rPr lang="ru-RU" sz="1800" dirty="0" smtClean="0">
                <a:solidFill>
                  <a:srgbClr val="0070C0"/>
                </a:solidFill>
                <a:latin typeface="Times New Roman" pitchFamily="18" charset="0"/>
                <a:cs typeface="Times New Roman" pitchFamily="18" charset="0"/>
              </a:rPr>
              <a:t>     3. </a:t>
            </a:r>
            <a:r>
              <a:rPr lang="ru-RU" sz="1800" dirty="0" err="1" smtClean="0">
                <a:solidFill>
                  <a:srgbClr val="0070C0"/>
                </a:solidFill>
                <a:latin typeface="Times New Roman" pitchFamily="18" charset="0"/>
                <a:cs typeface="Times New Roman" pitchFamily="18" charset="0"/>
              </a:rPr>
              <a:t>Антибуржуазная</a:t>
            </a:r>
            <a:r>
              <a:rPr lang="ru-RU" sz="1800" dirty="0" smtClean="0">
                <a:solidFill>
                  <a:srgbClr val="0070C0"/>
                </a:solidFill>
                <a:latin typeface="Times New Roman" pitchFamily="18" charset="0"/>
                <a:cs typeface="Times New Roman" pitchFamily="18" charset="0"/>
              </a:rPr>
              <a:t> тема</a:t>
            </a:r>
          </a:p>
          <a:p>
            <a:r>
              <a:rPr lang="ru-RU" sz="1800" dirty="0">
                <a:solidFill>
                  <a:srgbClr val="0070C0"/>
                </a:solidFill>
                <a:latin typeface="Times New Roman" pitchFamily="18" charset="0"/>
                <a:cs typeface="Times New Roman" pitchFamily="18" charset="0"/>
              </a:rPr>
              <a:t> </a:t>
            </a:r>
            <a:r>
              <a:rPr lang="ru-RU" sz="1800" dirty="0" smtClean="0">
                <a:solidFill>
                  <a:srgbClr val="0070C0"/>
                </a:solidFill>
                <a:latin typeface="Times New Roman" pitchFamily="18" charset="0"/>
                <a:cs typeface="Times New Roman" pitchFamily="18" charset="0"/>
              </a:rPr>
              <a:t>     4. Тема поэта и поэзии</a:t>
            </a:r>
            <a:endParaRPr lang="ru-RU" sz="1800" dirty="0">
              <a:solidFill>
                <a:srgbClr val="0070C0"/>
              </a:solidFill>
              <a:latin typeface="Times New Roman" pitchFamily="18" charset="0"/>
              <a:cs typeface="Times New Roman" pitchFamily="18" charset="0"/>
            </a:endParaRPr>
          </a:p>
        </p:txBody>
      </p:sp>
      <p:sp>
        <p:nvSpPr>
          <p:cNvPr id="4" name="Rectangle 4"/>
          <p:cNvSpPr txBox="1">
            <a:spLocks noChangeArrowheads="1"/>
          </p:cNvSpPr>
          <p:nvPr/>
        </p:nvSpPr>
        <p:spPr>
          <a:xfrm>
            <a:off x="167462" y="1979615"/>
            <a:ext cx="5357850" cy="654025"/>
          </a:xfrm>
          <a:prstGeom prst="rect">
            <a:avLst/>
          </a:prstGeom>
        </p:spPr>
        <p:txBody>
          <a:bodyPr wrap="square" lIns="0" tIns="0" rIns="0" bIns="0">
            <a:spAutoFit/>
          </a:bodyPr>
          <a:lstStyle/>
          <a:p>
            <a:pPr marL="0" marR="0" lvl="0" indent="0" defTabSz="914400" eaLnBrk="1" fontAlgn="auto" latinLnBrk="0" hangingPunct="1">
              <a:lnSpc>
                <a:spcPts val="1700"/>
              </a:lnSpc>
              <a:spcBef>
                <a:spcPts val="0"/>
              </a:spcBef>
              <a:spcAft>
                <a:spcPts val="0"/>
              </a:spcAft>
              <a:buClrTx/>
              <a:buSzTx/>
              <a:buFont typeface="Wingdings" pitchFamily="2" charset="2"/>
              <a:buNone/>
              <a:tabLst/>
              <a:defRPr/>
            </a:pPr>
            <a:r>
              <a:rPr kumimoji="0" lang="ru-RU" sz="2800" b="1" i="1" u="none" strike="noStrike" kern="0" cap="none" spc="0" normalizeH="0" baseline="0" noProof="0" dirty="0" smtClean="0">
                <a:ln>
                  <a:noFill/>
                </a:ln>
                <a:solidFill>
                  <a:srgbClr val="2365C7"/>
                </a:solidFill>
                <a:effectLst/>
                <a:uLnTx/>
                <a:uFillTx/>
                <a:latin typeface="Times New Roman" pitchFamily="18" charset="0"/>
                <a:ea typeface="+mn-ea"/>
                <a:cs typeface="Times New Roman" pitchFamily="18" charset="0"/>
              </a:rPr>
              <a:t>   </a:t>
            </a:r>
            <a:r>
              <a:rPr kumimoji="0" lang="ru-RU" sz="1600" b="1" i="0" u="none" strike="noStrike" kern="0" cap="none" spc="0" normalizeH="0" baseline="0" noProof="0" dirty="0" smtClean="0">
                <a:ln>
                  <a:noFill/>
                </a:ln>
                <a:solidFill>
                  <a:srgbClr val="0070C0"/>
                </a:solidFill>
                <a:effectLst/>
                <a:uLnTx/>
                <a:uFillTx/>
                <a:latin typeface="Times New Roman" pitchFamily="18" charset="0"/>
                <a:ea typeface="+mn-ea"/>
                <a:cs typeface="Times New Roman" pitchFamily="18" charset="0"/>
              </a:rPr>
              <a:t>В    послереволюционный   период   в   творчестве Маяковского  появляются  новые  темы.</a:t>
            </a:r>
          </a:p>
          <a:p>
            <a:pPr marL="0" marR="0" lvl="0" indent="0" algn="ctr" defTabSz="914400" eaLnBrk="1" fontAlgn="auto" latinLnBrk="0" hangingPunct="1">
              <a:lnSpc>
                <a:spcPts val="1700"/>
              </a:lnSpc>
              <a:spcBef>
                <a:spcPts val="0"/>
              </a:spcBef>
              <a:spcAft>
                <a:spcPts val="0"/>
              </a:spcAft>
              <a:buClrTx/>
              <a:buSzTx/>
              <a:buFont typeface="Wingdings" pitchFamily="2" charset="2"/>
              <a:buNone/>
              <a:tabLst/>
              <a:defRPr/>
            </a:pPr>
            <a:r>
              <a:rPr kumimoji="0" lang="ru-RU" sz="1400" b="1" i="1" u="none" strike="noStrike" kern="0" cap="none" spc="0" normalizeH="0" baseline="0" noProof="0" dirty="0" smtClean="0">
                <a:ln>
                  <a:noFill/>
                </a:ln>
                <a:solidFill>
                  <a:srgbClr val="0070C0"/>
                </a:solidFill>
                <a:effectLst/>
                <a:uLnTx/>
                <a:uFillTx/>
                <a:latin typeface="Times New Roman" pitchFamily="18" charset="0"/>
                <a:ea typeface="+mn-ea"/>
                <a:cs typeface="Times New Roman" pitchFamily="18" charset="0"/>
              </a:rPr>
              <a:t>революционная,   гражданско-патриотическая. </a:t>
            </a:r>
          </a:p>
        </p:txBody>
      </p:sp>
      <p:sp>
        <p:nvSpPr>
          <p:cNvPr id="5" name="Прямоугольник 4"/>
          <p:cNvSpPr/>
          <p:nvPr/>
        </p:nvSpPr>
        <p:spPr>
          <a:xfrm>
            <a:off x="310338" y="2408243"/>
            <a:ext cx="5072098" cy="579646"/>
          </a:xfrm>
          <a:prstGeom prst="rect">
            <a:avLst/>
          </a:prstGeom>
          <a:solidFill>
            <a:schemeClr val="bg1"/>
          </a:solidFill>
        </p:spPr>
        <p:txBody>
          <a:bodyPr wrap="square">
            <a:spAutoFit/>
          </a:bodyPr>
          <a:lstStyle/>
          <a:p>
            <a:pPr algn="ctr">
              <a:lnSpc>
                <a:spcPts val="1920"/>
              </a:lnSpc>
              <a:buFont typeface="Wingdings" pitchFamily="2" charset="2"/>
              <a:buNone/>
            </a:pPr>
            <a:r>
              <a:rPr lang="ru-RU" sz="2000" dirty="0" smtClean="0">
                <a:solidFill>
                  <a:srgbClr val="0070C0"/>
                </a:solidFill>
                <a:latin typeface="Times New Roman" pitchFamily="18" charset="0"/>
                <a:cs typeface="Times New Roman" pitchFamily="18" charset="0"/>
              </a:rPr>
              <a:t>Многие стихи этого периода имеют общественно- социальную направленность.</a:t>
            </a:r>
            <a:endParaRPr lang="ru-RU" sz="2000" dirty="0">
              <a:solidFill>
                <a:srgbClr val="0070C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2538509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96023" y="550856"/>
            <a:ext cx="5572165" cy="2643206"/>
          </a:xfrm>
          <a:prstGeom prst="rect">
            <a:avLst/>
          </a:prstGeom>
          <a:solidFill>
            <a:schemeClr val="bg1"/>
          </a:solidFill>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0" y="0"/>
            <a:ext cx="5764213" cy="4794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0642" name="Rectangle 2"/>
          <p:cNvSpPr>
            <a:spLocks noGrp="1" noChangeArrowheads="1"/>
          </p:cNvSpPr>
          <p:nvPr>
            <p:ph type="ctrTitle"/>
          </p:nvPr>
        </p:nvSpPr>
        <p:spPr>
          <a:xfrm>
            <a:off x="596090" y="0"/>
            <a:ext cx="4286280" cy="492443"/>
          </a:xfrm>
        </p:spPr>
        <p:txBody>
          <a:bodyPr/>
          <a:lstStyle/>
          <a:p>
            <a:r>
              <a:rPr lang="ru-RU" b="1" dirty="0" smtClean="0">
                <a:latin typeface="Times New Roman" pitchFamily="18" charset="0"/>
                <a:cs typeface="Times New Roman" pitchFamily="18" charset="0"/>
              </a:rPr>
              <a:t>         </a:t>
            </a:r>
            <a:r>
              <a:rPr lang="ru-RU" sz="3200" b="1" dirty="0" smtClean="0">
                <a:latin typeface="Times New Roman" pitchFamily="18" charset="0"/>
                <a:cs typeface="Times New Roman" pitchFamily="18" charset="0"/>
              </a:rPr>
              <a:t>Тема    </a:t>
            </a:r>
            <a:r>
              <a:rPr lang="ru-RU" sz="3200" b="1" dirty="0">
                <a:latin typeface="Times New Roman" pitchFamily="18" charset="0"/>
                <a:cs typeface="Times New Roman" pitchFamily="18" charset="0"/>
              </a:rPr>
              <a:t>революции</a:t>
            </a:r>
          </a:p>
        </p:txBody>
      </p:sp>
      <p:sp>
        <p:nvSpPr>
          <p:cNvPr id="240643" name="Rectangle 3"/>
          <p:cNvSpPr>
            <a:spLocks noGrp="1" noChangeArrowheads="1"/>
          </p:cNvSpPr>
          <p:nvPr>
            <p:ph type="subTitle" idx="4"/>
          </p:nvPr>
        </p:nvSpPr>
        <p:spPr>
          <a:xfrm>
            <a:off x="167462" y="622293"/>
            <a:ext cx="5429288" cy="2465868"/>
          </a:xfrm>
        </p:spPr>
        <p:txBody>
          <a:bodyPr/>
          <a:lstStyle/>
          <a:p>
            <a:pPr algn="just">
              <a:lnSpc>
                <a:spcPts val="1200"/>
              </a:lnSpc>
              <a:buFont typeface="Wingdings" pitchFamily="2" charset="2"/>
              <a:buNone/>
            </a:pPr>
            <a:r>
              <a:rPr lang="ru-RU" sz="900" dirty="0">
                <a:solidFill>
                  <a:srgbClr val="FFFF99"/>
                </a:solidFill>
                <a:latin typeface="Comic Sans MS" pitchFamily="66" charset="0"/>
              </a:rPr>
              <a:t>     </a:t>
            </a:r>
            <a:r>
              <a:rPr lang="ru-RU" sz="1400" b="0" dirty="0">
                <a:solidFill>
                  <a:srgbClr val="0070C0"/>
                </a:solidFill>
                <a:latin typeface="Times New Roman" pitchFamily="18" charset="0"/>
                <a:cs typeface="Times New Roman" pitchFamily="18" charset="0"/>
              </a:rPr>
              <a:t>Поэт всем сердцем принял революцию, он надеялся на изменение этого мира к лучшему, поэтому много работал в окнах РОСТА, агитируя за революцию. Он создает множество агитационных плакатов, попросту говоря, рекламы. Маяковский никогда не обманывался, представляя себе грядущую мировую революцию, и с самого начала был готов заплатить любую цену за “светлое будущее”. Он так ненавидел старый уклад жизни, что его творчество буквально пропитано этой ненавистью, желанием разрушить старое “до основания”. Сломать, растоптать нужно было все, чтобы не оставалось никаких нитей, связывавших его со старым. Пафос </a:t>
            </a:r>
            <a:r>
              <a:rPr lang="ru-RU" sz="1400" b="0" dirty="0" smtClean="0">
                <a:solidFill>
                  <a:srgbClr val="0070C0"/>
                </a:solidFill>
                <a:latin typeface="Times New Roman" pitchFamily="18" charset="0"/>
                <a:cs typeface="Times New Roman" pitchFamily="18" charset="0"/>
              </a:rPr>
              <a:t> разрушения  был </a:t>
            </a:r>
            <a:r>
              <a:rPr lang="ru-RU" sz="1400" b="0" dirty="0">
                <a:solidFill>
                  <a:srgbClr val="0070C0"/>
                </a:solidFill>
                <a:latin typeface="Times New Roman" pitchFamily="18" charset="0"/>
                <a:cs typeface="Times New Roman" pitchFamily="18" charset="0"/>
              </a:rPr>
              <a:t>направлен в его поэзии на культуру и ее ценности, традиции, язык. </a:t>
            </a:r>
            <a:r>
              <a:rPr lang="ru-RU" sz="1400" b="0" dirty="0" smtClean="0">
                <a:solidFill>
                  <a:srgbClr val="0070C0"/>
                </a:solidFill>
                <a:latin typeface="Times New Roman" pitchFamily="18" charset="0"/>
                <a:cs typeface="Times New Roman" pitchFamily="18" charset="0"/>
              </a:rPr>
              <a:t>Маяковский  безжалостно    </a:t>
            </a:r>
            <a:r>
              <a:rPr lang="ru-RU" sz="1400" b="0" dirty="0">
                <a:solidFill>
                  <a:srgbClr val="0070C0"/>
                </a:solidFill>
                <a:latin typeface="Times New Roman" pitchFamily="18" charset="0"/>
                <a:cs typeface="Times New Roman" pitchFamily="18" charset="0"/>
              </a:rPr>
              <a:t>ломает </a:t>
            </a:r>
            <a:r>
              <a:rPr lang="ru-RU" sz="1400" b="0" dirty="0" smtClean="0">
                <a:solidFill>
                  <a:srgbClr val="0070C0"/>
                </a:solidFill>
                <a:latin typeface="Times New Roman" pitchFamily="18" charset="0"/>
                <a:cs typeface="Times New Roman" pitchFamily="18" charset="0"/>
              </a:rPr>
              <a:t>   все   привычные    представления  о   </a:t>
            </a:r>
            <a:r>
              <a:rPr lang="ru-RU" sz="1400" b="0" dirty="0">
                <a:solidFill>
                  <a:srgbClr val="0070C0"/>
                </a:solidFill>
                <a:latin typeface="Times New Roman" pitchFamily="18" charset="0"/>
                <a:cs typeface="Times New Roman" pitchFamily="18" charset="0"/>
              </a:rPr>
              <a:t>жизни</a:t>
            </a:r>
            <a:r>
              <a:rPr lang="ru-RU" sz="1400" b="0" dirty="0" smtClean="0">
                <a:solidFill>
                  <a:srgbClr val="0070C0"/>
                </a:solidFill>
                <a:latin typeface="Times New Roman" pitchFamily="18" charset="0"/>
                <a:cs typeface="Times New Roman" pitchFamily="18" charset="0"/>
              </a:rPr>
              <a:t>,  любви, </a:t>
            </a:r>
            <a:r>
              <a:rPr lang="ru-RU" sz="1400" b="0" dirty="0">
                <a:solidFill>
                  <a:srgbClr val="0070C0"/>
                </a:solidFill>
                <a:latin typeface="Times New Roman" pitchFamily="18" charset="0"/>
                <a:cs typeface="Times New Roman" pitchFamily="18" charset="0"/>
              </a:rPr>
              <a:t>красоте. </a:t>
            </a:r>
            <a:r>
              <a:rPr lang="ru-RU" sz="1400" b="0" dirty="0" smtClean="0">
                <a:solidFill>
                  <a:srgbClr val="0070C0"/>
                </a:solidFill>
                <a:latin typeface="Times New Roman" pitchFamily="18" charset="0"/>
                <a:cs typeface="Times New Roman" pitchFamily="18" charset="0"/>
              </a:rPr>
              <a:t> Он  </a:t>
            </a:r>
            <a:r>
              <a:rPr lang="ru-RU" sz="1400" b="0" dirty="0">
                <a:solidFill>
                  <a:srgbClr val="0070C0"/>
                </a:solidFill>
                <a:latin typeface="Times New Roman" pitchFamily="18" charset="0"/>
                <a:cs typeface="Times New Roman" pitchFamily="18" charset="0"/>
              </a:rPr>
              <a:t>борется </a:t>
            </a:r>
            <a:r>
              <a:rPr lang="ru-RU" sz="1400" b="0" dirty="0" smtClean="0">
                <a:solidFill>
                  <a:srgbClr val="0070C0"/>
                </a:solidFill>
                <a:latin typeface="Times New Roman" pitchFamily="18" charset="0"/>
                <a:cs typeface="Times New Roman" pitchFamily="18" charset="0"/>
              </a:rPr>
              <a:t> с </a:t>
            </a:r>
            <a:r>
              <a:rPr lang="ru-RU" sz="1400" b="0" dirty="0">
                <a:solidFill>
                  <a:srgbClr val="0070C0"/>
                </a:solidFill>
                <a:latin typeface="Times New Roman" pitchFamily="18" charset="0"/>
                <a:cs typeface="Times New Roman" pitchFamily="18" charset="0"/>
              </a:rPr>
              <a:t>ходульным восприятием искусства, выступая как полноправный хозяин, который смело наводит порядок в своем мире, не заботясь ни о чьем мнении, никому не давая права голоса. </a:t>
            </a:r>
            <a:endParaRPr lang="ru-RU" sz="900" b="0" dirty="0">
              <a:solidFill>
                <a:srgbClr val="0070C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96023" y="122227"/>
            <a:ext cx="5572165" cy="3071835"/>
          </a:xfrm>
          <a:prstGeom prst="rect">
            <a:avLst/>
          </a:prstGeom>
          <a:solidFill>
            <a:schemeClr val="bg1"/>
          </a:solidFill>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0643" name="Rectangle 3"/>
          <p:cNvSpPr>
            <a:spLocks noGrp="1" noChangeArrowheads="1"/>
          </p:cNvSpPr>
          <p:nvPr>
            <p:ph type="subTitle" idx="4"/>
          </p:nvPr>
        </p:nvSpPr>
        <p:spPr>
          <a:xfrm>
            <a:off x="167462" y="193665"/>
            <a:ext cx="5429288" cy="923330"/>
          </a:xfrm>
        </p:spPr>
        <p:txBody>
          <a:bodyPr/>
          <a:lstStyle/>
          <a:p>
            <a:pPr algn="just">
              <a:lnSpc>
                <a:spcPts val="1200"/>
              </a:lnSpc>
              <a:buFont typeface="Wingdings" pitchFamily="2" charset="2"/>
              <a:buNone/>
            </a:pPr>
            <a:r>
              <a:rPr lang="ru-RU" sz="1200" dirty="0" smtClean="0">
                <a:solidFill>
                  <a:srgbClr val="0070C0"/>
                </a:solidFill>
                <a:latin typeface="Times New Roman" pitchFamily="18" charset="0"/>
                <a:cs typeface="Times New Roman" pitchFamily="18" charset="0"/>
              </a:rPr>
              <a:t>В </a:t>
            </a:r>
            <a:r>
              <a:rPr lang="ru-RU" sz="1200" dirty="0">
                <a:solidFill>
                  <a:srgbClr val="0070C0"/>
                </a:solidFill>
                <a:latin typeface="Times New Roman" pitchFamily="18" charset="0"/>
                <a:cs typeface="Times New Roman" pitchFamily="18" charset="0"/>
              </a:rPr>
              <a:t>своих стихах </a:t>
            </a:r>
            <a:r>
              <a:rPr lang="ru-RU" sz="1200" dirty="0" smtClean="0">
                <a:solidFill>
                  <a:srgbClr val="0070C0"/>
                </a:solidFill>
                <a:latin typeface="Times New Roman" pitchFamily="18" charset="0"/>
                <a:cs typeface="Times New Roman" pitchFamily="18" charset="0"/>
              </a:rPr>
              <a:t>Маяковский  </a:t>
            </a:r>
            <a:r>
              <a:rPr lang="ru-RU" sz="1200" dirty="0">
                <a:solidFill>
                  <a:srgbClr val="0070C0"/>
                </a:solidFill>
                <a:latin typeface="Times New Roman" pitchFamily="18" charset="0"/>
                <a:cs typeface="Times New Roman" pitchFamily="18" charset="0"/>
              </a:rPr>
              <a:t>уже </a:t>
            </a:r>
            <a:r>
              <a:rPr lang="ru-RU" sz="1200" dirty="0" smtClean="0">
                <a:solidFill>
                  <a:srgbClr val="0070C0"/>
                </a:solidFill>
                <a:latin typeface="Times New Roman" pitchFamily="18" charset="0"/>
                <a:cs typeface="Times New Roman" pitchFamily="18" charset="0"/>
              </a:rPr>
              <a:t> совершил  </a:t>
            </a:r>
            <a:r>
              <a:rPr lang="ru-RU" sz="1200" dirty="0">
                <a:solidFill>
                  <a:srgbClr val="0070C0"/>
                </a:solidFill>
                <a:latin typeface="Times New Roman" pitchFamily="18" charset="0"/>
                <a:cs typeface="Times New Roman" pitchFamily="18" charset="0"/>
              </a:rPr>
              <a:t>революцию</a:t>
            </a:r>
            <a:r>
              <a:rPr lang="ru-RU" sz="1200" dirty="0" smtClean="0">
                <a:solidFill>
                  <a:srgbClr val="0070C0"/>
                </a:solidFill>
                <a:latin typeface="Times New Roman" pitchFamily="18" charset="0"/>
                <a:cs typeface="Times New Roman" pitchFamily="18" charset="0"/>
              </a:rPr>
              <a:t>,  </a:t>
            </a:r>
            <a:r>
              <a:rPr lang="ru-RU" sz="1200" dirty="0">
                <a:solidFill>
                  <a:srgbClr val="0070C0"/>
                </a:solidFill>
                <a:latin typeface="Times New Roman" pitchFamily="18" charset="0"/>
                <a:cs typeface="Times New Roman" pitchFamily="18" charset="0"/>
              </a:rPr>
              <a:t>последовательно </a:t>
            </a:r>
            <a:r>
              <a:rPr lang="ru-RU" sz="1200" dirty="0" smtClean="0">
                <a:solidFill>
                  <a:srgbClr val="0070C0"/>
                </a:solidFill>
                <a:latin typeface="Times New Roman" pitchFamily="18" charset="0"/>
                <a:cs typeface="Times New Roman" pitchFamily="18" charset="0"/>
              </a:rPr>
              <a:t> и  вместе  </a:t>
            </a:r>
            <a:r>
              <a:rPr lang="ru-RU" sz="1200" dirty="0">
                <a:solidFill>
                  <a:srgbClr val="0070C0"/>
                </a:solidFill>
                <a:latin typeface="Times New Roman" pitchFamily="18" charset="0"/>
                <a:cs typeface="Times New Roman" pitchFamily="18" charset="0"/>
              </a:rPr>
              <a:t>с тем страстно отрекаясь от “старого мира” во имя новизны, нарушая языковые нормы русского языка, </a:t>
            </a:r>
            <a:r>
              <a:rPr lang="ru-RU" sz="1200" dirty="0" smtClean="0">
                <a:solidFill>
                  <a:srgbClr val="0070C0"/>
                </a:solidFill>
                <a:latin typeface="Times New Roman" pitchFamily="18" charset="0"/>
                <a:cs typeface="Times New Roman" pitchFamily="18" charset="0"/>
              </a:rPr>
              <a:t> изобретая  новые  </a:t>
            </a:r>
            <a:r>
              <a:rPr lang="ru-RU" sz="1200" dirty="0">
                <a:solidFill>
                  <a:srgbClr val="0070C0"/>
                </a:solidFill>
                <a:latin typeface="Times New Roman" pitchFamily="18" charset="0"/>
                <a:cs typeface="Times New Roman" pitchFamily="18" charset="0"/>
              </a:rPr>
              <a:t>слова</a:t>
            </a:r>
            <a:r>
              <a:rPr lang="ru-RU" sz="1200" dirty="0" smtClean="0">
                <a:solidFill>
                  <a:srgbClr val="0070C0"/>
                </a:solidFill>
                <a:latin typeface="Times New Roman" pitchFamily="18" charset="0"/>
                <a:cs typeface="Times New Roman" pitchFamily="18" charset="0"/>
              </a:rPr>
              <a:t>.   “</a:t>
            </a:r>
            <a:r>
              <a:rPr lang="ru-RU" sz="1200" dirty="0" err="1" smtClean="0">
                <a:solidFill>
                  <a:srgbClr val="0070C0"/>
                </a:solidFill>
                <a:latin typeface="Times New Roman" pitchFamily="18" charset="0"/>
                <a:cs typeface="Times New Roman" pitchFamily="18" charset="0"/>
              </a:rPr>
              <a:t>Издинамитить</a:t>
            </a:r>
            <a:r>
              <a:rPr lang="ru-RU" sz="1200" dirty="0" smtClean="0">
                <a:solidFill>
                  <a:srgbClr val="0070C0"/>
                </a:solidFill>
                <a:latin typeface="Times New Roman" pitchFamily="18" charset="0"/>
                <a:cs typeface="Times New Roman" pitchFamily="18" charset="0"/>
              </a:rPr>
              <a:t>   старое” —  вот   установка   </a:t>
            </a:r>
            <a:r>
              <a:rPr lang="ru-RU" sz="1200" dirty="0">
                <a:solidFill>
                  <a:srgbClr val="0070C0"/>
                </a:solidFill>
                <a:latin typeface="Times New Roman" pitchFamily="18" charset="0"/>
                <a:cs typeface="Times New Roman" pitchFamily="18" charset="0"/>
              </a:rPr>
              <a:t>Маяковского </a:t>
            </a:r>
            <a:r>
              <a:rPr lang="ru-RU" sz="1200" dirty="0" smtClean="0">
                <a:solidFill>
                  <a:srgbClr val="0070C0"/>
                </a:solidFill>
                <a:latin typeface="Times New Roman" pitchFamily="18" charset="0"/>
                <a:cs typeface="Times New Roman" pitchFamily="18" charset="0"/>
              </a:rPr>
              <a:t>  в    поэзии  и  в  жизни.    Но </a:t>
            </a:r>
            <a:r>
              <a:rPr lang="ru-RU" sz="1200" dirty="0">
                <a:solidFill>
                  <a:srgbClr val="0070C0"/>
                </a:solidFill>
                <a:latin typeface="Times New Roman" pitchFamily="18" charset="0"/>
                <a:cs typeface="Times New Roman" pitchFamily="18" charset="0"/>
              </a:rPr>
              <a:t>разрушительная сила этого динамита ему понадобится и при созидании новой жизни. </a:t>
            </a:r>
          </a:p>
        </p:txBody>
      </p:sp>
      <p:pic>
        <p:nvPicPr>
          <p:cNvPr id="7" name="Picture 6" descr="redflag"/>
          <p:cNvPicPr>
            <a:picLocks noChangeAspect="1" noChangeArrowheads="1"/>
          </p:cNvPicPr>
          <p:nvPr/>
        </p:nvPicPr>
        <p:blipFill>
          <a:blip r:embed="rId2"/>
          <a:srcRect/>
          <a:stretch>
            <a:fillRect/>
          </a:stretch>
        </p:blipFill>
        <p:spPr bwMode="auto">
          <a:xfrm>
            <a:off x="2167726" y="1122359"/>
            <a:ext cx="3357586" cy="2000264"/>
          </a:xfrm>
          <a:prstGeom prst="rect">
            <a:avLst/>
          </a:prstGeom>
          <a:noFill/>
          <a:ln w="9525">
            <a:noFill/>
            <a:miter lim="800000"/>
            <a:headEnd/>
            <a:tailEnd/>
          </a:ln>
        </p:spPr>
      </p:pic>
      <p:pic>
        <p:nvPicPr>
          <p:cNvPr id="8" name="Picture 5" descr="poster-1920e"/>
          <p:cNvPicPr>
            <a:picLocks noChangeAspect="1" noChangeArrowheads="1"/>
          </p:cNvPicPr>
          <p:nvPr/>
        </p:nvPicPr>
        <p:blipFill>
          <a:blip r:embed="rId3"/>
          <a:srcRect b="5828"/>
          <a:stretch>
            <a:fillRect/>
          </a:stretch>
        </p:blipFill>
        <p:spPr bwMode="auto">
          <a:xfrm>
            <a:off x="167462" y="1193797"/>
            <a:ext cx="1809740" cy="197494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8966" y="0"/>
            <a:ext cx="5162873" cy="492443"/>
          </a:xfrm>
        </p:spPr>
        <p:txBody>
          <a:bodyPr/>
          <a:lstStyle/>
          <a:p>
            <a:r>
              <a:rPr lang="ru-RU" sz="3200" dirty="0" smtClean="0">
                <a:latin typeface="Times New Roman" pitchFamily="18" charset="0"/>
                <a:cs typeface="Times New Roman" pitchFamily="18" charset="0"/>
              </a:rPr>
              <a:t>   Тема     революции</a:t>
            </a:r>
            <a:endParaRPr lang="ru-RU" sz="3200" dirty="0">
              <a:latin typeface="Times New Roman" pitchFamily="18" charset="0"/>
              <a:cs typeface="Times New Roman" pitchFamily="18" charset="0"/>
            </a:endParaRPr>
          </a:p>
        </p:txBody>
      </p:sp>
      <p:sp>
        <p:nvSpPr>
          <p:cNvPr id="3" name="Объект 2"/>
          <p:cNvSpPr>
            <a:spLocks noGrp="1"/>
          </p:cNvSpPr>
          <p:nvPr>
            <p:ph idx="1"/>
          </p:nvPr>
        </p:nvSpPr>
        <p:spPr>
          <a:xfrm>
            <a:off x="167462" y="622293"/>
            <a:ext cx="5429288" cy="1643074"/>
          </a:xfrm>
        </p:spPr>
        <p:txBody>
          <a:bodyPr>
            <a:normAutofit fontScale="25000" lnSpcReduction="20000"/>
          </a:bodyPr>
          <a:lstStyle/>
          <a:p>
            <a:r>
              <a:rPr lang="ru-RU" sz="4500" dirty="0" smtClean="0"/>
              <a:t>      </a:t>
            </a:r>
            <a:r>
              <a:rPr lang="ru-RU" sz="6400" dirty="0" smtClean="0">
                <a:latin typeface="Times New Roman" pitchFamily="18" charset="0"/>
                <a:cs typeface="Times New Roman" pitchFamily="18" charset="0"/>
              </a:rPr>
              <a:t>Маяковский   </a:t>
            </a:r>
            <a:r>
              <a:rPr lang="en-US" sz="6400" dirty="0" err="1" smtClean="0">
                <a:latin typeface="Times New Roman" pitchFamily="18" charset="0"/>
                <a:cs typeface="Times New Roman" pitchFamily="18" charset="0"/>
              </a:rPr>
              <a:t>создает</a:t>
            </a:r>
            <a:r>
              <a:rPr lang="ru-RU" sz="6400" dirty="0" smtClean="0">
                <a:latin typeface="Times New Roman" pitchFamily="18" charset="0"/>
                <a:cs typeface="Times New Roman" pitchFamily="18" charset="0"/>
              </a:rPr>
              <a:t>  </a:t>
            </a:r>
            <a:r>
              <a:rPr lang="en-US" sz="6400" dirty="0" smtClean="0">
                <a:latin typeface="Times New Roman" pitchFamily="18" charset="0"/>
                <a:cs typeface="Times New Roman" pitchFamily="18" charset="0"/>
              </a:rPr>
              <a:t> </a:t>
            </a:r>
            <a:r>
              <a:rPr lang="en-US" sz="6400" dirty="0" err="1">
                <a:latin typeface="Times New Roman" pitchFamily="18" charset="0"/>
                <a:cs typeface="Times New Roman" pitchFamily="18" charset="0"/>
              </a:rPr>
              <a:t>множество</a:t>
            </a:r>
            <a:r>
              <a:rPr lang="en-US" sz="6400" dirty="0">
                <a:latin typeface="Times New Roman" pitchFamily="18" charset="0"/>
                <a:cs typeface="Times New Roman" pitchFamily="18" charset="0"/>
              </a:rPr>
              <a:t> </a:t>
            </a:r>
            <a:r>
              <a:rPr lang="ru-RU" sz="6400" dirty="0" smtClean="0">
                <a:latin typeface="Times New Roman" pitchFamily="18" charset="0"/>
                <a:cs typeface="Times New Roman" pitchFamily="18" charset="0"/>
              </a:rPr>
              <a:t>   </a:t>
            </a:r>
            <a:r>
              <a:rPr lang="en-US" sz="6400" dirty="0" err="1" smtClean="0">
                <a:latin typeface="Times New Roman" pitchFamily="18" charset="0"/>
                <a:cs typeface="Times New Roman" pitchFamily="18" charset="0"/>
              </a:rPr>
              <a:t>агитационных</a:t>
            </a:r>
            <a:r>
              <a:rPr lang="en-US" sz="6400" dirty="0" smtClean="0">
                <a:latin typeface="Times New Roman" pitchFamily="18" charset="0"/>
                <a:cs typeface="Times New Roman" pitchFamily="18" charset="0"/>
              </a:rPr>
              <a:t> </a:t>
            </a:r>
            <a:r>
              <a:rPr lang="en-US" sz="6400" dirty="0" err="1">
                <a:latin typeface="Times New Roman" pitchFamily="18" charset="0"/>
                <a:cs typeface="Times New Roman" pitchFamily="18" charset="0"/>
              </a:rPr>
              <a:t>плакатов</a:t>
            </a:r>
            <a:r>
              <a:rPr lang="en-US" sz="6400" dirty="0">
                <a:latin typeface="Times New Roman" pitchFamily="18" charset="0"/>
                <a:cs typeface="Times New Roman" pitchFamily="18" charset="0"/>
              </a:rPr>
              <a:t>, </a:t>
            </a:r>
            <a:r>
              <a:rPr lang="ru-RU" sz="6400" dirty="0" smtClean="0">
                <a:latin typeface="Times New Roman" pitchFamily="18" charset="0"/>
                <a:cs typeface="Times New Roman" pitchFamily="18" charset="0"/>
              </a:rPr>
              <a:t>  </a:t>
            </a:r>
            <a:r>
              <a:rPr lang="en-US" sz="6400" dirty="0" err="1" smtClean="0">
                <a:latin typeface="Times New Roman" pitchFamily="18" charset="0"/>
                <a:cs typeface="Times New Roman" pitchFamily="18" charset="0"/>
              </a:rPr>
              <a:t>попросту</a:t>
            </a:r>
            <a:r>
              <a:rPr lang="ru-RU" sz="6400" dirty="0" smtClean="0">
                <a:latin typeface="Times New Roman" pitchFamily="18" charset="0"/>
                <a:cs typeface="Times New Roman" pitchFamily="18" charset="0"/>
              </a:rPr>
              <a:t>  </a:t>
            </a:r>
            <a:r>
              <a:rPr lang="en-US" sz="6400" dirty="0" smtClean="0">
                <a:latin typeface="Times New Roman" pitchFamily="18" charset="0"/>
                <a:cs typeface="Times New Roman" pitchFamily="18" charset="0"/>
              </a:rPr>
              <a:t> </a:t>
            </a:r>
            <a:r>
              <a:rPr lang="en-US" sz="6400" dirty="0" err="1">
                <a:latin typeface="Times New Roman" pitchFamily="18" charset="0"/>
                <a:cs typeface="Times New Roman" pitchFamily="18" charset="0"/>
              </a:rPr>
              <a:t>говоря</a:t>
            </a:r>
            <a:r>
              <a:rPr lang="en-US" sz="6400" dirty="0">
                <a:latin typeface="Times New Roman" pitchFamily="18" charset="0"/>
                <a:cs typeface="Times New Roman" pitchFamily="18" charset="0"/>
              </a:rPr>
              <a:t>, </a:t>
            </a:r>
            <a:r>
              <a:rPr lang="ru-RU" sz="6400" dirty="0" smtClean="0">
                <a:latin typeface="Times New Roman" pitchFamily="18" charset="0"/>
                <a:cs typeface="Times New Roman" pitchFamily="18" charset="0"/>
              </a:rPr>
              <a:t>  </a:t>
            </a:r>
            <a:r>
              <a:rPr lang="en-US" sz="6400" dirty="0" err="1" smtClean="0">
                <a:latin typeface="Times New Roman" pitchFamily="18" charset="0"/>
                <a:cs typeface="Times New Roman" pitchFamily="18" charset="0"/>
              </a:rPr>
              <a:t>рекламы</a:t>
            </a:r>
            <a:r>
              <a:rPr lang="en-US" sz="6400" dirty="0" smtClean="0">
                <a:latin typeface="Times New Roman" pitchFamily="18" charset="0"/>
                <a:cs typeface="Times New Roman" pitchFamily="18" charset="0"/>
              </a:rPr>
              <a:t>:</a:t>
            </a:r>
            <a:endParaRPr lang="ru-RU" sz="6400" dirty="0" smtClean="0">
              <a:latin typeface="Times New Roman" pitchFamily="18" charset="0"/>
              <a:cs typeface="Times New Roman" pitchFamily="18" charset="0"/>
            </a:endParaRPr>
          </a:p>
          <a:p>
            <a:r>
              <a:rPr lang="ru-RU" sz="6400" dirty="0">
                <a:latin typeface="Times New Roman" pitchFamily="18" charset="0"/>
                <a:cs typeface="Times New Roman" pitchFamily="18" charset="0"/>
              </a:rPr>
              <a:t> </a:t>
            </a:r>
            <a:r>
              <a:rPr lang="ru-RU" sz="6400" dirty="0" smtClean="0">
                <a:latin typeface="Times New Roman" pitchFamily="18" charset="0"/>
                <a:cs typeface="Times New Roman" pitchFamily="18" charset="0"/>
              </a:rPr>
              <a:t>                                           </a:t>
            </a:r>
            <a:r>
              <a:rPr lang="en-US" sz="6400" dirty="0" err="1" smtClean="0">
                <a:latin typeface="Times New Roman" pitchFamily="18" charset="0"/>
                <a:cs typeface="Times New Roman" pitchFamily="18" charset="0"/>
              </a:rPr>
              <a:t>Пролетарка</a:t>
            </a:r>
            <a:r>
              <a:rPr lang="en-US" sz="6400" dirty="0">
                <a:latin typeface="Times New Roman" pitchFamily="18" charset="0"/>
                <a:cs typeface="Times New Roman" pitchFamily="18" charset="0"/>
              </a:rPr>
              <a:t>, </a:t>
            </a:r>
            <a:r>
              <a:rPr lang="ru-RU" sz="6400" dirty="0" smtClean="0">
                <a:latin typeface="Times New Roman" pitchFamily="18" charset="0"/>
                <a:cs typeface="Times New Roman" pitchFamily="18" charset="0"/>
              </a:rPr>
              <a:t> </a:t>
            </a:r>
            <a:r>
              <a:rPr lang="en-US" sz="6400" dirty="0" err="1" smtClean="0">
                <a:latin typeface="Times New Roman" pitchFamily="18" charset="0"/>
                <a:cs typeface="Times New Roman" pitchFamily="18" charset="0"/>
              </a:rPr>
              <a:t>пролетарий</a:t>
            </a:r>
            <a:r>
              <a:rPr lang="en-US" sz="6400" dirty="0">
                <a:latin typeface="Times New Roman" pitchFamily="18" charset="0"/>
                <a:cs typeface="Times New Roman" pitchFamily="18" charset="0"/>
              </a:rPr>
              <a:t>, </a:t>
            </a:r>
            <a:br>
              <a:rPr lang="en-US" sz="6400" dirty="0">
                <a:latin typeface="Times New Roman" pitchFamily="18" charset="0"/>
                <a:cs typeface="Times New Roman" pitchFamily="18" charset="0"/>
              </a:rPr>
            </a:br>
            <a:r>
              <a:rPr lang="en-US" sz="6400" dirty="0">
                <a:latin typeface="Times New Roman" pitchFamily="18" charset="0"/>
                <a:cs typeface="Times New Roman" pitchFamily="18" charset="0"/>
              </a:rPr>
              <a:t>    </a:t>
            </a:r>
            <a:r>
              <a:rPr lang="ru-RU" sz="6400" dirty="0" smtClean="0">
                <a:latin typeface="Times New Roman" pitchFamily="18" charset="0"/>
                <a:cs typeface="Times New Roman" pitchFamily="18" charset="0"/>
              </a:rPr>
              <a:t>                                        </a:t>
            </a:r>
            <a:r>
              <a:rPr lang="en-US" sz="6400" dirty="0" err="1" smtClean="0">
                <a:latin typeface="Times New Roman" pitchFamily="18" charset="0"/>
                <a:cs typeface="Times New Roman" pitchFamily="18" charset="0"/>
              </a:rPr>
              <a:t>Заходите</a:t>
            </a:r>
            <a:r>
              <a:rPr lang="en-US" sz="6400" dirty="0" smtClean="0">
                <a:latin typeface="Times New Roman" pitchFamily="18" charset="0"/>
                <a:cs typeface="Times New Roman" pitchFamily="18" charset="0"/>
              </a:rPr>
              <a:t> </a:t>
            </a:r>
            <a:r>
              <a:rPr lang="ru-RU" sz="6400" dirty="0" smtClean="0">
                <a:latin typeface="Times New Roman" pitchFamily="18" charset="0"/>
                <a:cs typeface="Times New Roman" pitchFamily="18" charset="0"/>
              </a:rPr>
              <a:t> </a:t>
            </a:r>
            <a:r>
              <a:rPr lang="en-US" sz="6400" dirty="0" smtClean="0">
                <a:latin typeface="Times New Roman" pitchFamily="18" charset="0"/>
                <a:cs typeface="Times New Roman" pitchFamily="18" charset="0"/>
              </a:rPr>
              <a:t>в</a:t>
            </a:r>
            <a:r>
              <a:rPr lang="ru-RU" sz="6400" dirty="0" smtClean="0">
                <a:latin typeface="Times New Roman" pitchFamily="18" charset="0"/>
                <a:cs typeface="Times New Roman" pitchFamily="18" charset="0"/>
              </a:rPr>
              <a:t>  </a:t>
            </a:r>
            <a:r>
              <a:rPr lang="en-US" sz="6400" dirty="0" smtClean="0">
                <a:latin typeface="Times New Roman" pitchFamily="18" charset="0"/>
                <a:cs typeface="Times New Roman" pitchFamily="18" charset="0"/>
              </a:rPr>
              <a:t> </a:t>
            </a:r>
            <a:r>
              <a:rPr lang="en-US" sz="6400" dirty="0" err="1">
                <a:latin typeface="Times New Roman" pitchFamily="18" charset="0"/>
                <a:cs typeface="Times New Roman" pitchFamily="18" charset="0"/>
              </a:rPr>
              <a:t>планетарий</a:t>
            </a:r>
            <a:r>
              <a:rPr lang="en-US" sz="6400" dirty="0" smtClean="0">
                <a:latin typeface="Times New Roman" pitchFamily="18" charset="0"/>
                <a:cs typeface="Times New Roman" pitchFamily="18" charset="0"/>
              </a:rPr>
              <a:t>.</a:t>
            </a:r>
            <a:endParaRPr lang="ru-RU" sz="6400" dirty="0" smtClean="0">
              <a:latin typeface="Times New Roman" pitchFamily="18" charset="0"/>
              <a:cs typeface="Times New Roman" pitchFamily="18" charset="0"/>
            </a:endParaRPr>
          </a:p>
          <a:p>
            <a:r>
              <a:rPr lang="ru-RU" sz="6400" dirty="0">
                <a:latin typeface="Times New Roman" pitchFamily="18" charset="0"/>
                <a:cs typeface="Times New Roman" pitchFamily="18" charset="0"/>
              </a:rPr>
              <a:t/>
            </a:r>
            <a:br>
              <a:rPr lang="ru-RU" sz="6400" dirty="0">
                <a:latin typeface="Times New Roman" pitchFamily="18" charset="0"/>
                <a:cs typeface="Times New Roman" pitchFamily="18" charset="0"/>
              </a:rPr>
            </a:br>
            <a:r>
              <a:rPr lang="ru-RU" sz="6400" dirty="0">
                <a:latin typeface="Times New Roman" pitchFamily="18" charset="0"/>
                <a:cs typeface="Times New Roman" pitchFamily="18" charset="0"/>
              </a:rPr>
              <a:t/>
            </a:r>
            <a:br>
              <a:rPr lang="ru-RU" sz="6400" dirty="0">
                <a:latin typeface="Times New Roman" pitchFamily="18" charset="0"/>
                <a:cs typeface="Times New Roman" pitchFamily="18" charset="0"/>
              </a:rPr>
            </a:br>
            <a:r>
              <a:rPr lang="en-US" sz="6400" dirty="0">
                <a:latin typeface="Times New Roman" pitchFamily="18" charset="0"/>
                <a:cs typeface="Times New Roman" pitchFamily="18" charset="0"/>
              </a:rPr>
              <a:t/>
            </a:r>
            <a:br>
              <a:rPr lang="en-US" sz="6400" dirty="0">
                <a:latin typeface="Times New Roman" pitchFamily="18" charset="0"/>
                <a:cs typeface="Times New Roman" pitchFamily="18" charset="0"/>
              </a:rPr>
            </a:br>
            <a:endParaRPr lang="ru-RU" sz="6400" dirty="0">
              <a:latin typeface="Times New Roman" pitchFamily="18" charset="0"/>
              <a:cs typeface="Times New Roman" pitchFamily="18" charset="0"/>
            </a:endParaRPr>
          </a:p>
        </p:txBody>
      </p:sp>
      <p:sp>
        <p:nvSpPr>
          <p:cNvPr id="4098" name="AutoShape 2" descr="&amp;Pcy;&amp;rcy;&amp;ocy;&amp;zcy;&amp;acy;&amp;scy;&amp;iecy;&amp;dcy;&amp;acy;&amp;vcy;&amp;shcy;&amp;icy;&amp;iecy;&amp;scy;&amp;yacy;» &amp;acy;&amp;ncy;&amp;acy;&amp;lcy;&amp;icy;&amp;zcy; &amp;scy;&amp;tcy;&amp;icy;&amp;khcy;&amp;ocy;&amp;tcy;&amp;vcy;&amp;ocy;&amp;rcy;&amp;iecy;&amp;ncy;&amp;icy;&amp;yacy; &amp;Mcy;&amp;acy;&amp;yacy;&amp;kcy;&amp;ocy;&amp;vcy;&amp;scy;&amp;kcy;&amp;ocy;&amp;gcy;&amp;ocy; &amp;pcy;&amp;ocy; &amp;pcy;&amp;lcy;&amp;acy;&amp;ncy;&amp;ucy; &amp;kcy;&amp;rcy;&amp;acy;&amp;tcy;&amp;kcy;&amp;ocy; – &amp;icy;&amp;dcy;&amp;iecy;&amp;yacy;,  &amp;icy;&amp;scy;&amp;tcy;&amp;ocy;&amp;rcy;&amp;icy;&amp;yacy; &amp;scy;&amp;ocy;&amp;zcy;&amp;dcy;&amp;acy;&amp;ncy;&amp;icy;&amp;yacy;, &amp;pcy;&amp;rcy;&amp;ocy;&amp;bcy;&amp;lcy;&amp;iecy;&amp;mcy;&amp;acy;"/>
          <p:cNvSpPr>
            <a:spLocks noChangeAspect="1" noChangeArrowheads="1"/>
          </p:cNvSpPr>
          <p:nvPr/>
        </p:nvSpPr>
        <p:spPr bwMode="auto">
          <a:xfrm>
            <a:off x="155575" y="-914400"/>
            <a:ext cx="1819275" cy="19050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00" name="AutoShape 4" descr="&amp;Pcy;&amp;rcy;&amp;ocy;&amp;zcy;&amp;acy;&amp;scy;&amp;iecy;&amp;dcy;&amp;acy;&amp;vcy;&amp;shcy;&amp;icy;&amp;iecy;&amp;scy;&amp;yacy;» &amp;acy;&amp;ncy;&amp;acy;&amp;lcy;&amp;icy;&amp;zcy; &amp;scy;&amp;tcy;&amp;icy;&amp;khcy;&amp;ocy;&amp;tcy;&amp;vcy;&amp;ocy;&amp;rcy;&amp;iecy;&amp;ncy;&amp;icy;&amp;yacy; &amp;Mcy;&amp;acy;&amp;yacy;&amp;kcy;&amp;ocy;&amp;vcy;&amp;scy;&amp;kcy;&amp;ocy;&amp;gcy;&amp;ocy; &amp;pcy;&amp;ocy; &amp;pcy;&amp;lcy;&amp;acy;&amp;ncy;&amp;ucy; &amp;kcy;&amp;rcy;&amp;acy;&amp;tcy;&amp;kcy;&amp;ocy; – &amp;icy;&amp;dcy;&amp;iecy;&amp;yacy;,  &amp;icy;&amp;scy;&amp;tcy;&amp;ocy;&amp;rcy;&amp;icy;&amp;yacy; &amp;scy;&amp;ocy;&amp;zcy;&amp;dcy;&amp;acy;&amp;ncy;&amp;icy;&amp;yacy;, &amp;pcy;&amp;rcy;&amp;ocy;&amp;bcy;&amp;lcy;&amp;iecy;&amp;mcy;&amp;acy;"/>
          <p:cNvSpPr>
            <a:spLocks noChangeAspect="1" noChangeArrowheads="1"/>
          </p:cNvSpPr>
          <p:nvPr/>
        </p:nvSpPr>
        <p:spPr bwMode="auto">
          <a:xfrm>
            <a:off x="155575" y="-914400"/>
            <a:ext cx="1819275" cy="19050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101" name="Picture 5" descr="C:\Documents and Settings\Администратор\Рабочий стол\Замира(3)\1546962141197851085.jpg"/>
          <p:cNvPicPr>
            <a:picLocks noChangeAspect="1" noChangeArrowheads="1"/>
          </p:cNvPicPr>
          <p:nvPr/>
        </p:nvPicPr>
        <p:blipFill>
          <a:blip r:embed="rId2" cstate="print"/>
          <a:srcRect l="50704" t="1402" r="1972" b="62155"/>
          <a:stretch>
            <a:fillRect/>
          </a:stretch>
        </p:blipFill>
        <p:spPr bwMode="auto">
          <a:xfrm>
            <a:off x="167462" y="1122359"/>
            <a:ext cx="1857388" cy="1928826"/>
          </a:xfrm>
          <a:prstGeom prst="rect">
            <a:avLst/>
          </a:prstGeom>
          <a:noFill/>
        </p:spPr>
      </p:pic>
      <p:sp>
        <p:nvSpPr>
          <p:cNvPr id="7" name="Прямоугольник 6"/>
          <p:cNvSpPr/>
          <p:nvPr/>
        </p:nvSpPr>
        <p:spPr>
          <a:xfrm>
            <a:off x="2024850" y="1428968"/>
            <a:ext cx="3500462" cy="1815882"/>
          </a:xfrm>
          <a:prstGeom prst="rect">
            <a:avLst/>
          </a:prstGeom>
        </p:spPr>
        <p:txBody>
          <a:bodyPr wrap="square">
            <a:spAutoFit/>
          </a:bodyPr>
          <a:lstStyle/>
          <a:p>
            <a:pPr algn="just"/>
            <a:r>
              <a:rPr lang="ru-RU" sz="1600" dirty="0" smtClean="0">
                <a:solidFill>
                  <a:srgbClr val="0070C0"/>
                </a:solidFill>
                <a:latin typeface="Times New Roman" pitchFamily="18" charset="0"/>
                <a:cs typeface="Times New Roman" pitchFamily="18" charset="0"/>
              </a:rPr>
              <a:t>         В стихотворении “О </a:t>
            </a:r>
            <a:r>
              <a:rPr lang="ru-RU" sz="1600" dirty="0" err="1" smtClean="0">
                <a:solidFill>
                  <a:srgbClr val="0070C0"/>
                </a:solidFill>
                <a:latin typeface="Times New Roman" pitchFamily="18" charset="0"/>
                <a:cs typeface="Times New Roman" pitchFamily="18" charset="0"/>
              </a:rPr>
              <a:t>дряни</a:t>
            </a:r>
            <a:r>
              <a:rPr lang="ru-RU" sz="1600" dirty="0" smtClean="0">
                <a:solidFill>
                  <a:srgbClr val="0070C0"/>
                </a:solidFill>
                <a:latin typeface="Times New Roman" pitchFamily="18" charset="0"/>
                <a:cs typeface="Times New Roman" pitchFamily="18" charset="0"/>
              </a:rPr>
              <a:t>” маленькая канарейка становится символом нового советского мещанства, и рождается призыв: “головы канарейкам сверните - чтоб коммунизм канарейками не был побит!”</a:t>
            </a:r>
            <a:endParaRPr lang="ru-RU" sz="1600" dirty="0">
              <a:solidFill>
                <a:srgbClr val="0070C0"/>
              </a:solidFill>
            </a:endParaRPr>
          </a:p>
        </p:txBody>
      </p:sp>
    </p:spTree>
    <p:extLst>
      <p:ext uri="{BB962C8B-B14F-4D97-AF65-F5344CB8AC3E}">
        <p14:creationId xmlns="" xmlns:p14="http://schemas.microsoft.com/office/powerpoint/2010/main" val="17965192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671" y="102424"/>
            <a:ext cx="5162873" cy="307777"/>
          </a:xfrm>
        </p:spPr>
        <p:txBody>
          <a:bodyPr/>
          <a:lstStyle/>
          <a:p>
            <a:r>
              <a:rPr lang="ru-RU" dirty="0" smtClean="0">
                <a:latin typeface="Times New Roman" pitchFamily="18" charset="0"/>
                <a:cs typeface="Times New Roman" pitchFamily="18" charset="0"/>
              </a:rPr>
              <a:t>Тема отрицания буржуазного образа жизни</a:t>
            </a:r>
            <a:endParaRPr lang="ru-RU" dirty="0">
              <a:latin typeface="Times New Roman" pitchFamily="18" charset="0"/>
              <a:cs typeface="Times New Roman" pitchFamily="18" charset="0"/>
            </a:endParaRPr>
          </a:p>
        </p:txBody>
      </p:sp>
      <p:sp>
        <p:nvSpPr>
          <p:cNvPr id="3" name="Объект 2"/>
          <p:cNvSpPr>
            <a:spLocks noGrp="1"/>
          </p:cNvSpPr>
          <p:nvPr>
            <p:ph idx="1"/>
          </p:nvPr>
        </p:nvSpPr>
        <p:spPr>
          <a:xfrm>
            <a:off x="96025" y="407979"/>
            <a:ext cx="5668188" cy="3400931"/>
          </a:xfrm>
        </p:spPr>
        <p:txBody>
          <a:bodyPr/>
          <a:lstStyle/>
          <a:p>
            <a:r>
              <a:rPr lang="ru-RU" dirty="0" smtClean="0"/>
              <a:t>  </a:t>
            </a:r>
            <a:r>
              <a:rPr lang="ru-RU" sz="1200" dirty="0" smtClean="0">
                <a:latin typeface="Times New Roman" pitchFamily="18" charset="0"/>
                <a:cs typeface="Times New Roman" pitchFamily="18" charset="0"/>
              </a:rPr>
              <a:t>Страдания </a:t>
            </a:r>
            <a:r>
              <a:rPr lang="ru-RU" sz="1200" dirty="0">
                <a:latin typeface="Times New Roman" pitchFamily="18" charset="0"/>
                <a:cs typeface="Times New Roman" pitchFamily="18" charset="0"/>
              </a:rPr>
              <a:t>от неразделенной любви оборачиваются ненавистью к тому </a:t>
            </a:r>
            <a:r>
              <a:rPr lang="ru-RU" sz="1200" dirty="0" smtClean="0">
                <a:latin typeface="Times New Roman" pitchFamily="18" charset="0"/>
                <a:cs typeface="Times New Roman" pitchFamily="18" charset="0"/>
              </a:rPr>
              <a:t>миру</a:t>
            </a:r>
          </a:p>
          <a:p>
            <a:r>
              <a:rPr lang="ru-RU" sz="1200" dirty="0" smtClean="0">
                <a:latin typeface="Times New Roman" pitchFamily="18" charset="0"/>
                <a:cs typeface="Times New Roman" pitchFamily="18" charset="0"/>
              </a:rPr>
              <a:t> </a:t>
            </a:r>
            <a:r>
              <a:rPr lang="ru-RU" sz="1200" dirty="0">
                <a:latin typeface="Times New Roman" pitchFamily="18" charset="0"/>
                <a:cs typeface="Times New Roman" pitchFamily="18" charset="0"/>
              </a:rPr>
              <a:t>и </a:t>
            </a:r>
            <a:r>
              <a:rPr lang="ru-RU" sz="1200" dirty="0" smtClean="0">
                <a:latin typeface="Times New Roman" pitchFamily="18" charset="0"/>
                <a:cs typeface="Times New Roman" pitchFamily="18" charset="0"/>
              </a:rPr>
              <a:t>  тому  строю,  </a:t>
            </a:r>
            <a:r>
              <a:rPr lang="ru-RU" sz="1200" dirty="0">
                <a:latin typeface="Times New Roman" pitchFamily="18" charset="0"/>
                <a:cs typeface="Times New Roman" pitchFamily="18" charset="0"/>
              </a:rPr>
              <a:t>где </a:t>
            </a:r>
            <a:r>
              <a:rPr lang="ru-RU" sz="1200" dirty="0" smtClean="0">
                <a:latin typeface="Times New Roman" pitchFamily="18" charset="0"/>
                <a:cs typeface="Times New Roman" pitchFamily="18" charset="0"/>
              </a:rPr>
              <a:t> все  </a:t>
            </a:r>
            <a:r>
              <a:rPr lang="ru-RU" sz="1200" dirty="0">
                <a:latin typeface="Times New Roman" pitchFamily="18" charset="0"/>
                <a:cs typeface="Times New Roman" pitchFamily="18" charset="0"/>
              </a:rPr>
              <a:t>покупается </a:t>
            </a:r>
            <a:r>
              <a:rPr lang="ru-RU" sz="1200" dirty="0" smtClean="0">
                <a:latin typeface="Times New Roman" pitchFamily="18" charset="0"/>
                <a:cs typeface="Times New Roman" pitchFamily="18" charset="0"/>
              </a:rPr>
              <a:t> и  </a:t>
            </a:r>
            <a:r>
              <a:rPr lang="ru-RU" sz="1200" dirty="0">
                <a:latin typeface="Times New Roman" pitchFamily="18" charset="0"/>
                <a:cs typeface="Times New Roman" pitchFamily="18" charset="0"/>
              </a:rPr>
              <a:t>продается</a:t>
            </a:r>
            <a:r>
              <a:rPr lang="ru-RU" sz="1200" dirty="0" smtClean="0">
                <a:latin typeface="Times New Roman" pitchFamily="18" charset="0"/>
                <a:cs typeface="Times New Roman" pitchFamily="18" charset="0"/>
              </a:rPr>
              <a:t>.</a:t>
            </a:r>
            <a:r>
              <a:rPr lang="ru-RU" sz="1200" dirty="0">
                <a:latin typeface="Times New Roman" pitchFamily="18" charset="0"/>
                <a:cs typeface="Times New Roman" pitchFamily="18" charset="0"/>
              </a:rPr>
              <a:t> Маяковский издевается над сытой публикой, пришедшей ради забавы послушать стихи модного поэта:</a:t>
            </a:r>
            <a:r>
              <a:rPr lang="ru-RU" sz="1200" dirty="0" smtClean="0">
                <a:latin typeface="Times New Roman" pitchFamily="18" charset="0"/>
                <a:cs typeface="Times New Roman" pitchFamily="18" charset="0"/>
              </a:rPr>
              <a:t> </a:t>
            </a:r>
          </a:p>
          <a:p>
            <a:r>
              <a:rPr lang="ru-RU" sz="1200" dirty="0" smtClean="0">
                <a:latin typeface="Times New Roman" pitchFamily="18" charset="0"/>
                <a:cs typeface="Times New Roman" pitchFamily="18" charset="0"/>
              </a:rPr>
              <a:t>                                              </a:t>
            </a:r>
            <a:r>
              <a:rPr lang="en-US" sz="1600" i="0" dirty="0" err="1" smtClean="0">
                <a:latin typeface="Times New Roman" pitchFamily="18" charset="0"/>
                <a:cs typeface="Times New Roman" pitchFamily="18" charset="0"/>
              </a:rPr>
              <a:t>Нате</a:t>
            </a:r>
            <a:r>
              <a:rPr lang="en-US" sz="1600" i="0" dirty="0" smtClean="0">
                <a:latin typeface="Times New Roman" pitchFamily="18" charset="0"/>
                <a:cs typeface="Times New Roman" pitchFamily="18" charset="0"/>
              </a:rPr>
              <a:t>!</a:t>
            </a:r>
            <a:endParaRPr lang="ru-RU" sz="1200" i="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Через</a:t>
            </a:r>
            <a:r>
              <a:rPr lang="en-US" sz="1200" dirty="0" smtClean="0">
                <a:latin typeface="Times New Roman" pitchFamily="18" charset="0"/>
                <a:cs typeface="Times New Roman" pitchFamily="18" charset="0"/>
              </a:rPr>
              <a:t> </a:t>
            </a:r>
            <a:r>
              <a:rPr lang="en-US" sz="1200" dirty="0" err="1">
                <a:latin typeface="Times New Roman" pitchFamily="18" charset="0"/>
                <a:cs typeface="Times New Roman" pitchFamily="18" charset="0"/>
              </a:rPr>
              <a:t>час</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отсюда</a:t>
            </a:r>
            <a:r>
              <a:rPr lang="en-US" sz="1200" dirty="0">
                <a:latin typeface="Times New Roman" pitchFamily="18" charset="0"/>
                <a:cs typeface="Times New Roman" pitchFamily="18" charset="0"/>
              </a:rPr>
              <a:t> в </a:t>
            </a:r>
            <a:r>
              <a:rPr lang="en-US" sz="1200" dirty="0" err="1">
                <a:latin typeface="Times New Roman" pitchFamily="18" charset="0"/>
                <a:cs typeface="Times New Roman" pitchFamily="18" charset="0"/>
              </a:rPr>
              <a:t>чистый</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переулок</a:t>
            </a:r>
            <a:r>
              <a:rPr lang="en-US" sz="1200" dirty="0">
                <a:latin typeface="Times New Roman" pitchFamily="18" charset="0"/>
                <a:cs typeface="Times New Roman" pitchFamily="18" charset="0"/>
              </a:rPr>
              <a:t> </a:t>
            </a:r>
            <a:br>
              <a:rPr lang="en-US" sz="1200" dirty="0">
                <a:latin typeface="Times New Roman" pitchFamily="18" charset="0"/>
                <a:cs typeface="Times New Roman" pitchFamily="18" charset="0"/>
              </a:rPr>
            </a:br>
            <a:r>
              <a:rPr lang="en-US" sz="1200" dirty="0">
                <a:latin typeface="Times New Roman" pitchFamily="18" charset="0"/>
                <a:cs typeface="Times New Roman" pitchFamily="18" charset="0"/>
              </a:rPr>
              <a:t>    </a:t>
            </a:r>
            <a:r>
              <a:rPr lang="ru-RU"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вытечет</a:t>
            </a:r>
            <a:r>
              <a:rPr lang="en-US" sz="1200" dirty="0" smtClean="0">
                <a:latin typeface="Times New Roman" pitchFamily="18" charset="0"/>
                <a:cs typeface="Times New Roman" pitchFamily="18" charset="0"/>
              </a:rPr>
              <a:t> </a:t>
            </a:r>
            <a:r>
              <a:rPr lang="en-US" sz="1200" dirty="0" err="1">
                <a:latin typeface="Times New Roman" pitchFamily="18" charset="0"/>
                <a:cs typeface="Times New Roman" pitchFamily="18" charset="0"/>
              </a:rPr>
              <a:t>по</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человеку</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ваш</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обрюзгший</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жир</a:t>
            </a:r>
            <a:r>
              <a:rPr lang="en-US" sz="1200" dirty="0">
                <a:latin typeface="Times New Roman" pitchFamily="18" charset="0"/>
                <a:cs typeface="Times New Roman" pitchFamily="18" charset="0"/>
              </a:rPr>
              <a:t>, </a:t>
            </a:r>
            <a:br>
              <a:rPr lang="en-US" sz="1200" dirty="0">
                <a:latin typeface="Times New Roman" pitchFamily="18" charset="0"/>
                <a:cs typeface="Times New Roman" pitchFamily="18" charset="0"/>
              </a:rPr>
            </a:br>
            <a:r>
              <a:rPr lang="en-US" sz="1200" dirty="0">
                <a:latin typeface="Times New Roman" pitchFamily="18" charset="0"/>
                <a:cs typeface="Times New Roman" pitchFamily="18" charset="0"/>
              </a:rPr>
              <a:t>    </a:t>
            </a:r>
            <a:r>
              <a:rPr lang="ru-RU" sz="120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а </a:t>
            </a:r>
            <a:r>
              <a:rPr lang="en-US" sz="1200" dirty="0">
                <a:latin typeface="Times New Roman" pitchFamily="18" charset="0"/>
                <a:cs typeface="Times New Roman" pitchFamily="18" charset="0"/>
              </a:rPr>
              <a:t>я </a:t>
            </a:r>
            <a:r>
              <a:rPr lang="en-US" sz="1200" dirty="0" err="1">
                <a:latin typeface="Times New Roman" pitchFamily="18" charset="0"/>
                <a:cs typeface="Times New Roman" pitchFamily="18" charset="0"/>
              </a:rPr>
              <a:t>вам</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открыл</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столько</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стихов</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шкатулок</a:t>
            </a:r>
            <a:r>
              <a:rPr lang="en-US" sz="1200" dirty="0">
                <a:latin typeface="Times New Roman" pitchFamily="18" charset="0"/>
                <a:cs typeface="Times New Roman" pitchFamily="18" charset="0"/>
              </a:rPr>
              <a:t>, </a:t>
            </a:r>
            <a:br>
              <a:rPr lang="en-US" sz="1200" dirty="0">
                <a:latin typeface="Times New Roman" pitchFamily="18" charset="0"/>
                <a:cs typeface="Times New Roman" pitchFamily="18" charset="0"/>
              </a:rPr>
            </a:br>
            <a:r>
              <a:rPr lang="en-US" sz="1200" dirty="0">
                <a:latin typeface="Times New Roman" pitchFamily="18" charset="0"/>
                <a:cs typeface="Times New Roman" pitchFamily="18" charset="0"/>
              </a:rPr>
              <a:t>    </a:t>
            </a:r>
            <a:r>
              <a:rPr lang="ru-RU" sz="120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я </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бесценных</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слов</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мот</a:t>
            </a:r>
            <a:r>
              <a:rPr lang="en-US" sz="1200" dirty="0">
                <a:latin typeface="Times New Roman" pitchFamily="18" charset="0"/>
                <a:cs typeface="Times New Roman" pitchFamily="18" charset="0"/>
              </a:rPr>
              <a:t> и </a:t>
            </a:r>
            <a:r>
              <a:rPr lang="en-US" sz="1200" dirty="0" err="1">
                <a:latin typeface="Times New Roman" pitchFamily="18" charset="0"/>
                <a:cs typeface="Times New Roman" pitchFamily="18" charset="0"/>
              </a:rPr>
              <a:t>транжир</a:t>
            </a:r>
            <a:r>
              <a:rPr lang="en-US" sz="1200" dirty="0" smtClean="0">
                <a:latin typeface="Times New Roman" pitchFamily="18" charset="0"/>
                <a:cs typeface="Times New Roman" pitchFamily="18" charset="0"/>
              </a:rPr>
              <a:t>...</a:t>
            </a:r>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                                              </a:t>
            </a:r>
            <a:r>
              <a:rPr lang="ru-RU" sz="1800" i="0" dirty="0" smtClean="0">
                <a:latin typeface="Times New Roman" pitchFamily="18" charset="0"/>
                <a:cs typeface="Times New Roman" pitchFamily="18" charset="0"/>
              </a:rPr>
              <a:t>Вам!</a:t>
            </a:r>
            <a:r>
              <a:rPr lang="ru-RU" sz="1800" dirty="0" smtClean="0">
                <a:latin typeface="Times New Roman" pitchFamily="18" charset="0"/>
                <a:cs typeface="Times New Roman" pitchFamily="18" charset="0"/>
              </a:rPr>
              <a:t> </a:t>
            </a:r>
            <a:endParaRPr lang="ru-RU" sz="1800" i="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             Вам</a:t>
            </a:r>
            <a:r>
              <a:rPr lang="ru-RU" sz="1200" dirty="0">
                <a:latin typeface="Times New Roman" pitchFamily="18" charset="0"/>
                <a:cs typeface="Times New Roman" pitchFamily="18" charset="0"/>
              </a:rPr>
              <a:t>, проживающим за оргией оргию,</a:t>
            </a:r>
            <a:br>
              <a:rPr lang="ru-RU" sz="1200" dirty="0">
                <a:latin typeface="Times New Roman" pitchFamily="18" charset="0"/>
                <a:cs typeface="Times New Roman" pitchFamily="18" charset="0"/>
              </a:rPr>
            </a:br>
            <a:r>
              <a:rPr lang="ru-RU" sz="1200" dirty="0" smtClean="0">
                <a:latin typeface="Times New Roman" pitchFamily="18" charset="0"/>
                <a:cs typeface="Times New Roman" pitchFamily="18" charset="0"/>
              </a:rPr>
              <a:t>             имеющим </a:t>
            </a:r>
            <a:r>
              <a:rPr lang="ru-RU" sz="1200" dirty="0">
                <a:latin typeface="Times New Roman" pitchFamily="18" charset="0"/>
                <a:cs typeface="Times New Roman" pitchFamily="18" charset="0"/>
              </a:rPr>
              <a:t>ванную и теплый клозет!</a:t>
            </a:r>
            <a:br>
              <a:rPr lang="ru-RU" sz="1200" dirty="0">
                <a:latin typeface="Times New Roman" pitchFamily="18" charset="0"/>
                <a:cs typeface="Times New Roman" pitchFamily="18" charset="0"/>
              </a:rPr>
            </a:br>
            <a:r>
              <a:rPr lang="ru-RU" sz="1200" dirty="0" smtClean="0">
                <a:latin typeface="Times New Roman" pitchFamily="18" charset="0"/>
                <a:cs typeface="Times New Roman" pitchFamily="18" charset="0"/>
              </a:rPr>
              <a:t>             Как </a:t>
            </a:r>
            <a:r>
              <a:rPr lang="ru-RU" sz="1200" dirty="0">
                <a:latin typeface="Times New Roman" pitchFamily="18" charset="0"/>
                <a:cs typeface="Times New Roman" pitchFamily="18" charset="0"/>
              </a:rPr>
              <a:t>вам не стыдно о представленных к Георгию</a:t>
            </a:r>
            <a:br>
              <a:rPr lang="ru-RU" sz="1200" dirty="0">
                <a:latin typeface="Times New Roman" pitchFamily="18" charset="0"/>
                <a:cs typeface="Times New Roman" pitchFamily="18" charset="0"/>
              </a:rPr>
            </a:br>
            <a:r>
              <a:rPr lang="ru-RU" sz="1200" dirty="0" smtClean="0">
                <a:latin typeface="Times New Roman" pitchFamily="18" charset="0"/>
                <a:cs typeface="Times New Roman" pitchFamily="18" charset="0"/>
              </a:rPr>
              <a:t>             вычитывать </a:t>
            </a:r>
            <a:r>
              <a:rPr lang="ru-RU" sz="1200" dirty="0">
                <a:latin typeface="Times New Roman" pitchFamily="18" charset="0"/>
                <a:cs typeface="Times New Roman" pitchFamily="18" charset="0"/>
              </a:rPr>
              <a:t>из столбцов газет?!</a:t>
            </a:r>
            <a:r>
              <a:rPr lang="en-US" sz="1200" dirty="0" smtClean="0">
                <a:latin typeface="Times New Roman" pitchFamily="18" charset="0"/>
                <a:cs typeface="Times New Roman" pitchFamily="18" charset="0"/>
              </a:rPr>
              <a:t> </a:t>
            </a:r>
            <a:endParaRPr lang="ru-RU" sz="1200" dirty="0" smtClean="0">
              <a:latin typeface="Times New Roman" pitchFamily="18" charset="0"/>
              <a:cs typeface="Times New Roman" pitchFamily="18" charset="0"/>
            </a:endParaRPr>
          </a:p>
          <a:p>
            <a:endParaRPr lang="ru-RU" sz="1200" dirty="0" smtClean="0">
              <a:latin typeface="Times New Roman" pitchFamily="18" charset="0"/>
              <a:cs typeface="Times New Roman" pitchFamily="18" charset="0"/>
            </a:endParaRPr>
          </a:p>
          <a:p>
            <a:endParaRPr lang="ru-RU" sz="900" dirty="0"/>
          </a:p>
          <a:p>
            <a:endParaRPr lang="ru-RU" dirty="0"/>
          </a:p>
        </p:txBody>
      </p:sp>
    </p:spTree>
    <p:extLst>
      <p:ext uri="{BB962C8B-B14F-4D97-AF65-F5344CB8AC3E}">
        <p14:creationId xmlns="" xmlns:p14="http://schemas.microsoft.com/office/powerpoint/2010/main" val="18068476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Прямоугольник 6"/>
          <p:cNvSpPr/>
          <p:nvPr/>
        </p:nvSpPr>
        <p:spPr>
          <a:xfrm>
            <a:off x="167462" y="122226"/>
            <a:ext cx="5429288" cy="3000397"/>
          </a:xfrm>
          <a:prstGeom prst="rect">
            <a:avLst/>
          </a:prstGeom>
          <a:solidFill>
            <a:schemeClr val="bg1"/>
          </a:solidFill>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63172" name="Picture 4" descr="Image1"/>
          <p:cNvPicPr>
            <a:picLocks noChangeAspect="1" noChangeArrowheads="1"/>
          </p:cNvPicPr>
          <p:nvPr/>
        </p:nvPicPr>
        <p:blipFill>
          <a:blip r:embed="rId2" cstate="print"/>
          <a:srcRect/>
          <a:stretch>
            <a:fillRect/>
          </a:stretch>
        </p:blipFill>
        <p:spPr bwMode="auto">
          <a:xfrm>
            <a:off x="596090" y="193665"/>
            <a:ext cx="2000264" cy="1357323"/>
          </a:xfrm>
          <a:prstGeom prst="rect">
            <a:avLst/>
          </a:prstGeom>
          <a:noFill/>
          <a:ln w="38100">
            <a:solidFill>
              <a:srgbClr val="FF9900"/>
            </a:solidFill>
            <a:miter lim="800000"/>
            <a:headEnd/>
            <a:tailEnd/>
          </a:ln>
        </p:spPr>
      </p:pic>
      <p:pic>
        <p:nvPicPr>
          <p:cNvPr id="263173" name="Picture 5" descr="Image2"/>
          <p:cNvPicPr>
            <a:picLocks noChangeAspect="1" noChangeArrowheads="1"/>
          </p:cNvPicPr>
          <p:nvPr/>
        </p:nvPicPr>
        <p:blipFill>
          <a:blip r:embed="rId3" cstate="print"/>
          <a:srcRect r="3755"/>
          <a:stretch>
            <a:fillRect/>
          </a:stretch>
        </p:blipFill>
        <p:spPr bwMode="auto">
          <a:xfrm>
            <a:off x="2739230" y="193665"/>
            <a:ext cx="2286017" cy="1357321"/>
          </a:xfrm>
          <a:prstGeom prst="rect">
            <a:avLst/>
          </a:prstGeom>
          <a:noFill/>
          <a:ln w="38100">
            <a:solidFill>
              <a:srgbClr val="FF9900"/>
            </a:solidFill>
            <a:miter lim="800000"/>
            <a:headEnd/>
            <a:tailEnd/>
          </a:ln>
        </p:spPr>
      </p:pic>
      <p:pic>
        <p:nvPicPr>
          <p:cNvPr id="263174" name="Picture 6" descr="Image3"/>
          <p:cNvPicPr>
            <a:picLocks noChangeAspect="1" noChangeArrowheads="1"/>
          </p:cNvPicPr>
          <p:nvPr/>
        </p:nvPicPr>
        <p:blipFill>
          <a:blip r:embed="rId4" cstate="print"/>
          <a:srcRect/>
          <a:stretch>
            <a:fillRect/>
          </a:stretch>
        </p:blipFill>
        <p:spPr bwMode="auto">
          <a:xfrm>
            <a:off x="596090" y="1693863"/>
            <a:ext cx="2214578" cy="1357322"/>
          </a:xfrm>
          <a:prstGeom prst="rect">
            <a:avLst/>
          </a:prstGeom>
          <a:solidFill>
            <a:srgbClr val="FFCC00"/>
          </a:solidFill>
          <a:ln w="38100">
            <a:solidFill>
              <a:srgbClr val="FF9900"/>
            </a:solidFill>
            <a:miter lim="800000"/>
            <a:headEnd/>
            <a:tailEnd/>
          </a:ln>
        </p:spPr>
      </p:pic>
      <p:pic>
        <p:nvPicPr>
          <p:cNvPr id="263175" name="Picture 7" descr="Image4"/>
          <p:cNvPicPr>
            <a:picLocks noChangeAspect="1" noChangeArrowheads="1"/>
          </p:cNvPicPr>
          <p:nvPr/>
        </p:nvPicPr>
        <p:blipFill>
          <a:blip r:embed="rId5" cstate="print"/>
          <a:srcRect r="3755"/>
          <a:stretch>
            <a:fillRect/>
          </a:stretch>
        </p:blipFill>
        <p:spPr bwMode="auto">
          <a:xfrm>
            <a:off x="2953544" y="1693863"/>
            <a:ext cx="2286016" cy="1357322"/>
          </a:xfrm>
          <a:prstGeom prst="rect">
            <a:avLst/>
          </a:prstGeom>
          <a:noFill/>
          <a:ln w="38100">
            <a:solidFill>
              <a:srgbClr val="FF9900"/>
            </a:solid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96023" y="550855"/>
            <a:ext cx="5572165" cy="2643206"/>
          </a:xfrm>
          <a:prstGeom prst="rect">
            <a:avLst/>
          </a:prstGeom>
          <a:solidFill>
            <a:schemeClr val="bg1"/>
          </a:solidFill>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0" y="0"/>
            <a:ext cx="5764213" cy="4794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3714" name="Rectangle 2"/>
          <p:cNvSpPr>
            <a:spLocks noGrp="1" noChangeArrowheads="1"/>
          </p:cNvSpPr>
          <p:nvPr>
            <p:ph type="ctrTitle"/>
          </p:nvPr>
        </p:nvSpPr>
        <p:spPr>
          <a:xfrm>
            <a:off x="381776" y="-203990"/>
            <a:ext cx="5382437" cy="923330"/>
          </a:xfrm>
        </p:spPr>
        <p:txBody>
          <a:bodyPr/>
          <a:lstStyle/>
          <a:p>
            <a:r>
              <a:rPr lang="ru-RU" sz="1800" dirty="0">
                <a:solidFill>
                  <a:srgbClr val="0099FF"/>
                </a:solidFill>
                <a:latin typeface="Times New Roman" pitchFamily="18" charset="0"/>
                <a:cs typeface="Times New Roman" pitchFamily="18" charset="0"/>
              </a:rPr>
              <a:t/>
            </a:r>
            <a:br>
              <a:rPr lang="ru-RU" sz="1800" dirty="0">
                <a:solidFill>
                  <a:srgbClr val="0099FF"/>
                </a:solidFill>
                <a:latin typeface="Times New Roman" pitchFamily="18" charset="0"/>
                <a:cs typeface="Times New Roman" pitchFamily="18" charset="0"/>
              </a:rPr>
            </a:br>
            <a:r>
              <a:rPr lang="ru-RU" sz="2400" dirty="0" smtClean="0">
                <a:latin typeface="Times New Roman" pitchFamily="18" charset="0"/>
                <a:cs typeface="Times New Roman" pitchFamily="18" charset="0"/>
              </a:rPr>
              <a:t>Гражданско-патриотическая   тема</a:t>
            </a:r>
            <a:r>
              <a:rPr lang="ru-RU" sz="2400" dirty="0">
                <a:solidFill>
                  <a:srgbClr val="33CC33"/>
                </a:solidFill>
                <a:latin typeface="Times New Roman" pitchFamily="18" charset="0"/>
                <a:cs typeface="Times New Roman" pitchFamily="18" charset="0"/>
              </a:rPr>
              <a:t/>
            </a:r>
            <a:br>
              <a:rPr lang="ru-RU" sz="2400" dirty="0">
                <a:solidFill>
                  <a:srgbClr val="33CC33"/>
                </a:solidFill>
                <a:latin typeface="Times New Roman" pitchFamily="18" charset="0"/>
                <a:cs typeface="Times New Roman" pitchFamily="18" charset="0"/>
              </a:rPr>
            </a:br>
            <a:endParaRPr lang="ru-RU" sz="1800" dirty="0">
              <a:solidFill>
                <a:srgbClr val="33CC33"/>
              </a:solidFill>
              <a:latin typeface="Times New Roman" pitchFamily="18" charset="0"/>
              <a:cs typeface="Times New Roman" pitchFamily="18" charset="0"/>
            </a:endParaRPr>
          </a:p>
        </p:txBody>
      </p:sp>
      <p:sp>
        <p:nvSpPr>
          <p:cNvPr id="243715" name="Rectangle 3"/>
          <p:cNvSpPr>
            <a:spLocks noGrp="1" noChangeArrowheads="1"/>
          </p:cNvSpPr>
          <p:nvPr>
            <p:ph type="subTitle" idx="4"/>
          </p:nvPr>
        </p:nvSpPr>
        <p:spPr>
          <a:xfrm>
            <a:off x="2239164" y="550855"/>
            <a:ext cx="3286148" cy="2872581"/>
          </a:xfrm>
        </p:spPr>
        <p:txBody>
          <a:bodyPr/>
          <a:lstStyle/>
          <a:p>
            <a:pPr algn="ctr">
              <a:lnSpc>
                <a:spcPts val="1600"/>
              </a:lnSpc>
              <a:buFont typeface="Wingdings" pitchFamily="2" charset="2"/>
              <a:buNone/>
            </a:pPr>
            <a:r>
              <a:rPr lang="ru-RU" sz="1100" i="0" dirty="0">
                <a:solidFill>
                  <a:srgbClr val="0070C0"/>
                </a:solidFill>
                <a:latin typeface="Times New Roman" pitchFamily="18" charset="0"/>
                <a:cs typeface="Times New Roman" pitchFamily="18" charset="0"/>
              </a:rPr>
              <a:t>     </a:t>
            </a:r>
            <a:r>
              <a:rPr lang="ru-RU" sz="1400" i="0" dirty="0">
                <a:solidFill>
                  <a:srgbClr val="0070C0"/>
                </a:solidFill>
                <a:latin typeface="Times New Roman" pitchFamily="18" charset="0"/>
                <a:cs typeface="Times New Roman" pitchFamily="18" charset="0"/>
              </a:rPr>
              <a:t>В “Стихах о советском паспорте” автор затрагивает сразу две темы: </a:t>
            </a:r>
            <a:r>
              <a:rPr lang="ru-RU" sz="1400" i="0" dirty="0" smtClean="0">
                <a:solidFill>
                  <a:srgbClr val="0070C0"/>
                </a:solidFill>
                <a:latin typeface="Times New Roman" pitchFamily="18" charset="0"/>
                <a:cs typeface="Times New Roman" pitchFamily="18" charset="0"/>
              </a:rPr>
              <a:t> </a:t>
            </a:r>
            <a:r>
              <a:rPr lang="ru-RU" sz="1400" i="0" dirty="0" err="1" smtClean="0">
                <a:solidFill>
                  <a:srgbClr val="0070C0"/>
                </a:solidFill>
                <a:latin typeface="Times New Roman" pitchFamily="18" charset="0"/>
                <a:cs typeface="Times New Roman" pitchFamily="18" charset="0"/>
              </a:rPr>
              <a:t>антибюрократическую</a:t>
            </a:r>
            <a:r>
              <a:rPr lang="ru-RU" sz="1400" i="0" dirty="0" smtClean="0">
                <a:solidFill>
                  <a:srgbClr val="0070C0"/>
                </a:solidFill>
                <a:latin typeface="Times New Roman" pitchFamily="18" charset="0"/>
                <a:cs typeface="Times New Roman" pitchFamily="18" charset="0"/>
              </a:rPr>
              <a:t>   и </a:t>
            </a:r>
            <a:r>
              <a:rPr lang="ru-RU" sz="1400" i="0" dirty="0">
                <a:solidFill>
                  <a:srgbClr val="0070C0"/>
                </a:solidFill>
                <a:latin typeface="Times New Roman" pitchFamily="18" charset="0"/>
                <a:cs typeface="Times New Roman" pitchFamily="18" charset="0"/>
              </a:rPr>
              <a:t>патриотическую. </a:t>
            </a:r>
            <a:r>
              <a:rPr lang="ru-RU" sz="1400" i="0" dirty="0" smtClean="0">
                <a:solidFill>
                  <a:srgbClr val="0070C0"/>
                </a:solidFill>
                <a:latin typeface="Times New Roman" pitchFamily="18" charset="0"/>
                <a:cs typeface="Times New Roman" pitchFamily="18" charset="0"/>
              </a:rPr>
              <a:t> Но </a:t>
            </a:r>
            <a:r>
              <a:rPr lang="ru-RU" sz="1400" i="0" dirty="0">
                <a:solidFill>
                  <a:srgbClr val="0070C0"/>
                </a:solidFill>
                <a:latin typeface="Times New Roman" pitchFamily="18" charset="0"/>
                <a:cs typeface="Times New Roman" pitchFamily="18" charset="0"/>
              </a:rPr>
              <a:t>главной темой этого стихотворения, </a:t>
            </a:r>
            <a:r>
              <a:rPr lang="ru-RU" sz="1400" i="0" dirty="0" smtClean="0">
                <a:solidFill>
                  <a:srgbClr val="0070C0"/>
                </a:solidFill>
                <a:latin typeface="Times New Roman" pitchFamily="18" charset="0"/>
                <a:cs typeface="Times New Roman" pitchFamily="18" charset="0"/>
              </a:rPr>
              <a:t> бесспорно</a:t>
            </a:r>
            <a:r>
              <a:rPr lang="ru-RU" sz="1400" i="0" dirty="0">
                <a:solidFill>
                  <a:srgbClr val="0070C0"/>
                </a:solidFill>
                <a:latin typeface="Times New Roman" pitchFamily="18" charset="0"/>
                <a:cs typeface="Times New Roman" pitchFamily="18" charset="0"/>
              </a:rPr>
              <a:t>, </a:t>
            </a:r>
            <a:r>
              <a:rPr lang="ru-RU" sz="1400" i="0" dirty="0" smtClean="0">
                <a:solidFill>
                  <a:srgbClr val="0070C0"/>
                </a:solidFill>
                <a:latin typeface="Times New Roman" pitchFamily="18" charset="0"/>
                <a:cs typeface="Times New Roman" pitchFamily="18" charset="0"/>
              </a:rPr>
              <a:t> является  патриотическая </a:t>
            </a:r>
            <a:r>
              <a:rPr lang="ru-RU" sz="1400" i="0" dirty="0">
                <a:solidFill>
                  <a:srgbClr val="0070C0"/>
                </a:solidFill>
                <a:latin typeface="Times New Roman" pitchFamily="18" charset="0"/>
                <a:cs typeface="Times New Roman" pitchFamily="18" charset="0"/>
              </a:rPr>
              <a:t>тема. </a:t>
            </a:r>
            <a:r>
              <a:rPr lang="ru-RU" sz="1400" i="0" dirty="0" smtClean="0">
                <a:solidFill>
                  <a:srgbClr val="0070C0"/>
                </a:solidFill>
                <a:latin typeface="Times New Roman" pitchFamily="18" charset="0"/>
                <a:cs typeface="Times New Roman" pitchFamily="18" charset="0"/>
              </a:rPr>
              <a:t> Лирический  герой  горд  </a:t>
            </a:r>
            <a:r>
              <a:rPr lang="ru-RU" sz="1400" i="0" dirty="0">
                <a:solidFill>
                  <a:srgbClr val="0070C0"/>
                </a:solidFill>
                <a:latin typeface="Times New Roman" pitchFamily="18" charset="0"/>
                <a:cs typeface="Times New Roman" pitchFamily="18" charset="0"/>
              </a:rPr>
              <a:t>за свою страну, проводящую невиданный эксперимент, строящую новое общество:</a:t>
            </a:r>
            <a:r>
              <a:rPr lang="ru-RU" sz="1400" dirty="0">
                <a:solidFill>
                  <a:srgbClr val="0070C0"/>
                </a:solidFill>
                <a:latin typeface="Times New Roman" pitchFamily="18" charset="0"/>
                <a:cs typeface="Times New Roman" pitchFamily="18" charset="0"/>
              </a:rPr>
              <a:t> </a:t>
            </a:r>
          </a:p>
          <a:p>
            <a:pPr algn="ctr">
              <a:lnSpc>
                <a:spcPts val="1600"/>
              </a:lnSpc>
              <a:buFont typeface="Wingdings" pitchFamily="2" charset="2"/>
              <a:buNone/>
            </a:pPr>
            <a:r>
              <a:rPr lang="ru-RU" sz="1400" dirty="0">
                <a:solidFill>
                  <a:srgbClr val="0070C0"/>
                </a:solidFill>
                <a:latin typeface="Times New Roman" pitchFamily="18" charset="0"/>
                <a:cs typeface="Times New Roman" pitchFamily="18" charset="0"/>
              </a:rPr>
              <a:t>   Читайте, завидуйте!</a:t>
            </a:r>
          </a:p>
          <a:p>
            <a:pPr algn="ctr">
              <a:lnSpc>
                <a:spcPts val="1600"/>
              </a:lnSpc>
              <a:buFont typeface="Wingdings" pitchFamily="2" charset="2"/>
              <a:buNone/>
            </a:pPr>
            <a:r>
              <a:rPr lang="ru-RU" sz="1400" dirty="0">
                <a:solidFill>
                  <a:srgbClr val="0070C0"/>
                </a:solidFill>
                <a:latin typeface="Times New Roman" pitchFamily="18" charset="0"/>
                <a:cs typeface="Times New Roman" pitchFamily="18" charset="0"/>
              </a:rPr>
              <a:t>   Я - гражданин Советского Союза! </a:t>
            </a:r>
          </a:p>
          <a:p>
            <a:pPr algn="ctr">
              <a:lnSpc>
                <a:spcPts val="1600"/>
              </a:lnSpc>
              <a:buFont typeface="Wingdings" pitchFamily="2" charset="2"/>
              <a:buNone/>
            </a:pPr>
            <a:r>
              <a:rPr lang="ru-RU" sz="1400" dirty="0">
                <a:solidFill>
                  <a:srgbClr val="0070C0"/>
                </a:solidFill>
                <a:latin typeface="Times New Roman" pitchFamily="18" charset="0"/>
                <a:cs typeface="Times New Roman" pitchFamily="18" charset="0"/>
              </a:rPr>
              <a:t>   </a:t>
            </a:r>
          </a:p>
        </p:txBody>
      </p:sp>
      <p:pic>
        <p:nvPicPr>
          <p:cNvPr id="8" name="Picture 2" descr="C:\Documents and Settings\Администратор\Рабочий стол\Замира(3)\2450-1.jpg"/>
          <p:cNvPicPr>
            <a:picLocks noChangeAspect="1" noChangeArrowheads="1"/>
          </p:cNvPicPr>
          <p:nvPr/>
        </p:nvPicPr>
        <p:blipFill>
          <a:blip r:embed="rId2"/>
          <a:srcRect/>
          <a:stretch>
            <a:fillRect/>
          </a:stretch>
        </p:blipFill>
        <p:spPr bwMode="auto">
          <a:xfrm>
            <a:off x="167462" y="622293"/>
            <a:ext cx="2214578" cy="2357454"/>
          </a:xfrm>
          <a:prstGeom prst="rect">
            <a:avLst/>
          </a:prstGeom>
          <a:noFill/>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96023" y="122227"/>
            <a:ext cx="5572165" cy="3071834"/>
          </a:xfrm>
          <a:prstGeom prst="rect">
            <a:avLst/>
          </a:prstGeom>
          <a:solidFill>
            <a:schemeClr val="bg1"/>
          </a:solidFill>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3715" name="Rectangle 3"/>
          <p:cNvSpPr>
            <a:spLocks noGrp="1" noChangeArrowheads="1"/>
          </p:cNvSpPr>
          <p:nvPr>
            <p:ph type="subTitle" idx="4"/>
          </p:nvPr>
        </p:nvSpPr>
        <p:spPr>
          <a:xfrm>
            <a:off x="2310602" y="193665"/>
            <a:ext cx="3286148" cy="1329595"/>
          </a:xfrm>
        </p:spPr>
        <p:txBody>
          <a:bodyPr/>
          <a:lstStyle/>
          <a:p>
            <a:pPr algn="ctr">
              <a:lnSpc>
                <a:spcPct val="80000"/>
              </a:lnSpc>
              <a:buFont typeface="Wingdings" pitchFamily="2" charset="2"/>
              <a:buNone/>
            </a:pPr>
            <a:r>
              <a:rPr lang="ru-RU" sz="1200" i="0" dirty="0" smtClean="0">
                <a:solidFill>
                  <a:srgbClr val="0070C0"/>
                </a:solidFill>
                <a:latin typeface="Times New Roman" pitchFamily="18" charset="0"/>
                <a:cs typeface="Times New Roman" pitchFamily="18" charset="0"/>
              </a:rPr>
              <a:t>К </a:t>
            </a:r>
            <a:r>
              <a:rPr lang="ru-RU" sz="1200" i="0" dirty="0">
                <a:solidFill>
                  <a:srgbClr val="0070C0"/>
                </a:solidFill>
                <a:latin typeface="Times New Roman" pitchFamily="18" charset="0"/>
                <a:cs typeface="Times New Roman" pitchFamily="18" charset="0"/>
              </a:rPr>
              <a:t>патриотической лирике можно также отнести такие стихи, как “Товарищу Нетте, человеку и пароходу”, “Рассказ товарища Хренова...”. Последнее стихотворение является гимном рабочему </a:t>
            </a:r>
            <a:r>
              <a:rPr lang="ru-RU" sz="1200" i="0" dirty="0" smtClean="0">
                <a:solidFill>
                  <a:srgbClr val="0070C0"/>
                </a:solidFill>
                <a:latin typeface="Times New Roman" pitchFamily="18" charset="0"/>
                <a:cs typeface="Times New Roman" pitchFamily="18" charset="0"/>
              </a:rPr>
              <a:t>   человеку</a:t>
            </a:r>
            <a:r>
              <a:rPr lang="ru-RU" sz="1200" i="0" dirty="0">
                <a:solidFill>
                  <a:srgbClr val="0070C0"/>
                </a:solidFill>
                <a:latin typeface="Times New Roman" pitchFamily="18" charset="0"/>
                <a:cs typeface="Times New Roman" pitchFamily="18" charset="0"/>
              </a:rPr>
              <a:t>: </a:t>
            </a:r>
          </a:p>
          <a:p>
            <a:pPr algn="ctr">
              <a:lnSpc>
                <a:spcPct val="80000"/>
              </a:lnSpc>
              <a:buFont typeface="Wingdings" pitchFamily="2" charset="2"/>
              <a:buNone/>
            </a:pPr>
            <a:r>
              <a:rPr lang="ru-RU" sz="1200" dirty="0" smtClean="0">
                <a:solidFill>
                  <a:srgbClr val="0070C0"/>
                </a:solidFill>
                <a:latin typeface="Times New Roman" pitchFamily="18" charset="0"/>
                <a:cs typeface="Times New Roman" pitchFamily="18" charset="0"/>
              </a:rPr>
              <a:t>Я </a:t>
            </a:r>
            <a:r>
              <a:rPr lang="ru-RU" sz="1200" dirty="0">
                <a:solidFill>
                  <a:srgbClr val="0070C0"/>
                </a:solidFill>
                <a:latin typeface="Times New Roman" pitchFamily="18" charset="0"/>
                <a:cs typeface="Times New Roman" pitchFamily="18" charset="0"/>
              </a:rPr>
              <a:t>знаю - город будет, </a:t>
            </a:r>
          </a:p>
          <a:p>
            <a:pPr algn="l">
              <a:lnSpc>
                <a:spcPct val="80000"/>
              </a:lnSpc>
              <a:buFont typeface="Wingdings" pitchFamily="2" charset="2"/>
              <a:buNone/>
            </a:pPr>
            <a:r>
              <a:rPr lang="ru-RU" sz="1200" dirty="0">
                <a:solidFill>
                  <a:srgbClr val="0070C0"/>
                </a:solidFill>
                <a:latin typeface="Times New Roman" pitchFamily="18" charset="0"/>
                <a:cs typeface="Times New Roman" pitchFamily="18" charset="0"/>
              </a:rPr>
              <a:t>   </a:t>
            </a:r>
            <a:r>
              <a:rPr lang="ru-RU" sz="1200" dirty="0" smtClean="0">
                <a:solidFill>
                  <a:srgbClr val="0070C0"/>
                </a:solidFill>
                <a:latin typeface="Times New Roman" pitchFamily="18" charset="0"/>
                <a:cs typeface="Times New Roman" pitchFamily="18" charset="0"/>
              </a:rPr>
              <a:t>                      Я </a:t>
            </a:r>
            <a:r>
              <a:rPr lang="ru-RU" sz="1200" dirty="0">
                <a:solidFill>
                  <a:srgbClr val="0070C0"/>
                </a:solidFill>
                <a:latin typeface="Times New Roman" pitchFamily="18" charset="0"/>
                <a:cs typeface="Times New Roman" pitchFamily="18" charset="0"/>
              </a:rPr>
              <a:t>верю - саду </a:t>
            </a:r>
            <a:r>
              <a:rPr lang="ru-RU" sz="1200" dirty="0" err="1">
                <a:solidFill>
                  <a:srgbClr val="0070C0"/>
                </a:solidFill>
                <a:latin typeface="Times New Roman" pitchFamily="18" charset="0"/>
                <a:cs typeface="Times New Roman" pitchFamily="18" charset="0"/>
              </a:rPr>
              <a:t>цвесть</a:t>
            </a:r>
            <a:r>
              <a:rPr lang="ru-RU" sz="1200" dirty="0">
                <a:solidFill>
                  <a:srgbClr val="0070C0"/>
                </a:solidFill>
                <a:latin typeface="Times New Roman" pitchFamily="18" charset="0"/>
                <a:cs typeface="Times New Roman" pitchFamily="18" charset="0"/>
              </a:rPr>
              <a:t>, </a:t>
            </a:r>
          </a:p>
          <a:p>
            <a:pPr algn="l">
              <a:lnSpc>
                <a:spcPct val="80000"/>
              </a:lnSpc>
              <a:buFont typeface="Wingdings" pitchFamily="2" charset="2"/>
              <a:buNone/>
            </a:pPr>
            <a:r>
              <a:rPr lang="ru-RU" sz="1200" dirty="0">
                <a:solidFill>
                  <a:srgbClr val="0070C0"/>
                </a:solidFill>
                <a:latin typeface="Times New Roman" pitchFamily="18" charset="0"/>
                <a:cs typeface="Times New Roman" pitchFamily="18" charset="0"/>
              </a:rPr>
              <a:t>  </a:t>
            </a:r>
            <a:r>
              <a:rPr lang="ru-RU" sz="1200" dirty="0" smtClean="0">
                <a:solidFill>
                  <a:srgbClr val="0070C0"/>
                </a:solidFill>
                <a:latin typeface="Times New Roman" pitchFamily="18" charset="0"/>
                <a:cs typeface="Times New Roman" pitchFamily="18" charset="0"/>
              </a:rPr>
              <a:t>                       </a:t>
            </a:r>
            <a:r>
              <a:rPr lang="ru-RU" sz="1200" dirty="0">
                <a:solidFill>
                  <a:srgbClr val="0070C0"/>
                </a:solidFill>
                <a:latin typeface="Times New Roman" pitchFamily="18" charset="0"/>
                <a:cs typeface="Times New Roman" pitchFamily="18" charset="0"/>
              </a:rPr>
              <a:t>Когда такие люди </a:t>
            </a:r>
          </a:p>
          <a:p>
            <a:pPr algn="l">
              <a:lnSpc>
                <a:spcPct val="80000"/>
              </a:lnSpc>
              <a:buFont typeface="Wingdings" pitchFamily="2" charset="2"/>
              <a:buNone/>
            </a:pPr>
            <a:r>
              <a:rPr lang="ru-RU" sz="1200" dirty="0">
                <a:solidFill>
                  <a:srgbClr val="0070C0"/>
                </a:solidFill>
                <a:latin typeface="Times New Roman" pitchFamily="18" charset="0"/>
                <a:cs typeface="Times New Roman" pitchFamily="18" charset="0"/>
              </a:rPr>
              <a:t>   </a:t>
            </a:r>
            <a:r>
              <a:rPr lang="ru-RU" sz="1200" dirty="0" smtClean="0">
                <a:solidFill>
                  <a:srgbClr val="0070C0"/>
                </a:solidFill>
                <a:latin typeface="Times New Roman" pitchFamily="18" charset="0"/>
                <a:cs typeface="Times New Roman" pitchFamily="18" charset="0"/>
              </a:rPr>
              <a:t>                      В </a:t>
            </a:r>
            <a:r>
              <a:rPr lang="ru-RU" sz="1200" dirty="0">
                <a:solidFill>
                  <a:srgbClr val="0070C0"/>
                </a:solidFill>
                <a:latin typeface="Times New Roman" pitchFamily="18" charset="0"/>
                <a:cs typeface="Times New Roman" pitchFamily="18" charset="0"/>
              </a:rPr>
              <a:t>Стране Советской есть. </a:t>
            </a:r>
          </a:p>
        </p:txBody>
      </p:sp>
      <p:pic>
        <p:nvPicPr>
          <p:cNvPr id="7" name="Picture 4" descr="Картинка 10 из 29906">
            <a:hlinkClick r:id="rId2"/>
          </p:cNvPr>
          <p:cNvPicPr>
            <a:picLocks noChangeAspect="1" noChangeArrowheads="1"/>
          </p:cNvPicPr>
          <p:nvPr/>
        </p:nvPicPr>
        <p:blipFill>
          <a:blip r:embed="rId3"/>
          <a:srcRect/>
          <a:stretch>
            <a:fillRect/>
          </a:stretch>
        </p:blipFill>
        <p:spPr bwMode="auto">
          <a:xfrm>
            <a:off x="167462" y="193665"/>
            <a:ext cx="2071702" cy="2882890"/>
          </a:xfrm>
          <a:prstGeom prst="rect">
            <a:avLst/>
          </a:prstGeom>
          <a:noFill/>
          <a:ln w="9525">
            <a:noFill/>
            <a:miter lim="800000"/>
            <a:headEnd/>
            <a:tailEnd/>
          </a:ln>
        </p:spPr>
      </p:pic>
      <p:pic>
        <p:nvPicPr>
          <p:cNvPr id="33794" name="Picture 2" descr="C:\Documents and Settings\Администратор\Рабочий стол\Замира(3)\ea4c382ecfeb.jpg"/>
          <p:cNvPicPr>
            <a:picLocks noChangeAspect="1" noChangeArrowheads="1"/>
          </p:cNvPicPr>
          <p:nvPr/>
        </p:nvPicPr>
        <p:blipFill>
          <a:blip r:embed="rId4"/>
          <a:srcRect/>
          <a:stretch>
            <a:fillRect/>
          </a:stretch>
        </p:blipFill>
        <p:spPr bwMode="auto">
          <a:xfrm>
            <a:off x="2262981" y="908045"/>
            <a:ext cx="3333769" cy="2214578"/>
          </a:xfrm>
          <a:prstGeom prst="rect">
            <a:avLst/>
          </a:prstGeom>
          <a:noFill/>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0338" y="0"/>
            <a:ext cx="5162873" cy="492443"/>
          </a:xfrm>
        </p:spPr>
        <p:txBody>
          <a:bodyPr/>
          <a:lstStyle/>
          <a:p>
            <a:pPr algn="ctr"/>
            <a:r>
              <a:rPr lang="ru-RU" sz="3200" dirty="0" err="1" smtClean="0">
                <a:latin typeface="Times New Roman" pitchFamily="18" charset="0"/>
                <a:cs typeface="Times New Roman" pitchFamily="18" charset="0"/>
              </a:rPr>
              <a:t>Антибуржуазная</a:t>
            </a:r>
            <a:r>
              <a:rPr lang="ru-RU" sz="3200" dirty="0" smtClean="0">
                <a:latin typeface="Times New Roman" pitchFamily="18" charset="0"/>
                <a:cs typeface="Times New Roman" pitchFamily="18" charset="0"/>
              </a:rPr>
              <a:t> тема</a:t>
            </a:r>
            <a:endParaRPr lang="ru-RU" sz="3200" dirty="0">
              <a:latin typeface="Times New Roman" pitchFamily="18" charset="0"/>
              <a:cs typeface="Times New Roman" pitchFamily="18" charset="0"/>
            </a:endParaRPr>
          </a:p>
        </p:txBody>
      </p:sp>
      <p:sp>
        <p:nvSpPr>
          <p:cNvPr id="3" name="Объект 2"/>
          <p:cNvSpPr>
            <a:spLocks noGrp="1"/>
          </p:cNvSpPr>
          <p:nvPr>
            <p:ph idx="1"/>
          </p:nvPr>
        </p:nvSpPr>
        <p:spPr>
          <a:xfrm>
            <a:off x="167462" y="622293"/>
            <a:ext cx="3571900" cy="2215991"/>
          </a:xfrm>
        </p:spPr>
        <p:txBody>
          <a:bodyPr/>
          <a:lstStyle/>
          <a:p>
            <a:pPr algn="l"/>
            <a:r>
              <a:rPr lang="ru-RU" sz="1800" dirty="0" smtClean="0">
                <a:latin typeface="Times New Roman" pitchFamily="18" charset="0"/>
                <a:cs typeface="Times New Roman" pitchFamily="18" charset="0"/>
              </a:rPr>
              <a:t>“Прозаседавшиеся”:</a:t>
            </a:r>
          </a:p>
          <a:p>
            <a:pPr algn="l"/>
            <a:r>
              <a:rPr lang="ru-RU" sz="1800" dirty="0" smtClean="0">
                <a:latin typeface="Times New Roman" pitchFamily="18" charset="0"/>
                <a:cs typeface="Times New Roman" pitchFamily="18" charset="0"/>
              </a:rPr>
              <a:t>  Снова </a:t>
            </a:r>
            <a:r>
              <a:rPr lang="ru-RU" sz="1800" dirty="0">
                <a:latin typeface="Times New Roman" pitchFamily="18" charset="0"/>
                <a:cs typeface="Times New Roman" pitchFamily="18" charset="0"/>
              </a:rPr>
              <a:t>взбираюсь, глядя на́ ночь,</a:t>
            </a:r>
            <a:br>
              <a:rPr lang="ru-RU" sz="1800" dirty="0">
                <a:latin typeface="Times New Roman" pitchFamily="18" charset="0"/>
                <a:cs typeface="Times New Roman" pitchFamily="18" charset="0"/>
              </a:rPr>
            </a:br>
            <a:r>
              <a:rPr lang="ru-RU" sz="1800" dirty="0" smtClean="0">
                <a:latin typeface="Times New Roman" pitchFamily="18" charset="0"/>
                <a:cs typeface="Times New Roman" pitchFamily="18" charset="0"/>
              </a:rPr>
              <a:t>           на </a:t>
            </a:r>
            <a:r>
              <a:rPr lang="ru-RU" sz="1800" dirty="0">
                <a:latin typeface="Times New Roman" pitchFamily="18" charset="0"/>
                <a:cs typeface="Times New Roman" pitchFamily="18" charset="0"/>
              </a:rPr>
              <a:t>верхний этаж </a:t>
            </a:r>
            <a:r>
              <a:rPr lang="ru-RU" sz="1800" dirty="0" smtClean="0">
                <a:latin typeface="Times New Roman" pitchFamily="18" charset="0"/>
                <a:cs typeface="Times New Roman" pitchFamily="18" charset="0"/>
              </a:rPr>
              <a:t>   </a:t>
            </a:r>
          </a:p>
          <a:p>
            <a:pPr algn="l"/>
            <a:r>
              <a:rPr lang="ru-RU" sz="1800" dirty="0" smtClean="0">
                <a:latin typeface="Times New Roman" pitchFamily="18" charset="0"/>
                <a:cs typeface="Times New Roman" pitchFamily="18" charset="0"/>
              </a:rPr>
              <a:t>   семиэтажного </a:t>
            </a:r>
            <a:r>
              <a:rPr lang="ru-RU" sz="1800" dirty="0">
                <a:latin typeface="Times New Roman" pitchFamily="18" charset="0"/>
                <a:cs typeface="Times New Roman" pitchFamily="18" charset="0"/>
              </a:rPr>
              <a:t>дома.</a:t>
            </a:r>
            <a:br>
              <a:rPr lang="ru-RU" sz="1800" dirty="0">
                <a:latin typeface="Times New Roman" pitchFamily="18" charset="0"/>
                <a:cs typeface="Times New Roman" pitchFamily="18" charset="0"/>
              </a:rPr>
            </a:br>
            <a:r>
              <a:rPr lang="ru-RU" sz="1800" dirty="0" smtClean="0">
                <a:latin typeface="Times New Roman" pitchFamily="18" charset="0"/>
                <a:cs typeface="Times New Roman" pitchFamily="18" charset="0"/>
              </a:rPr>
              <a:t>           «</a:t>
            </a:r>
            <a:r>
              <a:rPr lang="ru-RU" sz="1800" dirty="0">
                <a:latin typeface="Times New Roman" pitchFamily="18" charset="0"/>
                <a:cs typeface="Times New Roman" pitchFamily="18" charset="0"/>
              </a:rPr>
              <a:t>Пришел товарищ Иван </a:t>
            </a:r>
            <a:r>
              <a:rPr lang="ru-RU" sz="1800" dirty="0" smtClean="0">
                <a:latin typeface="Times New Roman" pitchFamily="18" charset="0"/>
                <a:cs typeface="Times New Roman" pitchFamily="18" charset="0"/>
              </a:rPr>
              <a:t>       </a:t>
            </a:r>
          </a:p>
          <a:p>
            <a:pPr algn="l"/>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Ваныч</a:t>
            </a:r>
            <a:r>
              <a:rPr lang="ru-RU" sz="1800" dirty="0">
                <a:latin typeface="Times New Roman" pitchFamily="18" charset="0"/>
                <a:cs typeface="Times New Roman" pitchFamily="18" charset="0"/>
              </a:rPr>
              <a:t>?» —</a:t>
            </a:r>
            <a:br>
              <a:rPr lang="ru-RU" sz="1800" dirty="0">
                <a:latin typeface="Times New Roman" pitchFamily="18" charset="0"/>
                <a:cs typeface="Times New Roman" pitchFamily="18" charset="0"/>
              </a:rPr>
            </a:br>
            <a:r>
              <a:rPr lang="ru-RU" sz="1800" dirty="0" smtClean="0">
                <a:latin typeface="Times New Roman" pitchFamily="18" charset="0"/>
                <a:cs typeface="Times New Roman" pitchFamily="18" charset="0"/>
              </a:rPr>
              <a:t>           «</a:t>
            </a:r>
            <a:r>
              <a:rPr lang="ru-RU" sz="1800" dirty="0">
                <a:latin typeface="Times New Roman" pitchFamily="18" charset="0"/>
                <a:cs typeface="Times New Roman" pitchFamily="18" charset="0"/>
              </a:rPr>
              <a:t>На заседании</a:t>
            </a:r>
            <a:br>
              <a:rPr lang="ru-RU" sz="1800" dirty="0">
                <a:latin typeface="Times New Roman" pitchFamily="18" charset="0"/>
                <a:cs typeface="Times New Roman" pitchFamily="18" charset="0"/>
              </a:rPr>
            </a:b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А-бе-ве-ге-де-е-же-зе-кома</a:t>
            </a:r>
            <a:r>
              <a:rPr lang="ru-RU" sz="1800" dirty="0">
                <a:latin typeface="Times New Roman" pitchFamily="18" charset="0"/>
                <a:cs typeface="Times New Roman" pitchFamily="18" charset="0"/>
              </a:rPr>
              <a:t>».</a:t>
            </a:r>
          </a:p>
        </p:txBody>
      </p:sp>
      <p:pic>
        <p:nvPicPr>
          <p:cNvPr id="2051" name="Picture 3" descr="C:\Documents and Settings\Администратор\Рабочий стол\Замира(3)\205747166.jpg"/>
          <p:cNvPicPr>
            <a:picLocks noChangeAspect="1" noChangeArrowheads="1"/>
          </p:cNvPicPr>
          <p:nvPr/>
        </p:nvPicPr>
        <p:blipFill>
          <a:blip r:embed="rId2"/>
          <a:srcRect/>
          <a:stretch>
            <a:fillRect/>
          </a:stretch>
        </p:blipFill>
        <p:spPr bwMode="auto">
          <a:xfrm>
            <a:off x="3667924" y="628647"/>
            <a:ext cx="1844931" cy="2422537"/>
          </a:xfrm>
          <a:prstGeom prst="rect">
            <a:avLst/>
          </a:prstGeom>
          <a:noFill/>
        </p:spPr>
      </p:pic>
    </p:spTree>
    <p:extLst>
      <p:ext uri="{BB962C8B-B14F-4D97-AF65-F5344CB8AC3E}">
        <p14:creationId xmlns="" xmlns:p14="http://schemas.microsoft.com/office/powerpoint/2010/main" val="29610686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96024" y="550855"/>
            <a:ext cx="5500727" cy="2571768"/>
          </a:xfrm>
          <a:prstGeom prst="rect">
            <a:avLst/>
          </a:prstGeom>
          <a:solidFill>
            <a:schemeClr val="bg1"/>
          </a:solidFill>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0" y="0"/>
            <a:ext cx="5764213" cy="4794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5762" name="Rectangle 2"/>
          <p:cNvSpPr>
            <a:spLocks noGrp="1" noChangeArrowheads="1"/>
          </p:cNvSpPr>
          <p:nvPr>
            <p:ph type="ctrTitle"/>
          </p:nvPr>
        </p:nvSpPr>
        <p:spPr>
          <a:xfrm>
            <a:off x="0" y="-163525"/>
            <a:ext cx="5764213" cy="861774"/>
          </a:xfrm>
        </p:spPr>
        <p:txBody>
          <a:bodyPr/>
          <a:lstStyle/>
          <a:p>
            <a:pPr algn="ctr"/>
            <a:r>
              <a:rPr lang="ru-RU" sz="1800" dirty="0">
                <a:solidFill>
                  <a:srgbClr val="FFFF00"/>
                </a:solidFill>
                <a:latin typeface="Comic Sans MS" pitchFamily="66" charset="0"/>
              </a:rPr>
              <a:t/>
            </a:r>
            <a:br>
              <a:rPr lang="ru-RU" sz="1800" dirty="0">
                <a:solidFill>
                  <a:srgbClr val="FFFF00"/>
                </a:solidFill>
                <a:latin typeface="Comic Sans MS" pitchFamily="66" charset="0"/>
              </a:rPr>
            </a:br>
            <a:r>
              <a:rPr lang="ru-RU" sz="1800" dirty="0">
                <a:latin typeface="Times New Roman" pitchFamily="18" charset="0"/>
                <a:cs typeface="Times New Roman" pitchFamily="18" charset="0"/>
              </a:rPr>
              <a:t>Заключение о тематике творчества Маяковского</a:t>
            </a:r>
            <a:r>
              <a:rPr lang="ru-RU" sz="2000" dirty="0">
                <a:solidFill>
                  <a:srgbClr val="0066FF"/>
                </a:solidFill>
                <a:latin typeface="Comic Sans MS" pitchFamily="66" charset="0"/>
              </a:rPr>
              <a:t/>
            </a:r>
            <a:br>
              <a:rPr lang="ru-RU" sz="2000" dirty="0">
                <a:solidFill>
                  <a:srgbClr val="0066FF"/>
                </a:solidFill>
                <a:latin typeface="Comic Sans MS" pitchFamily="66" charset="0"/>
              </a:rPr>
            </a:br>
            <a:endParaRPr lang="ru-RU" sz="2000" dirty="0">
              <a:solidFill>
                <a:srgbClr val="0066FF"/>
              </a:solidFill>
              <a:latin typeface="Comic Sans MS" pitchFamily="66" charset="0"/>
            </a:endParaRPr>
          </a:p>
        </p:txBody>
      </p:sp>
      <p:sp>
        <p:nvSpPr>
          <p:cNvPr id="245763" name="Rectangle 3"/>
          <p:cNvSpPr>
            <a:spLocks noGrp="1" noChangeArrowheads="1"/>
          </p:cNvSpPr>
          <p:nvPr>
            <p:ph type="subTitle" idx="4"/>
          </p:nvPr>
        </p:nvSpPr>
        <p:spPr>
          <a:xfrm>
            <a:off x="2524916" y="622293"/>
            <a:ext cx="2968098" cy="2240613"/>
          </a:xfrm>
        </p:spPr>
        <p:txBody>
          <a:bodyPr/>
          <a:lstStyle/>
          <a:p>
            <a:pPr algn="just">
              <a:lnSpc>
                <a:spcPct val="80000"/>
              </a:lnSpc>
              <a:buFont typeface="Wingdings" pitchFamily="2" charset="2"/>
              <a:buNone/>
            </a:pPr>
            <a:r>
              <a:rPr lang="ru-RU" sz="1250" dirty="0" smtClean="0">
                <a:solidFill>
                  <a:srgbClr val="0070C0"/>
                </a:solidFill>
                <a:latin typeface="Times New Roman" pitchFamily="18" charset="0"/>
                <a:cs typeface="Times New Roman" pitchFamily="18" charset="0"/>
              </a:rPr>
              <a:t>        </a:t>
            </a:r>
            <a:r>
              <a:rPr lang="ru-RU" sz="1400" dirty="0" smtClean="0">
                <a:solidFill>
                  <a:srgbClr val="0070C0"/>
                </a:solidFill>
                <a:latin typeface="Times New Roman" pitchFamily="18" charset="0"/>
                <a:cs typeface="Times New Roman" pitchFamily="18" charset="0"/>
              </a:rPr>
              <a:t>Всё </a:t>
            </a:r>
            <a:r>
              <a:rPr lang="ru-RU" sz="1400" dirty="0">
                <a:solidFill>
                  <a:srgbClr val="0070C0"/>
                </a:solidFill>
                <a:latin typeface="Times New Roman" pitchFamily="18" charset="0"/>
                <a:cs typeface="Times New Roman" pitchFamily="18" charset="0"/>
              </a:rPr>
              <a:t>творчество Маяковского пропитано тематикой футуризма, который оказал огромное влияние на направления деятельности автора. Маяковский всегда смело выражал свои мысли и участвовал или высказывал своё мнение по поводу всех важнейших событий в жизни страны. К сожалению</a:t>
            </a:r>
            <a:r>
              <a:rPr lang="en-US" sz="1400" dirty="0">
                <a:solidFill>
                  <a:srgbClr val="0070C0"/>
                </a:solidFill>
                <a:latin typeface="Times New Roman" pitchFamily="18" charset="0"/>
                <a:cs typeface="Times New Roman" pitchFamily="18" charset="0"/>
              </a:rPr>
              <a:t>,</a:t>
            </a:r>
            <a:r>
              <a:rPr lang="ru-RU" sz="1400" dirty="0">
                <a:solidFill>
                  <a:srgbClr val="0070C0"/>
                </a:solidFill>
                <a:latin typeface="Times New Roman" pitchFamily="18" charset="0"/>
                <a:cs typeface="Times New Roman" pitchFamily="18" charset="0"/>
              </a:rPr>
              <a:t> многие его не понимали</a:t>
            </a:r>
            <a:r>
              <a:rPr lang="en-US" sz="1400" dirty="0">
                <a:solidFill>
                  <a:srgbClr val="0070C0"/>
                </a:solidFill>
                <a:latin typeface="Times New Roman" pitchFamily="18" charset="0"/>
                <a:cs typeface="Times New Roman" pitchFamily="18" charset="0"/>
              </a:rPr>
              <a:t>,</a:t>
            </a:r>
            <a:r>
              <a:rPr lang="ru-RU" sz="1400" dirty="0">
                <a:solidFill>
                  <a:srgbClr val="0070C0"/>
                </a:solidFill>
                <a:latin typeface="Times New Roman" pitchFamily="18" charset="0"/>
                <a:cs typeface="Times New Roman" pitchFamily="18" charset="0"/>
              </a:rPr>
              <a:t> и поэтому</a:t>
            </a:r>
            <a:r>
              <a:rPr lang="en-US" sz="1400" dirty="0">
                <a:solidFill>
                  <a:srgbClr val="0070C0"/>
                </a:solidFill>
                <a:latin typeface="Times New Roman" pitchFamily="18" charset="0"/>
                <a:cs typeface="Times New Roman" pitchFamily="18" charset="0"/>
              </a:rPr>
              <a:t>,</a:t>
            </a:r>
            <a:r>
              <a:rPr lang="ru-RU" sz="1400" dirty="0">
                <a:solidFill>
                  <a:srgbClr val="0070C0"/>
                </a:solidFill>
                <a:latin typeface="Times New Roman" pitchFamily="18" charset="0"/>
                <a:cs typeface="Times New Roman" pitchFamily="18" charset="0"/>
              </a:rPr>
              <a:t> не найдя поддержки со стороны общества</a:t>
            </a:r>
            <a:r>
              <a:rPr lang="en-US" sz="1400" dirty="0">
                <a:solidFill>
                  <a:srgbClr val="0070C0"/>
                </a:solidFill>
                <a:latin typeface="Times New Roman" pitchFamily="18" charset="0"/>
                <a:cs typeface="Times New Roman" pitchFamily="18" charset="0"/>
              </a:rPr>
              <a:t>,</a:t>
            </a:r>
            <a:r>
              <a:rPr lang="ru-RU" sz="1400" dirty="0">
                <a:solidFill>
                  <a:srgbClr val="0070C0"/>
                </a:solidFill>
                <a:latin typeface="Times New Roman" pitchFamily="18" charset="0"/>
                <a:cs typeface="Times New Roman" pitchFamily="18" charset="0"/>
              </a:rPr>
              <a:t> он расстаётся с жизнью. Это событие было описано в его стихах заранее. </a:t>
            </a:r>
            <a:endParaRPr lang="ru-RU" sz="1200" dirty="0">
              <a:solidFill>
                <a:srgbClr val="0070C0"/>
              </a:solidFill>
              <a:latin typeface="Times New Roman" pitchFamily="18" charset="0"/>
              <a:cs typeface="Times New Roman" pitchFamily="18" charset="0"/>
            </a:endParaRPr>
          </a:p>
        </p:txBody>
      </p:sp>
      <p:pic>
        <p:nvPicPr>
          <p:cNvPr id="6" name="Picture 11" descr="Взрослый"/>
          <p:cNvPicPr>
            <a:picLocks noChangeAspect="1" noChangeArrowheads="1"/>
          </p:cNvPicPr>
          <p:nvPr/>
        </p:nvPicPr>
        <p:blipFill>
          <a:blip r:embed="rId2"/>
          <a:srcRect/>
          <a:stretch>
            <a:fillRect/>
          </a:stretch>
        </p:blipFill>
        <p:spPr>
          <a:xfrm>
            <a:off x="238900" y="622293"/>
            <a:ext cx="2143140" cy="2286016"/>
          </a:xfrm>
          <a:prstGeom prst="rect">
            <a:avLst/>
          </a:prstGeom>
          <a:ln w="38100">
            <a:solidFill>
              <a:srgbClr val="FFFFFF"/>
            </a:solidFill>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01340" y="122227"/>
            <a:ext cx="5162873" cy="430887"/>
          </a:xfrm>
        </p:spPr>
        <p:txBody>
          <a:bodyPr/>
          <a:lstStyle/>
          <a:p>
            <a:r>
              <a:rPr lang="ru-RU" sz="2800" dirty="0">
                <a:solidFill>
                  <a:srgbClr val="FFFFFF"/>
                </a:solidFill>
                <a:latin typeface="Times New Roman" pitchFamily="18" charset="0"/>
                <a:cs typeface="Times New Roman" pitchFamily="18" charset="0"/>
              </a:rPr>
              <a:t>Краткая </a:t>
            </a:r>
            <a:r>
              <a:rPr lang="ru-RU" sz="2800" dirty="0" smtClean="0">
                <a:solidFill>
                  <a:srgbClr val="FFFFFF"/>
                </a:solidFill>
                <a:latin typeface="Times New Roman" pitchFamily="18" charset="0"/>
                <a:cs typeface="Times New Roman" pitchFamily="18" charset="0"/>
              </a:rPr>
              <a:t>   биография    </a:t>
            </a:r>
            <a:r>
              <a:rPr lang="ru-RU" sz="2800" dirty="0">
                <a:solidFill>
                  <a:srgbClr val="FFFFFF"/>
                </a:solidFill>
                <a:latin typeface="Times New Roman" pitchFamily="18" charset="0"/>
                <a:cs typeface="Times New Roman" pitchFamily="18" charset="0"/>
              </a:rPr>
              <a:t>поэта </a:t>
            </a:r>
          </a:p>
        </p:txBody>
      </p:sp>
      <p:sp>
        <p:nvSpPr>
          <p:cNvPr id="5" name="Rectangle 3"/>
          <p:cNvSpPr txBox="1">
            <a:spLocks noChangeArrowheads="1"/>
          </p:cNvSpPr>
          <p:nvPr/>
        </p:nvSpPr>
        <p:spPr>
          <a:xfrm>
            <a:off x="96024" y="550855"/>
            <a:ext cx="3643338" cy="646331"/>
          </a:xfrm>
          <a:prstGeom prst="rect">
            <a:avLst/>
          </a:prstGeom>
        </p:spPr>
        <p:txBody>
          <a:bodyPr/>
          <a:lstStyle/>
          <a:p>
            <a:pPr marL="0" marR="0" lvl="0" indent="0" algn="just" defTabSz="914400" eaLnBrk="1" fontAlgn="auto" latinLnBrk="0" hangingPunct="1">
              <a:lnSpc>
                <a:spcPct val="80000"/>
              </a:lnSpc>
              <a:spcBef>
                <a:spcPts val="0"/>
              </a:spcBef>
              <a:spcAft>
                <a:spcPts val="0"/>
              </a:spcAft>
              <a:buClrTx/>
              <a:buSzTx/>
              <a:buFont typeface="Wingdings" pitchFamily="2" charset="2"/>
              <a:buNone/>
              <a:tabLst/>
              <a:defRPr/>
            </a:pPr>
            <a:r>
              <a:rPr kumimoji="0" lang="ru-RU" sz="1200" b="0" i="0" u="none" strike="noStrike" kern="0" cap="none" spc="0" normalizeH="0" baseline="0" noProof="0" dirty="0" smtClean="0">
                <a:ln>
                  <a:noFill/>
                </a:ln>
                <a:solidFill>
                  <a:srgbClr val="0070C0"/>
                </a:solidFill>
                <a:effectLst/>
                <a:uLnTx/>
                <a:uFillTx/>
                <a:latin typeface="Times New Roman" pitchFamily="18" charset="0"/>
                <a:ea typeface="+mn-ea"/>
                <a:cs typeface="Times New Roman" pitchFamily="18" charset="0"/>
              </a:rPr>
              <a:t>     Владимир   Владимирович   Маяковский   родился в селе </a:t>
            </a:r>
            <a:r>
              <a:rPr kumimoji="0" lang="ru-RU" sz="1200" b="0" i="0" u="none" strike="noStrike" kern="0" cap="none" spc="0" normalizeH="0" baseline="0" noProof="0" dirty="0" err="1" smtClean="0">
                <a:ln>
                  <a:noFill/>
                </a:ln>
                <a:solidFill>
                  <a:srgbClr val="0070C0"/>
                </a:solidFill>
                <a:effectLst/>
                <a:uLnTx/>
                <a:uFillTx/>
                <a:latin typeface="Times New Roman" pitchFamily="18" charset="0"/>
                <a:ea typeface="+mn-ea"/>
                <a:cs typeface="Times New Roman" pitchFamily="18" charset="0"/>
              </a:rPr>
              <a:t>Багдади</a:t>
            </a:r>
            <a:r>
              <a:rPr kumimoji="0" lang="ru-RU" sz="1200" b="0" i="0" u="none" strike="noStrike" kern="0" cap="none" spc="0" normalizeH="0" baseline="0" noProof="0" dirty="0" smtClean="0">
                <a:ln>
                  <a:noFill/>
                </a:ln>
                <a:solidFill>
                  <a:srgbClr val="0070C0"/>
                </a:solidFill>
                <a:effectLst/>
                <a:uLnTx/>
                <a:uFillTx/>
                <a:latin typeface="Times New Roman" pitchFamily="18" charset="0"/>
                <a:ea typeface="+mn-ea"/>
                <a:cs typeface="Times New Roman" pitchFamily="18" charset="0"/>
              </a:rPr>
              <a:t> Кутаисской губернии. В 1902—1906 гг. Маяковский учился в Кутаисской гимназии, в июле 1906 г., после смерти отца, вместе с матерью и двумя сестрами переезжает в Москву, где поступает в IV класс 5-й классической гимназии (за неуплату денег за обучение был исключен из V класса в марте 1908 г.). </a:t>
            </a:r>
            <a:endParaRPr kumimoji="0" lang="ru-RU" sz="1200" b="0" i="0" u="none" strike="noStrike" kern="0" cap="none" spc="0" normalizeH="0" baseline="0" noProof="0" dirty="0">
              <a:ln>
                <a:noFill/>
              </a:ln>
              <a:solidFill>
                <a:srgbClr val="0070C0"/>
              </a:solidFill>
              <a:effectLst/>
              <a:uLnTx/>
              <a:uFillTx/>
              <a:latin typeface="Times New Roman" pitchFamily="18" charset="0"/>
              <a:ea typeface="+mn-ea"/>
              <a:cs typeface="Times New Roman" pitchFamily="18" charset="0"/>
            </a:endParaRPr>
          </a:p>
        </p:txBody>
      </p:sp>
      <p:pic>
        <p:nvPicPr>
          <p:cNvPr id="6" name="Picture 7" descr="Детство"/>
          <p:cNvPicPr>
            <a:picLocks noChangeAspect="1" noChangeArrowheads="1"/>
          </p:cNvPicPr>
          <p:nvPr/>
        </p:nvPicPr>
        <p:blipFill>
          <a:blip r:embed="rId2"/>
          <a:stretch>
            <a:fillRect/>
          </a:stretch>
        </p:blipFill>
        <p:spPr>
          <a:xfrm>
            <a:off x="3810800" y="622294"/>
            <a:ext cx="1953413" cy="2500330"/>
          </a:xfrm>
          <a:prstGeom prst="rect">
            <a:avLst/>
          </a:prstGeom>
          <a:ln w="38100">
            <a:solidFill>
              <a:srgbClr val="FFFFFF"/>
            </a:solidFill>
          </a:ln>
        </p:spPr>
      </p:pic>
      <p:pic>
        <p:nvPicPr>
          <p:cNvPr id="7" name="Picture 6" descr="Родовое имение Маяковских Багдади"/>
          <p:cNvPicPr>
            <a:picLocks noChangeAspect="1" noChangeArrowheads="1"/>
          </p:cNvPicPr>
          <p:nvPr/>
        </p:nvPicPr>
        <p:blipFill>
          <a:blip r:embed="rId3"/>
          <a:srcRect/>
          <a:stretch>
            <a:fillRect/>
          </a:stretch>
        </p:blipFill>
        <p:spPr>
          <a:xfrm>
            <a:off x="238900" y="1836739"/>
            <a:ext cx="3429024" cy="1285884"/>
          </a:xfrm>
          <a:prstGeom prst="rect">
            <a:avLst/>
          </a:prstGeom>
          <a:ln w="38100">
            <a:solidFill>
              <a:srgbClr val="FFFFFF"/>
            </a:solid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3280" y="0"/>
            <a:ext cx="5162873" cy="430887"/>
          </a:xfrm>
        </p:spPr>
        <p:txBody>
          <a:bodyPr/>
          <a:lstStyle/>
          <a:p>
            <a:r>
              <a:rPr lang="ru-RU" sz="2800" dirty="0" smtClean="0">
                <a:latin typeface="Times New Roman" pitchFamily="18" charset="0"/>
                <a:cs typeface="Times New Roman" pitchFamily="18" charset="0"/>
              </a:rPr>
              <a:t>Тема   поэта   и   </a:t>
            </a:r>
            <a:r>
              <a:rPr lang="ru-RU" sz="2800" dirty="0" err="1" smtClean="0">
                <a:latin typeface="Times New Roman" pitchFamily="18" charset="0"/>
                <a:cs typeface="Times New Roman" pitchFamily="18" charset="0"/>
              </a:rPr>
              <a:t>позии</a:t>
            </a:r>
            <a:endParaRPr lang="ru-RU" sz="2800" dirty="0">
              <a:latin typeface="Times New Roman" pitchFamily="18" charset="0"/>
              <a:cs typeface="Times New Roman" pitchFamily="18" charset="0"/>
            </a:endParaRPr>
          </a:p>
        </p:txBody>
      </p:sp>
      <p:sp>
        <p:nvSpPr>
          <p:cNvPr id="3" name="Объект 2"/>
          <p:cNvSpPr>
            <a:spLocks noGrp="1"/>
          </p:cNvSpPr>
          <p:nvPr>
            <p:ph idx="1"/>
          </p:nvPr>
        </p:nvSpPr>
        <p:spPr>
          <a:xfrm>
            <a:off x="2096288" y="550855"/>
            <a:ext cx="4529925" cy="369332"/>
          </a:xfrm>
        </p:spPr>
        <p:txBody>
          <a:bodyPr>
            <a:normAutofit fontScale="25000" lnSpcReduction="20000"/>
          </a:bodyPr>
          <a:lstStyle/>
          <a:p>
            <a:r>
              <a:rPr lang="ru-RU" dirty="0" smtClean="0"/>
              <a:t>“                                         </a:t>
            </a:r>
            <a:r>
              <a:rPr lang="ru-RU" sz="7200" i="0" dirty="0" smtClean="0">
                <a:latin typeface="Times New Roman" pitchFamily="18" charset="0"/>
                <a:cs typeface="Times New Roman" pitchFamily="18" charset="0"/>
              </a:rPr>
              <a:t>Поэт-рабочий</a:t>
            </a:r>
            <a:endParaRPr lang="ru-RU" sz="5600" i="0" dirty="0" smtClean="0">
              <a:latin typeface="Times New Roman" pitchFamily="18" charset="0"/>
              <a:cs typeface="Times New Roman" pitchFamily="18" charset="0"/>
            </a:endParaRPr>
          </a:p>
          <a:p>
            <a:r>
              <a:rPr lang="ru-RU" sz="5600" dirty="0" smtClean="0">
                <a:latin typeface="Times New Roman" pitchFamily="18" charset="0"/>
                <a:cs typeface="Times New Roman" pitchFamily="18" charset="0"/>
              </a:rPr>
              <a:t>            Кто </a:t>
            </a:r>
            <a:r>
              <a:rPr lang="ru-RU" sz="5600" dirty="0">
                <a:latin typeface="Times New Roman" pitchFamily="18" charset="0"/>
                <a:cs typeface="Times New Roman" pitchFamily="18" charset="0"/>
              </a:rPr>
              <a:t>выше — поэт</a:t>
            </a:r>
            <a:br>
              <a:rPr lang="ru-RU" sz="5600" dirty="0">
                <a:latin typeface="Times New Roman" pitchFamily="18" charset="0"/>
                <a:cs typeface="Times New Roman" pitchFamily="18" charset="0"/>
              </a:rPr>
            </a:br>
            <a:r>
              <a:rPr lang="ru-RU" sz="5600" dirty="0" smtClean="0">
                <a:latin typeface="Times New Roman" pitchFamily="18" charset="0"/>
                <a:cs typeface="Times New Roman" pitchFamily="18" charset="0"/>
              </a:rPr>
              <a:t>            или </a:t>
            </a:r>
            <a:r>
              <a:rPr lang="ru-RU" sz="5600" dirty="0">
                <a:latin typeface="Times New Roman" pitchFamily="18" charset="0"/>
                <a:cs typeface="Times New Roman" pitchFamily="18" charset="0"/>
              </a:rPr>
              <a:t>техник,</a:t>
            </a:r>
            <a:br>
              <a:rPr lang="ru-RU" sz="5600" dirty="0">
                <a:latin typeface="Times New Roman" pitchFamily="18" charset="0"/>
                <a:cs typeface="Times New Roman" pitchFamily="18" charset="0"/>
              </a:rPr>
            </a:br>
            <a:r>
              <a:rPr lang="ru-RU" sz="5600" dirty="0" smtClean="0">
                <a:latin typeface="Times New Roman" pitchFamily="18" charset="0"/>
                <a:cs typeface="Times New Roman" pitchFamily="18" charset="0"/>
              </a:rPr>
              <a:t>            который</a:t>
            </a:r>
            <a:r>
              <a:rPr lang="ru-RU" sz="5600" dirty="0">
                <a:latin typeface="Times New Roman" pitchFamily="18" charset="0"/>
                <a:cs typeface="Times New Roman" pitchFamily="18" charset="0"/>
              </a:rPr>
              <a:t/>
            </a:r>
            <a:br>
              <a:rPr lang="ru-RU" sz="5600" dirty="0">
                <a:latin typeface="Times New Roman" pitchFamily="18" charset="0"/>
                <a:cs typeface="Times New Roman" pitchFamily="18" charset="0"/>
              </a:rPr>
            </a:br>
            <a:r>
              <a:rPr lang="ru-RU" sz="5600" dirty="0" smtClean="0">
                <a:latin typeface="Times New Roman" pitchFamily="18" charset="0"/>
                <a:cs typeface="Times New Roman" pitchFamily="18" charset="0"/>
              </a:rPr>
              <a:t>            ведет </a:t>
            </a:r>
            <a:r>
              <a:rPr lang="ru-RU" sz="5600" dirty="0">
                <a:latin typeface="Times New Roman" pitchFamily="18" charset="0"/>
                <a:cs typeface="Times New Roman" pitchFamily="18" charset="0"/>
              </a:rPr>
              <a:t>людей к вещественной выгоде?</a:t>
            </a:r>
            <a:br>
              <a:rPr lang="ru-RU" sz="5600" dirty="0">
                <a:latin typeface="Times New Roman" pitchFamily="18" charset="0"/>
                <a:cs typeface="Times New Roman" pitchFamily="18" charset="0"/>
              </a:rPr>
            </a:br>
            <a:r>
              <a:rPr lang="ru-RU" sz="5600" dirty="0" smtClean="0">
                <a:latin typeface="Times New Roman" pitchFamily="18" charset="0"/>
                <a:cs typeface="Times New Roman" pitchFamily="18" charset="0"/>
              </a:rPr>
              <a:t>            Оба</a:t>
            </a:r>
            <a:r>
              <a:rPr lang="ru-RU" sz="5600" dirty="0">
                <a:latin typeface="Times New Roman" pitchFamily="18" charset="0"/>
                <a:cs typeface="Times New Roman" pitchFamily="18" charset="0"/>
              </a:rPr>
              <a:t>.</a:t>
            </a:r>
            <a:br>
              <a:rPr lang="ru-RU" sz="5600" dirty="0">
                <a:latin typeface="Times New Roman" pitchFamily="18" charset="0"/>
                <a:cs typeface="Times New Roman" pitchFamily="18" charset="0"/>
              </a:rPr>
            </a:br>
            <a:r>
              <a:rPr lang="ru-RU" sz="5600" dirty="0" smtClean="0">
                <a:latin typeface="Times New Roman" pitchFamily="18" charset="0"/>
                <a:cs typeface="Times New Roman" pitchFamily="18" charset="0"/>
              </a:rPr>
              <a:t>            Сердца </a:t>
            </a:r>
            <a:r>
              <a:rPr lang="ru-RU" sz="5600" dirty="0">
                <a:latin typeface="Times New Roman" pitchFamily="18" charset="0"/>
                <a:cs typeface="Times New Roman" pitchFamily="18" charset="0"/>
              </a:rPr>
              <a:t>— такие ж моторы.</a:t>
            </a:r>
            <a:br>
              <a:rPr lang="ru-RU" sz="5600" dirty="0">
                <a:latin typeface="Times New Roman" pitchFamily="18" charset="0"/>
                <a:cs typeface="Times New Roman" pitchFamily="18" charset="0"/>
              </a:rPr>
            </a:br>
            <a:r>
              <a:rPr lang="ru-RU" sz="5600" dirty="0" smtClean="0">
                <a:latin typeface="Times New Roman" pitchFamily="18" charset="0"/>
                <a:cs typeface="Times New Roman" pitchFamily="18" charset="0"/>
              </a:rPr>
              <a:t>            Душа </a:t>
            </a:r>
            <a:r>
              <a:rPr lang="ru-RU" sz="5600" dirty="0">
                <a:latin typeface="Times New Roman" pitchFamily="18" charset="0"/>
                <a:cs typeface="Times New Roman" pitchFamily="18" charset="0"/>
              </a:rPr>
              <a:t>— такой же хитрый двигатель.</a:t>
            </a:r>
            <a:br>
              <a:rPr lang="ru-RU" sz="5600" dirty="0">
                <a:latin typeface="Times New Roman" pitchFamily="18" charset="0"/>
                <a:cs typeface="Times New Roman" pitchFamily="18" charset="0"/>
              </a:rPr>
            </a:br>
            <a:r>
              <a:rPr lang="ru-RU" sz="5600" dirty="0" smtClean="0">
                <a:latin typeface="Times New Roman" pitchFamily="18" charset="0"/>
                <a:cs typeface="Times New Roman" pitchFamily="18" charset="0"/>
              </a:rPr>
              <a:t>            Мы </a:t>
            </a:r>
            <a:r>
              <a:rPr lang="ru-RU" sz="5600" dirty="0">
                <a:latin typeface="Times New Roman" pitchFamily="18" charset="0"/>
                <a:cs typeface="Times New Roman" pitchFamily="18" charset="0"/>
              </a:rPr>
              <a:t>равные.</a:t>
            </a:r>
            <a:br>
              <a:rPr lang="ru-RU" sz="5600" dirty="0">
                <a:latin typeface="Times New Roman" pitchFamily="18" charset="0"/>
                <a:cs typeface="Times New Roman" pitchFamily="18" charset="0"/>
              </a:rPr>
            </a:br>
            <a:r>
              <a:rPr lang="ru-RU" sz="5600" dirty="0" smtClean="0">
                <a:latin typeface="Times New Roman" pitchFamily="18" charset="0"/>
                <a:cs typeface="Times New Roman" pitchFamily="18" charset="0"/>
              </a:rPr>
              <a:t>            Товарищи </a:t>
            </a:r>
            <a:r>
              <a:rPr lang="ru-RU" sz="5600" dirty="0">
                <a:latin typeface="Times New Roman" pitchFamily="18" charset="0"/>
                <a:cs typeface="Times New Roman" pitchFamily="18" charset="0"/>
              </a:rPr>
              <a:t>в рабочей массе.</a:t>
            </a:r>
            <a:br>
              <a:rPr lang="ru-RU" sz="5600" dirty="0">
                <a:latin typeface="Times New Roman" pitchFamily="18" charset="0"/>
                <a:cs typeface="Times New Roman" pitchFamily="18" charset="0"/>
              </a:rPr>
            </a:br>
            <a:r>
              <a:rPr lang="ru-RU" sz="5600" dirty="0" smtClean="0">
                <a:latin typeface="Times New Roman" pitchFamily="18" charset="0"/>
                <a:cs typeface="Times New Roman" pitchFamily="18" charset="0"/>
              </a:rPr>
              <a:t>            Пролетарии </a:t>
            </a:r>
            <a:r>
              <a:rPr lang="ru-RU" sz="5600" dirty="0">
                <a:latin typeface="Times New Roman" pitchFamily="18" charset="0"/>
                <a:cs typeface="Times New Roman" pitchFamily="18" charset="0"/>
              </a:rPr>
              <a:t>тела и духа.</a:t>
            </a:r>
            <a:br>
              <a:rPr lang="ru-RU" sz="5600" dirty="0">
                <a:latin typeface="Times New Roman" pitchFamily="18" charset="0"/>
                <a:cs typeface="Times New Roman" pitchFamily="18" charset="0"/>
              </a:rPr>
            </a:br>
            <a:r>
              <a:rPr lang="ru-RU" sz="5600" dirty="0" smtClean="0">
                <a:latin typeface="Times New Roman" pitchFamily="18" charset="0"/>
                <a:cs typeface="Times New Roman" pitchFamily="18" charset="0"/>
              </a:rPr>
              <a:t>            Лишь </a:t>
            </a:r>
            <a:r>
              <a:rPr lang="ru-RU" sz="5600" dirty="0">
                <a:latin typeface="Times New Roman" pitchFamily="18" charset="0"/>
                <a:cs typeface="Times New Roman" pitchFamily="18" charset="0"/>
              </a:rPr>
              <a:t>вместе</a:t>
            </a:r>
            <a:br>
              <a:rPr lang="ru-RU" sz="5600" dirty="0">
                <a:latin typeface="Times New Roman" pitchFamily="18" charset="0"/>
                <a:cs typeface="Times New Roman" pitchFamily="18" charset="0"/>
              </a:rPr>
            </a:br>
            <a:r>
              <a:rPr lang="ru-RU" sz="5600" dirty="0" smtClean="0">
                <a:latin typeface="Times New Roman" pitchFamily="18" charset="0"/>
                <a:cs typeface="Times New Roman" pitchFamily="18" charset="0"/>
              </a:rPr>
              <a:t>            вселенную </a:t>
            </a:r>
            <a:r>
              <a:rPr lang="ru-RU" sz="5600" dirty="0">
                <a:latin typeface="Times New Roman" pitchFamily="18" charset="0"/>
                <a:cs typeface="Times New Roman" pitchFamily="18" charset="0"/>
              </a:rPr>
              <a:t>мы разукрасим</a:t>
            </a:r>
            <a:br>
              <a:rPr lang="ru-RU" sz="5600" dirty="0">
                <a:latin typeface="Times New Roman" pitchFamily="18" charset="0"/>
                <a:cs typeface="Times New Roman" pitchFamily="18" charset="0"/>
              </a:rPr>
            </a:br>
            <a:r>
              <a:rPr lang="ru-RU" sz="5600" dirty="0" smtClean="0">
                <a:latin typeface="Times New Roman" pitchFamily="18" charset="0"/>
                <a:cs typeface="Times New Roman" pitchFamily="18" charset="0"/>
              </a:rPr>
              <a:t>            и </a:t>
            </a:r>
            <a:r>
              <a:rPr lang="ru-RU" sz="5600" dirty="0">
                <a:latin typeface="Times New Roman" pitchFamily="18" charset="0"/>
                <a:cs typeface="Times New Roman" pitchFamily="18" charset="0"/>
              </a:rPr>
              <a:t>маршами пустим ухать.</a:t>
            </a:r>
          </a:p>
        </p:txBody>
      </p:sp>
      <p:pic>
        <p:nvPicPr>
          <p:cNvPr id="4" name="Picture 4" descr="Image8"/>
          <p:cNvPicPr>
            <a:picLocks noChangeAspect="1" noChangeArrowheads="1"/>
          </p:cNvPicPr>
          <p:nvPr/>
        </p:nvPicPr>
        <p:blipFill>
          <a:blip r:embed="rId2" cstate="print"/>
          <a:srcRect l="2484" t="1187" r="1219"/>
          <a:stretch>
            <a:fillRect/>
          </a:stretch>
        </p:blipFill>
        <p:spPr bwMode="auto">
          <a:xfrm>
            <a:off x="96024" y="550855"/>
            <a:ext cx="2428892" cy="2571768"/>
          </a:xfrm>
          <a:prstGeom prst="rect">
            <a:avLst/>
          </a:prstGeom>
          <a:noFill/>
          <a:ln w="38100">
            <a:solidFill>
              <a:srgbClr val="FFFFFF"/>
            </a:solidFill>
            <a:miter lim="800000"/>
            <a:headEnd/>
            <a:tailEnd/>
          </a:ln>
        </p:spPr>
      </p:pic>
    </p:spTree>
    <p:extLst>
      <p:ext uri="{BB962C8B-B14F-4D97-AF65-F5344CB8AC3E}">
        <p14:creationId xmlns="" xmlns:p14="http://schemas.microsoft.com/office/powerpoint/2010/main" val="9414754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96024" y="122227"/>
            <a:ext cx="5500727" cy="2928958"/>
          </a:xfrm>
          <a:prstGeom prst="rect">
            <a:avLst/>
          </a:prstGeom>
          <a:solidFill>
            <a:schemeClr val="bg1"/>
          </a:solidFill>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5763" name="Rectangle 3"/>
          <p:cNvSpPr>
            <a:spLocks noGrp="1" noChangeArrowheads="1"/>
          </p:cNvSpPr>
          <p:nvPr>
            <p:ph type="subTitle" idx="4"/>
          </p:nvPr>
        </p:nvSpPr>
        <p:spPr>
          <a:xfrm>
            <a:off x="2739230" y="0"/>
            <a:ext cx="2786082" cy="3196773"/>
          </a:xfrm>
        </p:spPr>
        <p:txBody>
          <a:bodyPr/>
          <a:lstStyle/>
          <a:p>
            <a:pPr algn="just">
              <a:lnSpc>
                <a:spcPct val="80000"/>
              </a:lnSpc>
              <a:buFont typeface="Wingdings" pitchFamily="2" charset="2"/>
              <a:buNone/>
            </a:pPr>
            <a:r>
              <a:rPr lang="ru-RU" sz="1250" dirty="0" smtClean="0">
                <a:solidFill>
                  <a:srgbClr val="0070C0"/>
                </a:solidFill>
                <a:latin typeface="Times New Roman" pitchFamily="18" charset="0"/>
                <a:cs typeface="Times New Roman" pitchFamily="18" charset="0"/>
              </a:rPr>
              <a:t>     </a:t>
            </a:r>
            <a:endParaRPr lang="ru-RU" sz="1250" dirty="0">
              <a:solidFill>
                <a:srgbClr val="0070C0"/>
              </a:solidFill>
              <a:latin typeface="Times New Roman" pitchFamily="18" charset="0"/>
              <a:cs typeface="Times New Roman" pitchFamily="18" charset="0"/>
            </a:endParaRPr>
          </a:p>
          <a:p>
            <a:pPr algn="just">
              <a:lnSpc>
                <a:spcPts val="2000"/>
              </a:lnSpc>
              <a:buFont typeface="Wingdings" pitchFamily="2" charset="2"/>
              <a:buNone/>
            </a:pPr>
            <a:r>
              <a:rPr lang="ru-RU" sz="1250" dirty="0" smtClean="0">
                <a:solidFill>
                  <a:srgbClr val="0070C0"/>
                </a:solidFill>
                <a:latin typeface="Times New Roman" pitchFamily="18" charset="0"/>
                <a:cs typeface="Times New Roman" pitchFamily="18" charset="0"/>
              </a:rPr>
              <a:t>     </a:t>
            </a:r>
            <a:r>
              <a:rPr lang="ru-RU" sz="1600" b="0" dirty="0" smtClean="0">
                <a:solidFill>
                  <a:srgbClr val="0070C0"/>
                </a:solidFill>
                <a:latin typeface="Times New Roman" pitchFamily="18" charset="0"/>
                <a:cs typeface="Times New Roman" pitchFamily="18" charset="0"/>
              </a:rPr>
              <a:t>Все </a:t>
            </a:r>
            <a:r>
              <a:rPr lang="ru-RU" sz="1600" b="0" dirty="0">
                <a:solidFill>
                  <a:srgbClr val="0070C0"/>
                </a:solidFill>
                <a:latin typeface="Times New Roman" pitchFamily="18" charset="0"/>
                <a:cs typeface="Times New Roman" pitchFamily="18" charset="0"/>
              </a:rPr>
              <a:t>творчество поэта Маяковского было посвящено одной цели: служению людям. Именно любовь к людям называет поэт движущей силой своего творчества (“Письмо товарищу </a:t>
            </a:r>
            <a:r>
              <a:rPr lang="ru-RU" sz="1600" b="0" dirty="0" err="1" smtClean="0">
                <a:solidFill>
                  <a:srgbClr val="0070C0"/>
                </a:solidFill>
                <a:latin typeface="Times New Roman" pitchFamily="18" charset="0"/>
                <a:cs typeface="Times New Roman" pitchFamily="18" charset="0"/>
              </a:rPr>
              <a:t>Кост-рову</a:t>
            </a:r>
            <a:r>
              <a:rPr lang="ru-RU" sz="1600" b="0" dirty="0">
                <a:solidFill>
                  <a:srgbClr val="0070C0"/>
                </a:solidFill>
                <a:latin typeface="Times New Roman" pitchFamily="18" charset="0"/>
                <a:cs typeface="Times New Roman" pitchFamily="18" charset="0"/>
              </a:rPr>
              <a:t>...”), поэтому поэт уверен, что “мой стих трудом громаду лет прорвет и явится весомо, грубо, зримо...”. </a:t>
            </a:r>
          </a:p>
          <a:p>
            <a:pPr algn="just">
              <a:lnSpc>
                <a:spcPct val="80000"/>
              </a:lnSpc>
              <a:buFont typeface="Wingdings" pitchFamily="2" charset="2"/>
              <a:buNone/>
            </a:pPr>
            <a:r>
              <a:rPr lang="ru-RU" sz="1800" dirty="0">
                <a:solidFill>
                  <a:schemeClr val="folHlink"/>
                </a:solidFill>
                <a:latin typeface="Times New Roman" pitchFamily="18" charset="0"/>
                <a:cs typeface="Times New Roman" pitchFamily="18" charset="0"/>
              </a:rPr>
              <a:t> </a:t>
            </a:r>
          </a:p>
        </p:txBody>
      </p:sp>
      <p:pic>
        <p:nvPicPr>
          <p:cNvPr id="6" name="Picture 5" descr="2110186"/>
          <p:cNvPicPr>
            <a:picLocks noChangeAspect="1" noChangeArrowheads="1"/>
          </p:cNvPicPr>
          <p:nvPr/>
        </p:nvPicPr>
        <p:blipFill>
          <a:blip r:embed="rId2"/>
          <a:srcRect l="12993" r="14616"/>
          <a:stretch>
            <a:fillRect/>
          </a:stretch>
        </p:blipFill>
        <p:spPr bwMode="auto">
          <a:xfrm>
            <a:off x="167462" y="193665"/>
            <a:ext cx="2214578" cy="271464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96024" y="122227"/>
            <a:ext cx="5572164" cy="3000396"/>
          </a:xfrm>
          <a:prstGeom prst="rect">
            <a:avLst/>
          </a:prstGeom>
          <a:solidFill>
            <a:schemeClr val="bg1"/>
          </a:solidFill>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65221" name="Picture 5" descr="2310"/>
          <p:cNvPicPr>
            <a:picLocks noChangeAspect="1" noChangeArrowheads="1"/>
          </p:cNvPicPr>
          <p:nvPr/>
        </p:nvPicPr>
        <p:blipFill>
          <a:blip r:embed="rId2"/>
          <a:srcRect/>
          <a:stretch>
            <a:fillRect/>
          </a:stretch>
        </p:blipFill>
        <p:spPr bwMode="auto">
          <a:xfrm>
            <a:off x="2024850" y="185339"/>
            <a:ext cx="3571900" cy="2865846"/>
          </a:xfrm>
          <a:prstGeom prst="rect">
            <a:avLst/>
          </a:prstGeom>
          <a:noFill/>
          <a:ln w="38100">
            <a:solidFill>
              <a:srgbClr val="FFFFFF"/>
            </a:solidFill>
            <a:miter lim="800000"/>
            <a:headEnd/>
            <a:tailEnd/>
          </a:ln>
        </p:spPr>
      </p:pic>
      <p:pic>
        <p:nvPicPr>
          <p:cNvPr id="4" name="Picture 13" descr="Стихийный ораз"/>
          <p:cNvPicPr>
            <a:picLocks noChangeAspect="1" noChangeArrowheads="1"/>
          </p:cNvPicPr>
          <p:nvPr/>
        </p:nvPicPr>
        <p:blipFill>
          <a:blip r:embed="rId3"/>
          <a:srcRect/>
          <a:stretch>
            <a:fillRect/>
          </a:stretch>
        </p:blipFill>
        <p:spPr>
          <a:xfrm>
            <a:off x="167462" y="193665"/>
            <a:ext cx="1928826" cy="2857520"/>
          </a:xfrm>
          <a:prstGeom prst="rect">
            <a:avLst/>
          </a:prstGeom>
          <a:noFill/>
          <a:ln w="38100">
            <a:solidFill>
              <a:srgbClr val="FFFFFF"/>
            </a:solidFill>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Прямоугольник 3"/>
          <p:cNvSpPr/>
          <p:nvPr/>
        </p:nvSpPr>
        <p:spPr>
          <a:xfrm>
            <a:off x="167462" y="122227"/>
            <a:ext cx="5429289" cy="2928958"/>
          </a:xfrm>
          <a:prstGeom prst="rect">
            <a:avLst/>
          </a:prstGeom>
          <a:solidFill>
            <a:schemeClr val="bg1"/>
          </a:solidFill>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Текст 2"/>
          <p:cNvSpPr>
            <a:spLocks noGrp="1"/>
          </p:cNvSpPr>
          <p:nvPr>
            <p:ph type="body" idx="1"/>
          </p:nvPr>
        </p:nvSpPr>
        <p:spPr>
          <a:xfrm>
            <a:off x="453214" y="290195"/>
            <a:ext cx="4529925" cy="2954655"/>
          </a:xfrm>
        </p:spPr>
        <p:txBody>
          <a:bodyPr/>
          <a:lstStyle/>
          <a:p>
            <a:pPr algn="ctr"/>
            <a:r>
              <a:rPr lang="ru-RU" dirty="0" smtClean="0">
                <a:effectLst>
                  <a:outerShdw blurRad="38100" dist="38100" dir="2700000" algn="tl">
                    <a:srgbClr val="000000"/>
                  </a:outerShdw>
                </a:effectLst>
                <a:latin typeface="Times New Roman" pitchFamily="18" charset="0"/>
                <a:cs typeface="Times New Roman" pitchFamily="18" charset="0"/>
              </a:rPr>
              <a:t>Лиризм Маяковского всеобъемлющ - в нём выразился небывалый духовный рост человека нового общества. 	Маяковский - лирик, трибун, сатирик - поэт огромного, "сплошного сердца". </a:t>
            </a:r>
          </a:p>
          <a:p>
            <a:pPr algn="ctr"/>
            <a:endParaRPr lang="ru-RU"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168210" y="102424"/>
            <a:ext cx="5999140" cy="293670"/>
          </a:xfrm>
          <a:prstGeom prst="rect">
            <a:avLst/>
          </a:prstGeom>
        </p:spPr>
        <p:txBody>
          <a:bodyPr vert="horz" wrap="square" lIns="0" tIns="16510" rIns="0" bIns="0" rtlCol="0">
            <a:spAutoFit/>
          </a:bodyPr>
          <a:lstStyle/>
          <a:p>
            <a:pPr marL="12700">
              <a:lnSpc>
                <a:spcPct val="100000"/>
              </a:lnSpc>
              <a:spcBef>
                <a:spcPts val="130"/>
              </a:spcBef>
            </a:pPr>
            <a:r>
              <a:rPr lang="ru-RU" sz="1800" spc="15" dirty="0" smtClean="0"/>
              <a:t>Задание для самостоятельного выполнения</a:t>
            </a:r>
            <a:endParaRPr sz="1800" spc="5" dirty="0"/>
          </a:p>
        </p:txBody>
      </p:sp>
      <p:sp>
        <p:nvSpPr>
          <p:cNvPr id="5" name="object 5"/>
          <p:cNvSpPr/>
          <p:nvPr/>
        </p:nvSpPr>
        <p:spPr>
          <a:xfrm>
            <a:off x="311047" y="680283"/>
            <a:ext cx="1110842" cy="370638"/>
          </a:xfrm>
          <a:custGeom>
            <a:avLst/>
            <a:gdLst/>
            <a:ahLst/>
            <a:cxnLst/>
            <a:rect l="l" t="t" r="r" b="b"/>
            <a:pathLst>
              <a:path w="1094105" h="400050">
                <a:moveTo>
                  <a:pt x="1094026" y="0"/>
                </a:moveTo>
                <a:lnTo>
                  <a:pt x="279684" y="0"/>
                </a:lnTo>
                <a:lnTo>
                  <a:pt x="234473" y="3677"/>
                </a:lnTo>
                <a:lnTo>
                  <a:pt x="191527" y="14319"/>
                </a:lnTo>
                <a:lnTo>
                  <a:pt x="151434" y="31338"/>
                </a:lnTo>
                <a:lnTo>
                  <a:pt x="114782" y="54147"/>
                </a:lnTo>
                <a:lnTo>
                  <a:pt x="82156" y="82157"/>
                </a:lnTo>
                <a:lnTo>
                  <a:pt x="54146" y="114783"/>
                </a:lnTo>
                <a:lnTo>
                  <a:pt x="31338" y="151435"/>
                </a:lnTo>
                <a:lnTo>
                  <a:pt x="14319" y="191528"/>
                </a:lnTo>
                <a:lnTo>
                  <a:pt x="3677" y="234473"/>
                </a:lnTo>
                <a:lnTo>
                  <a:pt x="0" y="279684"/>
                </a:lnTo>
                <a:lnTo>
                  <a:pt x="0" y="399604"/>
                </a:lnTo>
                <a:lnTo>
                  <a:pt x="814341" y="399604"/>
                </a:lnTo>
                <a:lnTo>
                  <a:pt x="859553" y="395926"/>
                </a:lnTo>
                <a:lnTo>
                  <a:pt x="902499" y="385284"/>
                </a:lnTo>
                <a:lnTo>
                  <a:pt x="942592" y="368265"/>
                </a:lnTo>
                <a:lnTo>
                  <a:pt x="979244" y="345456"/>
                </a:lnTo>
                <a:lnTo>
                  <a:pt x="1011869" y="317446"/>
                </a:lnTo>
                <a:lnTo>
                  <a:pt x="1039880" y="284821"/>
                </a:lnTo>
                <a:lnTo>
                  <a:pt x="1062688" y="248168"/>
                </a:lnTo>
                <a:lnTo>
                  <a:pt x="1079706" y="208075"/>
                </a:lnTo>
                <a:lnTo>
                  <a:pt x="1090348" y="165130"/>
                </a:lnTo>
                <a:lnTo>
                  <a:pt x="1094026" y="119919"/>
                </a:lnTo>
                <a:lnTo>
                  <a:pt x="1094026" y="0"/>
                </a:lnTo>
                <a:close/>
              </a:path>
            </a:pathLst>
          </a:custGeom>
          <a:solidFill>
            <a:srgbClr val="00A650"/>
          </a:solidFill>
        </p:spPr>
        <p:txBody>
          <a:bodyPr wrap="square" lIns="0" tIns="0" rIns="0" bIns="0" rtlCol="0"/>
          <a:lstStyle/>
          <a:p>
            <a:endParaRPr/>
          </a:p>
        </p:txBody>
      </p:sp>
      <p:sp>
        <p:nvSpPr>
          <p:cNvPr id="8" name="object 8"/>
          <p:cNvSpPr txBox="1"/>
          <p:nvPr/>
        </p:nvSpPr>
        <p:spPr>
          <a:xfrm>
            <a:off x="1524784" y="836607"/>
            <a:ext cx="4376022" cy="1611980"/>
          </a:xfrm>
          <a:prstGeom prst="rect">
            <a:avLst/>
          </a:prstGeom>
        </p:spPr>
        <p:txBody>
          <a:bodyPr vert="horz" wrap="square" lIns="0" tIns="21590" rIns="0" bIns="0" rtlCol="0">
            <a:spAutoFit/>
          </a:bodyPr>
          <a:lstStyle/>
          <a:p>
            <a:pPr marL="298450" marR="5080" indent="-285750">
              <a:lnSpc>
                <a:spcPts val="3000"/>
              </a:lnSpc>
              <a:spcBef>
                <a:spcPts val="170"/>
              </a:spcBef>
            </a:pPr>
            <a:r>
              <a:rPr lang="ru-RU" sz="1800" b="1" dirty="0" smtClean="0">
                <a:solidFill>
                  <a:srgbClr val="0070C0"/>
                </a:solidFill>
                <a:latin typeface="Times New Roman" pitchFamily="18" charset="0"/>
                <a:cs typeface="Times New Roman" pitchFamily="18" charset="0"/>
              </a:rPr>
              <a:t>      Прочитать   материал     учебника </a:t>
            </a:r>
          </a:p>
          <a:p>
            <a:pPr marL="298450" marR="5080" indent="-285750">
              <a:lnSpc>
                <a:spcPts val="3000"/>
              </a:lnSpc>
              <a:spcBef>
                <a:spcPts val="170"/>
              </a:spcBef>
            </a:pPr>
            <a:r>
              <a:rPr lang="ru-RU" sz="1800" b="1" dirty="0" smtClean="0">
                <a:solidFill>
                  <a:srgbClr val="0070C0"/>
                </a:solidFill>
                <a:latin typeface="Times New Roman" pitchFamily="18" charset="0"/>
                <a:cs typeface="Times New Roman" pitchFamily="18" charset="0"/>
              </a:rPr>
              <a:t>на страницах 102-107. </a:t>
            </a:r>
          </a:p>
          <a:p>
            <a:pPr marR="5080">
              <a:lnSpc>
                <a:spcPts val="3000"/>
              </a:lnSpc>
              <a:spcBef>
                <a:spcPts val="170"/>
              </a:spcBef>
            </a:pPr>
            <a:r>
              <a:rPr lang="ru-RU" sz="1800" b="1" dirty="0" smtClean="0">
                <a:solidFill>
                  <a:srgbClr val="0070C0"/>
                </a:solidFill>
                <a:latin typeface="Times New Roman" pitchFamily="18" charset="0"/>
                <a:cs typeface="Times New Roman" pitchFamily="18" charset="0"/>
              </a:rPr>
              <a:t>      Ответить на вопросы и выполнить задания на странице 107.</a:t>
            </a:r>
            <a:endParaRPr lang="ru-RU" b="1" dirty="0" smtClean="0">
              <a:solidFill>
                <a:srgbClr val="0070C0"/>
              </a:solidFill>
              <a:latin typeface="Times New Roman" pitchFamily="18" charset="0"/>
              <a:cs typeface="Times New Roman" pitchFamily="18" charset="0"/>
            </a:endParaRPr>
          </a:p>
        </p:txBody>
      </p:sp>
      <p:sp>
        <p:nvSpPr>
          <p:cNvPr id="9" name="object 9"/>
          <p:cNvSpPr/>
          <p:nvPr/>
        </p:nvSpPr>
        <p:spPr>
          <a:xfrm>
            <a:off x="1739098" y="765169"/>
            <a:ext cx="3751817" cy="0"/>
          </a:xfrm>
          <a:custGeom>
            <a:avLst/>
            <a:gdLst/>
            <a:ahLst/>
            <a:cxnLst/>
            <a:rect l="l" t="t" r="r" b="b"/>
            <a:pathLst>
              <a:path w="3752850">
                <a:moveTo>
                  <a:pt x="0" y="0"/>
                </a:moveTo>
                <a:lnTo>
                  <a:pt x="3752683" y="0"/>
                </a:lnTo>
              </a:path>
            </a:pathLst>
          </a:custGeom>
          <a:ln w="6094">
            <a:solidFill>
              <a:srgbClr val="BBBDC0"/>
            </a:solidFill>
          </a:ln>
        </p:spPr>
        <p:txBody>
          <a:bodyPr wrap="square" lIns="0" tIns="0" rIns="0" bIns="0" rtlCol="0"/>
          <a:lstStyle/>
          <a:p>
            <a:endParaRPr/>
          </a:p>
        </p:txBody>
      </p:sp>
      <p:sp>
        <p:nvSpPr>
          <p:cNvPr id="10" name="object 10"/>
          <p:cNvSpPr/>
          <p:nvPr/>
        </p:nvSpPr>
        <p:spPr>
          <a:xfrm>
            <a:off x="1596577" y="2622558"/>
            <a:ext cx="1285529" cy="310515"/>
          </a:xfrm>
          <a:custGeom>
            <a:avLst/>
            <a:gdLst/>
            <a:ahLst/>
            <a:cxnLst/>
            <a:rect l="l" t="t" r="r" b="b"/>
            <a:pathLst>
              <a:path w="2465704" h="310514">
                <a:moveTo>
                  <a:pt x="2465654" y="0"/>
                </a:moveTo>
                <a:lnTo>
                  <a:pt x="217180" y="0"/>
                </a:lnTo>
                <a:lnTo>
                  <a:pt x="167538" y="5762"/>
                </a:lnTo>
                <a:lnTo>
                  <a:pt x="121885" y="22161"/>
                </a:lnTo>
                <a:lnTo>
                  <a:pt x="81552" y="47868"/>
                </a:lnTo>
                <a:lnTo>
                  <a:pt x="47867" y="81553"/>
                </a:lnTo>
                <a:lnTo>
                  <a:pt x="22160" y="121886"/>
                </a:lnTo>
                <a:lnTo>
                  <a:pt x="5761" y="167537"/>
                </a:lnTo>
                <a:lnTo>
                  <a:pt x="0" y="217177"/>
                </a:lnTo>
                <a:lnTo>
                  <a:pt x="0" y="310299"/>
                </a:lnTo>
                <a:lnTo>
                  <a:pt x="2248472" y="310299"/>
                </a:lnTo>
                <a:lnTo>
                  <a:pt x="2298115" y="304537"/>
                </a:lnTo>
                <a:lnTo>
                  <a:pt x="2343767" y="288137"/>
                </a:lnTo>
                <a:lnTo>
                  <a:pt x="2384101" y="262430"/>
                </a:lnTo>
                <a:lnTo>
                  <a:pt x="2417786" y="228745"/>
                </a:lnTo>
                <a:lnTo>
                  <a:pt x="2443493" y="188412"/>
                </a:lnTo>
                <a:lnTo>
                  <a:pt x="2459892" y="142761"/>
                </a:lnTo>
                <a:lnTo>
                  <a:pt x="2465654" y="93121"/>
                </a:lnTo>
                <a:lnTo>
                  <a:pt x="2465654" y="0"/>
                </a:lnTo>
                <a:close/>
              </a:path>
            </a:pathLst>
          </a:custGeom>
          <a:solidFill>
            <a:srgbClr val="00A650"/>
          </a:solidFill>
        </p:spPr>
        <p:txBody>
          <a:bodyPr wrap="square" lIns="0" tIns="0" rIns="0" bIns="0" rtlCol="0"/>
          <a:lstStyle/>
          <a:p>
            <a:endParaRPr/>
          </a:p>
        </p:txBody>
      </p:sp>
      <p:sp>
        <p:nvSpPr>
          <p:cNvPr id="12" name="object 12"/>
          <p:cNvSpPr/>
          <p:nvPr/>
        </p:nvSpPr>
        <p:spPr>
          <a:xfrm>
            <a:off x="1741952" y="2460625"/>
            <a:ext cx="3751817" cy="0"/>
          </a:xfrm>
          <a:custGeom>
            <a:avLst/>
            <a:gdLst/>
            <a:ahLst/>
            <a:cxnLst/>
            <a:rect l="l" t="t" r="r" b="b"/>
            <a:pathLst>
              <a:path w="3752850">
                <a:moveTo>
                  <a:pt x="0" y="0"/>
                </a:moveTo>
                <a:lnTo>
                  <a:pt x="3752683" y="0"/>
                </a:lnTo>
              </a:path>
            </a:pathLst>
          </a:custGeom>
          <a:ln w="6094">
            <a:solidFill>
              <a:srgbClr val="BBBDC0"/>
            </a:solidFill>
          </a:ln>
        </p:spPr>
        <p:txBody>
          <a:bodyPr wrap="square" lIns="0" tIns="0" rIns="0" bIns="0" rtlCol="0"/>
          <a:lstStyle/>
          <a:p>
            <a:endParaRPr/>
          </a:p>
        </p:txBody>
      </p:sp>
      <p:grpSp>
        <p:nvGrpSpPr>
          <p:cNvPr id="3" name="object 13"/>
          <p:cNvGrpSpPr/>
          <p:nvPr/>
        </p:nvGrpSpPr>
        <p:grpSpPr>
          <a:xfrm>
            <a:off x="377140" y="1199601"/>
            <a:ext cx="906530" cy="1353820"/>
            <a:chOff x="377244" y="1199601"/>
            <a:chExt cx="906780" cy="1353820"/>
          </a:xfrm>
        </p:grpSpPr>
        <p:sp>
          <p:nvSpPr>
            <p:cNvPr id="14" name="object 14"/>
            <p:cNvSpPr/>
            <p:nvPr/>
          </p:nvSpPr>
          <p:spPr>
            <a:xfrm>
              <a:off x="377240" y="1303972"/>
              <a:ext cx="906780" cy="1249680"/>
            </a:xfrm>
            <a:custGeom>
              <a:avLst/>
              <a:gdLst/>
              <a:ahLst/>
              <a:cxnLst/>
              <a:rect l="l" t="t" r="r" b="b"/>
              <a:pathLst>
                <a:path w="906780" h="1249680">
                  <a:moveTo>
                    <a:pt x="176110" y="102743"/>
                  </a:moveTo>
                  <a:lnTo>
                    <a:pt x="127190" y="102743"/>
                  </a:lnTo>
                  <a:lnTo>
                    <a:pt x="127190" y="937691"/>
                  </a:lnTo>
                  <a:lnTo>
                    <a:pt x="176110" y="937691"/>
                  </a:lnTo>
                  <a:lnTo>
                    <a:pt x="176110" y="102743"/>
                  </a:lnTo>
                  <a:close/>
                </a:path>
                <a:path w="906780" h="1249680">
                  <a:moveTo>
                    <a:pt x="699592" y="417474"/>
                  </a:moveTo>
                  <a:lnTo>
                    <a:pt x="334302" y="417474"/>
                  </a:lnTo>
                  <a:lnTo>
                    <a:pt x="334302" y="466407"/>
                  </a:lnTo>
                  <a:lnTo>
                    <a:pt x="699592" y="466407"/>
                  </a:lnTo>
                  <a:lnTo>
                    <a:pt x="699592" y="417474"/>
                  </a:lnTo>
                  <a:close/>
                </a:path>
                <a:path w="906780" h="1249680">
                  <a:moveTo>
                    <a:pt x="882230" y="1095870"/>
                  </a:moveTo>
                  <a:lnTo>
                    <a:pt x="102730" y="1095870"/>
                  </a:lnTo>
                  <a:lnTo>
                    <a:pt x="102730" y="1144803"/>
                  </a:lnTo>
                  <a:lnTo>
                    <a:pt x="882230" y="1144803"/>
                  </a:lnTo>
                  <a:lnTo>
                    <a:pt x="882230" y="1095870"/>
                  </a:lnTo>
                  <a:close/>
                </a:path>
                <a:path w="906780" h="1249680">
                  <a:moveTo>
                    <a:pt x="906691" y="0"/>
                  </a:moveTo>
                  <a:lnTo>
                    <a:pt x="752589" y="0"/>
                  </a:lnTo>
                  <a:lnTo>
                    <a:pt x="752589" y="48933"/>
                  </a:lnTo>
                  <a:lnTo>
                    <a:pt x="857770" y="48933"/>
                  </a:lnTo>
                  <a:lnTo>
                    <a:pt x="857770" y="963790"/>
                  </a:lnTo>
                  <a:lnTo>
                    <a:pt x="855586" y="974559"/>
                  </a:lnTo>
                  <a:lnTo>
                    <a:pt x="849642" y="983373"/>
                  </a:lnTo>
                  <a:lnTo>
                    <a:pt x="840828" y="989317"/>
                  </a:lnTo>
                  <a:lnTo>
                    <a:pt x="830046" y="991501"/>
                  </a:lnTo>
                  <a:lnTo>
                    <a:pt x="76631" y="991501"/>
                  </a:lnTo>
                  <a:lnTo>
                    <a:pt x="69392" y="991844"/>
                  </a:lnTo>
                  <a:lnTo>
                    <a:pt x="62344" y="992860"/>
                  </a:lnTo>
                  <a:lnTo>
                    <a:pt x="55499" y="994498"/>
                  </a:lnTo>
                  <a:lnTo>
                    <a:pt x="48907" y="996721"/>
                  </a:lnTo>
                  <a:lnTo>
                    <a:pt x="48907" y="76657"/>
                  </a:lnTo>
                  <a:lnTo>
                    <a:pt x="51092" y="65874"/>
                  </a:lnTo>
                  <a:lnTo>
                    <a:pt x="57035" y="57061"/>
                  </a:lnTo>
                  <a:lnTo>
                    <a:pt x="65849" y="51117"/>
                  </a:lnTo>
                  <a:lnTo>
                    <a:pt x="76631" y="48933"/>
                  </a:lnTo>
                  <a:lnTo>
                    <a:pt x="517753" y="48933"/>
                  </a:lnTo>
                  <a:lnTo>
                    <a:pt x="517753" y="0"/>
                  </a:lnTo>
                  <a:lnTo>
                    <a:pt x="76631" y="0"/>
                  </a:lnTo>
                  <a:lnTo>
                    <a:pt x="46837" y="6032"/>
                  </a:lnTo>
                  <a:lnTo>
                    <a:pt x="22466" y="22479"/>
                  </a:lnTo>
                  <a:lnTo>
                    <a:pt x="6032" y="46850"/>
                  </a:lnTo>
                  <a:lnTo>
                    <a:pt x="0" y="76657"/>
                  </a:lnTo>
                  <a:lnTo>
                    <a:pt x="0" y="1172527"/>
                  </a:lnTo>
                  <a:lnTo>
                    <a:pt x="6032" y="1202334"/>
                  </a:lnTo>
                  <a:lnTo>
                    <a:pt x="22466" y="1226693"/>
                  </a:lnTo>
                  <a:lnTo>
                    <a:pt x="46837" y="1243139"/>
                  </a:lnTo>
                  <a:lnTo>
                    <a:pt x="76631" y="1249172"/>
                  </a:lnTo>
                  <a:lnTo>
                    <a:pt x="882230" y="1249172"/>
                  </a:lnTo>
                  <a:lnTo>
                    <a:pt x="882230" y="1200238"/>
                  </a:lnTo>
                  <a:lnTo>
                    <a:pt x="76631" y="1200238"/>
                  </a:lnTo>
                  <a:lnTo>
                    <a:pt x="65849" y="1198067"/>
                  </a:lnTo>
                  <a:lnTo>
                    <a:pt x="57035" y="1192110"/>
                  </a:lnTo>
                  <a:lnTo>
                    <a:pt x="51092" y="1183309"/>
                  </a:lnTo>
                  <a:lnTo>
                    <a:pt x="48907" y="1172527"/>
                  </a:lnTo>
                  <a:lnTo>
                    <a:pt x="48907" y="1068158"/>
                  </a:lnTo>
                  <a:lnTo>
                    <a:pt x="51092" y="1057376"/>
                  </a:lnTo>
                  <a:lnTo>
                    <a:pt x="57035" y="1048562"/>
                  </a:lnTo>
                  <a:lnTo>
                    <a:pt x="65849" y="1042619"/>
                  </a:lnTo>
                  <a:lnTo>
                    <a:pt x="76631" y="1040434"/>
                  </a:lnTo>
                  <a:lnTo>
                    <a:pt x="830046" y="1040434"/>
                  </a:lnTo>
                  <a:lnTo>
                    <a:pt x="859853" y="1034402"/>
                  </a:lnTo>
                  <a:lnTo>
                    <a:pt x="884224" y="1017968"/>
                  </a:lnTo>
                  <a:lnTo>
                    <a:pt x="900658" y="993597"/>
                  </a:lnTo>
                  <a:lnTo>
                    <a:pt x="906691" y="963790"/>
                  </a:lnTo>
                  <a:lnTo>
                    <a:pt x="906691" y="0"/>
                  </a:lnTo>
                  <a:close/>
                </a:path>
              </a:pathLst>
            </a:custGeom>
            <a:solidFill>
              <a:srgbClr val="58595B"/>
            </a:solidFill>
          </p:spPr>
          <p:txBody>
            <a:bodyPr wrap="square" lIns="0" tIns="0" rIns="0" bIns="0" rtlCol="0"/>
            <a:lstStyle/>
            <a:p>
              <a:endParaRPr/>
            </a:p>
          </p:txBody>
        </p:sp>
        <p:sp>
          <p:nvSpPr>
            <p:cNvPr id="15" name="object 15"/>
            <p:cNvSpPr/>
            <p:nvPr/>
          </p:nvSpPr>
          <p:spPr>
            <a:xfrm>
              <a:off x="660984" y="1199603"/>
              <a:ext cx="492759" cy="1014730"/>
            </a:xfrm>
            <a:custGeom>
              <a:avLst/>
              <a:gdLst/>
              <a:ahLst/>
              <a:cxnLst/>
              <a:rect l="l" t="t" r="r" b="b"/>
              <a:pathLst>
                <a:path w="492759" h="1014730">
                  <a:moveTo>
                    <a:pt x="154927" y="965415"/>
                  </a:moveTo>
                  <a:lnTo>
                    <a:pt x="102743" y="965415"/>
                  </a:lnTo>
                  <a:lnTo>
                    <a:pt x="102743" y="1014349"/>
                  </a:lnTo>
                  <a:lnTo>
                    <a:pt x="154927" y="1014349"/>
                  </a:lnTo>
                  <a:lnTo>
                    <a:pt x="154927" y="965415"/>
                  </a:lnTo>
                  <a:close/>
                </a:path>
                <a:path w="492759" h="1014730">
                  <a:moveTo>
                    <a:pt x="259295" y="965415"/>
                  </a:moveTo>
                  <a:lnTo>
                    <a:pt x="207111" y="965415"/>
                  </a:lnTo>
                  <a:lnTo>
                    <a:pt x="207111" y="1014349"/>
                  </a:lnTo>
                  <a:lnTo>
                    <a:pt x="259295" y="1014349"/>
                  </a:lnTo>
                  <a:lnTo>
                    <a:pt x="259295" y="965415"/>
                  </a:lnTo>
                  <a:close/>
                </a:path>
                <a:path w="492759" h="1014730">
                  <a:moveTo>
                    <a:pt x="363664" y="965415"/>
                  </a:moveTo>
                  <a:lnTo>
                    <a:pt x="311480" y="965415"/>
                  </a:lnTo>
                  <a:lnTo>
                    <a:pt x="311480" y="1014349"/>
                  </a:lnTo>
                  <a:lnTo>
                    <a:pt x="363664" y="1014349"/>
                  </a:lnTo>
                  <a:lnTo>
                    <a:pt x="363664" y="965415"/>
                  </a:lnTo>
                  <a:close/>
                </a:path>
                <a:path w="492759" h="1014730">
                  <a:moveTo>
                    <a:pt x="466394" y="313105"/>
                  </a:moveTo>
                  <a:lnTo>
                    <a:pt x="0" y="313105"/>
                  </a:lnTo>
                  <a:lnTo>
                    <a:pt x="0" y="466407"/>
                  </a:lnTo>
                  <a:lnTo>
                    <a:pt x="466394" y="466407"/>
                  </a:lnTo>
                  <a:lnTo>
                    <a:pt x="466394" y="313105"/>
                  </a:lnTo>
                  <a:close/>
                </a:path>
                <a:path w="492759" h="1014730">
                  <a:moveTo>
                    <a:pt x="492493" y="50558"/>
                  </a:moveTo>
                  <a:lnTo>
                    <a:pt x="488518" y="30899"/>
                  </a:lnTo>
                  <a:lnTo>
                    <a:pt x="477672" y="14820"/>
                  </a:lnTo>
                  <a:lnTo>
                    <a:pt x="461594" y="3987"/>
                  </a:lnTo>
                  <a:lnTo>
                    <a:pt x="441934" y="0"/>
                  </a:lnTo>
                  <a:lnTo>
                    <a:pt x="337566" y="0"/>
                  </a:lnTo>
                  <a:lnTo>
                    <a:pt x="317906" y="3987"/>
                  </a:lnTo>
                  <a:lnTo>
                    <a:pt x="301840" y="14820"/>
                  </a:lnTo>
                  <a:lnTo>
                    <a:pt x="290995" y="30899"/>
                  </a:lnTo>
                  <a:lnTo>
                    <a:pt x="287007" y="50558"/>
                  </a:lnTo>
                  <a:lnTo>
                    <a:pt x="287007" y="257670"/>
                  </a:lnTo>
                  <a:lnTo>
                    <a:pt x="492493" y="257670"/>
                  </a:lnTo>
                  <a:lnTo>
                    <a:pt x="492493" y="50558"/>
                  </a:lnTo>
                  <a:close/>
                </a:path>
              </a:pathLst>
            </a:custGeom>
            <a:solidFill>
              <a:srgbClr val="0095DA"/>
            </a:solidFill>
          </p:spPr>
          <p:txBody>
            <a:bodyPr wrap="square" lIns="0" tIns="0" rIns="0" bIns="0" rtlCol="0"/>
            <a:lstStyle/>
            <a:p>
              <a:endParaRPr/>
            </a:p>
          </p:txBody>
        </p:sp>
      </p:grpSp>
      <p:grpSp>
        <p:nvGrpSpPr>
          <p:cNvPr id="4" name="object 16"/>
          <p:cNvGrpSpPr/>
          <p:nvPr/>
        </p:nvGrpSpPr>
        <p:grpSpPr>
          <a:xfrm>
            <a:off x="320886" y="2634670"/>
            <a:ext cx="1043653" cy="231775"/>
            <a:chOff x="320975" y="2634669"/>
            <a:chExt cx="1043940" cy="231775"/>
          </a:xfrm>
        </p:grpSpPr>
        <p:sp>
          <p:nvSpPr>
            <p:cNvPr id="17" name="object 17"/>
            <p:cNvSpPr/>
            <p:nvPr/>
          </p:nvSpPr>
          <p:spPr>
            <a:xfrm>
              <a:off x="320975" y="2634669"/>
              <a:ext cx="1043940" cy="231775"/>
            </a:xfrm>
            <a:custGeom>
              <a:avLst/>
              <a:gdLst/>
              <a:ahLst/>
              <a:cxnLst/>
              <a:rect l="l" t="t" r="r" b="b"/>
              <a:pathLst>
                <a:path w="1043940" h="231775">
                  <a:moveTo>
                    <a:pt x="989877" y="0"/>
                  </a:moveTo>
                  <a:lnTo>
                    <a:pt x="652305" y="0"/>
                  </a:lnTo>
                  <a:lnTo>
                    <a:pt x="652305" y="48930"/>
                  </a:lnTo>
                  <a:lnTo>
                    <a:pt x="940956" y="48930"/>
                  </a:lnTo>
                  <a:lnTo>
                    <a:pt x="940956" y="78277"/>
                  </a:lnTo>
                  <a:lnTo>
                    <a:pt x="94233" y="78277"/>
                  </a:lnTo>
                  <a:lnTo>
                    <a:pt x="42052" y="130463"/>
                  </a:lnTo>
                  <a:lnTo>
                    <a:pt x="0" y="130463"/>
                  </a:lnTo>
                  <a:lnTo>
                    <a:pt x="0" y="179391"/>
                  </a:lnTo>
                  <a:lnTo>
                    <a:pt x="42052" y="179391"/>
                  </a:lnTo>
                  <a:lnTo>
                    <a:pt x="94233" y="231576"/>
                  </a:lnTo>
                  <a:lnTo>
                    <a:pt x="678394" y="231576"/>
                  </a:lnTo>
                  <a:lnTo>
                    <a:pt x="678394" y="182648"/>
                  </a:lnTo>
                  <a:lnTo>
                    <a:pt x="114505" y="182648"/>
                  </a:lnTo>
                  <a:lnTo>
                    <a:pt x="86770" y="154926"/>
                  </a:lnTo>
                  <a:lnTo>
                    <a:pt x="114505" y="127209"/>
                  </a:lnTo>
                  <a:lnTo>
                    <a:pt x="989877" y="127209"/>
                  </a:lnTo>
                  <a:lnTo>
                    <a:pt x="989877" y="0"/>
                  </a:lnTo>
                  <a:close/>
                </a:path>
                <a:path w="1043940" h="231775">
                  <a:moveTo>
                    <a:pt x="781138" y="127209"/>
                  </a:moveTo>
                  <a:lnTo>
                    <a:pt x="732210" y="127209"/>
                  </a:lnTo>
                  <a:lnTo>
                    <a:pt x="732210" y="231576"/>
                  </a:lnTo>
                  <a:lnTo>
                    <a:pt x="989877" y="231576"/>
                  </a:lnTo>
                  <a:lnTo>
                    <a:pt x="989877" y="182648"/>
                  </a:lnTo>
                  <a:lnTo>
                    <a:pt x="781138" y="182648"/>
                  </a:lnTo>
                  <a:lnTo>
                    <a:pt x="781138" y="127209"/>
                  </a:lnTo>
                  <a:close/>
                </a:path>
                <a:path w="1043940" h="231775">
                  <a:moveTo>
                    <a:pt x="259293" y="127209"/>
                  </a:moveTo>
                  <a:lnTo>
                    <a:pt x="210366" y="127209"/>
                  </a:lnTo>
                  <a:lnTo>
                    <a:pt x="210366" y="182648"/>
                  </a:lnTo>
                  <a:lnTo>
                    <a:pt x="259293" y="182648"/>
                  </a:lnTo>
                  <a:lnTo>
                    <a:pt x="259293" y="127209"/>
                  </a:lnTo>
                  <a:close/>
                </a:path>
                <a:path w="1043940" h="231775">
                  <a:moveTo>
                    <a:pt x="989877" y="127209"/>
                  </a:moveTo>
                  <a:lnTo>
                    <a:pt x="940956" y="127209"/>
                  </a:lnTo>
                  <a:lnTo>
                    <a:pt x="940956" y="182648"/>
                  </a:lnTo>
                  <a:lnTo>
                    <a:pt x="989877" y="182648"/>
                  </a:lnTo>
                  <a:lnTo>
                    <a:pt x="989877" y="179391"/>
                  </a:lnTo>
                  <a:lnTo>
                    <a:pt x="1043687" y="179391"/>
                  </a:lnTo>
                  <a:lnTo>
                    <a:pt x="1043687" y="130463"/>
                  </a:lnTo>
                  <a:lnTo>
                    <a:pt x="989877" y="130463"/>
                  </a:lnTo>
                  <a:lnTo>
                    <a:pt x="989877" y="127209"/>
                  </a:lnTo>
                  <a:close/>
                </a:path>
              </a:pathLst>
            </a:custGeom>
            <a:solidFill>
              <a:srgbClr val="58595B"/>
            </a:solidFill>
          </p:spPr>
          <p:txBody>
            <a:bodyPr wrap="square" lIns="0" tIns="0" rIns="0" bIns="0" rtlCol="0"/>
            <a:lstStyle/>
            <a:p>
              <a:endParaRPr/>
            </a:p>
          </p:txBody>
        </p:sp>
        <p:sp>
          <p:nvSpPr>
            <p:cNvPr id="18" name="object 18"/>
            <p:cNvSpPr/>
            <p:nvPr/>
          </p:nvSpPr>
          <p:spPr>
            <a:xfrm>
              <a:off x="1053186" y="2712947"/>
              <a:ext cx="257810" cy="153670"/>
            </a:xfrm>
            <a:custGeom>
              <a:avLst/>
              <a:gdLst/>
              <a:ahLst/>
              <a:cxnLst/>
              <a:rect l="l" t="t" r="r" b="b"/>
              <a:pathLst>
                <a:path w="257809" h="153669">
                  <a:moveTo>
                    <a:pt x="257666" y="0"/>
                  </a:moveTo>
                  <a:lnTo>
                    <a:pt x="0" y="0"/>
                  </a:lnTo>
                  <a:lnTo>
                    <a:pt x="0" y="153299"/>
                  </a:lnTo>
                  <a:lnTo>
                    <a:pt x="257666" y="153299"/>
                  </a:lnTo>
                  <a:lnTo>
                    <a:pt x="257666" y="0"/>
                  </a:lnTo>
                  <a:close/>
                </a:path>
              </a:pathLst>
            </a:custGeom>
            <a:solidFill>
              <a:srgbClr val="0095DA"/>
            </a:solidFill>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96024" y="122227"/>
            <a:ext cx="5500727" cy="2928958"/>
          </a:xfrm>
          <a:prstGeom prst="rect">
            <a:avLst/>
          </a:prstGeom>
          <a:solidFill>
            <a:schemeClr val="bg1"/>
          </a:solidFill>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2310602" y="407979"/>
            <a:ext cx="3071834" cy="2385077"/>
          </a:xfrm>
          <a:prstGeom prst="rect">
            <a:avLst/>
          </a:prstGeom>
        </p:spPr>
        <p:txBody>
          <a:bodyPr wrap="square">
            <a:spAutoFit/>
          </a:bodyPr>
          <a:lstStyle/>
          <a:p>
            <a:pPr algn="just">
              <a:lnSpc>
                <a:spcPts val="1800"/>
              </a:lnSpc>
            </a:pPr>
            <a:r>
              <a:rPr lang="ru-RU" sz="1400" dirty="0" smtClean="0">
                <a:solidFill>
                  <a:srgbClr val="0070C0"/>
                </a:solidFill>
                <a:latin typeface="Times New Roman" pitchFamily="18" charset="0"/>
                <a:cs typeface="Times New Roman" pitchFamily="18" charset="0"/>
              </a:rPr>
              <a:t>        В 1911 г. Маяковский поступает в  Училище  живописи,  ваяния и </a:t>
            </a:r>
            <a:r>
              <a:rPr lang="ru-RU" sz="1400" dirty="0" err="1" smtClean="0">
                <a:solidFill>
                  <a:srgbClr val="0070C0"/>
                </a:solidFill>
                <a:latin typeface="Times New Roman" pitchFamily="18" charset="0"/>
                <a:cs typeface="Times New Roman" pitchFamily="18" charset="0"/>
              </a:rPr>
              <a:t>зод-чества</a:t>
            </a:r>
            <a:r>
              <a:rPr lang="ru-RU" sz="1400" dirty="0" smtClean="0">
                <a:solidFill>
                  <a:srgbClr val="0070C0"/>
                </a:solidFill>
                <a:latin typeface="Times New Roman" pitchFamily="18" charset="0"/>
                <a:cs typeface="Times New Roman" pitchFamily="18" charset="0"/>
              </a:rPr>
              <a:t>, где знакомится с Д. Д. </a:t>
            </a:r>
            <a:r>
              <a:rPr lang="ru-RU" sz="1400" dirty="0" err="1" smtClean="0">
                <a:solidFill>
                  <a:srgbClr val="0070C0"/>
                </a:solidFill>
                <a:latin typeface="Times New Roman" pitchFamily="18" charset="0"/>
                <a:cs typeface="Times New Roman" pitchFamily="18" charset="0"/>
              </a:rPr>
              <a:t>Бур-люком</a:t>
            </a:r>
            <a:r>
              <a:rPr lang="ru-RU" sz="1400" dirty="0" smtClean="0">
                <a:solidFill>
                  <a:srgbClr val="0070C0"/>
                </a:solidFill>
                <a:latin typeface="Times New Roman" pitchFamily="18" charset="0"/>
                <a:cs typeface="Times New Roman" pitchFamily="18" charset="0"/>
              </a:rPr>
              <a:t>, организатором </a:t>
            </a:r>
            <a:r>
              <a:rPr lang="ru-RU" sz="1400" dirty="0" err="1" smtClean="0">
                <a:solidFill>
                  <a:srgbClr val="0070C0"/>
                </a:solidFill>
                <a:latin typeface="Times New Roman" pitchFamily="18" charset="0"/>
                <a:cs typeface="Times New Roman" pitchFamily="18" charset="0"/>
              </a:rPr>
              <a:t>футуристи-ческой</a:t>
            </a:r>
            <a:r>
              <a:rPr lang="ru-RU" sz="1400" dirty="0" smtClean="0">
                <a:solidFill>
                  <a:srgbClr val="0070C0"/>
                </a:solidFill>
                <a:latin typeface="Times New Roman" pitchFamily="18" charset="0"/>
                <a:cs typeface="Times New Roman" pitchFamily="18" charset="0"/>
              </a:rPr>
              <a:t> группы "</a:t>
            </a:r>
            <a:r>
              <a:rPr lang="ru-RU" sz="1400" dirty="0" err="1" smtClean="0">
                <a:solidFill>
                  <a:srgbClr val="0070C0"/>
                </a:solidFill>
                <a:latin typeface="Times New Roman" pitchFamily="18" charset="0"/>
                <a:cs typeface="Times New Roman" pitchFamily="18" charset="0"/>
              </a:rPr>
              <a:t>Гилея</a:t>
            </a:r>
            <a:r>
              <a:rPr lang="ru-RU" sz="1400" dirty="0" smtClean="0">
                <a:solidFill>
                  <a:srgbClr val="0070C0"/>
                </a:solidFill>
                <a:latin typeface="Times New Roman" pitchFamily="18" charset="0"/>
                <a:cs typeface="Times New Roman" pitchFamily="18" charset="0"/>
              </a:rPr>
              <a:t>", который открывает в нем "гениального поэта". Через три года, в феврале 1914, Маяковский     вместе  с  </a:t>
            </a:r>
            <a:r>
              <a:rPr lang="ru-RU" sz="1400" dirty="0" err="1" smtClean="0">
                <a:solidFill>
                  <a:srgbClr val="0070C0"/>
                </a:solidFill>
                <a:latin typeface="Times New Roman" pitchFamily="18" charset="0"/>
                <a:cs typeface="Times New Roman" pitchFamily="18" charset="0"/>
              </a:rPr>
              <a:t>Бурлюком</a:t>
            </a:r>
            <a:r>
              <a:rPr lang="ru-RU" sz="1400" dirty="0" smtClean="0">
                <a:solidFill>
                  <a:srgbClr val="0070C0"/>
                </a:solidFill>
                <a:latin typeface="Times New Roman" pitchFamily="18" charset="0"/>
                <a:cs typeface="Times New Roman" pitchFamily="18" charset="0"/>
              </a:rPr>
              <a:t>     был  исключен из училища за публичные   выступления. </a:t>
            </a:r>
            <a:endParaRPr lang="ru-RU" sz="1400" dirty="0">
              <a:latin typeface="Times New Roman" pitchFamily="18" charset="0"/>
              <a:cs typeface="Times New Roman" pitchFamily="18" charset="0"/>
            </a:endParaRPr>
          </a:p>
        </p:txBody>
      </p:sp>
      <p:pic>
        <p:nvPicPr>
          <p:cNvPr id="32770" name="Picture 2" descr="C:\Documents and Settings\Администратор\Рабочий стол\Замира(3)\unnamed.jpg"/>
          <p:cNvPicPr>
            <a:picLocks noChangeAspect="1" noChangeArrowheads="1"/>
          </p:cNvPicPr>
          <p:nvPr/>
        </p:nvPicPr>
        <p:blipFill>
          <a:blip r:embed="rId2"/>
          <a:srcRect/>
          <a:stretch>
            <a:fillRect/>
          </a:stretch>
        </p:blipFill>
        <p:spPr bwMode="auto">
          <a:xfrm>
            <a:off x="381776" y="193665"/>
            <a:ext cx="1785950" cy="286386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Прямоугольник 3"/>
          <p:cNvSpPr/>
          <p:nvPr/>
        </p:nvSpPr>
        <p:spPr>
          <a:xfrm>
            <a:off x="96024" y="122227"/>
            <a:ext cx="5500727" cy="2928958"/>
          </a:xfrm>
          <a:prstGeom prst="rect">
            <a:avLst/>
          </a:prstGeom>
          <a:solidFill>
            <a:schemeClr val="bg1"/>
          </a:solidFill>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238900" y="2265367"/>
            <a:ext cx="5429287" cy="738664"/>
          </a:xfrm>
          <a:prstGeom prst="rect">
            <a:avLst/>
          </a:prstGeom>
        </p:spPr>
        <p:txBody>
          <a:bodyPr wrap="square">
            <a:spAutoFit/>
          </a:bodyPr>
          <a:lstStyle/>
          <a:p>
            <a:pPr lvl="0"/>
            <a:r>
              <a:rPr lang="ru-RU" sz="1400" dirty="0" smtClean="0">
                <a:solidFill>
                  <a:srgbClr val="0070C0"/>
                </a:solidFill>
                <a:latin typeface="Times New Roman" pitchFamily="18" charset="0"/>
                <a:cs typeface="Times New Roman" pitchFamily="18" charset="0"/>
              </a:rPr>
              <a:t>           </a:t>
            </a:r>
            <a:r>
              <a:rPr lang="ru-RU" sz="1400" kern="0" dirty="0" smtClean="0">
                <a:solidFill>
                  <a:srgbClr val="0070C0"/>
                </a:solidFill>
                <a:effectLst/>
                <a:latin typeface="Times New Roman" pitchFamily="18" charset="0"/>
                <a:cs typeface="Times New Roman" pitchFamily="18" charset="0"/>
              </a:rPr>
              <a:t>В 1915—1917 гг. </a:t>
            </a:r>
            <a:r>
              <a:rPr lang="ru-RU" sz="1400" dirty="0" smtClean="0">
                <a:solidFill>
                  <a:srgbClr val="0070C0"/>
                </a:solidFill>
                <a:latin typeface="Times New Roman" pitchFamily="18" charset="0"/>
                <a:cs typeface="Times New Roman" pitchFamily="18" charset="0"/>
              </a:rPr>
              <a:t> Владимир МАЯКОВСКИЙ проходил альтернативную службу в  императорском  гараже,  Петрограде  в автошколе, а   фотографию в бутафорской форме он сделал в ателье.</a:t>
            </a:r>
            <a:endParaRPr lang="ru-RU" sz="1400" dirty="0">
              <a:solidFill>
                <a:srgbClr val="0070C0"/>
              </a:solidFill>
              <a:latin typeface="Times New Roman" pitchFamily="18" charset="0"/>
              <a:cs typeface="Times New Roman" pitchFamily="18" charset="0"/>
            </a:endParaRPr>
          </a:p>
        </p:txBody>
      </p:sp>
      <p:pic>
        <p:nvPicPr>
          <p:cNvPr id="31746" name="Picture 2" descr="C:\Documents and Settings\Администратор\Рабочий стол\Замира(3)\183552.jpg"/>
          <p:cNvPicPr>
            <a:picLocks noChangeAspect="1" noChangeArrowheads="1"/>
          </p:cNvPicPr>
          <p:nvPr/>
        </p:nvPicPr>
        <p:blipFill>
          <a:blip r:embed="rId2"/>
          <a:srcRect/>
          <a:stretch>
            <a:fillRect/>
          </a:stretch>
        </p:blipFill>
        <p:spPr bwMode="auto">
          <a:xfrm>
            <a:off x="953280" y="193665"/>
            <a:ext cx="3929091" cy="207170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5"/>
          <p:cNvSpPr/>
          <p:nvPr/>
        </p:nvSpPr>
        <p:spPr>
          <a:xfrm>
            <a:off x="96024" y="122226"/>
            <a:ext cx="5500727" cy="3000397"/>
          </a:xfrm>
          <a:prstGeom prst="rect">
            <a:avLst/>
          </a:prstGeom>
          <a:solidFill>
            <a:schemeClr val="bg1"/>
          </a:solidFill>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2739230" y="122227"/>
            <a:ext cx="2879725" cy="3016210"/>
          </a:xfrm>
          <a:prstGeom prst="rect">
            <a:avLst/>
          </a:prstGeom>
        </p:spPr>
        <p:txBody>
          <a:bodyPr>
            <a:spAutoFit/>
          </a:bodyPr>
          <a:lstStyle/>
          <a:p>
            <a:pPr algn="ctr">
              <a:lnSpc>
                <a:spcPts val="1900"/>
              </a:lnSpc>
            </a:pPr>
            <a:r>
              <a:rPr lang="ru-RU" sz="1800" dirty="0" smtClean="0">
                <a:solidFill>
                  <a:srgbClr val="0070C0"/>
                </a:solidFill>
                <a:latin typeface="Times New Roman" pitchFamily="18" charset="0"/>
                <a:cs typeface="Times New Roman" pitchFamily="18" charset="0"/>
              </a:rPr>
              <a:t>В 1922—1924 гг. Маяковский совершает несколько поездок за границу — Латвия, Франция, Германия; </a:t>
            </a:r>
            <a:r>
              <a:rPr lang="ru-RU" sz="1800" b="1" dirty="0" smtClean="0">
                <a:solidFill>
                  <a:srgbClr val="0070C0"/>
                </a:solidFill>
                <a:latin typeface="Times New Roman" pitchFamily="18" charset="0"/>
                <a:cs typeface="Times New Roman" pitchFamily="18" charset="0"/>
              </a:rPr>
              <a:t>п</a:t>
            </a:r>
            <a:r>
              <a:rPr lang="ru-RU" sz="1800" dirty="0" smtClean="0">
                <a:solidFill>
                  <a:srgbClr val="0070C0"/>
                </a:solidFill>
                <a:latin typeface="Times New Roman" pitchFamily="18" charset="0"/>
                <a:cs typeface="Times New Roman" pitchFamily="18" charset="0"/>
              </a:rPr>
              <a:t>ишет очерки и стихи о европейских впечатлениях: "Как работает республика демократическая?" (1922); "Париж (Разговорчики с Эйфелевой башней)" (1923) и ряд других. </a:t>
            </a:r>
            <a:endParaRPr lang="ru-RU" sz="1800" dirty="0">
              <a:latin typeface="Times New Roman" pitchFamily="18" charset="0"/>
              <a:cs typeface="Times New Roman" pitchFamily="18" charset="0"/>
            </a:endParaRPr>
          </a:p>
        </p:txBody>
      </p:sp>
      <p:pic>
        <p:nvPicPr>
          <p:cNvPr id="5" name="Picture 4"/>
          <p:cNvPicPr>
            <a:picLocks noChangeAspect="1" noChangeArrowheads="1"/>
          </p:cNvPicPr>
          <p:nvPr/>
        </p:nvPicPr>
        <p:blipFill>
          <a:blip r:embed="rId2"/>
          <a:srcRect r="601"/>
          <a:stretch>
            <a:fillRect/>
          </a:stretch>
        </p:blipFill>
        <p:spPr bwMode="auto">
          <a:xfrm>
            <a:off x="238900" y="193665"/>
            <a:ext cx="2286016" cy="28860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671" y="102424"/>
            <a:ext cx="5162873" cy="615553"/>
          </a:xfrm>
        </p:spPr>
        <p:txBody>
          <a:bodyPr/>
          <a:lstStyle/>
          <a:p>
            <a:r>
              <a:rPr lang="ru-RU" dirty="0" smtClean="0">
                <a:latin typeface="Times New Roman" pitchFamily="18" charset="0"/>
                <a:cs typeface="Times New Roman" pitchFamily="18" charset="0"/>
              </a:rPr>
              <a:t>       Поэт    катастроф   и   конвульсий</a:t>
            </a:r>
            <a:br>
              <a:rPr lang="ru-RU" dirty="0" smtClean="0">
                <a:latin typeface="Times New Roman" pitchFamily="18" charset="0"/>
                <a:cs typeface="Times New Roman" pitchFamily="18" charset="0"/>
              </a:rPr>
            </a:br>
            <a:endParaRPr lang="ru-RU" dirty="0"/>
          </a:p>
        </p:txBody>
      </p:sp>
      <p:sp>
        <p:nvSpPr>
          <p:cNvPr id="3" name="Текст 2"/>
          <p:cNvSpPr>
            <a:spLocks noGrp="1"/>
          </p:cNvSpPr>
          <p:nvPr>
            <p:ph type="body" idx="1"/>
          </p:nvPr>
        </p:nvSpPr>
        <p:spPr>
          <a:xfrm>
            <a:off x="381776" y="622293"/>
            <a:ext cx="4857784" cy="2739211"/>
          </a:xfrm>
        </p:spPr>
        <p:txBody>
          <a:bodyPr/>
          <a:lstStyle/>
          <a:p>
            <a:pPr algn="ctr"/>
            <a:r>
              <a:rPr lang="ru-RU" sz="1400" dirty="0" smtClean="0">
                <a:solidFill>
                  <a:srgbClr val="0070C0"/>
                </a:solidFill>
                <a:latin typeface="Times New Roman" pitchFamily="18" charset="0"/>
                <a:cs typeface="Times New Roman" pitchFamily="18" charset="0"/>
              </a:rPr>
              <a:t>В феврале 1930 г. поэт вступает в РАПП (Российская Ассоциация пролетарских писателей). Этот поступок Маяковского был осужден его друзьями. Отчуждение и общественная травля усугублялись личной драмой ("любовная лодка разбилась о быт"). Маяковскому упорно стали отказывать в выезде за границу, где у него должна была состояться встреча с женщиной (стихотворение "Письмо Татьяне Яковлевой", 1928), с которой  намеревался  связать  свою  жизнь.  Все  это  привело  Маяковского к самоубийству, предсказанному еще в трагедии "Владимир Маяковский".</a:t>
            </a:r>
            <a:endParaRPr lang="ru-RU" sz="1400"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5"/>
          <p:cNvSpPr/>
          <p:nvPr/>
        </p:nvSpPr>
        <p:spPr>
          <a:xfrm>
            <a:off x="96024" y="622293"/>
            <a:ext cx="5572163" cy="2500330"/>
          </a:xfrm>
          <a:prstGeom prst="rect">
            <a:avLst/>
          </a:prstGeom>
          <a:solidFill>
            <a:schemeClr val="bg1"/>
          </a:solidFill>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51472" tIns="25736" rIns="51472" bIns="25736" rtlCol="0" anchor="ctr"/>
          <a:lstStyle/>
          <a:p>
            <a:pPr algn="ctr"/>
            <a:endParaRPr lang="ru-RU"/>
          </a:p>
        </p:txBody>
      </p:sp>
      <p:sp>
        <p:nvSpPr>
          <p:cNvPr id="5" name="Прямоугольник 4"/>
          <p:cNvSpPr/>
          <p:nvPr/>
        </p:nvSpPr>
        <p:spPr>
          <a:xfrm>
            <a:off x="0" y="0"/>
            <a:ext cx="5764213"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51472" tIns="25736" rIns="51472" bIns="25736" rtlCol="0" anchor="ctr"/>
          <a:lstStyle/>
          <a:p>
            <a:pPr algn="ctr"/>
            <a:endParaRPr lang="ru-RU"/>
          </a:p>
        </p:txBody>
      </p:sp>
      <p:sp>
        <p:nvSpPr>
          <p:cNvPr id="8194" name="Rectangle 2"/>
          <p:cNvSpPr>
            <a:spLocks noGrp="1" noChangeArrowheads="1"/>
          </p:cNvSpPr>
          <p:nvPr>
            <p:ph type="ctrTitle"/>
          </p:nvPr>
        </p:nvSpPr>
        <p:spPr>
          <a:xfrm>
            <a:off x="96024" y="122227"/>
            <a:ext cx="5494054" cy="307777"/>
          </a:xfrm>
        </p:spPr>
        <p:txBody>
          <a:bodyPr/>
          <a:lstStyle/>
          <a:p>
            <a:pPr algn="ctr"/>
            <a:r>
              <a:rPr lang="ru-RU" sz="2000" dirty="0">
                <a:latin typeface="Times New Roman" pitchFamily="18" charset="0"/>
                <a:cs typeface="Times New Roman" pitchFamily="18" charset="0"/>
              </a:rPr>
              <a:t>Роль </a:t>
            </a:r>
            <a:r>
              <a:rPr lang="ru-RU" sz="2000" dirty="0" smtClean="0">
                <a:latin typeface="Times New Roman" pitchFamily="18" charset="0"/>
                <a:cs typeface="Times New Roman" pitchFamily="18" charset="0"/>
              </a:rPr>
              <a:t> революции  в  жизни  </a:t>
            </a:r>
            <a:r>
              <a:rPr lang="ru-RU" sz="2000" dirty="0">
                <a:latin typeface="Times New Roman" pitchFamily="18" charset="0"/>
                <a:cs typeface="Times New Roman" pitchFamily="18" charset="0"/>
              </a:rPr>
              <a:t>Маяковского</a:t>
            </a:r>
          </a:p>
        </p:txBody>
      </p:sp>
      <p:sp>
        <p:nvSpPr>
          <p:cNvPr id="8195" name="Rectangle 3"/>
          <p:cNvSpPr>
            <a:spLocks noGrp="1" noChangeArrowheads="1"/>
          </p:cNvSpPr>
          <p:nvPr>
            <p:ph type="subTitle" idx="4"/>
          </p:nvPr>
        </p:nvSpPr>
        <p:spPr>
          <a:xfrm>
            <a:off x="167462" y="693731"/>
            <a:ext cx="5316887" cy="2412968"/>
          </a:xfrm>
        </p:spPr>
        <p:txBody>
          <a:bodyPr/>
          <a:lstStyle/>
          <a:p>
            <a:pPr algn="just">
              <a:lnSpc>
                <a:spcPct val="80000"/>
              </a:lnSpc>
              <a:buFont typeface="Wingdings" pitchFamily="2" charset="2"/>
              <a:buNone/>
            </a:pPr>
            <a:r>
              <a:rPr lang="ru-RU" sz="600" dirty="0">
                <a:solidFill>
                  <a:srgbClr val="0070C0"/>
                </a:solidFill>
                <a:latin typeface="Times New Roman" pitchFamily="18" charset="0"/>
                <a:cs typeface="Times New Roman" pitchFamily="18" charset="0"/>
              </a:rPr>
              <a:t>     </a:t>
            </a:r>
            <a:r>
              <a:rPr lang="ru-RU" sz="1400" dirty="0">
                <a:solidFill>
                  <a:srgbClr val="0070C0"/>
                </a:solidFill>
                <a:latin typeface="Times New Roman" pitchFamily="18" charset="0"/>
                <a:cs typeface="Times New Roman" pitchFamily="18" charset="0"/>
              </a:rPr>
              <a:t>Едва ли среди подлинных художников слова мы найдем писателя или поэта, который бы так решительно и безоговорочно принял революцию, как Маяковский. Маяковский никогда не обманывался, представляя себе грядущую мировую революцию, и с самого начала был готов заплатить любую цену за “светлое будущее”. Он так ненавидел старый уклад жизни, что его творчество буквально пропитано этой ненавистью, желанием разрушить старое “до основания”. Сломать, растоптать нужно было все, чтобы не оставалось никаких нитей, </a:t>
            </a:r>
            <a:r>
              <a:rPr lang="ru-RU" sz="1400" dirty="0" smtClean="0">
                <a:solidFill>
                  <a:srgbClr val="0070C0"/>
                </a:solidFill>
                <a:latin typeface="Times New Roman" pitchFamily="18" charset="0"/>
                <a:cs typeface="Times New Roman" pitchFamily="18" charset="0"/>
              </a:rPr>
              <a:t>связывавших  его    со   </a:t>
            </a:r>
            <a:r>
              <a:rPr lang="ru-RU" sz="1400" dirty="0">
                <a:solidFill>
                  <a:srgbClr val="0070C0"/>
                </a:solidFill>
                <a:latin typeface="Times New Roman" pitchFamily="18" charset="0"/>
                <a:cs typeface="Times New Roman" pitchFamily="18" charset="0"/>
              </a:rPr>
              <a:t>старым</a:t>
            </a:r>
            <a:r>
              <a:rPr lang="ru-RU" sz="1400" dirty="0" smtClean="0">
                <a:solidFill>
                  <a:srgbClr val="0070C0"/>
                </a:solidFill>
                <a:latin typeface="Times New Roman" pitchFamily="18" charset="0"/>
                <a:cs typeface="Times New Roman" pitchFamily="18" charset="0"/>
              </a:rPr>
              <a:t>.   Пафос  разрушения  был  </a:t>
            </a:r>
            <a:r>
              <a:rPr lang="ru-RU" sz="1400" dirty="0">
                <a:solidFill>
                  <a:srgbClr val="0070C0"/>
                </a:solidFill>
                <a:latin typeface="Times New Roman" pitchFamily="18" charset="0"/>
                <a:cs typeface="Times New Roman" pitchFamily="18" charset="0"/>
              </a:rPr>
              <a:t>направлен </a:t>
            </a:r>
            <a:r>
              <a:rPr lang="ru-RU" sz="1400" dirty="0" smtClean="0">
                <a:solidFill>
                  <a:srgbClr val="0070C0"/>
                </a:solidFill>
                <a:latin typeface="Times New Roman" pitchFamily="18" charset="0"/>
                <a:cs typeface="Times New Roman" pitchFamily="18" charset="0"/>
              </a:rPr>
              <a:t> в  его  </a:t>
            </a:r>
            <a:r>
              <a:rPr lang="ru-RU" sz="1400" dirty="0">
                <a:solidFill>
                  <a:srgbClr val="0070C0"/>
                </a:solidFill>
                <a:latin typeface="Times New Roman" pitchFamily="18" charset="0"/>
                <a:cs typeface="Times New Roman" pitchFamily="18" charset="0"/>
              </a:rPr>
              <a:t>поэзии </a:t>
            </a:r>
            <a:r>
              <a:rPr lang="ru-RU" sz="1400" dirty="0" smtClean="0">
                <a:solidFill>
                  <a:srgbClr val="0070C0"/>
                </a:solidFill>
                <a:latin typeface="Times New Roman" pitchFamily="18" charset="0"/>
                <a:cs typeface="Times New Roman" pitchFamily="18" charset="0"/>
              </a:rPr>
              <a:t>  на </a:t>
            </a:r>
            <a:r>
              <a:rPr lang="ru-RU" sz="1400" dirty="0">
                <a:solidFill>
                  <a:srgbClr val="0070C0"/>
                </a:solidFill>
                <a:latin typeface="Times New Roman" pitchFamily="18" charset="0"/>
                <a:cs typeface="Times New Roman" pitchFamily="18" charset="0"/>
              </a:rPr>
              <a:t>культуру и ее ценности, традиции, язык. Именно поэтому революция решительно вклинилась в его жизнь и разделила её надвое, обеспечивая тем самым появление новых тем и направлений в творчестве Маяковского. </a:t>
            </a:r>
            <a:endParaRPr lang="ru-RU" sz="1100" dirty="0">
              <a:solidFill>
                <a:srgbClr val="0070C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5"/>
          <p:cNvSpPr/>
          <p:nvPr/>
        </p:nvSpPr>
        <p:spPr>
          <a:xfrm>
            <a:off x="96024" y="193665"/>
            <a:ext cx="5572163" cy="2928958"/>
          </a:xfrm>
          <a:prstGeom prst="rect">
            <a:avLst/>
          </a:prstGeom>
          <a:solidFill>
            <a:schemeClr val="bg1"/>
          </a:solidFill>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51472" tIns="25736" rIns="51472" bIns="25736" rtlCol="0" anchor="ctr"/>
          <a:lstStyle/>
          <a:p>
            <a:pPr algn="ctr"/>
            <a:endParaRPr lang="ru-RU"/>
          </a:p>
        </p:txBody>
      </p:sp>
      <p:sp>
        <p:nvSpPr>
          <p:cNvPr id="8195" name="Rectangle 3"/>
          <p:cNvSpPr>
            <a:spLocks noGrp="1" noChangeArrowheads="1"/>
          </p:cNvSpPr>
          <p:nvPr>
            <p:ph type="subTitle" idx="4"/>
          </p:nvPr>
        </p:nvSpPr>
        <p:spPr>
          <a:xfrm>
            <a:off x="2739230" y="265103"/>
            <a:ext cx="2816557" cy="2872581"/>
          </a:xfrm>
        </p:spPr>
        <p:txBody>
          <a:bodyPr/>
          <a:lstStyle/>
          <a:p>
            <a:pPr algn="just">
              <a:lnSpc>
                <a:spcPts val="1400"/>
              </a:lnSpc>
              <a:buFont typeface="Wingdings" pitchFamily="2" charset="2"/>
              <a:buNone/>
            </a:pPr>
            <a:r>
              <a:rPr lang="ru-RU" sz="1100" dirty="0" smtClean="0">
                <a:solidFill>
                  <a:srgbClr val="0070C0"/>
                </a:solidFill>
                <a:latin typeface="Times New Roman" pitchFamily="18" charset="0"/>
                <a:cs typeface="Times New Roman" pitchFamily="18" charset="0"/>
              </a:rPr>
              <a:t>        </a:t>
            </a:r>
            <a:r>
              <a:rPr lang="ru-RU" sz="1200" dirty="0" smtClean="0">
                <a:solidFill>
                  <a:srgbClr val="0070C0"/>
                </a:solidFill>
                <a:latin typeface="Times New Roman" pitchFamily="18" charset="0"/>
                <a:cs typeface="Times New Roman" pitchFamily="18" charset="0"/>
              </a:rPr>
              <a:t>Но </a:t>
            </a:r>
            <a:r>
              <a:rPr lang="ru-RU" sz="1200" dirty="0">
                <a:solidFill>
                  <a:srgbClr val="0070C0"/>
                </a:solidFill>
                <a:latin typeface="Times New Roman" pitchFamily="18" charset="0"/>
                <a:cs typeface="Times New Roman" pitchFamily="18" charset="0"/>
              </a:rPr>
              <a:t>революция отгремела, старый мир был разрушен, а в обществе вновь воцарились все те же продажность, взяточничество</a:t>
            </a:r>
            <a:r>
              <a:rPr lang="ru-RU" sz="1200" dirty="0" smtClean="0">
                <a:solidFill>
                  <a:srgbClr val="0070C0"/>
                </a:solidFill>
                <a:latin typeface="Times New Roman" pitchFamily="18" charset="0"/>
                <a:cs typeface="Times New Roman" pitchFamily="18" charset="0"/>
              </a:rPr>
              <a:t>, бюрократизм</a:t>
            </a:r>
            <a:r>
              <a:rPr lang="ru-RU" sz="1200" dirty="0">
                <a:solidFill>
                  <a:srgbClr val="0070C0"/>
                </a:solidFill>
                <a:latin typeface="Times New Roman" pitchFamily="18" charset="0"/>
                <a:cs typeface="Times New Roman" pitchFamily="18" charset="0"/>
              </a:rPr>
              <a:t>. </a:t>
            </a:r>
            <a:r>
              <a:rPr lang="ru-RU" sz="1200" dirty="0" err="1" smtClean="0">
                <a:solidFill>
                  <a:srgbClr val="0070C0"/>
                </a:solidFill>
                <a:latin typeface="Times New Roman" pitchFamily="18" charset="0"/>
                <a:cs typeface="Times New Roman" pitchFamily="18" charset="0"/>
              </a:rPr>
              <a:t>Оказа-лось</a:t>
            </a:r>
            <a:r>
              <a:rPr lang="ru-RU" sz="1200" dirty="0">
                <a:solidFill>
                  <a:srgbClr val="0070C0"/>
                </a:solidFill>
                <a:latin typeface="Times New Roman" pitchFamily="18" charset="0"/>
                <a:cs typeface="Times New Roman" pitchFamily="18" charset="0"/>
              </a:rPr>
              <a:t>, что революция, какой бы разрушительной она </a:t>
            </a:r>
            <a:r>
              <a:rPr lang="ru-RU" sz="1200" dirty="0" smtClean="0">
                <a:solidFill>
                  <a:srgbClr val="0070C0"/>
                </a:solidFill>
                <a:latin typeface="Times New Roman" pitchFamily="18" charset="0"/>
                <a:cs typeface="Times New Roman" pitchFamily="18" charset="0"/>
              </a:rPr>
              <a:t>ни </a:t>
            </a:r>
            <a:r>
              <a:rPr lang="ru-RU" sz="1200" dirty="0">
                <a:solidFill>
                  <a:srgbClr val="0070C0"/>
                </a:solidFill>
                <a:latin typeface="Times New Roman" pitchFamily="18" charset="0"/>
                <a:cs typeface="Times New Roman" pitchFamily="18" charset="0"/>
              </a:rPr>
              <a:t>была, не способна убить зло, которое живет не во внешней действительности, но внутри, в сердце человека. Маяковский не вынес разочарования и ушел из жизни. Последней жертвой разрушительного пафоса, который он воспевал в своих стихах, стал он сам. Также революция сыграла свою роль в творчестве поэта и разделила его на два периода. </a:t>
            </a:r>
            <a:endParaRPr lang="ru-RU" sz="1100" dirty="0">
              <a:solidFill>
                <a:srgbClr val="0070C0"/>
              </a:solidFill>
              <a:latin typeface="Times New Roman" pitchFamily="18" charset="0"/>
              <a:cs typeface="Times New Roman" pitchFamily="18" charset="0"/>
            </a:endParaRPr>
          </a:p>
        </p:txBody>
      </p:sp>
      <p:pic>
        <p:nvPicPr>
          <p:cNvPr id="8" name="Picture 5" descr="109-215_img_174_1"/>
          <p:cNvPicPr>
            <a:picLocks noChangeAspect="1" noChangeArrowheads="1"/>
          </p:cNvPicPr>
          <p:nvPr/>
        </p:nvPicPr>
        <p:blipFill>
          <a:blip r:embed="rId2"/>
          <a:srcRect/>
          <a:stretch>
            <a:fillRect/>
          </a:stretch>
        </p:blipFill>
        <p:spPr bwMode="auto">
          <a:xfrm>
            <a:off x="167462" y="193665"/>
            <a:ext cx="2500330" cy="292895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2.Члены предложение</Template>
  <TotalTime>1053</TotalTime>
  <Words>2119</Words>
  <Application>Microsoft Office PowerPoint</Application>
  <PresentationFormat>Произвольный</PresentationFormat>
  <Paragraphs>136</Paragraphs>
  <Slides>34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Тема Office</vt:lpstr>
      <vt:lpstr>Литература</vt:lpstr>
      <vt:lpstr>Аспекты  анализа  поэзии  Маяковского:</vt:lpstr>
      <vt:lpstr>Краткая    биография    поэта </vt:lpstr>
      <vt:lpstr>Слайд 4</vt:lpstr>
      <vt:lpstr>Слайд 5</vt:lpstr>
      <vt:lpstr>Слайд 6</vt:lpstr>
      <vt:lpstr>       Поэт    катастроф   и   конвульсий </vt:lpstr>
      <vt:lpstr>Роль  революции  в  жизни  Маяковского</vt:lpstr>
      <vt:lpstr>Слайд 9</vt:lpstr>
      <vt:lpstr>        Творчество В.В.Маяковского</vt:lpstr>
      <vt:lpstr>Дореволюционное творчество (до 1917 г)</vt:lpstr>
      <vt:lpstr>       Дореволюционный  период</vt:lpstr>
      <vt:lpstr>Слайд 13</vt:lpstr>
      <vt:lpstr>Слайд 14</vt:lpstr>
      <vt:lpstr>                    «Послушайте»</vt:lpstr>
      <vt:lpstr>Слайд 16</vt:lpstr>
      <vt:lpstr>Тема города</vt:lpstr>
      <vt:lpstr>Тема   любви   и   одиночества</vt:lpstr>
      <vt:lpstr>Слайд 19</vt:lpstr>
      <vt:lpstr>Послереволюционный период (после 1917г)</vt:lpstr>
      <vt:lpstr>         Тема    революции</vt:lpstr>
      <vt:lpstr>Слайд 22</vt:lpstr>
      <vt:lpstr>   Тема     революции</vt:lpstr>
      <vt:lpstr>Тема отрицания буржуазного образа жизни</vt:lpstr>
      <vt:lpstr>Слайд 25</vt:lpstr>
      <vt:lpstr> Гражданско-патриотическая   тема </vt:lpstr>
      <vt:lpstr>Слайд 27</vt:lpstr>
      <vt:lpstr>Антибуржуазная тема</vt:lpstr>
      <vt:lpstr> Заключение о тематике творчества Маяковского </vt:lpstr>
      <vt:lpstr>Тема   поэта   и   позии</vt:lpstr>
      <vt:lpstr>Слайд 31</vt:lpstr>
      <vt:lpstr>Слайд 32</vt:lpstr>
      <vt:lpstr>Слайд 33</vt:lpstr>
      <vt:lpstr>Задание для самостоятельного выполнения</vt:lpstr>
    </vt:vector>
  </TitlesOfParts>
  <Company>FBI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Основные темы и новаторство поэзии В.В.Маяковского.</dc:title>
  <dc:creator>narcoshaZ</dc:creator>
  <cp:lastModifiedBy>LAN_OS</cp:lastModifiedBy>
  <cp:revision>108</cp:revision>
  <dcterms:created xsi:type="dcterms:W3CDTF">2005-03-28T16:47:04Z</dcterms:created>
  <dcterms:modified xsi:type="dcterms:W3CDTF">2021-01-31T18:34:58Z</dcterms:modified>
</cp:coreProperties>
</file>