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1"/>
  </p:notesMasterIdLst>
  <p:sldIdLst>
    <p:sldId id="289" r:id="rId2"/>
    <p:sldId id="291" r:id="rId3"/>
    <p:sldId id="287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4" r:id="rId16"/>
    <p:sldId id="305" r:id="rId17"/>
    <p:sldId id="306" r:id="rId18"/>
    <p:sldId id="282" r:id="rId19"/>
    <p:sldId id="272" r:id="rId20"/>
    <p:sldId id="283" r:id="rId21"/>
    <p:sldId id="275" r:id="rId22"/>
    <p:sldId id="257" r:id="rId23"/>
    <p:sldId id="258" r:id="rId24"/>
    <p:sldId id="259" r:id="rId25"/>
    <p:sldId id="260" r:id="rId26"/>
    <p:sldId id="261" r:id="rId27"/>
    <p:sldId id="262" r:id="rId28"/>
    <p:sldId id="264" r:id="rId29"/>
    <p:sldId id="280" r:id="rId30"/>
    <p:sldId id="268" r:id="rId31"/>
    <p:sldId id="263" r:id="rId32"/>
    <p:sldId id="308" r:id="rId33"/>
    <p:sldId id="309" r:id="rId34"/>
    <p:sldId id="310" r:id="rId35"/>
    <p:sldId id="311" r:id="rId36"/>
    <p:sldId id="284" r:id="rId37"/>
    <p:sldId id="312" r:id="rId38"/>
    <p:sldId id="313" r:id="rId39"/>
    <p:sldId id="290" r:id="rId40"/>
  </p:sldIdLst>
  <p:sldSz cx="5764213" cy="3244850"/>
  <p:notesSz cx="6858000" cy="9144000"/>
  <p:defaultTextStyle>
    <a:defPPr>
      <a:defRPr lang="ru-RU"/>
    </a:defPPr>
    <a:lvl1pPr marL="0" algn="l" defTabSz="51471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7358" algn="l" defTabSz="51471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4716" algn="l" defTabSz="51471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72074" algn="l" defTabSz="51471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9432" algn="l" defTabSz="51471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6789" algn="l" defTabSz="51471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44147" algn="l" defTabSz="51471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01505" algn="l" defTabSz="51471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58863" algn="l" defTabSz="51471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1" autoAdjust="0"/>
    <p:restoredTop sz="94660"/>
  </p:normalViewPr>
  <p:slideViewPr>
    <p:cSldViewPr>
      <p:cViewPr>
        <p:scale>
          <a:sx n="82" d="100"/>
          <a:sy n="82" d="100"/>
        </p:scale>
        <p:origin x="-516" y="-1122"/>
      </p:cViewPr>
      <p:guideLst>
        <p:guide orient="horz" pos="1022"/>
        <p:guide pos="1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78935-B010-402E-98F2-E0BFA4E5B16B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E5278-32AB-477A-A3FD-27E1CE5D1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514716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57358" algn="l" defTabSz="514716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14716" algn="l" defTabSz="514716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772074" algn="l" defTabSz="514716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029432" algn="l" defTabSz="514716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286789" algn="l" defTabSz="514716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544147" algn="l" defTabSz="514716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801505" algn="l" defTabSz="514716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058863" algn="l" defTabSz="514716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0A517F9-9D95-4C02-8B34-92EEA96BB5F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2DF6A27-4808-4D6B-8794-B5FF10DD290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1079EB2-60DA-4A3F-B6CD-4066DA27735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FAD447BE-D202-4084-976A-FB6189102AF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F3AA36C-61F7-4F64-81B1-D4593B29A40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B758892-C35B-424D-86CA-CB77A0887CB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212BEE2-96D2-4ECE-90B6-6EBC0054478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27404DCE-A409-4957-8D44-0D535446230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7928C7F-C68E-44FD-8C97-A0BEBCAAC61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CDF505A-A2FC-4984-AA57-FEA1E476684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7FEF03BE-C2E0-4726-828E-EBAFE7FD0F4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B11E1D3-D4AA-4687-90E8-9C6AFDD993D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339310F-B4D0-46C8-A950-735096420FE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FD2D641-AEDC-4D53-906F-579D2D6E6B4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549CEE7A-9961-49BE-9820-A60C2A61620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247B08B-2C56-4349-940D-73A525CB427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316" y="1005903"/>
            <a:ext cx="489958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632" y="1817116"/>
            <a:ext cx="403494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F32DC-83B6-4316-A22F-EC54FB621B63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E03EB-763B-4AA3-BB01-0643465FC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F32DC-83B6-4316-A22F-EC54FB621B63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E03EB-763B-4AA3-BB01-0643465FC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11" y="746316"/>
            <a:ext cx="250743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8570" y="746316"/>
            <a:ext cx="250743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F32DC-83B6-4316-A22F-EC54FB621B63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E03EB-763B-4AA3-BB01-0643465FC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F32DC-83B6-4316-A22F-EC54FB621B63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E03EB-763B-4AA3-BB01-0643465FC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30" y="71164"/>
            <a:ext cx="564931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5720" y="159368"/>
            <a:ext cx="25265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F32DC-83B6-4316-A22F-EC54FB621B63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E03EB-763B-4AA3-BB01-0643465FC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22" y="536168"/>
            <a:ext cx="5649310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30" y="71164"/>
            <a:ext cx="564931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670" y="102424"/>
            <a:ext cx="516287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143" y="781128"/>
            <a:ext cx="45299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9833" y="3017710"/>
            <a:ext cx="18445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11" y="3017710"/>
            <a:ext cx="13257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F32DC-83B6-4316-A22F-EC54FB621B63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0233" y="3017710"/>
            <a:ext cx="13257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E03EB-763B-4AA3-BB01-0643465FC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3" y="1589"/>
            <a:ext cx="5757863" cy="1020763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/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   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738967" y="229724"/>
            <a:ext cx="3959225" cy="691853"/>
          </a:xfrm>
        </p:spPr>
        <p:txBody>
          <a:bodyPr vert="horz" tIns="14602" rtlCol="0">
            <a:normAutofit/>
          </a:bodyPr>
          <a:lstStyle/>
          <a:p>
            <a:pPr marL="12698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400" spc="-5" dirty="0" smtClean="0"/>
              <a:t> </a:t>
            </a:r>
            <a:r>
              <a:rPr lang="ru-RU" sz="4400" spc="-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  <a:endParaRPr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9628" y="1050927"/>
            <a:ext cx="4678363" cy="2425021"/>
          </a:xfrm>
          <a:prstGeom prst="rect">
            <a:avLst/>
          </a:prstGeom>
        </p:spPr>
        <p:txBody>
          <a:bodyPr lIns="0" tIns="13968" rIns="0" bIns="0">
            <a:spAutoFit/>
          </a:bodyPr>
          <a:lstStyle/>
          <a:p>
            <a:pPr marL="18412">
              <a:lnSpc>
                <a:spcPts val="1950"/>
              </a:lnSpc>
              <a:spcBef>
                <a:spcPts val="110"/>
              </a:spcBef>
              <a:defRPr/>
            </a:pPr>
            <a:endParaRPr lang="ru-RU" sz="2400" b="1" spc="-2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412">
              <a:lnSpc>
                <a:spcPts val="1950"/>
              </a:lnSpc>
              <a:spcBef>
                <a:spcPts val="110"/>
              </a:spcBef>
              <a:defRPr/>
            </a:pPr>
            <a:r>
              <a:rPr lang="ru-RU" sz="2400" b="1" spc="-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2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endParaRPr lang="ru-RU" sz="2400" b="1" spc="-2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412">
              <a:lnSpc>
                <a:spcPts val="1950"/>
              </a:lnSpc>
              <a:spcBef>
                <a:spcPts val="110"/>
              </a:spcBef>
              <a:defRPr/>
            </a:pPr>
            <a:endParaRPr lang="ru-RU" sz="2400" b="1" spc="-2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412">
              <a:lnSpc>
                <a:spcPts val="1950"/>
              </a:lnSpc>
              <a:spcBef>
                <a:spcPts val="110"/>
              </a:spcBef>
              <a:defRPr/>
            </a:pPr>
            <a:endParaRPr lang="ru-RU" sz="2400" b="1" spc="-2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412">
              <a:lnSpc>
                <a:spcPts val="1950"/>
              </a:lnSpc>
              <a:spcBef>
                <a:spcPts val="110"/>
              </a:spcBef>
              <a:defRPr/>
            </a:pPr>
            <a:endParaRPr lang="ru-RU" sz="2400" b="1" spc="-2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412">
              <a:lnSpc>
                <a:spcPts val="1950"/>
              </a:lnSpc>
              <a:spcBef>
                <a:spcPts val="110"/>
              </a:spcBef>
              <a:defRPr/>
            </a:pPr>
            <a:endParaRPr lang="ru-RU" sz="2400" b="1" spc="-2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412">
              <a:lnSpc>
                <a:spcPts val="1950"/>
              </a:lnSpc>
              <a:spcBef>
                <a:spcPts val="110"/>
              </a:spcBef>
              <a:defRPr/>
            </a:pPr>
            <a:endParaRPr lang="ru-RU" sz="2400" b="1" spc="-2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412">
              <a:lnSpc>
                <a:spcPts val="1950"/>
              </a:lnSpc>
              <a:spcBef>
                <a:spcPts val="110"/>
              </a:spcBef>
              <a:defRPr/>
            </a:pPr>
            <a:endParaRPr lang="ru-RU" sz="2400" b="1" spc="-2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412">
              <a:lnSpc>
                <a:spcPts val="1950"/>
              </a:lnSpc>
              <a:spcBef>
                <a:spcPts val="110"/>
              </a:spcBef>
              <a:defRPr/>
            </a:pPr>
            <a:endParaRPr lang="ru-RU" sz="2400" b="1" spc="-2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125" name="object 5"/>
          <p:cNvSpPr>
            <a:spLocks noChangeArrowheads="1"/>
          </p:cNvSpPr>
          <p:nvPr/>
        </p:nvSpPr>
        <p:spPr bwMode="auto">
          <a:xfrm>
            <a:off x="454025" y="1050928"/>
            <a:ext cx="344488" cy="676274"/>
          </a:xfrm>
          <a:custGeom>
            <a:avLst/>
            <a:gdLst>
              <a:gd name="T0" fmla="*/ 345101 w 344170"/>
              <a:gd name="T1" fmla="*/ 0 h 676275"/>
              <a:gd name="T2" fmla="*/ 0 w 344170"/>
              <a:gd name="T3" fmla="*/ 0 h 676275"/>
              <a:gd name="T4" fmla="*/ 0 w 344170"/>
              <a:gd name="T5" fmla="*/ 675751 h 676275"/>
              <a:gd name="T6" fmla="*/ 345101 w 344170"/>
              <a:gd name="T7" fmla="*/ 675751 h 676275"/>
              <a:gd name="T8" fmla="*/ 345101 w 344170"/>
              <a:gd name="T9" fmla="*/ 0 h 676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170"/>
              <a:gd name="T16" fmla="*/ 0 h 676275"/>
              <a:gd name="T17" fmla="*/ 344170 w 344170"/>
              <a:gd name="T18" fmla="*/ 676275 h 6762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6"/>
          <p:cNvSpPr>
            <a:spLocks noChangeArrowheads="1"/>
          </p:cNvSpPr>
          <p:nvPr/>
        </p:nvSpPr>
        <p:spPr bwMode="auto">
          <a:xfrm>
            <a:off x="454025" y="1979613"/>
            <a:ext cx="344488" cy="1035511"/>
          </a:xfrm>
          <a:custGeom>
            <a:avLst/>
            <a:gdLst>
              <a:gd name="T0" fmla="*/ 345101 w 344170"/>
              <a:gd name="T1" fmla="*/ 0 h 680719"/>
              <a:gd name="T2" fmla="*/ 0 w 344170"/>
              <a:gd name="T3" fmla="*/ 0 h 680719"/>
              <a:gd name="T4" fmla="*/ 0 w 344170"/>
              <a:gd name="T5" fmla="*/ 2522615 h 680719"/>
              <a:gd name="T6" fmla="*/ 345101 w 344170"/>
              <a:gd name="T7" fmla="*/ 2522615 h 680719"/>
              <a:gd name="T8" fmla="*/ 345101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170"/>
              <a:gd name="T16" fmla="*/ 0 h 680719"/>
              <a:gd name="T17" fmla="*/ 344170 w 344170"/>
              <a:gd name="T18" fmla="*/ 680719 h 6807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0"/>
          <p:cNvGrpSpPr>
            <a:grpSpLocks/>
          </p:cNvGrpSpPr>
          <p:nvPr/>
        </p:nvGrpSpPr>
        <p:grpSpPr bwMode="auto">
          <a:xfrm>
            <a:off x="4684713" y="212725"/>
            <a:ext cx="635000" cy="635000"/>
            <a:chOff x="4686759" y="212868"/>
            <a:chExt cx="634365" cy="634365"/>
          </a:xfrm>
        </p:grpSpPr>
        <p:sp>
          <p:nvSpPr>
            <p:cNvPr id="5142" name="object 11"/>
            <p:cNvSpPr>
              <a:spLocks noChangeArrowheads="1"/>
            </p:cNvSpPr>
            <p:nvPr/>
          </p:nvSpPr>
          <p:spPr bwMode="auto">
            <a:xfrm>
              <a:off x="4701999" y="228108"/>
              <a:ext cx="603885" cy="603885"/>
            </a:xfrm>
            <a:custGeom>
              <a:avLst/>
              <a:gdLst>
                <a:gd name="T0" fmla="*/ 603608 w 603885"/>
                <a:gd name="T1" fmla="*/ 0 h 603885"/>
                <a:gd name="T2" fmla="*/ 0 w 603885"/>
                <a:gd name="T3" fmla="*/ 0 h 603885"/>
                <a:gd name="T4" fmla="*/ 0 w 603885"/>
                <a:gd name="T5" fmla="*/ 603609 h 603885"/>
                <a:gd name="T6" fmla="*/ 603608 w 603885"/>
                <a:gd name="T7" fmla="*/ 603609 h 603885"/>
                <a:gd name="T8" fmla="*/ 603608 w 603885"/>
                <a:gd name="T9" fmla="*/ 0 h 603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885"/>
                <a:gd name="T16" fmla="*/ 0 h 603885"/>
                <a:gd name="T17" fmla="*/ 603885 w 603885"/>
                <a:gd name="T18" fmla="*/ 603885 h 603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43" name="object 12"/>
            <p:cNvSpPr>
              <a:spLocks noChangeArrowheads="1"/>
            </p:cNvSpPr>
            <p:nvPr/>
          </p:nvSpPr>
          <p:spPr bwMode="auto">
            <a:xfrm>
              <a:off x="4701999" y="228108"/>
              <a:ext cx="603885" cy="603885"/>
            </a:xfrm>
            <a:custGeom>
              <a:avLst/>
              <a:gdLst>
                <a:gd name="T0" fmla="*/ 0 w 603885"/>
                <a:gd name="T1" fmla="*/ 0 h 603885"/>
                <a:gd name="T2" fmla="*/ 603608 w 603885"/>
                <a:gd name="T3" fmla="*/ 0 h 603885"/>
                <a:gd name="T4" fmla="*/ 603608 w 603885"/>
                <a:gd name="T5" fmla="*/ 603609 h 603885"/>
                <a:gd name="T6" fmla="*/ 0 w 603885"/>
                <a:gd name="T7" fmla="*/ 603609 h 603885"/>
                <a:gd name="T8" fmla="*/ 0 w 603885"/>
                <a:gd name="T9" fmla="*/ 0 h 603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885"/>
                <a:gd name="T16" fmla="*/ 0 h 603885"/>
                <a:gd name="T17" fmla="*/ 603885 w 603885"/>
                <a:gd name="T18" fmla="*/ 603885 h 603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0481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2841" y="249241"/>
            <a:ext cx="173037" cy="369970"/>
          </a:xfrm>
          <a:prstGeom prst="rect">
            <a:avLst/>
          </a:prstGeom>
        </p:spPr>
        <p:txBody>
          <a:bodyPr lIns="0" tIns="15872" rIns="0" bIns="0">
            <a:spAutoFit/>
          </a:bodyPr>
          <a:lstStyle/>
          <a:p>
            <a:pPr>
              <a:spcBef>
                <a:spcPts val="125"/>
              </a:spcBef>
              <a:defRPr/>
            </a:pPr>
            <a:r>
              <a:rPr lang="en-US" sz="2300" b="1" spc="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7425" y="541340"/>
            <a:ext cx="438150" cy="212236"/>
          </a:xfrm>
          <a:prstGeom prst="rect">
            <a:avLst/>
          </a:prstGeom>
        </p:spPr>
        <p:txBody>
          <a:bodyPr lIns="0" tIns="12063" rIns="0" bIns="0">
            <a:spAutoFit/>
          </a:bodyPr>
          <a:lstStyle/>
          <a:p>
            <a:pPr>
              <a:spcBef>
                <a:spcPts val="95"/>
              </a:spcBef>
              <a:defRPr/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5" name="object 15"/>
          <p:cNvGrpSpPr>
            <a:grpSpLocks/>
          </p:cNvGrpSpPr>
          <p:nvPr/>
        </p:nvGrpSpPr>
        <p:grpSpPr bwMode="auto">
          <a:xfrm>
            <a:off x="346077" y="288928"/>
            <a:ext cx="468313" cy="466725"/>
            <a:chOff x="346532" y="289010"/>
            <a:chExt cx="467359" cy="466725"/>
          </a:xfrm>
        </p:grpSpPr>
        <p:sp>
          <p:nvSpPr>
            <p:cNvPr id="5131" name="object 16"/>
            <p:cNvSpPr>
              <a:spLocks noChangeArrowheads="1"/>
            </p:cNvSpPr>
            <p:nvPr/>
          </p:nvSpPr>
          <p:spPr bwMode="auto">
            <a:xfrm>
              <a:off x="347903" y="290381"/>
              <a:ext cx="325120" cy="464184"/>
            </a:xfrm>
            <a:custGeom>
              <a:avLst/>
              <a:gdLst>
                <a:gd name="T0" fmla="*/ 301975 w 325120"/>
                <a:gd name="T1" fmla="*/ 0 h 464184"/>
                <a:gd name="T2" fmla="*/ 22673 w 325120"/>
                <a:gd name="T3" fmla="*/ 0 h 464184"/>
                <a:gd name="T4" fmla="*/ 13828 w 325120"/>
                <a:gd name="T5" fmla="*/ 1961 h 464184"/>
                <a:gd name="T6" fmla="*/ 6623 w 325120"/>
                <a:gd name="T7" fmla="*/ 6956 h 464184"/>
                <a:gd name="T8" fmla="*/ 1775 w 325120"/>
                <a:gd name="T9" fmla="*/ 14269 h 464184"/>
                <a:gd name="T10" fmla="*/ 0 w 325120"/>
                <a:gd name="T11" fmla="*/ 23183 h 464184"/>
                <a:gd name="T12" fmla="*/ 0 w 325120"/>
                <a:gd name="T13" fmla="*/ 440585 h 464184"/>
                <a:gd name="T14" fmla="*/ 1822 w 325120"/>
                <a:gd name="T15" fmla="*/ 449613 h 464184"/>
                <a:gd name="T16" fmla="*/ 6791 w 325120"/>
                <a:gd name="T17" fmla="*/ 456985 h 464184"/>
                <a:gd name="T18" fmla="*/ 14162 w 325120"/>
                <a:gd name="T19" fmla="*/ 461954 h 464184"/>
                <a:gd name="T20" fmla="*/ 23187 w 325120"/>
                <a:gd name="T21" fmla="*/ 463777 h 464184"/>
                <a:gd name="T22" fmla="*/ 301457 w 325120"/>
                <a:gd name="T23" fmla="*/ 463777 h 464184"/>
                <a:gd name="T24" fmla="*/ 310484 w 325120"/>
                <a:gd name="T25" fmla="*/ 461954 h 464184"/>
                <a:gd name="T26" fmla="*/ 317856 w 325120"/>
                <a:gd name="T27" fmla="*/ 456985 h 464184"/>
                <a:gd name="T28" fmla="*/ 322826 w 325120"/>
                <a:gd name="T29" fmla="*/ 449613 h 464184"/>
                <a:gd name="T30" fmla="*/ 324648 w 325120"/>
                <a:gd name="T31" fmla="*/ 440585 h 464184"/>
                <a:gd name="T32" fmla="*/ 324648 w 325120"/>
                <a:gd name="T33" fmla="*/ 250804 h 464184"/>
                <a:gd name="T34" fmla="*/ 321185 w 325120"/>
                <a:gd name="T35" fmla="*/ 247345 h 464184"/>
                <a:gd name="T36" fmla="*/ 312649 w 325120"/>
                <a:gd name="T37" fmla="*/ 247345 h 464184"/>
                <a:gd name="T38" fmla="*/ 309190 w 325120"/>
                <a:gd name="T39" fmla="*/ 250804 h 464184"/>
                <a:gd name="T40" fmla="*/ 309190 w 325120"/>
                <a:gd name="T41" fmla="*/ 444855 h 464184"/>
                <a:gd name="T42" fmla="*/ 305727 w 325120"/>
                <a:gd name="T43" fmla="*/ 448318 h 464184"/>
                <a:gd name="T44" fmla="*/ 18921 w 325120"/>
                <a:gd name="T45" fmla="*/ 448318 h 464184"/>
                <a:gd name="T46" fmla="*/ 15458 w 325120"/>
                <a:gd name="T47" fmla="*/ 444855 h 464184"/>
                <a:gd name="T48" fmla="*/ 15458 w 325120"/>
                <a:gd name="T49" fmla="*/ 18914 h 464184"/>
                <a:gd name="T50" fmla="*/ 18921 w 325120"/>
                <a:gd name="T51" fmla="*/ 15454 h 464184"/>
                <a:gd name="T52" fmla="*/ 305727 w 325120"/>
                <a:gd name="T53" fmla="*/ 15454 h 464184"/>
                <a:gd name="T54" fmla="*/ 309190 w 325120"/>
                <a:gd name="T55" fmla="*/ 18914 h 464184"/>
                <a:gd name="T56" fmla="*/ 309190 w 325120"/>
                <a:gd name="T57" fmla="*/ 73832 h 464184"/>
                <a:gd name="T58" fmla="*/ 312649 w 325120"/>
                <a:gd name="T59" fmla="*/ 77292 h 464184"/>
                <a:gd name="T60" fmla="*/ 321185 w 325120"/>
                <a:gd name="T61" fmla="*/ 77292 h 464184"/>
                <a:gd name="T62" fmla="*/ 324648 w 325120"/>
                <a:gd name="T63" fmla="*/ 73832 h 464184"/>
                <a:gd name="T64" fmla="*/ 324648 w 325120"/>
                <a:gd name="T65" fmla="*/ 23183 h 464184"/>
                <a:gd name="T66" fmla="*/ 322873 w 325120"/>
                <a:gd name="T67" fmla="*/ 14269 h 464184"/>
                <a:gd name="T68" fmla="*/ 318025 w 325120"/>
                <a:gd name="T69" fmla="*/ 6956 h 464184"/>
                <a:gd name="T70" fmla="*/ 310820 w 325120"/>
                <a:gd name="T71" fmla="*/ 1961 h 464184"/>
                <a:gd name="T72" fmla="*/ 301975 w 325120"/>
                <a:gd name="T73" fmla="*/ 0 h 4641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25120"/>
                <a:gd name="T112" fmla="*/ 0 h 464184"/>
                <a:gd name="T113" fmla="*/ 325120 w 325120"/>
                <a:gd name="T114" fmla="*/ 464184 h 4641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32" name="object 17"/>
            <p:cNvSpPr>
              <a:spLocks noChangeArrowheads="1"/>
            </p:cNvSpPr>
            <p:nvPr/>
          </p:nvSpPr>
          <p:spPr bwMode="auto">
            <a:xfrm>
              <a:off x="347903" y="290381"/>
              <a:ext cx="325120" cy="464184"/>
            </a:xfrm>
            <a:custGeom>
              <a:avLst/>
              <a:gdLst>
                <a:gd name="T0" fmla="*/ 23187 w 325120"/>
                <a:gd name="T1" fmla="*/ 463777 h 464184"/>
                <a:gd name="T2" fmla="*/ 301457 w 325120"/>
                <a:gd name="T3" fmla="*/ 463777 h 464184"/>
                <a:gd name="T4" fmla="*/ 310484 w 325120"/>
                <a:gd name="T5" fmla="*/ 461954 h 464184"/>
                <a:gd name="T6" fmla="*/ 317856 w 325120"/>
                <a:gd name="T7" fmla="*/ 456985 h 464184"/>
                <a:gd name="T8" fmla="*/ 322826 w 325120"/>
                <a:gd name="T9" fmla="*/ 449613 h 464184"/>
                <a:gd name="T10" fmla="*/ 324648 w 325120"/>
                <a:gd name="T11" fmla="*/ 440585 h 464184"/>
                <a:gd name="T12" fmla="*/ 324648 w 325120"/>
                <a:gd name="T13" fmla="*/ 255074 h 464184"/>
                <a:gd name="T14" fmla="*/ 324648 w 325120"/>
                <a:gd name="T15" fmla="*/ 250804 h 464184"/>
                <a:gd name="T16" fmla="*/ 321185 w 325120"/>
                <a:gd name="T17" fmla="*/ 247345 h 464184"/>
                <a:gd name="T18" fmla="*/ 316919 w 325120"/>
                <a:gd name="T19" fmla="*/ 247345 h 464184"/>
                <a:gd name="T20" fmla="*/ 312649 w 325120"/>
                <a:gd name="T21" fmla="*/ 247345 h 464184"/>
                <a:gd name="T22" fmla="*/ 309190 w 325120"/>
                <a:gd name="T23" fmla="*/ 250804 h 464184"/>
                <a:gd name="T24" fmla="*/ 309190 w 325120"/>
                <a:gd name="T25" fmla="*/ 255074 h 464184"/>
                <a:gd name="T26" fmla="*/ 309190 w 325120"/>
                <a:gd name="T27" fmla="*/ 440585 h 464184"/>
                <a:gd name="T28" fmla="*/ 309190 w 325120"/>
                <a:gd name="T29" fmla="*/ 444855 h 464184"/>
                <a:gd name="T30" fmla="*/ 305727 w 325120"/>
                <a:gd name="T31" fmla="*/ 448318 h 464184"/>
                <a:gd name="T32" fmla="*/ 301457 w 325120"/>
                <a:gd name="T33" fmla="*/ 448318 h 464184"/>
                <a:gd name="T34" fmla="*/ 23187 w 325120"/>
                <a:gd name="T35" fmla="*/ 448318 h 464184"/>
                <a:gd name="T36" fmla="*/ 18921 w 325120"/>
                <a:gd name="T37" fmla="*/ 448318 h 464184"/>
                <a:gd name="T38" fmla="*/ 15458 w 325120"/>
                <a:gd name="T39" fmla="*/ 444855 h 464184"/>
                <a:gd name="T40" fmla="*/ 15458 w 325120"/>
                <a:gd name="T41" fmla="*/ 440585 h 464184"/>
                <a:gd name="T42" fmla="*/ 15458 w 325120"/>
                <a:gd name="T43" fmla="*/ 23183 h 464184"/>
                <a:gd name="T44" fmla="*/ 15458 w 325120"/>
                <a:gd name="T45" fmla="*/ 18914 h 464184"/>
                <a:gd name="T46" fmla="*/ 18921 w 325120"/>
                <a:gd name="T47" fmla="*/ 15454 h 464184"/>
                <a:gd name="T48" fmla="*/ 23187 w 325120"/>
                <a:gd name="T49" fmla="*/ 15454 h 464184"/>
                <a:gd name="T50" fmla="*/ 301457 w 325120"/>
                <a:gd name="T51" fmla="*/ 15454 h 464184"/>
                <a:gd name="T52" fmla="*/ 305727 w 325120"/>
                <a:gd name="T53" fmla="*/ 15454 h 464184"/>
                <a:gd name="T54" fmla="*/ 309190 w 325120"/>
                <a:gd name="T55" fmla="*/ 18914 h 464184"/>
                <a:gd name="T56" fmla="*/ 309190 w 325120"/>
                <a:gd name="T57" fmla="*/ 23183 h 464184"/>
                <a:gd name="T58" fmla="*/ 309190 w 325120"/>
                <a:gd name="T59" fmla="*/ 69562 h 464184"/>
                <a:gd name="T60" fmla="*/ 309190 w 325120"/>
                <a:gd name="T61" fmla="*/ 73832 h 464184"/>
                <a:gd name="T62" fmla="*/ 312649 w 325120"/>
                <a:gd name="T63" fmla="*/ 77292 h 464184"/>
                <a:gd name="T64" fmla="*/ 316919 w 325120"/>
                <a:gd name="T65" fmla="*/ 77292 h 464184"/>
                <a:gd name="T66" fmla="*/ 321185 w 325120"/>
                <a:gd name="T67" fmla="*/ 77292 h 464184"/>
                <a:gd name="T68" fmla="*/ 324648 w 325120"/>
                <a:gd name="T69" fmla="*/ 73832 h 464184"/>
                <a:gd name="T70" fmla="*/ 324648 w 325120"/>
                <a:gd name="T71" fmla="*/ 69562 h 464184"/>
                <a:gd name="T72" fmla="*/ 324648 w 325120"/>
                <a:gd name="T73" fmla="*/ 23183 h 464184"/>
                <a:gd name="T74" fmla="*/ 322873 w 325120"/>
                <a:gd name="T75" fmla="*/ 14269 h 464184"/>
                <a:gd name="T76" fmla="*/ 318025 w 325120"/>
                <a:gd name="T77" fmla="*/ 6956 h 464184"/>
                <a:gd name="T78" fmla="*/ 310820 w 325120"/>
                <a:gd name="T79" fmla="*/ 1961 h 464184"/>
                <a:gd name="T80" fmla="*/ 301975 w 325120"/>
                <a:gd name="T81" fmla="*/ 0 h 464184"/>
                <a:gd name="T82" fmla="*/ 22673 w 325120"/>
                <a:gd name="T83" fmla="*/ 0 h 464184"/>
                <a:gd name="T84" fmla="*/ 13828 w 325120"/>
                <a:gd name="T85" fmla="*/ 1961 h 464184"/>
                <a:gd name="T86" fmla="*/ 6623 w 325120"/>
                <a:gd name="T87" fmla="*/ 6956 h 464184"/>
                <a:gd name="T88" fmla="*/ 1775 w 325120"/>
                <a:gd name="T89" fmla="*/ 14269 h 464184"/>
                <a:gd name="T90" fmla="*/ 0 w 325120"/>
                <a:gd name="T91" fmla="*/ 23183 h 464184"/>
                <a:gd name="T92" fmla="*/ 0 w 325120"/>
                <a:gd name="T93" fmla="*/ 440585 h 464184"/>
                <a:gd name="T94" fmla="*/ 1822 w 325120"/>
                <a:gd name="T95" fmla="*/ 449613 h 464184"/>
                <a:gd name="T96" fmla="*/ 6791 w 325120"/>
                <a:gd name="T97" fmla="*/ 456985 h 464184"/>
                <a:gd name="T98" fmla="*/ 14162 w 325120"/>
                <a:gd name="T99" fmla="*/ 461954 h 464184"/>
                <a:gd name="T100" fmla="*/ 23187 w 325120"/>
                <a:gd name="T101" fmla="*/ 463777 h 46418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25120"/>
                <a:gd name="T154" fmla="*/ 0 h 464184"/>
                <a:gd name="T155" fmla="*/ 325120 w 325120"/>
                <a:gd name="T156" fmla="*/ 464184 h 46418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noFill/>
            <a:ln w="3175">
              <a:solidFill>
                <a:srgbClr val="00AE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33" name="object 18"/>
            <p:cNvSpPr>
              <a:spLocks noChangeArrowheads="1"/>
            </p:cNvSpPr>
            <p:nvPr/>
          </p:nvSpPr>
          <p:spPr bwMode="auto">
            <a:xfrm>
              <a:off x="393882" y="305318"/>
              <a:ext cx="418465" cy="418465"/>
            </a:xfrm>
            <a:custGeom>
              <a:avLst/>
              <a:gdLst>
                <a:gd name="T0" fmla="*/ 352473 w 418465"/>
                <a:gd name="T1" fmla="*/ 11192 h 418465"/>
                <a:gd name="T2" fmla="*/ 34678 w 418465"/>
                <a:gd name="T3" fmla="*/ 329086 h 418465"/>
                <a:gd name="T4" fmla="*/ 33761 w 418465"/>
                <a:gd name="T5" fmla="*/ 330761 h 418465"/>
                <a:gd name="T6" fmla="*/ 245 w 418465"/>
                <a:gd name="T7" fmla="*/ 412274 h 418465"/>
                <a:gd name="T8" fmla="*/ 5529 w 418465"/>
                <a:gd name="T9" fmla="*/ 417920 h 418465"/>
                <a:gd name="T10" fmla="*/ 10213 w 418465"/>
                <a:gd name="T11" fmla="*/ 417711 h 418465"/>
                <a:gd name="T12" fmla="*/ 22816 w 418465"/>
                <a:gd name="T13" fmla="*/ 395507 h 418465"/>
                <a:gd name="T14" fmla="*/ 65430 w 418465"/>
                <a:gd name="T15" fmla="*/ 347241 h 418465"/>
                <a:gd name="T16" fmla="*/ 307051 w 418465"/>
                <a:gd name="T17" fmla="*/ 78479 h 418465"/>
                <a:gd name="T18" fmla="*/ 317981 w 418465"/>
                <a:gd name="T19" fmla="*/ 67549 h 418465"/>
                <a:gd name="T20" fmla="*/ 352438 w 418465"/>
                <a:gd name="T21" fmla="*/ 54918 h 418465"/>
                <a:gd name="T22" fmla="*/ 369260 w 418465"/>
                <a:gd name="T23" fmla="*/ 16300 h 418465"/>
                <a:gd name="T24" fmla="*/ 408786 w 418465"/>
                <a:gd name="T25" fmla="*/ 14014 h 418465"/>
                <a:gd name="T26" fmla="*/ 406805 w 418465"/>
                <a:gd name="T27" fmla="*/ 11192 h 418465"/>
                <a:gd name="T28" fmla="*/ 43498 w 418465"/>
                <a:gd name="T29" fmla="*/ 347241 h 418465"/>
                <a:gd name="T30" fmla="*/ 22816 w 418465"/>
                <a:gd name="T31" fmla="*/ 395507 h 418465"/>
                <a:gd name="T32" fmla="*/ 88492 w 418465"/>
                <a:gd name="T33" fmla="*/ 384141 h 418465"/>
                <a:gd name="T34" fmla="*/ 89932 w 418465"/>
                <a:gd name="T35" fmla="*/ 382960 h 418465"/>
                <a:gd name="T36" fmla="*/ 84654 w 418465"/>
                <a:gd name="T37" fmla="*/ 366465 h 418465"/>
                <a:gd name="T38" fmla="*/ 328910 w 418465"/>
                <a:gd name="T39" fmla="*/ 78479 h 418465"/>
                <a:gd name="T40" fmla="*/ 339840 w 418465"/>
                <a:gd name="T41" fmla="*/ 111268 h 418465"/>
                <a:gd name="T42" fmla="*/ 106502 w 418465"/>
                <a:gd name="T43" fmla="*/ 366465 h 418465"/>
                <a:gd name="T44" fmla="*/ 350770 w 418465"/>
                <a:gd name="T45" fmla="*/ 100338 h 418465"/>
                <a:gd name="T46" fmla="*/ 352438 w 418465"/>
                <a:gd name="T47" fmla="*/ 54918 h 418465"/>
                <a:gd name="T48" fmla="*/ 363402 w 418465"/>
                <a:gd name="T49" fmla="*/ 87713 h 418465"/>
                <a:gd name="T50" fmla="*/ 372632 w 418465"/>
                <a:gd name="T51" fmla="*/ 100338 h 418465"/>
                <a:gd name="T52" fmla="*/ 374291 w 418465"/>
                <a:gd name="T53" fmla="*/ 76817 h 418465"/>
                <a:gd name="T54" fmla="*/ 408786 w 418465"/>
                <a:gd name="T55" fmla="*/ 14014 h 418465"/>
                <a:gd name="T56" fmla="*/ 393804 w 418465"/>
                <a:gd name="T57" fmla="*/ 18301 h 418465"/>
                <a:gd name="T58" fmla="*/ 404345 w 418465"/>
                <a:gd name="T59" fmla="*/ 40561 h 418465"/>
                <a:gd name="T60" fmla="*/ 396198 w 418465"/>
                <a:gd name="T61" fmla="*/ 54957 h 418465"/>
                <a:gd name="T62" fmla="*/ 396154 w 418465"/>
                <a:gd name="T63" fmla="*/ 76817 h 418465"/>
                <a:gd name="T64" fmla="*/ 415530 w 418465"/>
                <a:gd name="T65" fmla="*/ 53076 h 418465"/>
                <a:gd name="T66" fmla="*/ 415466 w 418465"/>
                <a:gd name="T67" fmla="*/ 24063 h 418465"/>
                <a:gd name="T68" fmla="*/ 396158 w 418465"/>
                <a:gd name="T69" fmla="*/ 54950 h 418465"/>
                <a:gd name="T70" fmla="*/ 365235 w 418465"/>
                <a:gd name="T71" fmla="*/ 2783 h 418465"/>
                <a:gd name="T72" fmla="*/ 406805 w 418465"/>
                <a:gd name="T73" fmla="*/ 11192 h 418465"/>
                <a:gd name="T74" fmla="*/ 379748 w 418465"/>
                <a:gd name="T75" fmla="*/ 0 h 4184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18465"/>
                <a:gd name="T115" fmla="*/ 0 h 418465"/>
                <a:gd name="T116" fmla="*/ 418465 w 418465"/>
                <a:gd name="T117" fmla="*/ 418465 h 41846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34" name="object 19"/>
            <p:cNvSpPr>
              <a:spLocks noChangeArrowheads="1"/>
            </p:cNvSpPr>
            <p:nvPr/>
          </p:nvSpPr>
          <p:spPr bwMode="auto">
            <a:xfrm>
              <a:off x="734043" y="317960"/>
              <a:ext cx="65556" cy="65545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35" name="object 20"/>
            <p:cNvSpPr>
              <a:spLocks noChangeArrowheads="1"/>
            </p:cNvSpPr>
            <p:nvPr/>
          </p:nvSpPr>
          <p:spPr bwMode="auto">
            <a:xfrm>
              <a:off x="393882" y="305318"/>
              <a:ext cx="418465" cy="418465"/>
            </a:xfrm>
            <a:custGeom>
              <a:avLst/>
              <a:gdLst>
                <a:gd name="T0" fmla="*/ 0 w 418465"/>
                <a:gd name="T1" fmla="*/ 0 h 418465"/>
                <a:gd name="T2" fmla="*/ 418465 w 418465"/>
                <a:gd name="T3" fmla="*/ 418465 h 418465"/>
              </a:gdLst>
              <a:ahLst/>
              <a:cxnLst/>
              <a:rect l="T0" t="T1" r="T2" b="T3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noFill/>
            <a:ln w="3175">
              <a:solidFill>
                <a:srgbClr val="00AE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ru-RU"/>
                <a:t>          </a:t>
              </a:r>
            </a:p>
          </p:txBody>
        </p:sp>
        <p:sp>
          <p:nvSpPr>
            <p:cNvPr id="5136" name="object 21"/>
            <p:cNvSpPr>
              <a:spLocks noChangeArrowheads="1"/>
            </p:cNvSpPr>
            <p:nvPr/>
          </p:nvSpPr>
          <p:spPr bwMode="auto">
            <a:xfrm>
              <a:off x="409721" y="360080"/>
              <a:ext cx="201295" cy="15875"/>
            </a:xfrm>
            <a:custGeom>
              <a:avLst/>
              <a:gdLst>
                <a:gd name="T0" fmla="*/ 197501 w 201295"/>
                <a:gd name="T1" fmla="*/ 0 h 15875"/>
                <a:gd name="T2" fmla="*/ 3459 w 201295"/>
                <a:gd name="T3" fmla="*/ 0 h 15875"/>
                <a:gd name="T4" fmla="*/ 0 w 201295"/>
                <a:gd name="T5" fmla="*/ 3459 h 15875"/>
                <a:gd name="T6" fmla="*/ 0 w 201295"/>
                <a:gd name="T7" fmla="*/ 11998 h 15875"/>
                <a:gd name="T8" fmla="*/ 3459 w 201295"/>
                <a:gd name="T9" fmla="*/ 15457 h 15875"/>
                <a:gd name="T10" fmla="*/ 197501 w 201295"/>
                <a:gd name="T11" fmla="*/ 15457 h 15875"/>
                <a:gd name="T12" fmla="*/ 200964 w 201295"/>
                <a:gd name="T13" fmla="*/ 11998 h 15875"/>
                <a:gd name="T14" fmla="*/ 200964 w 201295"/>
                <a:gd name="T15" fmla="*/ 3459 h 158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295"/>
                <a:gd name="T25" fmla="*/ 0 h 15875"/>
                <a:gd name="T26" fmla="*/ 201295 w 201295"/>
                <a:gd name="T27" fmla="*/ 15875 h 158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37" name="object 22"/>
            <p:cNvSpPr>
              <a:spLocks noChangeArrowheads="1"/>
            </p:cNvSpPr>
            <p:nvPr/>
          </p:nvSpPr>
          <p:spPr bwMode="auto">
            <a:xfrm>
              <a:off x="409721" y="360080"/>
              <a:ext cx="201295" cy="15875"/>
            </a:xfrm>
            <a:custGeom>
              <a:avLst/>
              <a:gdLst>
                <a:gd name="T0" fmla="*/ 193235 w 201295"/>
                <a:gd name="T1" fmla="*/ 0 h 15875"/>
                <a:gd name="T2" fmla="*/ 7728 w 201295"/>
                <a:gd name="T3" fmla="*/ 0 h 15875"/>
                <a:gd name="T4" fmla="*/ 3459 w 201295"/>
                <a:gd name="T5" fmla="*/ 0 h 15875"/>
                <a:gd name="T6" fmla="*/ 0 w 201295"/>
                <a:gd name="T7" fmla="*/ 3459 h 15875"/>
                <a:gd name="T8" fmla="*/ 0 w 201295"/>
                <a:gd name="T9" fmla="*/ 7728 h 15875"/>
                <a:gd name="T10" fmla="*/ 0 w 201295"/>
                <a:gd name="T11" fmla="*/ 11998 h 15875"/>
                <a:gd name="T12" fmla="*/ 3459 w 201295"/>
                <a:gd name="T13" fmla="*/ 15457 h 15875"/>
                <a:gd name="T14" fmla="*/ 7728 w 201295"/>
                <a:gd name="T15" fmla="*/ 15457 h 15875"/>
                <a:gd name="T16" fmla="*/ 193235 w 201295"/>
                <a:gd name="T17" fmla="*/ 15457 h 15875"/>
                <a:gd name="T18" fmla="*/ 197501 w 201295"/>
                <a:gd name="T19" fmla="*/ 15457 h 15875"/>
                <a:gd name="T20" fmla="*/ 200964 w 201295"/>
                <a:gd name="T21" fmla="*/ 11998 h 15875"/>
                <a:gd name="T22" fmla="*/ 200964 w 201295"/>
                <a:gd name="T23" fmla="*/ 7728 h 15875"/>
                <a:gd name="T24" fmla="*/ 200964 w 201295"/>
                <a:gd name="T25" fmla="*/ 3459 h 15875"/>
                <a:gd name="T26" fmla="*/ 197501 w 201295"/>
                <a:gd name="T27" fmla="*/ 0 h 15875"/>
                <a:gd name="T28" fmla="*/ 193235 w 201295"/>
                <a:gd name="T29" fmla="*/ 0 h 158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1295"/>
                <a:gd name="T46" fmla="*/ 0 h 15875"/>
                <a:gd name="T47" fmla="*/ 201295 w 201295"/>
                <a:gd name="T48" fmla="*/ 15875 h 158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noFill/>
            <a:ln w="3175">
              <a:solidFill>
                <a:srgbClr val="00AE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38" name="object 23"/>
            <p:cNvSpPr>
              <a:spLocks noChangeArrowheads="1"/>
            </p:cNvSpPr>
            <p:nvPr/>
          </p:nvSpPr>
          <p:spPr bwMode="auto">
            <a:xfrm>
              <a:off x="409721" y="406457"/>
              <a:ext cx="201295" cy="15875"/>
            </a:xfrm>
            <a:custGeom>
              <a:avLst/>
              <a:gdLst>
                <a:gd name="T0" fmla="*/ 197501 w 201295"/>
                <a:gd name="T1" fmla="*/ 0 h 15875"/>
                <a:gd name="T2" fmla="*/ 3459 w 201295"/>
                <a:gd name="T3" fmla="*/ 0 h 15875"/>
                <a:gd name="T4" fmla="*/ 0 w 201295"/>
                <a:gd name="T5" fmla="*/ 3459 h 15875"/>
                <a:gd name="T6" fmla="*/ 0 w 201295"/>
                <a:gd name="T7" fmla="*/ 11998 h 15875"/>
                <a:gd name="T8" fmla="*/ 3459 w 201295"/>
                <a:gd name="T9" fmla="*/ 15457 h 15875"/>
                <a:gd name="T10" fmla="*/ 197501 w 201295"/>
                <a:gd name="T11" fmla="*/ 15457 h 15875"/>
                <a:gd name="T12" fmla="*/ 200964 w 201295"/>
                <a:gd name="T13" fmla="*/ 11998 h 15875"/>
                <a:gd name="T14" fmla="*/ 200964 w 201295"/>
                <a:gd name="T15" fmla="*/ 3459 h 158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295"/>
                <a:gd name="T25" fmla="*/ 0 h 15875"/>
                <a:gd name="T26" fmla="*/ 201295 w 201295"/>
                <a:gd name="T27" fmla="*/ 15875 h 158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39" name="object 24"/>
            <p:cNvSpPr>
              <a:spLocks noChangeArrowheads="1"/>
            </p:cNvSpPr>
            <p:nvPr/>
          </p:nvSpPr>
          <p:spPr bwMode="auto">
            <a:xfrm>
              <a:off x="409721" y="406457"/>
              <a:ext cx="201295" cy="15875"/>
            </a:xfrm>
            <a:custGeom>
              <a:avLst/>
              <a:gdLst>
                <a:gd name="T0" fmla="*/ 200964 w 201295"/>
                <a:gd name="T1" fmla="*/ 7728 h 15875"/>
                <a:gd name="T2" fmla="*/ 200964 w 201295"/>
                <a:gd name="T3" fmla="*/ 3459 h 15875"/>
                <a:gd name="T4" fmla="*/ 197501 w 201295"/>
                <a:gd name="T5" fmla="*/ 0 h 15875"/>
                <a:gd name="T6" fmla="*/ 193235 w 201295"/>
                <a:gd name="T7" fmla="*/ 0 h 15875"/>
                <a:gd name="T8" fmla="*/ 7728 w 201295"/>
                <a:gd name="T9" fmla="*/ 0 h 15875"/>
                <a:gd name="T10" fmla="*/ 3459 w 201295"/>
                <a:gd name="T11" fmla="*/ 0 h 15875"/>
                <a:gd name="T12" fmla="*/ 0 w 201295"/>
                <a:gd name="T13" fmla="*/ 3459 h 15875"/>
                <a:gd name="T14" fmla="*/ 0 w 201295"/>
                <a:gd name="T15" fmla="*/ 7728 h 15875"/>
                <a:gd name="T16" fmla="*/ 0 w 201295"/>
                <a:gd name="T17" fmla="*/ 11998 h 15875"/>
                <a:gd name="T18" fmla="*/ 3459 w 201295"/>
                <a:gd name="T19" fmla="*/ 15457 h 15875"/>
                <a:gd name="T20" fmla="*/ 7728 w 201295"/>
                <a:gd name="T21" fmla="*/ 15457 h 15875"/>
                <a:gd name="T22" fmla="*/ 193235 w 201295"/>
                <a:gd name="T23" fmla="*/ 15457 h 15875"/>
                <a:gd name="T24" fmla="*/ 197501 w 201295"/>
                <a:gd name="T25" fmla="*/ 15457 h 15875"/>
                <a:gd name="T26" fmla="*/ 200964 w 201295"/>
                <a:gd name="T27" fmla="*/ 11998 h 15875"/>
                <a:gd name="T28" fmla="*/ 200964 w 201295"/>
                <a:gd name="T29" fmla="*/ 7728 h 158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1295"/>
                <a:gd name="T46" fmla="*/ 0 h 15875"/>
                <a:gd name="T47" fmla="*/ 201295 w 201295"/>
                <a:gd name="T48" fmla="*/ 15875 h 158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noFill/>
            <a:ln w="3175">
              <a:solidFill>
                <a:srgbClr val="00AE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40" name="object 25"/>
            <p:cNvSpPr>
              <a:spLocks noChangeArrowheads="1"/>
            </p:cNvSpPr>
            <p:nvPr/>
          </p:nvSpPr>
          <p:spPr bwMode="auto">
            <a:xfrm>
              <a:off x="409721" y="452830"/>
              <a:ext cx="154940" cy="15875"/>
            </a:xfrm>
            <a:custGeom>
              <a:avLst/>
              <a:gdLst>
                <a:gd name="T0" fmla="*/ 151124 w 154940"/>
                <a:gd name="T1" fmla="*/ 0 h 15875"/>
                <a:gd name="T2" fmla="*/ 3459 w 154940"/>
                <a:gd name="T3" fmla="*/ 0 h 15875"/>
                <a:gd name="T4" fmla="*/ 0 w 154940"/>
                <a:gd name="T5" fmla="*/ 3463 h 15875"/>
                <a:gd name="T6" fmla="*/ 0 w 154940"/>
                <a:gd name="T7" fmla="*/ 11998 h 15875"/>
                <a:gd name="T8" fmla="*/ 3459 w 154940"/>
                <a:gd name="T9" fmla="*/ 15461 h 15875"/>
                <a:gd name="T10" fmla="*/ 151124 w 154940"/>
                <a:gd name="T11" fmla="*/ 15461 h 15875"/>
                <a:gd name="T12" fmla="*/ 154587 w 154940"/>
                <a:gd name="T13" fmla="*/ 11998 h 15875"/>
                <a:gd name="T14" fmla="*/ 154587 w 154940"/>
                <a:gd name="T15" fmla="*/ 3463 h 158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4940"/>
                <a:gd name="T25" fmla="*/ 0 h 15875"/>
                <a:gd name="T26" fmla="*/ 154940 w 154940"/>
                <a:gd name="T27" fmla="*/ 15875 h 158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41" name="object 26"/>
            <p:cNvSpPr>
              <a:spLocks noChangeArrowheads="1"/>
            </p:cNvSpPr>
            <p:nvPr/>
          </p:nvSpPr>
          <p:spPr bwMode="auto">
            <a:xfrm>
              <a:off x="409721" y="452830"/>
              <a:ext cx="154940" cy="15875"/>
            </a:xfrm>
            <a:custGeom>
              <a:avLst/>
              <a:gdLst>
                <a:gd name="T0" fmla="*/ 7728 w 154940"/>
                <a:gd name="T1" fmla="*/ 0 h 15875"/>
                <a:gd name="T2" fmla="*/ 3459 w 154940"/>
                <a:gd name="T3" fmla="*/ 0 h 15875"/>
                <a:gd name="T4" fmla="*/ 0 w 154940"/>
                <a:gd name="T5" fmla="*/ 3463 h 15875"/>
                <a:gd name="T6" fmla="*/ 0 w 154940"/>
                <a:gd name="T7" fmla="*/ 7732 h 15875"/>
                <a:gd name="T8" fmla="*/ 0 w 154940"/>
                <a:gd name="T9" fmla="*/ 11998 h 15875"/>
                <a:gd name="T10" fmla="*/ 3459 w 154940"/>
                <a:gd name="T11" fmla="*/ 15461 h 15875"/>
                <a:gd name="T12" fmla="*/ 7728 w 154940"/>
                <a:gd name="T13" fmla="*/ 15461 h 15875"/>
                <a:gd name="T14" fmla="*/ 146858 w 154940"/>
                <a:gd name="T15" fmla="*/ 15461 h 15875"/>
                <a:gd name="T16" fmla="*/ 151124 w 154940"/>
                <a:gd name="T17" fmla="*/ 15461 h 15875"/>
                <a:gd name="T18" fmla="*/ 154587 w 154940"/>
                <a:gd name="T19" fmla="*/ 11998 h 15875"/>
                <a:gd name="T20" fmla="*/ 154587 w 154940"/>
                <a:gd name="T21" fmla="*/ 7732 h 15875"/>
                <a:gd name="T22" fmla="*/ 154587 w 154940"/>
                <a:gd name="T23" fmla="*/ 3463 h 15875"/>
                <a:gd name="T24" fmla="*/ 151124 w 154940"/>
                <a:gd name="T25" fmla="*/ 0 h 15875"/>
                <a:gd name="T26" fmla="*/ 146858 w 154940"/>
                <a:gd name="T27" fmla="*/ 0 h 15875"/>
                <a:gd name="T28" fmla="*/ 7728 w 154940"/>
                <a:gd name="T29" fmla="*/ 0 h 158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4940"/>
                <a:gd name="T46" fmla="*/ 0 h 15875"/>
                <a:gd name="T47" fmla="*/ 154940 w 154940"/>
                <a:gd name="T48" fmla="*/ 15875 h 158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noFill/>
            <a:ln w="3175">
              <a:solidFill>
                <a:srgbClr val="00AE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906429" y="2044521"/>
            <a:ext cx="4857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Анна  Андреевна Ахматова.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Ташкентский цикл.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3214" y="1050922"/>
            <a:ext cx="4714908" cy="20717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100753" y="118780"/>
            <a:ext cx="5574743" cy="913749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ранней юности, когда девушка училась в Мариинской гимназии, она познакомилась с талантливым молодым человеком, впоследствии известным поэтом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Николаем Гумилёвым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И в Евпатории, и в Киеве девушка переписывалась с ним. Весной 1910 года они обвенчались.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" y="0"/>
            <a:ext cx="5764213" cy="324485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9545" y="193666"/>
            <a:ext cx="2905123" cy="28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258690" y="0"/>
            <a:ext cx="3143462" cy="3191296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Песня последней встречи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Так беспомощно грудь холодела,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Но шаги мои были легки.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Я на правую руку надела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Перчатку с левой руки.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Показалось, что много ступеней,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 я знала – их только три!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Между кленов шёпот осенний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Попросил: «Со мною умри!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Я обманут моей унылой,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Переменчивой, злой судьбой».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Я ответила: «Милый, милый!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я тоже. Умру с тобой…»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Это песня последней встречи.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Я взглянула на темный дом.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Только в спальне горели свечи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Равнодушно-желтым огнем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81776" y="550855"/>
            <a:ext cx="1452994" cy="1436969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Какова основная тема ранних стихов Ахматовой?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8900" y="2693995"/>
            <a:ext cx="22907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 сентября 1911, Царское Село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5764212" cy="324485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00" y="265103"/>
            <a:ext cx="3575059" cy="2714242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Проводила друга до передней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sz="11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Проводила друга до передней.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Постояла в золотой пыли.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 колоколенки соседней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Звуки важные текли.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Брошена! Придуманное слово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Разве я цветок или письмо?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 глаза глядят уже сурово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потемневшее трюмо.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6486" y="336542"/>
            <a:ext cx="2099663" cy="26294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67462" y="122227"/>
            <a:ext cx="5328155" cy="1590857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1912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становится годом прорыва в её биографии. В этом памятном году не только рождается единственный сын поэтессы – Лев Гумилёв, но и выходит маленьким тиражом её первый сборник под названием «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Вечер». 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склоне лет женщина, прошедшая все тяготы времени, в котором ей выпало родиться и творить, назовёт эти первые творения «бедными стихами пустейшей девочки</a:t>
            </a:r>
            <a:r>
              <a:rPr lang="ru-RU" sz="1600" dirty="0"/>
              <a:t>». 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67462" y="1693863"/>
            <a:ext cx="5429288" cy="1344636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Спустя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 года выходит второй сборник, названный «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Чётки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». И это уже был настоящий триумф. Поклонники и критики восторженно отзываются о её творчестве, возводя в ранг самой модной поэтессы своего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времени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Ахматовой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больше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не  нужна  протекция  мужа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Её имя звучит даже громче, чем имя Гумилёва. В революционном 1917-ом Анна выпускает свою третью книгу –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«Белая стая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5764213" cy="3122624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-118290" y="238220"/>
            <a:ext cx="3260897" cy="3006630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Это просто, это ясно,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Это всякому понятно,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 меня совсем не любишь,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Не полюбишь никогда.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Для чего же так тянуться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Мне к чужому человеку,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Для чего же каждый вечер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Мне молиться за тебя?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Для чего же, бросив друга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кудрявого ребенка,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Бросив город мой любимый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родную сторону,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Черной нищенкой скитаюсь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столице иноземной?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О, как весело мне думать,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Что тебя увижу я!</a:t>
            </a:r>
          </a:p>
        </p:txBody>
      </p:sp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953543" y="253407"/>
            <a:ext cx="2500331" cy="26360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5764212" cy="324485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338" y="336541"/>
            <a:ext cx="5087947" cy="17859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Тематикой любви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пронизаны все стихотворения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Ахматовой.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Чаще 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любовная  лирика 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раскрывается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  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критичес-кие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моменты.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Поэтесса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ередает чувства в момент разрыва или встречи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передает ощущения лирического героя в период отказа или признания, во время взлета или падения. При этом в своих произведениях она затрагивает не только отношения между противоположным полом, но и показывает любовь к окружающему миру. </a:t>
            </a:r>
            <a:endParaRPr lang="ru-RU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3214" y="2122491"/>
            <a:ext cx="5072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Особенность  стиля: 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исповедальность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  высокая эмоциональность, наличие доверительных интонаций.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842" y="1530882"/>
            <a:ext cx="4192805" cy="1713968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Перед весной бывают дни такие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…»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Анна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Ахматова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Перед весной бывают дни такие: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Под плотным снегом отдыхает луг,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Шумят деревья весело-сухие,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теплый ветер нежен и упруг.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лёгкости своей дивится тело,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дома своего не узнаешь,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песню ту, что прежде надоела,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Как новую, с волнением поешь.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238900" y="193665"/>
            <a:ext cx="5353662" cy="1344636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just"/>
            <a:r>
              <a:rPr lang="ru-RU" sz="1200" u="sng" dirty="0">
                <a:latin typeface="Times New Roman" pitchFamily="18" charset="0"/>
                <a:cs typeface="Times New Roman" pitchFamily="18" charset="0"/>
              </a:rPr>
              <a:t>Есть в творческом наследии Ахматовой и стихи о природе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Анна Ахматова однажды призналась, что не умеет дружить с женщинами, которых считает завистливыми, корыстными и глупыми. Однако в ее жизни все же была та, которую она хоть и с натяжкой, но все же считала своей подругой. Это – надежда Чулкова, супруга известного русского литератора, который помогал Ахматовой издавать ее первые поэтические сборники.   В 1915 году  посвятила ей стихотворение «Перед весной бывают дни такие…».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" y="0"/>
            <a:ext cx="5764213" cy="324485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62" y="407979"/>
            <a:ext cx="3086693" cy="2267966"/>
          </a:xfrm>
          <a:prstGeom prst="rect">
            <a:avLst/>
          </a:prstGeom>
        </p:spPr>
        <p:txBody>
          <a:bodyPr wrap="square" lIns="51472" tIns="25736" rIns="51472" bIns="25736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Первый сборник её стихов – «Вечер» вышел в 1912 году. Критики одобрительно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отнес-лись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 её произведениям. Второй сборник стихов – «Чётки» вышел в 1914 году. Затем последовали сборники «Белая стая» (1917),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Подо-рожник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(1921)  и  другие.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Ирина Анатольевна\Ахматова\photo_2020-02-09_18-02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9297" y="265104"/>
            <a:ext cx="2286015" cy="26432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275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Если репостить, то так)) Ташкент глазами и словами талантливых люде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09" y="259608"/>
            <a:ext cx="4947788" cy="1505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0338" y="1807881"/>
            <a:ext cx="5208205" cy="1436969"/>
          </a:xfrm>
          <a:prstGeom prst="rect">
            <a:avLst/>
          </a:prstGeom>
        </p:spPr>
        <p:txBody>
          <a:bodyPr wrap="square" lIns="51472" tIns="25736" rIns="51472" bIns="25736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“Именно в Ташкенте,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впервые узнала,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что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такое палящий жар, древесная тень и звук воды.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еще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я  узнала,  что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такое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человеческая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доброта,” - напишет Анна Ахматова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о  годах,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проведенных там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" y="0"/>
            <a:ext cx="5764213" cy="324485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6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38900" y="193665"/>
            <a:ext cx="3286148" cy="2852741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Анна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Горенко появилась на свет летом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1889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года в семье потомственного дворянина и отставного инженера-механика флота Андрея Андреевича Горенко и Инны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Эразмовны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Стоговой, принадлежавшей к творческой элите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Одессы. Вскоре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семья переезжает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Петербург. Семья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поселилась в Царском Селе, с которым и связаны все детские воспоминания Ахматовой. Няня водила девочку гулять в Царскосельский парк и другие места, которые ещё помнили Александра Пушкина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525048" y="336540"/>
            <a:ext cx="2075652" cy="25003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900" y="193665"/>
            <a:ext cx="2995908" cy="2886084"/>
          </a:xfrm>
          <a:prstGeom prst="rect">
            <a:avLst/>
          </a:prstGeom>
        </p:spPr>
        <p:txBody>
          <a:bodyPr wrap="square" lIns="51472" tIns="25736" rIns="51472" bIns="25736">
            <a:spAutoFit/>
          </a:bodyPr>
          <a:lstStyle/>
          <a:p>
            <a:pPr algn="just">
              <a:lnSpc>
                <a:spcPts val="1700"/>
              </a:lnSpc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сентябре 1941 г. Анна Ахматова, встретившая начало Великой Отечественной войны в Ленинграде, была эвакуирована, и до мая 1945 г. пробыла в Ташкенте. Ее стихи той поры не только были пронизаны скорбью, но и призывали к мужеству, стали олицетворением непокоренного русского слова и русского духа. В поэзии Анны Ахматовой есть «Ташкентский цикл».</a:t>
            </a:r>
          </a:p>
        </p:txBody>
      </p:sp>
      <p:pic>
        <p:nvPicPr>
          <p:cNvPr id="3" name="Picture 4" descr="https://img1.liveinternet.ru/images/attach/c/5/88/601/88601297_large_GS_Vereyskiy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0734" y="265103"/>
            <a:ext cx="2228333" cy="264898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5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338" y="2354534"/>
            <a:ext cx="3786214" cy="89031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Ташкент. Дом по улице Жуковского.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(1941-1943?).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Двор, где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жили Ахматова, 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Луговской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Погодин,  Вирта.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ÐÐ°ÑÑÐ¸Ð½ÐºÐ¸ Ð¿Ð¾ Ð·Ð°Ð¿ÑÐ¾ÑÑ ÐÑÐ¼Ð°ÑÐ¾Ð²Ð° Ð² Ð¢Ð°ÑÐºÐµÐ½ÑÐµ"/>
          <p:cNvPicPr>
            <a:picLocks noChangeAspect="1" noChangeArrowheads="1"/>
          </p:cNvPicPr>
          <p:nvPr/>
        </p:nvPicPr>
        <p:blipFill>
          <a:blip r:embed="rId2"/>
          <a:srcRect b="11576"/>
          <a:stretch>
            <a:fillRect/>
          </a:stretch>
        </p:blipFill>
        <p:spPr bwMode="auto">
          <a:xfrm>
            <a:off x="3596486" y="136038"/>
            <a:ext cx="2077681" cy="277227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0" name="Picture 6" descr="https://mytashkent.uz/wp-content/comment-image/158683-t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462" y="122227"/>
            <a:ext cx="3357586" cy="200026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D:\Ирина Анатольевна\Ахматова\photo_2020-02-09_18-03-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462" y="265103"/>
            <a:ext cx="1285884" cy="165622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904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ytashkent.uz/wp-content/uploads/2012/06/532366_364266940307246_117036939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0" y="193665"/>
            <a:ext cx="5286412" cy="2857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34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newauction.ru/offer_images/2017/03/15/01/big/O/odXxT9YtTZ2/srednjaja_azija_tashkent_romanovskaja_ulic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831"/>
          <a:stretch>
            <a:fillRect/>
          </a:stretch>
        </p:blipFill>
        <p:spPr bwMode="auto">
          <a:xfrm>
            <a:off x="203946" y="123325"/>
            <a:ext cx="5378697" cy="2927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558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c.pics.livejournal.com/mknizhnik/28482859/70930/70930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4" y="225537"/>
            <a:ext cx="4993180" cy="2793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466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astvu.com/_p/a/z/0/s/z0slv18n6fxcrfdtn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0" y="123325"/>
            <a:ext cx="5286412" cy="2927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14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newauction.ru/offer_images/2017/03/15/01/big/G/Gz8Tb8RIP7F/srednjaja_azija_tashkent_romanovskaja_ulic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171"/>
          <a:stretch>
            <a:fillRect/>
          </a:stretch>
        </p:blipFill>
        <p:spPr bwMode="auto">
          <a:xfrm>
            <a:off x="238900" y="191466"/>
            <a:ext cx="5286412" cy="2788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69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td3.mycdn.me/image?id=861150173389&amp;t=20&amp;plc=WEB&amp;tkn=%2Ai5fTOXHWterMnXb1UMlA0s3hl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4" y="126569"/>
            <a:ext cx="5453629" cy="2980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44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и документы 3\Рамки\отделка\klipartz.com(1).png"/>
          <p:cNvPicPr>
            <a:picLocks noChangeAspect="1" noChangeArrowheads="1"/>
          </p:cNvPicPr>
          <p:nvPr/>
        </p:nvPicPr>
        <p:blipFill>
          <a:blip r:embed="rId2"/>
          <a:srcRect t="45614" b="31360"/>
          <a:stretch>
            <a:fillRect/>
          </a:stretch>
        </p:blipFill>
        <p:spPr bwMode="auto">
          <a:xfrm>
            <a:off x="0" y="193665"/>
            <a:ext cx="3525047" cy="428628"/>
          </a:xfrm>
          <a:prstGeom prst="rect">
            <a:avLst/>
          </a:prstGeom>
          <a:noFill/>
        </p:spPr>
      </p:pic>
      <p:pic>
        <p:nvPicPr>
          <p:cNvPr id="8194" name="Picture 2" descr="https://mytashkent.uz/wp-content/uploads/2016/02/pushkinska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58" y="265103"/>
            <a:ext cx="2357454" cy="2786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33283"/>
            <a:ext cx="3286148" cy="2821964"/>
          </a:xfrm>
          <a:prstGeom prst="rect">
            <a:avLst/>
          </a:prstGeom>
        </p:spPr>
        <p:txBody>
          <a:bodyPr wrap="square" lIns="51472" tIns="25736" rIns="51472" bIns="25736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4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Словно по чьему-то повеленью,</a:t>
            </a:r>
          </a:p>
          <a:p>
            <a:pPr algn="ctr">
              <a:lnSpc>
                <a:spcPts val="24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Сразу стало в городе светло – </a:t>
            </a:r>
          </a:p>
          <a:p>
            <a:pPr algn="ctr">
              <a:lnSpc>
                <a:spcPts val="24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в каждый двор по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привиденью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4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Белому и легкому вошло. </a:t>
            </a:r>
          </a:p>
          <a:p>
            <a:pPr algn="ctr">
              <a:lnSpc>
                <a:spcPts val="24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дыханье их понятней слова, </a:t>
            </a:r>
          </a:p>
          <a:p>
            <a:pPr algn="ctr">
              <a:lnSpc>
                <a:spcPts val="24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подобье их обречено </a:t>
            </a:r>
          </a:p>
          <a:p>
            <a:pPr algn="ctr">
              <a:lnSpc>
                <a:spcPts val="24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Среди неба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жгуче-голубого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24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арычное ложиться дно.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6090" y="193665"/>
            <a:ext cx="2143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Ташкент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зацветает 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36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ÐÑÐ¼Ð°ÑÐ¾Ð²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462" y="193665"/>
            <a:ext cx="2913259" cy="285642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ÐÐ°ÑÑÐ¸Ð½ÐºÐ¸ Ð¿Ð¾ Ð·Ð°Ð¿ÑÐ¾ÑÑ ÑÑÑÐº ÑÐ²ÐµÑÐµÑ Ð² Ð¢Ð°ÑÐºÐµÐ½Ñ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9296" y="193665"/>
            <a:ext cx="2286016" cy="27860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87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Ирина Анатольевна\Ахматова\photo_2020-02-09_18-01-36.jpg"/>
          <p:cNvPicPr>
            <a:picLocks noChangeAspect="1" noChangeArrowheads="1"/>
          </p:cNvPicPr>
          <p:nvPr/>
        </p:nvPicPr>
        <p:blipFill>
          <a:blip r:embed="rId2"/>
          <a:srcRect l="10261" r="12781"/>
          <a:stretch>
            <a:fillRect/>
          </a:stretch>
        </p:blipFill>
        <p:spPr bwMode="auto">
          <a:xfrm>
            <a:off x="2739230" y="193665"/>
            <a:ext cx="2786082" cy="27507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8900" y="479417"/>
            <a:ext cx="25003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«Назвали меня Анной в честь бабушки Анны Егоровны Мотовиловой. Ее мать была татарской княжной Ахматовой, чью фамилию, не сообразив, что собираюсь быть русским поэтом, я сделала своим литературным именем».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А. Ахматова.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mg0.liveinternet.ru/images/attach/c/5/88/601/88601304_large_NA_Tuyrsa_2.jpg"/>
          <p:cNvPicPr>
            <a:picLocks noChangeAspect="1" noChangeArrowheads="1"/>
          </p:cNvPicPr>
          <p:nvPr/>
        </p:nvPicPr>
        <p:blipFill>
          <a:blip r:embed="rId2"/>
          <a:srcRect l="8791" r="12087"/>
          <a:stretch>
            <a:fillRect/>
          </a:stretch>
        </p:blipFill>
        <p:spPr bwMode="auto">
          <a:xfrm>
            <a:off x="167462" y="193665"/>
            <a:ext cx="2286016" cy="291680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 descr="D:\Ирина Анатольевна\Ахматова\photo_2020-02-09_18-01-14.jpg"/>
          <p:cNvPicPr>
            <a:picLocks noChangeAspect="1" noChangeArrowheads="1"/>
          </p:cNvPicPr>
          <p:nvPr/>
        </p:nvPicPr>
        <p:blipFill>
          <a:blip r:embed="rId3"/>
          <a:srcRect l="11750" r="10625"/>
          <a:stretch>
            <a:fillRect/>
          </a:stretch>
        </p:blipFill>
        <p:spPr bwMode="auto">
          <a:xfrm>
            <a:off x="2596354" y="265103"/>
            <a:ext cx="3098026" cy="27860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41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858653" cy="3191296"/>
          </a:xfrm>
          <a:prstGeom prst="rect">
            <a:avLst/>
          </a:prstGeom>
        </p:spPr>
        <p:txBody>
          <a:bodyPr wrap="square" lIns="51472" tIns="25736" rIns="51472" bIns="25736">
            <a:spAutoFit/>
          </a:bodyPr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не была здесь лет семьсот,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Но ничего не изменилось...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Все так же льется Божья милость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 непререкаемых высот,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Все те же хоры звезд и вод,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Все так же своды неба черны,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так же ветер носит зерна,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ту же песню мать поет.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Он прочен, мой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азийский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дом,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беспокоиться не надо...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Еще приду. Цвети, ограда,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Будь полон, чистый водоем.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Анна Ахматова, Ташкент, </a:t>
            </a:r>
            <a:endParaRPr lang="ru-RU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мая 1944 г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diletant.media/upload/medialibrary/394/394f6a32425c66b55603b20ab336ec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88" y="371797"/>
            <a:ext cx="2665124" cy="2536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0"/>
            <a:ext cx="5764213" cy="324485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61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00" y="265103"/>
            <a:ext cx="3214710" cy="2704111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1939 — принята в Союз советских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писателей</a:t>
            </a:r>
          </a:p>
          <a:p>
            <a:pPr algn="just">
              <a:lnSpc>
                <a:spcPts val="16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(в 1946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исключена).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1600"/>
              </a:lnSpc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1935—1940 — написана поэма «Реквием».</a:t>
            </a:r>
          </a:p>
          <a:p>
            <a:pPr algn="just">
              <a:lnSpc>
                <a:spcPts val="16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1940 — новый, шестой сборник: «Из шести книг».</a:t>
            </a:r>
          </a:p>
          <a:p>
            <a:pPr algn="just">
              <a:lnSpc>
                <a:spcPts val="1600"/>
              </a:lnSpc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1941 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войну   встретила   в 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Ленинграде.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16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сентября по настоянию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врачей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была эвакуирована сначала в Москву, затем в Чистополь, недалеко от Казани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оттуда через Казань в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Ташкент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В Ташкенте вышел сборник её стихотворений.</a:t>
            </a:r>
          </a:p>
          <a:p>
            <a:pPr algn="just">
              <a:lnSpc>
                <a:spcPts val="1600"/>
              </a:lnSpc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1944 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31 мая Анна Ахматова в числе первых вернулась из эвакуации в Ленинград.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596486" y="260538"/>
            <a:ext cx="1993690" cy="26877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462" y="193665"/>
            <a:ext cx="5270138" cy="3352878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3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ранней лирике в основном звучат любовные мотивы. </a:t>
            </a:r>
          </a:p>
          <a:p>
            <a:pPr algn="just">
              <a:lnSpc>
                <a:spcPts val="23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стихотворениях    позднего периода поднимается тема Родины и раскрывается гражданская  позиция автора.</a:t>
            </a:r>
          </a:p>
          <a:p>
            <a:pPr algn="just">
              <a:lnSpc>
                <a:spcPts val="23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Тему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Родины писательница поднимает и в годы Первой мировой войны. Но в отличие от других поэтов, Ахматова понимает, что военное время приносит горе и потери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война — это убийство и зло,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поэтому в ее творчестве звучат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антивоенные  нотки.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3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900" y="0"/>
            <a:ext cx="5525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Особенности лирики Ахматовой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322" y="284310"/>
            <a:ext cx="4874877" cy="2760408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Особенность творчества – «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романность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Одна из особенностей –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внимание к деталям.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«Объективное значение ее любовной лирики в том, что эта лирика пришла на смену умершей или задремавшей в то время форме романа. И действительно, рядовой читатель может недооценить звукового и ритмического богатства таких, например, строк: «и столетие мы лелеем еле слышный шорох шагов», - но он не может не плениться своеобразием этих повестей миниатюр, где в немногих строках рассказана драма» – Гиппиус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00" y="265103"/>
            <a:ext cx="5236542" cy="2591131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1951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восстановлена в Союзе советских писателей.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1954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— в декабре участвовала во Втором съезде Союза советских писателей.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Возвратился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из заключения реабилитированный после XX съезда КПСС Лев Гумилёв,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ошибочно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полагавший, что мать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принимала достаточно усилий для его освобождения.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1958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— вышел сборник «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Стихотворения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1962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— закончила «Поэму без героя», над которой работала двадцать два года.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1964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— в Италии получила премию «Этна-Таормина».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1965 - признание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заслуг. 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Ирина Анатольевна\Ахматова\photo_2020-02-09_18-04-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462" y="193665"/>
            <a:ext cx="2669611" cy="2760984"/>
          </a:xfrm>
          <a:prstGeom prst="rect">
            <a:avLst/>
          </a:prstGeom>
          <a:noFill/>
        </p:spPr>
      </p:pic>
      <p:pic>
        <p:nvPicPr>
          <p:cNvPr id="7171" name="Picture 3" descr="D:\Ирина Анатольевна\Ахматова\photo_2020-02-09_18-04-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2107" y="265104"/>
            <a:ext cx="2714644" cy="27146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293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393" y="-49992"/>
            <a:ext cx="5720654" cy="32998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0" y="193665"/>
            <a:ext cx="5610709" cy="1036860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могиле матери Лев Гумилёв выложил каменную стенку </a:t>
            </a: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окошком, которая должна была символизировать стену </a:t>
            </a: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Крестах, куда она носила ему передачи. Сначала на могиле стоял деревянный крест, как того и просила Анна Андреевна.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418967">
            <a:off x="124634" y="901897"/>
            <a:ext cx="2285164" cy="2286913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49673">
            <a:off x="3042430" y="675715"/>
            <a:ext cx="2561510" cy="2488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167990" y="193665"/>
            <a:ext cx="1237196" cy="482862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Одессе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338" y="265103"/>
            <a:ext cx="1208804" cy="482862"/>
          </a:xfrm>
          <a:prstGeom prst="rect">
            <a:avLst/>
          </a:prstGeom>
          <a:noFill/>
        </p:spPr>
        <p:txBody>
          <a:bodyPr wrap="none" lIns="51472" tIns="25736" rIns="51472" bIns="25736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Петербурге </a:t>
            </a:r>
          </a:p>
        </p:txBody>
      </p:sp>
      <p:pic>
        <p:nvPicPr>
          <p:cNvPr id="2" name="Рисунок 1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810537" y="0"/>
            <a:ext cx="2000264" cy="1479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8"/>
          <p:cNvSpPr txBox="1"/>
          <p:nvPr/>
        </p:nvSpPr>
        <p:spPr>
          <a:xfrm>
            <a:off x="1667660" y="908045"/>
            <a:ext cx="3786214" cy="1252907"/>
          </a:xfrm>
          <a:prstGeom prst="rect">
            <a:avLst/>
          </a:prstGeom>
        </p:spPr>
        <p:txBody>
          <a:bodyPr wrap="square" lIns="0" tIns="21590" rIns="0" bIns="0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Прочитать   материал     учебника </a:t>
            </a:r>
            <a:r>
              <a:rPr lang="ru-RU" sz="2000" b="1" i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2000" b="1" i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А.Ахматовой,</a:t>
            </a:r>
            <a:endParaRPr 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письменно     ответить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вопросы 1-5.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238900" y="622293"/>
            <a:ext cx="1209675" cy="1844990"/>
            <a:chOff x="377240" y="1199601"/>
            <a:chExt cx="906780" cy="1354051"/>
          </a:xfrm>
        </p:grpSpPr>
        <p:sp>
          <p:nvSpPr>
            <p:cNvPr id="21514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/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1515" name="object 15"/>
            <p:cNvSpPr>
              <a:spLocks noChangeArrowheads="1"/>
            </p:cNvSpPr>
            <p:nvPr/>
          </p:nvSpPr>
          <p:spPr bwMode="auto">
            <a:xfrm>
              <a:off x="698458" y="1199601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/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2953544" y="2693995"/>
            <a:ext cx="1044575" cy="231775"/>
            <a:chOff x="320975" y="2634669"/>
            <a:chExt cx="1043940" cy="231775"/>
          </a:xfrm>
        </p:grpSpPr>
        <p:sp>
          <p:nvSpPr>
            <p:cNvPr id="21512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/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1513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/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cxnSp>
        <p:nvCxnSpPr>
          <p:cNvPr id="14" name="Прямая соединительная линия 13"/>
          <p:cNvCxnSpPr/>
          <p:nvPr/>
        </p:nvCxnSpPr>
        <p:spPr>
          <a:xfrm>
            <a:off x="1666875" y="693741"/>
            <a:ext cx="3716338" cy="1587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596222" y="2479681"/>
            <a:ext cx="3716338" cy="1588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38966" y="2622557"/>
            <a:ext cx="1928826" cy="338554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страницы  98-101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5764213" cy="62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0"/>
            <a:ext cx="5764212" cy="677108"/>
          </a:xfrm>
          <a:prstGeom prst="rect">
            <a:avLst/>
          </a:prstGeom>
        </p:spPr>
        <p:txBody>
          <a:bodyPr vert="horz" lIns="45295" tIns="22648" rIns="45295" bIns="22648" rtlCol="0" anchor="ctr">
            <a:normAutofit/>
          </a:bodyPr>
          <a:lstStyle/>
          <a:p>
            <a:pPr marL="0" marR="0" lvl="0" indent="0" algn="ctr" defTabSz="452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Задание для самостоятельного выполнения</a:t>
            </a:r>
            <a:endParaRPr kumimoji="0" lang="ru-RU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0602" y="193665"/>
            <a:ext cx="3164082" cy="273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776" y="765169"/>
            <a:ext cx="1785950" cy="1436969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Анна Ахматова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  матерью, братьями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  сестрой.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1909   год.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7462" y="765169"/>
            <a:ext cx="5357850" cy="2286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3280" y="193665"/>
            <a:ext cx="3717503" cy="544417"/>
          </a:xfrm>
          <a:prstGeom prst="rect">
            <a:avLst/>
          </a:prstGeom>
          <a:noFill/>
        </p:spPr>
        <p:txBody>
          <a:bodyPr wrap="none" lIns="51472" tIns="25736" rIns="51472" bIns="25736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Царскосельский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парк –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место,  где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провела детство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Ахматова.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006" y="0"/>
            <a:ext cx="5740195" cy="324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76" y="193665"/>
            <a:ext cx="5072098" cy="744472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Образование  будущая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поэтесса получала в Мариинской женской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гимназии, стихи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начала писать, по её утверждению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11 лет.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6893" y="908045"/>
            <a:ext cx="3587571" cy="2071702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 rot="304934">
            <a:off x="3593725" y="842725"/>
            <a:ext cx="1933900" cy="213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67462" y="176665"/>
            <a:ext cx="3180031" cy="2852741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</a:rPr>
              <a:t>Пушкин занимает особое место </a:t>
            </a:r>
            <a:r>
              <a:rPr lang="ru-RU" sz="1400" dirty="0" smtClean="0">
                <a:latin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</a:rPr>
              <a:t>твор</a:t>
            </a:r>
            <a:r>
              <a:rPr lang="ru-RU" sz="1400" dirty="0" smtClean="0">
                <a:latin typeface="Times New Roman" pitchFamily="18" charset="0"/>
              </a:rPr>
              <a:t>- </a:t>
            </a:r>
            <a:r>
              <a:rPr lang="ru-RU" sz="1400" dirty="0" err="1" smtClean="0">
                <a:latin typeface="Times New Roman" pitchFamily="18" charset="0"/>
              </a:rPr>
              <a:t>честве</a:t>
            </a:r>
            <a:r>
              <a:rPr lang="ru-RU" sz="1400" dirty="0" smtClean="0">
                <a:latin typeface="Times New Roman" pitchFamily="18" charset="0"/>
              </a:rPr>
              <a:t>  Анны   Ахматовой.  </a:t>
            </a:r>
            <a:r>
              <a:rPr lang="ru-RU" sz="1400" dirty="0">
                <a:latin typeface="Times New Roman" pitchFamily="18" charset="0"/>
              </a:rPr>
              <a:t>Он - невидимый спутник </a:t>
            </a:r>
            <a:r>
              <a:rPr lang="ru-RU" sz="1400" dirty="0" err="1">
                <a:latin typeface="Times New Roman" pitchFamily="18" charset="0"/>
              </a:rPr>
              <a:t>царскосельских</a:t>
            </a:r>
            <a:r>
              <a:rPr lang="ru-RU" sz="1400" dirty="0">
                <a:latin typeface="Times New Roman" pitchFamily="18" charset="0"/>
              </a:rPr>
              <a:t> прогулок её молодости, «тайнопись» великого поэта она разгадывает до конца своей жизни. </a:t>
            </a:r>
            <a:r>
              <a:rPr lang="ru-RU" sz="1400" dirty="0" smtClean="0">
                <a:latin typeface="Times New Roman" pitchFamily="18" charset="0"/>
              </a:rPr>
              <a:t>Сочинения </a:t>
            </a:r>
            <a:r>
              <a:rPr lang="ru-RU" sz="1400" dirty="0">
                <a:latin typeface="Times New Roman" pitchFamily="18" charset="0"/>
              </a:rPr>
              <a:t>Пушкина, стихотворения Баратынского, Тютчева, Анненского - настольные книги в юности Ахматовой</a:t>
            </a:r>
            <a:r>
              <a:rPr lang="ru-RU" sz="1400" dirty="0" smtClean="0">
                <a:latin typeface="Times New Roman" pitchFamily="18" charset="0"/>
              </a:rPr>
              <a:t>. Влияние </a:t>
            </a:r>
            <a:r>
              <a:rPr lang="ru-RU" sz="1400" dirty="0">
                <a:latin typeface="Times New Roman" pitchFamily="18" charset="0"/>
              </a:rPr>
              <a:t>его творчества на Анну Ахматову особенно сильно не только </a:t>
            </a:r>
            <a:r>
              <a:rPr lang="ru-RU" sz="1400" dirty="0" smtClean="0">
                <a:latin typeface="Times New Roman" pitchFamily="18" charset="0"/>
              </a:rPr>
              <a:t>в </a:t>
            </a:r>
            <a:r>
              <a:rPr lang="ru-RU" sz="1400" dirty="0">
                <a:latin typeface="Times New Roman" pitchFamily="18" charset="0"/>
              </a:rPr>
              <a:t>силу обстоятельств, но и той огромной любви, которую питала </a:t>
            </a:r>
            <a:r>
              <a:rPr lang="ru-RU" sz="1400" dirty="0" smtClean="0">
                <a:latin typeface="Times New Roman" pitchFamily="18" charset="0"/>
              </a:rPr>
              <a:t>она </a:t>
            </a:r>
            <a:r>
              <a:rPr lang="ru-RU" sz="1400" dirty="0">
                <a:latin typeface="Times New Roman" pitchFamily="18" charset="0"/>
              </a:rPr>
              <a:t>к Пушкину.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3"/>
          <a:srcRect b="7692"/>
          <a:stretch>
            <a:fillRect/>
          </a:stretch>
        </p:blipFill>
        <p:spPr>
          <a:xfrm>
            <a:off x="3425591" y="193665"/>
            <a:ext cx="2171160" cy="27860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 l="11317" r="12291"/>
          <a:stretch>
            <a:fillRect/>
          </a:stretch>
        </p:blipFill>
        <p:spPr>
          <a:xfrm>
            <a:off x="3310734" y="193665"/>
            <a:ext cx="2214578" cy="2714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00" y="479417"/>
            <a:ext cx="2928958" cy="2206411"/>
          </a:xfrm>
          <a:prstGeom prst="rect">
            <a:avLst/>
          </a:prstGeom>
          <a:noFill/>
        </p:spPr>
        <p:txBody>
          <a:bodyPr wrap="square" lIns="51472" tIns="25736" rIns="51472" bIns="25736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</a:rPr>
              <a:t>   Отец </a:t>
            </a:r>
            <a:r>
              <a:rPr lang="ru-RU" sz="1400" dirty="0">
                <a:latin typeface="Times New Roman" pitchFamily="18" charset="0"/>
              </a:rPr>
              <a:t>не одобрил увлечение дочери поэзией и попросил не срамить его фамилию. Поэтому Анна Ахматова стихи свои никогда не подписывала настоящей фамилией. В своём генеалогическом древе она отыскала прабабушку-татарку, которая якобы вела свой род от ордынского хана Ахмата, и таким образом превратилась в Ахматову</a:t>
            </a:r>
            <a:r>
              <a:rPr lang="ru-RU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7462" y="122228"/>
            <a:ext cx="5429288" cy="300039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пунктуация_в_предл_со_сложносоч_и_сложноподч_связью_</Template>
  <TotalTime>488</TotalTime>
  <Words>1314</Words>
  <Application>Microsoft Office PowerPoint</Application>
  <PresentationFormat>Произвольный</PresentationFormat>
  <Paragraphs>160</Paragraphs>
  <Slides>39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 Литература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  Тематикой любви пронизаны все стихотворения Ахматовой. Чаще  всего  любовная  лирика  раскрывается  в    критичес-кие моменты. Поэтесса передает чувства в момент разрыва или встречи, передает ощущения лирического героя в период отказа или признания, во время взлета или падения. При этом в своих произведениях она затрагивает не только отношения между противоположным полом, но и показывает любовь к окружающему миру. </vt:lpstr>
      <vt:lpstr>Слайд 17</vt:lpstr>
      <vt:lpstr>Слайд 18</vt:lpstr>
      <vt:lpstr>Слайд 19</vt:lpstr>
      <vt:lpstr>Слайд 20</vt:lpstr>
      <vt:lpstr>Ташкент. Дом по улице Жуковского. (1941-1943?).  Двор, где жили Ахматова,  Луговской,  Погодин,  Вирта.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 R11</dc:creator>
  <cp:lastModifiedBy>LAN_OS</cp:lastModifiedBy>
  <cp:revision>77</cp:revision>
  <dcterms:created xsi:type="dcterms:W3CDTF">2019-11-17T13:04:19Z</dcterms:created>
  <dcterms:modified xsi:type="dcterms:W3CDTF">2021-01-23T17:12:03Z</dcterms:modified>
</cp:coreProperties>
</file>