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41"/>
  </p:notesMasterIdLst>
  <p:sldIdLst>
    <p:sldId id="289" r:id="rId2"/>
    <p:sldId id="291" r:id="rId3"/>
    <p:sldId id="287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4" r:id="rId16"/>
    <p:sldId id="305" r:id="rId17"/>
    <p:sldId id="306" r:id="rId18"/>
    <p:sldId id="282" r:id="rId19"/>
    <p:sldId id="272" r:id="rId20"/>
    <p:sldId id="283" r:id="rId21"/>
    <p:sldId id="275" r:id="rId22"/>
    <p:sldId id="257" r:id="rId23"/>
    <p:sldId id="258" r:id="rId24"/>
    <p:sldId id="259" r:id="rId25"/>
    <p:sldId id="260" r:id="rId26"/>
    <p:sldId id="261" r:id="rId27"/>
    <p:sldId id="262" r:id="rId28"/>
    <p:sldId id="264" r:id="rId29"/>
    <p:sldId id="280" r:id="rId30"/>
    <p:sldId id="268" r:id="rId31"/>
    <p:sldId id="263" r:id="rId32"/>
    <p:sldId id="308" r:id="rId33"/>
    <p:sldId id="309" r:id="rId34"/>
    <p:sldId id="310" r:id="rId35"/>
    <p:sldId id="311" r:id="rId36"/>
    <p:sldId id="284" r:id="rId37"/>
    <p:sldId id="312" r:id="rId38"/>
    <p:sldId id="313" r:id="rId39"/>
    <p:sldId id="290" r:id="rId40"/>
  </p:sldIdLst>
  <p:sldSz cx="5764213" cy="3244850"/>
  <p:notesSz cx="6858000" cy="9144000"/>
  <p:defaultTextStyle>
    <a:defPPr>
      <a:defRPr lang="ru-RU"/>
    </a:defPPr>
    <a:lvl1pPr marL="0" algn="l" defTabSz="51471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57358" algn="l" defTabSz="51471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14716" algn="l" defTabSz="51471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72074" algn="l" defTabSz="51471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29432" algn="l" defTabSz="51471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286789" algn="l" defTabSz="51471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44147" algn="l" defTabSz="51471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01505" algn="l" defTabSz="51471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58863" algn="l" defTabSz="51471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31" autoAdjust="0"/>
    <p:restoredTop sz="94660"/>
  </p:normalViewPr>
  <p:slideViewPr>
    <p:cSldViewPr>
      <p:cViewPr>
        <p:scale>
          <a:sx n="82" d="100"/>
          <a:sy n="82" d="100"/>
        </p:scale>
        <p:origin x="-516" y="-1122"/>
      </p:cViewPr>
      <p:guideLst>
        <p:guide orient="horz" pos="1022"/>
        <p:guide pos="1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78935-B010-402E-98F2-E0BFA4E5B16B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E5278-32AB-477A-A3FD-27E1CE5D1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514716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1pPr>
    <a:lvl2pPr marL="257358" algn="l" defTabSz="514716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2pPr>
    <a:lvl3pPr marL="514716" algn="l" defTabSz="514716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3pPr>
    <a:lvl4pPr marL="772074" algn="l" defTabSz="514716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4pPr>
    <a:lvl5pPr marL="1029432" algn="l" defTabSz="514716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5pPr>
    <a:lvl6pPr marL="1286789" algn="l" defTabSz="514716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6pPr>
    <a:lvl7pPr marL="1544147" algn="l" defTabSz="514716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7pPr>
    <a:lvl8pPr marL="1801505" algn="l" defTabSz="514716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8pPr>
    <a:lvl9pPr marL="2058863" algn="l" defTabSz="514716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40A517F9-9D95-4C02-8B34-92EEA96BB5F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07928C7F-C68E-44FD-8C97-A0BEBCAAC61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3CDF505A-A2FC-4984-AA57-FEA1E476684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7FEF03BE-C2E0-4726-828E-EBAFE7FD0F4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6B11E1D3-D4AA-4687-90E8-9C6AFDD993D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C339310F-B4D0-46C8-A950-735096420FE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CFD2D641-AEDC-4D53-906F-579D2D6E6B4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549CEE7A-9961-49BE-9820-A60C2A61620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A247B08B-2C56-4349-940D-73A525CB427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12DF6A27-4808-4D6B-8794-B5FF10DD290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41079EB2-60DA-4A3F-B6CD-4066DA27735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FAD447BE-D202-4084-976A-FB6189102AF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AF3AA36C-61F7-4F64-81B1-D4593B29A402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6B758892-C35B-424D-86CA-CB77A0887CB4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A212BEE2-96D2-4ECE-90B6-6EBC00544782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4" name="Slide Number Placeholder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27404DCE-A409-4957-8D44-0D5354462300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316" y="1005903"/>
            <a:ext cx="4899581" cy="315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632" y="1817116"/>
            <a:ext cx="4034949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F32DC-83B6-4316-A22F-EC54FB621B63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E03EB-763B-4AA3-BB01-0643465FC7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rgbClr val="2365C7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F32DC-83B6-4316-A22F-EC54FB621B63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E03EB-763B-4AA3-BB01-0643465FC7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88211" y="746316"/>
            <a:ext cx="2507433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8570" y="746316"/>
            <a:ext cx="2507433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F32DC-83B6-4316-A22F-EC54FB621B63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E03EB-763B-4AA3-BB01-0643465FC7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F32DC-83B6-4316-A22F-EC54FB621B63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E03EB-763B-4AA3-BB01-0643465FC7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30" y="71164"/>
            <a:ext cx="5649310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255720" y="159368"/>
            <a:ext cx="252659" cy="252729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4" y="0"/>
                </a:moveTo>
                <a:lnTo>
                  <a:pt x="0" y="0"/>
                </a:lnTo>
                <a:lnTo>
                  <a:pt x="0" y="252464"/>
                </a:lnTo>
                <a:lnTo>
                  <a:pt x="252464" y="252464"/>
                </a:lnTo>
                <a:lnTo>
                  <a:pt x="252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F32DC-83B6-4316-A22F-EC54FB621B63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E03EB-763B-4AA3-BB01-0643465FC7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22" y="536168"/>
            <a:ext cx="5649310" cy="2649220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28" y="24434"/>
                </a:lnTo>
                <a:lnTo>
                  <a:pt x="5626328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6830" y="71164"/>
            <a:ext cx="5649310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0670" y="102424"/>
            <a:ext cx="5162874" cy="315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7143" y="781128"/>
            <a:ext cx="452992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1">
                <a:solidFill>
                  <a:srgbClr val="2365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59833" y="3017710"/>
            <a:ext cx="18445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11" y="3017710"/>
            <a:ext cx="132576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F32DC-83B6-4316-A22F-EC54FB621B63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0233" y="3017710"/>
            <a:ext cx="132576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E03EB-763B-4AA3-BB01-0643465FC7A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bject 2"/>
          <p:cNvSpPr>
            <a:spLocks noChangeArrowheads="1"/>
          </p:cNvSpPr>
          <p:nvPr/>
        </p:nvSpPr>
        <p:spPr bwMode="auto">
          <a:xfrm>
            <a:off x="3" y="1589"/>
            <a:ext cx="5757863" cy="1020763"/>
          </a:xfrm>
          <a:custGeom>
            <a:avLst/>
            <a:gdLst>
              <a:gd name="T0" fmla="*/ 0 w 5760085"/>
              <a:gd name="T1" fmla="*/ 0 h 1021080"/>
              <a:gd name="T2" fmla="*/ 5760085 w 5760085"/>
              <a:gd name="T3" fmla="*/ 1021080 h 1021080"/>
            </a:gdLst>
            <a:ahLst/>
            <a:cxnLst/>
            <a:rect l="T0" t="T1" r="T2" b="T3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2"/>
                </a:lnTo>
                <a:lnTo>
                  <a:pt x="5759640" y="1020952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ru-RU"/>
              <a:t>   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738967" y="229724"/>
            <a:ext cx="3959225" cy="691853"/>
          </a:xfrm>
        </p:spPr>
        <p:txBody>
          <a:bodyPr vert="horz" tIns="14602" rtlCol="0">
            <a:normAutofit/>
          </a:bodyPr>
          <a:lstStyle/>
          <a:p>
            <a:pPr marL="12698" eaLnBrk="1" fontAlgn="auto" hangingPunct="1">
              <a:spcBef>
                <a:spcPts val="114"/>
              </a:spcBef>
              <a:spcAft>
                <a:spcPts val="0"/>
              </a:spcAft>
              <a:defRPr/>
            </a:pPr>
            <a:r>
              <a:rPr lang="ru-RU" sz="3400" spc="-5" dirty="0" smtClean="0"/>
              <a:t> </a:t>
            </a:r>
            <a:r>
              <a:rPr lang="ru-RU" sz="4400" spc="-5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Литература</a:t>
            </a:r>
            <a:endParaRPr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9628" y="1050927"/>
            <a:ext cx="4678363" cy="2425021"/>
          </a:xfrm>
          <a:prstGeom prst="rect">
            <a:avLst/>
          </a:prstGeom>
        </p:spPr>
        <p:txBody>
          <a:bodyPr lIns="0" tIns="13968" rIns="0" bIns="0">
            <a:spAutoFit/>
          </a:bodyPr>
          <a:lstStyle/>
          <a:p>
            <a:pPr marL="18412">
              <a:lnSpc>
                <a:spcPts val="1950"/>
              </a:lnSpc>
              <a:spcBef>
                <a:spcPts val="110"/>
              </a:spcBef>
              <a:defRPr/>
            </a:pPr>
            <a:endParaRPr lang="ru-RU" sz="2400" b="1" spc="-20" dirty="0">
              <a:solidFill>
                <a:srgbClr val="0070C0"/>
              </a:solidFill>
              <a:latin typeface="Arial"/>
              <a:cs typeface="Arial"/>
            </a:endParaRPr>
          </a:p>
          <a:p>
            <a:pPr marL="18412">
              <a:lnSpc>
                <a:spcPts val="1950"/>
              </a:lnSpc>
              <a:spcBef>
                <a:spcPts val="110"/>
              </a:spcBef>
              <a:defRPr/>
            </a:pPr>
            <a:r>
              <a:rPr lang="ru-RU" sz="2400" b="1" spc="-2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spc="-2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Тема</a:t>
            </a:r>
            <a:endParaRPr lang="ru-RU" sz="2400" b="1" spc="-2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8412">
              <a:lnSpc>
                <a:spcPts val="1950"/>
              </a:lnSpc>
              <a:spcBef>
                <a:spcPts val="110"/>
              </a:spcBef>
              <a:defRPr/>
            </a:pPr>
            <a:endParaRPr lang="ru-RU" sz="2400" b="1" spc="-20" dirty="0">
              <a:solidFill>
                <a:srgbClr val="0070C0"/>
              </a:solidFill>
              <a:latin typeface="Arial"/>
              <a:cs typeface="Arial"/>
            </a:endParaRPr>
          </a:p>
          <a:p>
            <a:pPr marL="18412">
              <a:lnSpc>
                <a:spcPts val="1950"/>
              </a:lnSpc>
              <a:spcBef>
                <a:spcPts val="110"/>
              </a:spcBef>
              <a:defRPr/>
            </a:pPr>
            <a:endParaRPr lang="ru-RU" sz="2400" b="1" spc="-20" dirty="0">
              <a:solidFill>
                <a:srgbClr val="0070C0"/>
              </a:solidFill>
              <a:latin typeface="Arial"/>
              <a:cs typeface="Arial"/>
            </a:endParaRPr>
          </a:p>
          <a:p>
            <a:pPr marL="18412">
              <a:lnSpc>
                <a:spcPts val="1950"/>
              </a:lnSpc>
              <a:spcBef>
                <a:spcPts val="110"/>
              </a:spcBef>
              <a:defRPr/>
            </a:pPr>
            <a:endParaRPr lang="ru-RU" sz="2400" b="1" spc="-20" dirty="0">
              <a:solidFill>
                <a:srgbClr val="0070C0"/>
              </a:solidFill>
              <a:latin typeface="Arial"/>
              <a:cs typeface="Arial"/>
            </a:endParaRPr>
          </a:p>
          <a:p>
            <a:pPr marL="18412">
              <a:lnSpc>
                <a:spcPts val="1950"/>
              </a:lnSpc>
              <a:spcBef>
                <a:spcPts val="110"/>
              </a:spcBef>
              <a:defRPr/>
            </a:pPr>
            <a:endParaRPr lang="ru-RU" sz="2400" b="1" spc="-20" dirty="0">
              <a:solidFill>
                <a:srgbClr val="0070C0"/>
              </a:solidFill>
              <a:latin typeface="Arial"/>
              <a:cs typeface="Arial"/>
            </a:endParaRPr>
          </a:p>
          <a:p>
            <a:pPr marL="18412">
              <a:lnSpc>
                <a:spcPts val="1950"/>
              </a:lnSpc>
              <a:spcBef>
                <a:spcPts val="110"/>
              </a:spcBef>
              <a:defRPr/>
            </a:pPr>
            <a:endParaRPr lang="ru-RU" sz="2400" b="1" spc="-20" dirty="0">
              <a:solidFill>
                <a:srgbClr val="0070C0"/>
              </a:solidFill>
              <a:latin typeface="Arial"/>
              <a:cs typeface="Arial"/>
            </a:endParaRPr>
          </a:p>
          <a:p>
            <a:pPr marL="18412">
              <a:lnSpc>
                <a:spcPts val="1950"/>
              </a:lnSpc>
              <a:spcBef>
                <a:spcPts val="110"/>
              </a:spcBef>
              <a:defRPr/>
            </a:pPr>
            <a:endParaRPr lang="ru-RU" sz="2400" b="1" spc="-20" dirty="0">
              <a:solidFill>
                <a:srgbClr val="0070C0"/>
              </a:solidFill>
              <a:latin typeface="Arial"/>
              <a:cs typeface="Arial"/>
            </a:endParaRPr>
          </a:p>
          <a:p>
            <a:pPr marL="18412">
              <a:lnSpc>
                <a:spcPts val="1950"/>
              </a:lnSpc>
              <a:spcBef>
                <a:spcPts val="110"/>
              </a:spcBef>
              <a:defRPr/>
            </a:pPr>
            <a:endParaRPr lang="ru-RU" sz="2400" b="1" spc="-20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5125" name="object 5"/>
          <p:cNvSpPr>
            <a:spLocks noChangeArrowheads="1"/>
          </p:cNvSpPr>
          <p:nvPr/>
        </p:nvSpPr>
        <p:spPr bwMode="auto">
          <a:xfrm>
            <a:off x="454025" y="1050928"/>
            <a:ext cx="344488" cy="676274"/>
          </a:xfrm>
          <a:custGeom>
            <a:avLst/>
            <a:gdLst>
              <a:gd name="T0" fmla="*/ 345101 w 344170"/>
              <a:gd name="T1" fmla="*/ 0 h 676275"/>
              <a:gd name="T2" fmla="*/ 0 w 344170"/>
              <a:gd name="T3" fmla="*/ 0 h 676275"/>
              <a:gd name="T4" fmla="*/ 0 w 344170"/>
              <a:gd name="T5" fmla="*/ 675751 h 676275"/>
              <a:gd name="T6" fmla="*/ 345101 w 344170"/>
              <a:gd name="T7" fmla="*/ 675751 h 676275"/>
              <a:gd name="T8" fmla="*/ 345101 w 344170"/>
              <a:gd name="T9" fmla="*/ 0 h 6762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4170"/>
              <a:gd name="T16" fmla="*/ 0 h 676275"/>
              <a:gd name="T17" fmla="*/ 344170 w 344170"/>
              <a:gd name="T18" fmla="*/ 676275 h 67627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4170" h="676275">
                <a:moveTo>
                  <a:pt x="343828" y="0"/>
                </a:moveTo>
                <a:lnTo>
                  <a:pt x="0" y="0"/>
                </a:lnTo>
                <a:lnTo>
                  <a:pt x="0" y="675751"/>
                </a:lnTo>
                <a:lnTo>
                  <a:pt x="343828" y="675751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126" name="object 6"/>
          <p:cNvSpPr>
            <a:spLocks noChangeArrowheads="1"/>
          </p:cNvSpPr>
          <p:nvPr/>
        </p:nvSpPr>
        <p:spPr bwMode="auto">
          <a:xfrm>
            <a:off x="454025" y="1979613"/>
            <a:ext cx="344488" cy="1035511"/>
          </a:xfrm>
          <a:custGeom>
            <a:avLst/>
            <a:gdLst>
              <a:gd name="T0" fmla="*/ 345101 w 344170"/>
              <a:gd name="T1" fmla="*/ 0 h 680719"/>
              <a:gd name="T2" fmla="*/ 0 w 344170"/>
              <a:gd name="T3" fmla="*/ 0 h 680719"/>
              <a:gd name="T4" fmla="*/ 0 w 344170"/>
              <a:gd name="T5" fmla="*/ 2522615 h 680719"/>
              <a:gd name="T6" fmla="*/ 345101 w 344170"/>
              <a:gd name="T7" fmla="*/ 2522615 h 680719"/>
              <a:gd name="T8" fmla="*/ 345101 w 344170"/>
              <a:gd name="T9" fmla="*/ 0 h 6807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4170"/>
              <a:gd name="T16" fmla="*/ 0 h 680719"/>
              <a:gd name="T17" fmla="*/ 344170 w 344170"/>
              <a:gd name="T18" fmla="*/ 680719 h 6807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39598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grpSp>
        <p:nvGrpSpPr>
          <p:cNvPr id="2" name="object 10"/>
          <p:cNvGrpSpPr>
            <a:grpSpLocks/>
          </p:cNvGrpSpPr>
          <p:nvPr/>
        </p:nvGrpSpPr>
        <p:grpSpPr bwMode="auto">
          <a:xfrm>
            <a:off x="4684713" y="212725"/>
            <a:ext cx="635000" cy="635000"/>
            <a:chOff x="4686759" y="212868"/>
            <a:chExt cx="634365" cy="634365"/>
          </a:xfrm>
        </p:grpSpPr>
        <p:sp>
          <p:nvSpPr>
            <p:cNvPr id="5142" name="object 11"/>
            <p:cNvSpPr>
              <a:spLocks noChangeArrowheads="1"/>
            </p:cNvSpPr>
            <p:nvPr/>
          </p:nvSpPr>
          <p:spPr bwMode="auto">
            <a:xfrm>
              <a:off x="4701999" y="228108"/>
              <a:ext cx="603885" cy="603885"/>
            </a:xfrm>
            <a:custGeom>
              <a:avLst/>
              <a:gdLst>
                <a:gd name="T0" fmla="*/ 603608 w 603885"/>
                <a:gd name="T1" fmla="*/ 0 h 603885"/>
                <a:gd name="T2" fmla="*/ 0 w 603885"/>
                <a:gd name="T3" fmla="*/ 0 h 603885"/>
                <a:gd name="T4" fmla="*/ 0 w 603885"/>
                <a:gd name="T5" fmla="*/ 603609 h 603885"/>
                <a:gd name="T6" fmla="*/ 603608 w 603885"/>
                <a:gd name="T7" fmla="*/ 603609 h 603885"/>
                <a:gd name="T8" fmla="*/ 603608 w 603885"/>
                <a:gd name="T9" fmla="*/ 0 h 6038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3885"/>
                <a:gd name="T16" fmla="*/ 0 h 603885"/>
                <a:gd name="T17" fmla="*/ 603885 w 603885"/>
                <a:gd name="T18" fmla="*/ 603885 h 6038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3885" h="603885">
                  <a:moveTo>
                    <a:pt x="603608" y="0"/>
                  </a:moveTo>
                  <a:lnTo>
                    <a:pt x="0" y="0"/>
                  </a:lnTo>
                  <a:lnTo>
                    <a:pt x="0" y="603609"/>
                  </a:lnTo>
                  <a:lnTo>
                    <a:pt x="603608" y="603609"/>
                  </a:lnTo>
                  <a:lnTo>
                    <a:pt x="603608" y="0"/>
                  </a:lnTo>
                  <a:close/>
                </a:path>
              </a:pathLst>
            </a:custGeom>
            <a:solidFill>
              <a:srgbClr val="00A65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143" name="object 12"/>
            <p:cNvSpPr>
              <a:spLocks noChangeArrowheads="1"/>
            </p:cNvSpPr>
            <p:nvPr/>
          </p:nvSpPr>
          <p:spPr bwMode="auto">
            <a:xfrm>
              <a:off x="4701999" y="228108"/>
              <a:ext cx="603885" cy="603885"/>
            </a:xfrm>
            <a:custGeom>
              <a:avLst/>
              <a:gdLst>
                <a:gd name="T0" fmla="*/ 0 w 603885"/>
                <a:gd name="T1" fmla="*/ 0 h 603885"/>
                <a:gd name="T2" fmla="*/ 603608 w 603885"/>
                <a:gd name="T3" fmla="*/ 0 h 603885"/>
                <a:gd name="T4" fmla="*/ 603608 w 603885"/>
                <a:gd name="T5" fmla="*/ 603609 h 603885"/>
                <a:gd name="T6" fmla="*/ 0 w 603885"/>
                <a:gd name="T7" fmla="*/ 603609 h 603885"/>
                <a:gd name="T8" fmla="*/ 0 w 603885"/>
                <a:gd name="T9" fmla="*/ 0 h 6038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3885"/>
                <a:gd name="T16" fmla="*/ 0 h 603885"/>
                <a:gd name="T17" fmla="*/ 603885 w 603885"/>
                <a:gd name="T18" fmla="*/ 603885 h 6038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3885" h="603885">
                  <a:moveTo>
                    <a:pt x="0" y="0"/>
                  </a:moveTo>
                  <a:lnTo>
                    <a:pt x="603608" y="0"/>
                  </a:lnTo>
                  <a:lnTo>
                    <a:pt x="603608" y="603609"/>
                  </a:lnTo>
                  <a:lnTo>
                    <a:pt x="0" y="60360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0481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922841" y="249241"/>
            <a:ext cx="173037" cy="369970"/>
          </a:xfrm>
          <a:prstGeom prst="rect">
            <a:avLst/>
          </a:prstGeom>
        </p:spPr>
        <p:txBody>
          <a:bodyPr lIns="0" tIns="15872" rIns="0" bIns="0">
            <a:spAutoFit/>
          </a:bodyPr>
          <a:lstStyle/>
          <a:p>
            <a:pPr>
              <a:spcBef>
                <a:spcPts val="125"/>
              </a:spcBef>
              <a:defRPr/>
            </a:pPr>
            <a:r>
              <a:rPr lang="en-US" sz="2300" b="1" spc="10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23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97425" y="541340"/>
            <a:ext cx="438150" cy="212236"/>
          </a:xfrm>
          <a:prstGeom prst="rect">
            <a:avLst/>
          </a:prstGeom>
        </p:spPr>
        <p:txBody>
          <a:bodyPr lIns="0" tIns="12063" rIns="0" bIns="0">
            <a:spAutoFit/>
          </a:bodyPr>
          <a:lstStyle/>
          <a:p>
            <a:pPr>
              <a:spcBef>
                <a:spcPts val="95"/>
              </a:spcBef>
              <a:defRPr/>
            </a:pPr>
            <a:r>
              <a:rPr sz="1300" spc="5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1300" spc="-5" dirty="0">
                <a:solidFill>
                  <a:srgbClr val="FFFFFF"/>
                </a:solidFill>
                <a:latin typeface="Arial"/>
                <a:cs typeface="Arial"/>
              </a:rPr>
              <a:t>ласс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5" name="object 15"/>
          <p:cNvGrpSpPr>
            <a:grpSpLocks/>
          </p:cNvGrpSpPr>
          <p:nvPr/>
        </p:nvGrpSpPr>
        <p:grpSpPr bwMode="auto">
          <a:xfrm>
            <a:off x="346077" y="288928"/>
            <a:ext cx="468313" cy="466725"/>
            <a:chOff x="346532" y="289010"/>
            <a:chExt cx="467359" cy="466725"/>
          </a:xfrm>
        </p:grpSpPr>
        <p:sp>
          <p:nvSpPr>
            <p:cNvPr id="5131" name="object 16"/>
            <p:cNvSpPr>
              <a:spLocks noChangeArrowheads="1"/>
            </p:cNvSpPr>
            <p:nvPr/>
          </p:nvSpPr>
          <p:spPr bwMode="auto">
            <a:xfrm>
              <a:off x="347903" y="290381"/>
              <a:ext cx="325120" cy="464184"/>
            </a:xfrm>
            <a:custGeom>
              <a:avLst/>
              <a:gdLst>
                <a:gd name="T0" fmla="*/ 301975 w 325120"/>
                <a:gd name="T1" fmla="*/ 0 h 464184"/>
                <a:gd name="T2" fmla="*/ 22673 w 325120"/>
                <a:gd name="T3" fmla="*/ 0 h 464184"/>
                <a:gd name="T4" fmla="*/ 13828 w 325120"/>
                <a:gd name="T5" fmla="*/ 1961 h 464184"/>
                <a:gd name="T6" fmla="*/ 6623 w 325120"/>
                <a:gd name="T7" fmla="*/ 6956 h 464184"/>
                <a:gd name="T8" fmla="*/ 1775 w 325120"/>
                <a:gd name="T9" fmla="*/ 14269 h 464184"/>
                <a:gd name="T10" fmla="*/ 0 w 325120"/>
                <a:gd name="T11" fmla="*/ 23183 h 464184"/>
                <a:gd name="T12" fmla="*/ 0 w 325120"/>
                <a:gd name="T13" fmla="*/ 440585 h 464184"/>
                <a:gd name="T14" fmla="*/ 1822 w 325120"/>
                <a:gd name="T15" fmla="*/ 449613 h 464184"/>
                <a:gd name="T16" fmla="*/ 6791 w 325120"/>
                <a:gd name="T17" fmla="*/ 456985 h 464184"/>
                <a:gd name="T18" fmla="*/ 14162 w 325120"/>
                <a:gd name="T19" fmla="*/ 461954 h 464184"/>
                <a:gd name="T20" fmla="*/ 23187 w 325120"/>
                <a:gd name="T21" fmla="*/ 463777 h 464184"/>
                <a:gd name="T22" fmla="*/ 301457 w 325120"/>
                <a:gd name="T23" fmla="*/ 463777 h 464184"/>
                <a:gd name="T24" fmla="*/ 310484 w 325120"/>
                <a:gd name="T25" fmla="*/ 461954 h 464184"/>
                <a:gd name="T26" fmla="*/ 317856 w 325120"/>
                <a:gd name="T27" fmla="*/ 456985 h 464184"/>
                <a:gd name="T28" fmla="*/ 322826 w 325120"/>
                <a:gd name="T29" fmla="*/ 449613 h 464184"/>
                <a:gd name="T30" fmla="*/ 324648 w 325120"/>
                <a:gd name="T31" fmla="*/ 440585 h 464184"/>
                <a:gd name="T32" fmla="*/ 324648 w 325120"/>
                <a:gd name="T33" fmla="*/ 250804 h 464184"/>
                <a:gd name="T34" fmla="*/ 321185 w 325120"/>
                <a:gd name="T35" fmla="*/ 247345 h 464184"/>
                <a:gd name="T36" fmla="*/ 312649 w 325120"/>
                <a:gd name="T37" fmla="*/ 247345 h 464184"/>
                <a:gd name="T38" fmla="*/ 309190 w 325120"/>
                <a:gd name="T39" fmla="*/ 250804 h 464184"/>
                <a:gd name="T40" fmla="*/ 309190 w 325120"/>
                <a:gd name="T41" fmla="*/ 444855 h 464184"/>
                <a:gd name="T42" fmla="*/ 305727 w 325120"/>
                <a:gd name="T43" fmla="*/ 448318 h 464184"/>
                <a:gd name="T44" fmla="*/ 18921 w 325120"/>
                <a:gd name="T45" fmla="*/ 448318 h 464184"/>
                <a:gd name="T46" fmla="*/ 15458 w 325120"/>
                <a:gd name="T47" fmla="*/ 444855 h 464184"/>
                <a:gd name="T48" fmla="*/ 15458 w 325120"/>
                <a:gd name="T49" fmla="*/ 18914 h 464184"/>
                <a:gd name="T50" fmla="*/ 18921 w 325120"/>
                <a:gd name="T51" fmla="*/ 15454 h 464184"/>
                <a:gd name="T52" fmla="*/ 305727 w 325120"/>
                <a:gd name="T53" fmla="*/ 15454 h 464184"/>
                <a:gd name="T54" fmla="*/ 309190 w 325120"/>
                <a:gd name="T55" fmla="*/ 18914 h 464184"/>
                <a:gd name="T56" fmla="*/ 309190 w 325120"/>
                <a:gd name="T57" fmla="*/ 73832 h 464184"/>
                <a:gd name="T58" fmla="*/ 312649 w 325120"/>
                <a:gd name="T59" fmla="*/ 77292 h 464184"/>
                <a:gd name="T60" fmla="*/ 321185 w 325120"/>
                <a:gd name="T61" fmla="*/ 77292 h 464184"/>
                <a:gd name="T62" fmla="*/ 324648 w 325120"/>
                <a:gd name="T63" fmla="*/ 73832 h 464184"/>
                <a:gd name="T64" fmla="*/ 324648 w 325120"/>
                <a:gd name="T65" fmla="*/ 23183 h 464184"/>
                <a:gd name="T66" fmla="*/ 322873 w 325120"/>
                <a:gd name="T67" fmla="*/ 14269 h 464184"/>
                <a:gd name="T68" fmla="*/ 318025 w 325120"/>
                <a:gd name="T69" fmla="*/ 6956 h 464184"/>
                <a:gd name="T70" fmla="*/ 310820 w 325120"/>
                <a:gd name="T71" fmla="*/ 1961 h 464184"/>
                <a:gd name="T72" fmla="*/ 301975 w 325120"/>
                <a:gd name="T73" fmla="*/ 0 h 4641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25120"/>
                <a:gd name="T112" fmla="*/ 0 h 464184"/>
                <a:gd name="T113" fmla="*/ 325120 w 325120"/>
                <a:gd name="T114" fmla="*/ 464184 h 46418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25120" h="464184">
                  <a:moveTo>
                    <a:pt x="301975" y="0"/>
                  </a:moveTo>
                  <a:lnTo>
                    <a:pt x="22673" y="0"/>
                  </a:lnTo>
                  <a:lnTo>
                    <a:pt x="13828" y="1961"/>
                  </a:lnTo>
                  <a:lnTo>
                    <a:pt x="6623" y="6956"/>
                  </a:lnTo>
                  <a:lnTo>
                    <a:pt x="1775" y="14269"/>
                  </a:lnTo>
                  <a:lnTo>
                    <a:pt x="0" y="23183"/>
                  </a:lnTo>
                  <a:lnTo>
                    <a:pt x="0" y="440585"/>
                  </a:lnTo>
                  <a:lnTo>
                    <a:pt x="1822" y="449613"/>
                  </a:lnTo>
                  <a:lnTo>
                    <a:pt x="6791" y="456985"/>
                  </a:lnTo>
                  <a:lnTo>
                    <a:pt x="14162" y="461954"/>
                  </a:lnTo>
                  <a:lnTo>
                    <a:pt x="23187" y="463777"/>
                  </a:lnTo>
                  <a:lnTo>
                    <a:pt x="301457" y="463777"/>
                  </a:lnTo>
                  <a:lnTo>
                    <a:pt x="310484" y="461954"/>
                  </a:lnTo>
                  <a:lnTo>
                    <a:pt x="317856" y="456985"/>
                  </a:lnTo>
                  <a:lnTo>
                    <a:pt x="322826" y="449613"/>
                  </a:lnTo>
                  <a:lnTo>
                    <a:pt x="324648" y="440585"/>
                  </a:lnTo>
                  <a:lnTo>
                    <a:pt x="324648" y="250804"/>
                  </a:lnTo>
                  <a:lnTo>
                    <a:pt x="321185" y="247345"/>
                  </a:lnTo>
                  <a:lnTo>
                    <a:pt x="312649" y="247345"/>
                  </a:lnTo>
                  <a:lnTo>
                    <a:pt x="309190" y="250804"/>
                  </a:lnTo>
                  <a:lnTo>
                    <a:pt x="309190" y="444855"/>
                  </a:lnTo>
                  <a:lnTo>
                    <a:pt x="305727" y="448318"/>
                  </a:lnTo>
                  <a:lnTo>
                    <a:pt x="18921" y="448318"/>
                  </a:lnTo>
                  <a:lnTo>
                    <a:pt x="15458" y="444855"/>
                  </a:lnTo>
                  <a:lnTo>
                    <a:pt x="15458" y="18914"/>
                  </a:lnTo>
                  <a:lnTo>
                    <a:pt x="18921" y="15454"/>
                  </a:lnTo>
                  <a:lnTo>
                    <a:pt x="305727" y="15454"/>
                  </a:lnTo>
                  <a:lnTo>
                    <a:pt x="309190" y="18914"/>
                  </a:lnTo>
                  <a:lnTo>
                    <a:pt x="309190" y="73832"/>
                  </a:lnTo>
                  <a:lnTo>
                    <a:pt x="312649" y="77292"/>
                  </a:lnTo>
                  <a:lnTo>
                    <a:pt x="321185" y="77292"/>
                  </a:lnTo>
                  <a:lnTo>
                    <a:pt x="324648" y="73832"/>
                  </a:lnTo>
                  <a:lnTo>
                    <a:pt x="324648" y="23183"/>
                  </a:lnTo>
                  <a:lnTo>
                    <a:pt x="322873" y="14269"/>
                  </a:lnTo>
                  <a:lnTo>
                    <a:pt x="318025" y="6956"/>
                  </a:lnTo>
                  <a:lnTo>
                    <a:pt x="310820" y="1961"/>
                  </a:lnTo>
                  <a:lnTo>
                    <a:pt x="301975" y="0"/>
                  </a:lnTo>
                  <a:close/>
                </a:path>
              </a:pathLst>
            </a:custGeom>
            <a:solidFill>
              <a:srgbClr val="00AEE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132" name="object 17"/>
            <p:cNvSpPr>
              <a:spLocks noChangeArrowheads="1"/>
            </p:cNvSpPr>
            <p:nvPr/>
          </p:nvSpPr>
          <p:spPr bwMode="auto">
            <a:xfrm>
              <a:off x="347903" y="290381"/>
              <a:ext cx="325120" cy="464184"/>
            </a:xfrm>
            <a:custGeom>
              <a:avLst/>
              <a:gdLst>
                <a:gd name="T0" fmla="*/ 23187 w 325120"/>
                <a:gd name="T1" fmla="*/ 463777 h 464184"/>
                <a:gd name="T2" fmla="*/ 301457 w 325120"/>
                <a:gd name="T3" fmla="*/ 463777 h 464184"/>
                <a:gd name="T4" fmla="*/ 310484 w 325120"/>
                <a:gd name="T5" fmla="*/ 461954 h 464184"/>
                <a:gd name="T6" fmla="*/ 317856 w 325120"/>
                <a:gd name="T7" fmla="*/ 456985 h 464184"/>
                <a:gd name="T8" fmla="*/ 322826 w 325120"/>
                <a:gd name="T9" fmla="*/ 449613 h 464184"/>
                <a:gd name="T10" fmla="*/ 324648 w 325120"/>
                <a:gd name="T11" fmla="*/ 440585 h 464184"/>
                <a:gd name="T12" fmla="*/ 324648 w 325120"/>
                <a:gd name="T13" fmla="*/ 255074 h 464184"/>
                <a:gd name="T14" fmla="*/ 324648 w 325120"/>
                <a:gd name="T15" fmla="*/ 250804 h 464184"/>
                <a:gd name="T16" fmla="*/ 321185 w 325120"/>
                <a:gd name="T17" fmla="*/ 247345 h 464184"/>
                <a:gd name="T18" fmla="*/ 316919 w 325120"/>
                <a:gd name="T19" fmla="*/ 247345 h 464184"/>
                <a:gd name="T20" fmla="*/ 312649 w 325120"/>
                <a:gd name="T21" fmla="*/ 247345 h 464184"/>
                <a:gd name="T22" fmla="*/ 309190 w 325120"/>
                <a:gd name="T23" fmla="*/ 250804 h 464184"/>
                <a:gd name="T24" fmla="*/ 309190 w 325120"/>
                <a:gd name="T25" fmla="*/ 255074 h 464184"/>
                <a:gd name="T26" fmla="*/ 309190 w 325120"/>
                <a:gd name="T27" fmla="*/ 440585 h 464184"/>
                <a:gd name="T28" fmla="*/ 309190 w 325120"/>
                <a:gd name="T29" fmla="*/ 444855 h 464184"/>
                <a:gd name="T30" fmla="*/ 305727 w 325120"/>
                <a:gd name="T31" fmla="*/ 448318 h 464184"/>
                <a:gd name="T32" fmla="*/ 301457 w 325120"/>
                <a:gd name="T33" fmla="*/ 448318 h 464184"/>
                <a:gd name="T34" fmla="*/ 23187 w 325120"/>
                <a:gd name="T35" fmla="*/ 448318 h 464184"/>
                <a:gd name="T36" fmla="*/ 18921 w 325120"/>
                <a:gd name="T37" fmla="*/ 448318 h 464184"/>
                <a:gd name="T38" fmla="*/ 15458 w 325120"/>
                <a:gd name="T39" fmla="*/ 444855 h 464184"/>
                <a:gd name="T40" fmla="*/ 15458 w 325120"/>
                <a:gd name="T41" fmla="*/ 440585 h 464184"/>
                <a:gd name="T42" fmla="*/ 15458 w 325120"/>
                <a:gd name="T43" fmla="*/ 23183 h 464184"/>
                <a:gd name="T44" fmla="*/ 15458 w 325120"/>
                <a:gd name="T45" fmla="*/ 18914 h 464184"/>
                <a:gd name="T46" fmla="*/ 18921 w 325120"/>
                <a:gd name="T47" fmla="*/ 15454 h 464184"/>
                <a:gd name="T48" fmla="*/ 23187 w 325120"/>
                <a:gd name="T49" fmla="*/ 15454 h 464184"/>
                <a:gd name="T50" fmla="*/ 301457 w 325120"/>
                <a:gd name="T51" fmla="*/ 15454 h 464184"/>
                <a:gd name="T52" fmla="*/ 305727 w 325120"/>
                <a:gd name="T53" fmla="*/ 15454 h 464184"/>
                <a:gd name="T54" fmla="*/ 309190 w 325120"/>
                <a:gd name="T55" fmla="*/ 18914 h 464184"/>
                <a:gd name="T56" fmla="*/ 309190 w 325120"/>
                <a:gd name="T57" fmla="*/ 23183 h 464184"/>
                <a:gd name="T58" fmla="*/ 309190 w 325120"/>
                <a:gd name="T59" fmla="*/ 69562 h 464184"/>
                <a:gd name="T60" fmla="*/ 309190 w 325120"/>
                <a:gd name="T61" fmla="*/ 73832 h 464184"/>
                <a:gd name="T62" fmla="*/ 312649 w 325120"/>
                <a:gd name="T63" fmla="*/ 77292 h 464184"/>
                <a:gd name="T64" fmla="*/ 316919 w 325120"/>
                <a:gd name="T65" fmla="*/ 77292 h 464184"/>
                <a:gd name="T66" fmla="*/ 321185 w 325120"/>
                <a:gd name="T67" fmla="*/ 77292 h 464184"/>
                <a:gd name="T68" fmla="*/ 324648 w 325120"/>
                <a:gd name="T69" fmla="*/ 73832 h 464184"/>
                <a:gd name="T70" fmla="*/ 324648 w 325120"/>
                <a:gd name="T71" fmla="*/ 69562 h 464184"/>
                <a:gd name="T72" fmla="*/ 324648 w 325120"/>
                <a:gd name="T73" fmla="*/ 23183 h 464184"/>
                <a:gd name="T74" fmla="*/ 322873 w 325120"/>
                <a:gd name="T75" fmla="*/ 14269 h 464184"/>
                <a:gd name="T76" fmla="*/ 318025 w 325120"/>
                <a:gd name="T77" fmla="*/ 6956 h 464184"/>
                <a:gd name="T78" fmla="*/ 310820 w 325120"/>
                <a:gd name="T79" fmla="*/ 1961 h 464184"/>
                <a:gd name="T80" fmla="*/ 301975 w 325120"/>
                <a:gd name="T81" fmla="*/ 0 h 464184"/>
                <a:gd name="T82" fmla="*/ 22673 w 325120"/>
                <a:gd name="T83" fmla="*/ 0 h 464184"/>
                <a:gd name="T84" fmla="*/ 13828 w 325120"/>
                <a:gd name="T85" fmla="*/ 1961 h 464184"/>
                <a:gd name="T86" fmla="*/ 6623 w 325120"/>
                <a:gd name="T87" fmla="*/ 6956 h 464184"/>
                <a:gd name="T88" fmla="*/ 1775 w 325120"/>
                <a:gd name="T89" fmla="*/ 14269 h 464184"/>
                <a:gd name="T90" fmla="*/ 0 w 325120"/>
                <a:gd name="T91" fmla="*/ 23183 h 464184"/>
                <a:gd name="T92" fmla="*/ 0 w 325120"/>
                <a:gd name="T93" fmla="*/ 440585 h 464184"/>
                <a:gd name="T94" fmla="*/ 1822 w 325120"/>
                <a:gd name="T95" fmla="*/ 449613 h 464184"/>
                <a:gd name="T96" fmla="*/ 6791 w 325120"/>
                <a:gd name="T97" fmla="*/ 456985 h 464184"/>
                <a:gd name="T98" fmla="*/ 14162 w 325120"/>
                <a:gd name="T99" fmla="*/ 461954 h 464184"/>
                <a:gd name="T100" fmla="*/ 23187 w 325120"/>
                <a:gd name="T101" fmla="*/ 463777 h 46418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25120"/>
                <a:gd name="T154" fmla="*/ 0 h 464184"/>
                <a:gd name="T155" fmla="*/ 325120 w 325120"/>
                <a:gd name="T156" fmla="*/ 464184 h 46418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25120" h="464184">
                  <a:moveTo>
                    <a:pt x="23187" y="463777"/>
                  </a:moveTo>
                  <a:lnTo>
                    <a:pt x="301457" y="463777"/>
                  </a:lnTo>
                  <a:lnTo>
                    <a:pt x="310484" y="461954"/>
                  </a:lnTo>
                  <a:lnTo>
                    <a:pt x="317856" y="456985"/>
                  </a:lnTo>
                  <a:lnTo>
                    <a:pt x="322826" y="449613"/>
                  </a:lnTo>
                  <a:lnTo>
                    <a:pt x="324648" y="440585"/>
                  </a:lnTo>
                  <a:lnTo>
                    <a:pt x="324648" y="255074"/>
                  </a:lnTo>
                  <a:lnTo>
                    <a:pt x="324648" y="250804"/>
                  </a:lnTo>
                  <a:lnTo>
                    <a:pt x="321185" y="247345"/>
                  </a:lnTo>
                  <a:lnTo>
                    <a:pt x="316919" y="247345"/>
                  </a:lnTo>
                  <a:lnTo>
                    <a:pt x="312649" y="247345"/>
                  </a:lnTo>
                  <a:lnTo>
                    <a:pt x="309190" y="250804"/>
                  </a:lnTo>
                  <a:lnTo>
                    <a:pt x="309190" y="255074"/>
                  </a:lnTo>
                  <a:lnTo>
                    <a:pt x="309190" y="440585"/>
                  </a:lnTo>
                  <a:lnTo>
                    <a:pt x="309190" y="444855"/>
                  </a:lnTo>
                  <a:lnTo>
                    <a:pt x="305727" y="448318"/>
                  </a:lnTo>
                  <a:lnTo>
                    <a:pt x="301457" y="448318"/>
                  </a:lnTo>
                  <a:lnTo>
                    <a:pt x="23187" y="448318"/>
                  </a:lnTo>
                  <a:lnTo>
                    <a:pt x="18921" y="448318"/>
                  </a:lnTo>
                  <a:lnTo>
                    <a:pt x="15458" y="444855"/>
                  </a:lnTo>
                  <a:lnTo>
                    <a:pt x="15458" y="440585"/>
                  </a:lnTo>
                  <a:lnTo>
                    <a:pt x="15458" y="23183"/>
                  </a:lnTo>
                  <a:lnTo>
                    <a:pt x="15458" y="18914"/>
                  </a:lnTo>
                  <a:lnTo>
                    <a:pt x="18921" y="15454"/>
                  </a:lnTo>
                  <a:lnTo>
                    <a:pt x="23187" y="15454"/>
                  </a:lnTo>
                  <a:lnTo>
                    <a:pt x="301457" y="15454"/>
                  </a:lnTo>
                  <a:lnTo>
                    <a:pt x="305727" y="15454"/>
                  </a:lnTo>
                  <a:lnTo>
                    <a:pt x="309190" y="18914"/>
                  </a:lnTo>
                  <a:lnTo>
                    <a:pt x="309190" y="23183"/>
                  </a:lnTo>
                  <a:lnTo>
                    <a:pt x="309190" y="69562"/>
                  </a:lnTo>
                  <a:lnTo>
                    <a:pt x="309190" y="73832"/>
                  </a:lnTo>
                  <a:lnTo>
                    <a:pt x="312649" y="77292"/>
                  </a:lnTo>
                  <a:lnTo>
                    <a:pt x="316919" y="77292"/>
                  </a:lnTo>
                  <a:lnTo>
                    <a:pt x="321185" y="77292"/>
                  </a:lnTo>
                  <a:lnTo>
                    <a:pt x="324648" y="73832"/>
                  </a:lnTo>
                  <a:lnTo>
                    <a:pt x="324648" y="69562"/>
                  </a:lnTo>
                  <a:lnTo>
                    <a:pt x="324648" y="23183"/>
                  </a:lnTo>
                  <a:lnTo>
                    <a:pt x="322873" y="14269"/>
                  </a:lnTo>
                  <a:lnTo>
                    <a:pt x="318025" y="6956"/>
                  </a:lnTo>
                  <a:lnTo>
                    <a:pt x="310820" y="1961"/>
                  </a:lnTo>
                  <a:lnTo>
                    <a:pt x="301975" y="0"/>
                  </a:lnTo>
                  <a:lnTo>
                    <a:pt x="22673" y="0"/>
                  </a:lnTo>
                  <a:lnTo>
                    <a:pt x="13828" y="1961"/>
                  </a:lnTo>
                  <a:lnTo>
                    <a:pt x="6623" y="6956"/>
                  </a:lnTo>
                  <a:lnTo>
                    <a:pt x="1775" y="14269"/>
                  </a:lnTo>
                  <a:lnTo>
                    <a:pt x="0" y="23183"/>
                  </a:lnTo>
                  <a:lnTo>
                    <a:pt x="0" y="440585"/>
                  </a:lnTo>
                  <a:lnTo>
                    <a:pt x="1822" y="449613"/>
                  </a:lnTo>
                  <a:lnTo>
                    <a:pt x="6791" y="456985"/>
                  </a:lnTo>
                  <a:lnTo>
                    <a:pt x="14162" y="461954"/>
                  </a:lnTo>
                  <a:lnTo>
                    <a:pt x="23187" y="463777"/>
                  </a:lnTo>
                  <a:close/>
                </a:path>
              </a:pathLst>
            </a:custGeom>
            <a:noFill/>
            <a:ln w="3175">
              <a:solidFill>
                <a:srgbClr val="00AE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133" name="object 18"/>
            <p:cNvSpPr>
              <a:spLocks noChangeArrowheads="1"/>
            </p:cNvSpPr>
            <p:nvPr/>
          </p:nvSpPr>
          <p:spPr bwMode="auto">
            <a:xfrm>
              <a:off x="393882" y="305318"/>
              <a:ext cx="418465" cy="418465"/>
            </a:xfrm>
            <a:custGeom>
              <a:avLst/>
              <a:gdLst>
                <a:gd name="T0" fmla="*/ 352473 w 418465"/>
                <a:gd name="T1" fmla="*/ 11192 h 418465"/>
                <a:gd name="T2" fmla="*/ 34678 w 418465"/>
                <a:gd name="T3" fmla="*/ 329086 h 418465"/>
                <a:gd name="T4" fmla="*/ 33761 w 418465"/>
                <a:gd name="T5" fmla="*/ 330761 h 418465"/>
                <a:gd name="T6" fmla="*/ 245 w 418465"/>
                <a:gd name="T7" fmla="*/ 412274 h 418465"/>
                <a:gd name="T8" fmla="*/ 5529 w 418465"/>
                <a:gd name="T9" fmla="*/ 417920 h 418465"/>
                <a:gd name="T10" fmla="*/ 10213 w 418465"/>
                <a:gd name="T11" fmla="*/ 417711 h 418465"/>
                <a:gd name="T12" fmla="*/ 22816 w 418465"/>
                <a:gd name="T13" fmla="*/ 395507 h 418465"/>
                <a:gd name="T14" fmla="*/ 65430 w 418465"/>
                <a:gd name="T15" fmla="*/ 347241 h 418465"/>
                <a:gd name="T16" fmla="*/ 307051 w 418465"/>
                <a:gd name="T17" fmla="*/ 78479 h 418465"/>
                <a:gd name="T18" fmla="*/ 317981 w 418465"/>
                <a:gd name="T19" fmla="*/ 67549 h 418465"/>
                <a:gd name="T20" fmla="*/ 352438 w 418465"/>
                <a:gd name="T21" fmla="*/ 54918 h 418465"/>
                <a:gd name="T22" fmla="*/ 369260 w 418465"/>
                <a:gd name="T23" fmla="*/ 16300 h 418465"/>
                <a:gd name="T24" fmla="*/ 408786 w 418465"/>
                <a:gd name="T25" fmla="*/ 14014 h 418465"/>
                <a:gd name="T26" fmla="*/ 406805 w 418465"/>
                <a:gd name="T27" fmla="*/ 11192 h 418465"/>
                <a:gd name="T28" fmla="*/ 43498 w 418465"/>
                <a:gd name="T29" fmla="*/ 347241 h 418465"/>
                <a:gd name="T30" fmla="*/ 22816 w 418465"/>
                <a:gd name="T31" fmla="*/ 395507 h 418465"/>
                <a:gd name="T32" fmla="*/ 88492 w 418465"/>
                <a:gd name="T33" fmla="*/ 384141 h 418465"/>
                <a:gd name="T34" fmla="*/ 89932 w 418465"/>
                <a:gd name="T35" fmla="*/ 382960 h 418465"/>
                <a:gd name="T36" fmla="*/ 84654 w 418465"/>
                <a:gd name="T37" fmla="*/ 366465 h 418465"/>
                <a:gd name="T38" fmla="*/ 328910 w 418465"/>
                <a:gd name="T39" fmla="*/ 78479 h 418465"/>
                <a:gd name="T40" fmla="*/ 339840 w 418465"/>
                <a:gd name="T41" fmla="*/ 111268 h 418465"/>
                <a:gd name="T42" fmla="*/ 106502 w 418465"/>
                <a:gd name="T43" fmla="*/ 366465 h 418465"/>
                <a:gd name="T44" fmla="*/ 350770 w 418465"/>
                <a:gd name="T45" fmla="*/ 100338 h 418465"/>
                <a:gd name="T46" fmla="*/ 352438 w 418465"/>
                <a:gd name="T47" fmla="*/ 54918 h 418465"/>
                <a:gd name="T48" fmla="*/ 363402 w 418465"/>
                <a:gd name="T49" fmla="*/ 87713 h 418465"/>
                <a:gd name="T50" fmla="*/ 372632 w 418465"/>
                <a:gd name="T51" fmla="*/ 100338 h 418465"/>
                <a:gd name="T52" fmla="*/ 374291 w 418465"/>
                <a:gd name="T53" fmla="*/ 76817 h 418465"/>
                <a:gd name="T54" fmla="*/ 408786 w 418465"/>
                <a:gd name="T55" fmla="*/ 14014 h 418465"/>
                <a:gd name="T56" fmla="*/ 393804 w 418465"/>
                <a:gd name="T57" fmla="*/ 18301 h 418465"/>
                <a:gd name="T58" fmla="*/ 404345 w 418465"/>
                <a:gd name="T59" fmla="*/ 40561 h 418465"/>
                <a:gd name="T60" fmla="*/ 396198 w 418465"/>
                <a:gd name="T61" fmla="*/ 54957 h 418465"/>
                <a:gd name="T62" fmla="*/ 396154 w 418465"/>
                <a:gd name="T63" fmla="*/ 76817 h 418465"/>
                <a:gd name="T64" fmla="*/ 415530 w 418465"/>
                <a:gd name="T65" fmla="*/ 53076 h 418465"/>
                <a:gd name="T66" fmla="*/ 415466 w 418465"/>
                <a:gd name="T67" fmla="*/ 24063 h 418465"/>
                <a:gd name="T68" fmla="*/ 396158 w 418465"/>
                <a:gd name="T69" fmla="*/ 54950 h 418465"/>
                <a:gd name="T70" fmla="*/ 365235 w 418465"/>
                <a:gd name="T71" fmla="*/ 2783 h 418465"/>
                <a:gd name="T72" fmla="*/ 406805 w 418465"/>
                <a:gd name="T73" fmla="*/ 11192 h 418465"/>
                <a:gd name="T74" fmla="*/ 379748 w 418465"/>
                <a:gd name="T75" fmla="*/ 0 h 41846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18465"/>
                <a:gd name="T115" fmla="*/ 0 h 418465"/>
                <a:gd name="T116" fmla="*/ 418465 w 418465"/>
                <a:gd name="T117" fmla="*/ 418465 h 41846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18465" h="418465">
                  <a:moveTo>
                    <a:pt x="406805" y="11192"/>
                  </a:moveTo>
                  <a:lnTo>
                    <a:pt x="352473" y="11192"/>
                  </a:lnTo>
                  <a:lnTo>
                    <a:pt x="35384" y="328280"/>
                  </a:lnTo>
                  <a:lnTo>
                    <a:pt x="34678" y="329086"/>
                  </a:lnTo>
                  <a:lnTo>
                    <a:pt x="34182" y="329825"/>
                  </a:lnTo>
                  <a:lnTo>
                    <a:pt x="33761" y="330761"/>
                  </a:lnTo>
                  <a:lnTo>
                    <a:pt x="0" y="409531"/>
                  </a:lnTo>
                  <a:lnTo>
                    <a:pt x="245" y="412274"/>
                  </a:lnTo>
                  <a:lnTo>
                    <a:pt x="3107" y="416613"/>
                  </a:lnTo>
                  <a:lnTo>
                    <a:pt x="5529" y="417920"/>
                  </a:lnTo>
                  <a:lnTo>
                    <a:pt x="9195" y="417920"/>
                  </a:lnTo>
                  <a:lnTo>
                    <a:pt x="10213" y="417711"/>
                  </a:lnTo>
                  <a:lnTo>
                    <a:pt x="61990" y="395507"/>
                  </a:lnTo>
                  <a:lnTo>
                    <a:pt x="22816" y="395507"/>
                  </a:lnTo>
                  <a:lnTo>
                    <a:pt x="43498" y="347241"/>
                  </a:lnTo>
                  <a:lnTo>
                    <a:pt x="65430" y="347241"/>
                  </a:lnTo>
                  <a:lnTo>
                    <a:pt x="51854" y="333665"/>
                  </a:lnTo>
                  <a:lnTo>
                    <a:pt x="307051" y="78479"/>
                  </a:lnTo>
                  <a:lnTo>
                    <a:pt x="328910" y="78479"/>
                  </a:lnTo>
                  <a:lnTo>
                    <a:pt x="317981" y="67549"/>
                  </a:lnTo>
                  <a:lnTo>
                    <a:pt x="330602" y="54918"/>
                  </a:lnTo>
                  <a:lnTo>
                    <a:pt x="352438" y="54918"/>
                  </a:lnTo>
                  <a:lnTo>
                    <a:pt x="341532" y="43988"/>
                  </a:lnTo>
                  <a:lnTo>
                    <a:pt x="369260" y="16300"/>
                  </a:lnTo>
                  <a:lnTo>
                    <a:pt x="377798" y="14014"/>
                  </a:lnTo>
                  <a:lnTo>
                    <a:pt x="408786" y="14014"/>
                  </a:lnTo>
                  <a:lnTo>
                    <a:pt x="406994" y="11318"/>
                  </a:lnTo>
                  <a:lnTo>
                    <a:pt x="406805" y="11192"/>
                  </a:lnTo>
                  <a:close/>
                </a:path>
                <a:path w="418465" h="418465">
                  <a:moveTo>
                    <a:pt x="65430" y="347241"/>
                  </a:moveTo>
                  <a:lnTo>
                    <a:pt x="43498" y="347241"/>
                  </a:lnTo>
                  <a:lnTo>
                    <a:pt x="71078" y="374821"/>
                  </a:lnTo>
                  <a:lnTo>
                    <a:pt x="22816" y="395507"/>
                  </a:lnTo>
                  <a:lnTo>
                    <a:pt x="61990" y="395507"/>
                  </a:lnTo>
                  <a:lnTo>
                    <a:pt x="88492" y="384141"/>
                  </a:lnTo>
                  <a:lnTo>
                    <a:pt x="89226" y="383641"/>
                  </a:lnTo>
                  <a:lnTo>
                    <a:pt x="89932" y="382960"/>
                  </a:lnTo>
                  <a:lnTo>
                    <a:pt x="106502" y="366465"/>
                  </a:lnTo>
                  <a:lnTo>
                    <a:pt x="84654" y="366465"/>
                  </a:lnTo>
                  <a:lnTo>
                    <a:pt x="65430" y="347241"/>
                  </a:lnTo>
                  <a:close/>
                </a:path>
                <a:path w="418465" h="418465">
                  <a:moveTo>
                    <a:pt x="328910" y="78479"/>
                  </a:moveTo>
                  <a:lnTo>
                    <a:pt x="307051" y="78479"/>
                  </a:lnTo>
                  <a:lnTo>
                    <a:pt x="339840" y="111268"/>
                  </a:lnTo>
                  <a:lnTo>
                    <a:pt x="84654" y="366465"/>
                  </a:lnTo>
                  <a:lnTo>
                    <a:pt x="106502" y="366465"/>
                  </a:lnTo>
                  <a:lnTo>
                    <a:pt x="372632" y="100338"/>
                  </a:lnTo>
                  <a:lnTo>
                    <a:pt x="350770" y="100338"/>
                  </a:lnTo>
                  <a:lnTo>
                    <a:pt x="328910" y="78479"/>
                  </a:lnTo>
                  <a:close/>
                </a:path>
                <a:path w="418465" h="418465">
                  <a:moveTo>
                    <a:pt x="352438" y="54918"/>
                  </a:moveTo>
                  <a:lnTo>
                    <a:pt x="330602" y="54918"/>
                  </a:lnTo>
                  <a:lnTo>
                    <a:pt x="363402" y="87713"/>
                  </a:lnTo>
                  <a:lnTo>
                    <a:pt x="350770" y="100338"/>
                  </a:lnTo>
                  <a:lnTo>
                    <a:pt x="372632" y="100338"/>
                  </a:lnTo>
                  <a:lnTo>
                    <a:pt x="396154" y="76817"/>
                  </a:lnTo>
                  <a:lnTo>
                    <a:pt x="374291" y="76817"/>
                  </a:lnTo>
                  <a:lnTo>
                    <a:pt x="352438" y="54918"/>
                  </a:lnTo>
                  <a:close/>
                </a:path>
                <a:path w="418465" h="418465">
                  <a:moveTo>
                    <a:pt x="408786" y="14014"/>
                  </a:moveTo>
                  <a:lnTo>
                    <a:pt x="377798" y="14014"/>
                  </a:lnTo>
                  <a:lnTo>
                    <a:pt x="393804" y="18301"/>
                  </a:lnTo>
                  <a:lnTo>
                    <a:pt x="400057" y="24551"/>
                  </a:lnTo>
                  <a:lnTo>
                    <a:pt x="404345" y="40561"/>
                  </a:lnTo>
                  <a:lnTo>
                    <a:pt x="402059" y="49100"/>
                  </a:lnTo>
                  <a:lnTo>
                    <a:pt x="396198" y="54957"/>
                  </a:lnTo>
                  <a:lnTo>
                    <a:pt x="374291" y="76817"/>
                  </a:lnTo>
                  <a:lnTo>
                    <a:pt x="396154" y="76817"/>
                  </a:lnTo>
                  <a:lnTo>
                    <a:pt x="407113" y="65858"/>
                  </a:lnTo>
                  <a:lnTo>
                    <a:pt x="415530" y="53076"/>
                  </a:lnTo>
                  <a:lnTo>
                    <a:pt x="418313" y="38563"/>
                  </a:lnTo>
                  <a:lnTo>
                    <a:pt x="415466" y="24063"/>
                  </a:lnTo>
                  <a:lnTo>
                    <a:pt x="408786" y="14014"/>
                  </a:lnTo>
                  <a:close/>
                </a:path>
                <a:path w="418465" h="418465">
                  <a:moveTo>
                    <a:pt x="396158" y="54950"/>
                  </a:moveTo>
                  <a:close/>
                </a:path>
                <a:path w="418465" h="418465">
                  <a:moveTo>
                    <a:pt x="379748" y="0"/>
                  </a:moveTo>
                  <a:lnTo>
                    <a:pt x="365235" y="2783"/>
                  </a:lnTo>
                  <a:lnTo>
                    <a:pt x="352454" y="11199"/>
                  </a:lnTo>
                  <a:lnTo>
                    <a:pt x="406805" y="11192"/>
                  </a:lnTo>
                  <a:lnTo>
                    <a:pt x="394249" y="2846"/>
                  </a:lnTo>
                  <a:lnTo>
                    <a:pt x="379748" y="0"/>
                  </a:lnTo>
                  <a:close/>
                </a:path>
              </a:pathLst>
            </a:custGeom>
            <a:solidFill>
              <a:srgbClr val="00AEE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134" name="object 19"/>
            <p:cNvSpPr>
              <a:spLocks noChangeArrowheads="1"/>
            </p:cNvSpPr>
            <p:nvPr/>
          </p:nvSpPr>
          <p:spPr bwMode="auto">
            <a:xfrm>
              <a:off x="734043" y="317960"/>
              <a:ext cx="65556" cy="65545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135" name="object 20"/>
            <p:cNvSpPr>
              <a:spLocks noChangeArrowheads="1"/>
            </p:cNvSpPr>
            <p:nvPr/>
          </p:nvSpPr>
          <p:spPr bwMode="auto">
            <a:xfrm>
              <a:off x="393882" y="305318"/>
              <a:ext cx="418465" cy="418465"/>
            </a:xfrm>
            <a:custGeom>
              <a:avLst/>
              <a:gdLst>
                <a:gd name="T0" fmla="*/ 0 w 418465"/>
                <a:gd name="T1" fmla="*/ 0 h 418465"/>
                <a:gd name="T2" fmla="*/ 418465 w 418465"/>
                <a:gd name="T3" fmla="*/ 418465 h 418465"/>
              </a:gdLst>
              <a:ahLst/>
              <a:cxnLst/>
              <a:rect l="T0" t="T1" r="T2" b="T3"/>
              <a:pathLst>
                <a:path w="418465" h="418465">
                  <a:moveTo>
                    <a:pt x="22816" y="395507"/>
                  </a:moveTo>
                  <a:lnTo>
                    <a:pt x="43498" y="347241"/>
                  </a:lnTo>
                  <a:lnTo>
                    <a:pt x="71078" y="374821"/>
                  </a:lnTo>
                  <a:lnTo>
                    <a:pt x="22816" y="395507"/>
                  </a:lnTo>
                  <a:close/>
                </a:path>
                <a:path w="418465" h="418465">
                  <a:moveTo>
                    <a:pt x="307051" y="78479"/>
                  </a:moveTo>
                  <a:lnTo>
                    <a:pt x="339840" y="111268"/>
                  </a:lnTo>
                  <a:lnTo>
                    <a:pt x="84654" y="366465"/>
                  </a:lnTo>
                  <a:lnTo>
                    <a:pt x="51854" y="333665"/>
                  </a:lnTo>
                  <a:lnTo>
                    <a:pt x="307051" y="78479"/>
                  </a:lnTo>
                  <a:close/>
                </a:path>
                <a:path w="418465" h="418465">
                  <a:moveTo>
                    <a:pt x="350770" y="100338"/>
                  </a:moveTo>
                  <a:lnTo>
                    <a:pt x="317981" y="67549"/>
                  </a:lnTo>
                  <a:lnTo>
                    <a:pt x="330602" y="54918"/>
                  </a:lnTo>
                  <a:lnTo>
                    <a:pt x="363402" y="87713"/>
                  </a:lnTo>
                  <a:lnTo>
                    <a:pt x="350770" y="100338"/>
                  </a:lnTo>
                  <a:close/>
                </a:path>
                <a:path w="418465" h="418465">
                  <a:moveTo>
                    <a:pt x="352473" y="11192"/>
                  </a:moveTo>
                  <a:lnTo>
                    <a:pt x="301579" y="62078"/>
                  </a:lnTo>
                  <a:lnTo>
                    <a:pt x="35460" y="328208"/>
                  </a:lnTo>
                  <a:lnTo>
                    <a:pt x="35359" y="328381"/>
                  </a:lnTo>
                  <a:lnTo>
                    <a:pt x="34678" y="329086"/>
                  </a:lnTo>
                  <a:lnTo>
                    <a:pt x="34182" y="329825"/>
                  </a:lnTo>
                  <a:lnTo>
                    <a:pt x="33822" y="330631"/>
                  </a:lnTo>
                  <a:lnTo>
                    <a:pt x="33761" y="330761"/>
                  </a:lnTo>
                  <a:lnTo>
                    <a:pt x="1026" y="407145"/>
                  </a:lnTo>
                  <a:lnTo>
                    <a:pt x="0" y="409531"/>
                  </a:lnTo>
                  <a:lnTo>
                    <a:pt x="245" y="412274"/>
                  </a:lnTo>
                  <a:lnTo>
                    <a:pt x="1677" y="414446"/>
                  </a:lnTo>
                  <a:lnTo>
                    <a:pt x="3107" y="416613"/>
                  </a:lnTo>
                  <a:lnTo>
                    <a:pt x="5529" y="417920"/>
                  </a:lnTo>
                  <a:lnTo>
                    <a:pt x="8129" y="417920"/>
                  </a:lnTo>
                  <a:lnTo>
                    <a:pt x="9177" y="417923"/>
                  </a:lnTo>
                  <a:lnTo>
                    <a:pt x="10213" y="417711"/>
                  </a:lnTo>
                  <a:lnTo>
                    <a:pt x="11174" y="417293"/>
                  </a:lnTo>
                  <a:lnTo>
                    <a:pt x="87552" y="384559"/>
                  </a:lnTo>
                  <a:lnTo>
                    <a:pt x="87682" y="384497"/>
                  </a:lnTo>
                  <a:lnTo>
                    <a:pt x="88492" y="384141"/>
                  </a:lnTo>
                  <a:lnTo>
                    <a:pt x="89226" y="383641"/>
                  </a:lnTo>
                  <a:lnTo>
                    <a:pt x="89863" y="383029"/>
                  </a:lnTo>
                  <a:lnTo>
                    <a:pt x="90032" y="382935"/>
                  </a:lnTo>
                  <a:lnTo>
                    <a:pt x="356227" y="116748"/>
                  </a:lnTo>
                  <a:lnTo>
                    <a:pt x="407113" y="65858"/>
                  </a:lnTo>
                  <a:lnTo>
                    <a:pt x="415530" y="53076"/>
                  </a:lnTo>
                  <a:lnTo>
                    <a:pt x="418313" y="38563"/>
                  </a:lnTo>
                  <a:lnTo>
                    <a:pt x="415466" y="24063"/>
                  </a:lnTo>
                  <a:lnTo>
                    <a:pt x="406994" y="11318"/>
                  </a:lnTo>
                  <a:lnTo>
                    <a:pt x="394249" y="2846"/>
                  </a:lnTo>
                  <a:lnTo>
                    <a:pt x="379748" y="0"/>
                  </a:lnTo>
                  <a:lnTo>
                    <a:pt x="365235" y="2783"/>
                  </a:lnTo>
                  <a:lnTo>
                    <a:pt x="352454" y="11199"/>
                  </a:lnTo>
                  <a:close/>
                </a:path>
              </a:pathLst>
            </a:custGeom>
            <a:noFill/>
            <a:ln w="3175">
              <a:solidFill>
                <a:srgbClr val="00AE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ru-RU"/>
                <a:t>          </a:t>
              </a:r>
            </a:p>
          </p:txBody>
        </p:sp>
        <p:sp>
          <p:nvSpPr>
            <p:cNvPr id="5136" name="object 21"/>
            <p:cNvSpPr>
              <a:spLocks noChangeArrowheads="1"/>
            </p:cNvSpPr>
            <p:nvPr/>
          </p:nvSpPr>
          <p:spPr bwMode="auto">
            <a:xfrm>
              <a:off x="409721" y="360080"/>
              <a:ext cx="201295" cy="15875"/>
            </a:xfrm>
            <a:custGeom>
              <a:avLst/>
              <a:gdLst>
                <a:gd name="T0" fmla="*/ 197501 w 201295"/>
                <a:gd name="T1" fmla="*/ 0 h 15875"/>
                <a:gd name="T2" fmla="*/ 3459 w 201295"/>
                <a:gd name="T3" fmla="*/ 0 h 15875"/>
                <a:gd name="T4" fmla="*/ 0 w 201295"/>
                <a:gd name="T5" fmla="*/ 3459 h 15875"/>
                <a:gd name="T6" fmla="*/ 0 w 201295"/>
                <a:gd name="T7" fmla="*/ 11998 h 15875"/>
                <a:gd name="T8" fmla="*/ 3459 w 201295"/>
                <a:gd name="T9" fmla="*/ 15457 h 15875"/>
                <a:gd name="T10" fmla="*/ 197501 w 201295"/>
                <a:gd name="T11" fmla="*/ 15457 h 15875"/>
                <a:gd name="T12" fmla="*/ 200964 w 201295"/>
                <a:gd name="T13" fmla="*/ 11998 h 15875"/>
                <a:gd name="T14" fmla="*/ 200964 w 201295"/>
                <a:gd name="T15" fmla="*/ 3459 h 1587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1295"/>
                <a:gd name="T25" fmla="*/ 0 h 15875"/>
                <a:gd name="T26" fmla="*/ 201295 w 201295"/>
                <a:gd name="T27" fmla="*/ 15875 h 1587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1295" h="15875">
                  <a:moveTo>
                    <a:pt x="197501" y="0"/>
                  </a:moveTo>
                  <a:lnTo>
                    <a:pt x="3459" y="0"/>
                  </a:lnTo>
                  <a:lnTo>
                    <a:pt x="0" y="3459"/>
                  </a:lnTo>
                  <a:lnTo>
                    <a:pt x="0" y="11998"/>
                  </a:lnTo>
                  <a:lnTo>
                    <a:pt x="3459" y="15457"/>
                  </a:lnTo>
                  <a:lnTo>
                    <a:pt x="197501" y="15457"/>
                  </a:lnTo>
                  <a:lnTo>
                    <a:pt x="200964" y="11998"/>
                  </a:lnTo>
                  <a:lnTo>
                    <a:pt x="200964" y="3459"/>
                  </a:lnTo>
                  <a:close/>
                </a:path>
              </a:pathLst>
            </a:custGeom>
            <a:solidFill>
              <a:srgbClr val="00AEE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137" name="object 22"/>
            <p:cNvSpPr>
              <a:spLocks noChangeArrowheads="1"/>
            </p:cNvSpPr>
            <p:nvPr/>
          </p:nvSpPr>
          <p:spPr bwMode="auto">
            <a:xfrm>
              <a:off x="409721" y="360080"/>
              <a:ext cx="201295" cy="15875"/>
            </a:xfrm>
            <a:custGeom>
              <a:avLst/>
              <a:gdLst>
                <a:gd name="T0" fmla="*/ 193235 w 201295"/>
                <a:gd name="T1" fmla="*/ 0 h 15875"/>
                <a:gd name="T2" fmla="*/ 7728 w 201295"/>
                <a:gd name="T3" fmla="*/ 0 h 15875"/>
                <a:gd name="T4" fmla="*/ 3459 w 201295"/>
                <a:gd name="T5" fmla="*/ 0 h 15875"/>
                <a:gd name="T6" fmla="*/ 0 w 201295"/>
                <a:gd name="T7" fmla="*/ 3459 h 15875"/>
                <a:gd name="T8" fmla="*/ 0 w 201295"/>
                <a:gd name="T9" fmla="*/ 7728 h 15875"/>
                <a:gd name="T10" fmla="*/ 0 w 201295"/>
                <a:gd name="T11" fmla="*/ 11998 h 15875"/>
                <a:gd name="T12" fmla="*/ 3459 w 201295"/>
                <a:gd name="T13" fmla="*/ 15457 h 15875"/>
                <a:gd name="T14" fmla="*/ 7728 w 201295"/>
                <a:gd name="T15" fmla="*/ 15457 h 15875"/>
                <a:gd name="T16" fmla="*/ 193235 w 201295"/>
                <a:gd name="T17" fmla="*/ 15457 h 15875"/>
                <a:gd name="T18" fmla="*/ 197501 w 201295"/>
                <a:gd name="T19" fmla="*/ 15457 h 15875"/>
                <a:gd name="T20" fmla="*/ 200964 w 201295"/>
                <a:gd name="T21" fmla="*/ 11998 h 15875"/>
                <a:gd name="T22" fmla="*/ 200964 w 201295"/>
                <a:gd name="T23" fmla="*/ 7728 h 15875"/>
                <a:gd name="T24" fmla="*/ 200964 w 201295"/>
                <a:gd name="T25" fmla="*/ 3459 h 15875"/>
                <a:gd name="T26" fmla="*/ 197501 w 201295"/>
                <a:gd name="T27" fmla="*/ 0 h 15875"/>
                <a:gd name="T28" fmla="*/ 193235 w 201295"/>
                <a:gd name="T29" fmla="*/ 0 h 1587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1295"/>
                <a:gd name="T46" fmla="*/ 0 h 15875"/>
                <a:gd name="T47" fmla="*/ 201295 w 201295"/>
                <a:gd name="T48" fmla="*/ 15875 h 1587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1295" h="15875">
                  <a:moveTo>
                    <a:pt x="193235" y="0"/>
                  </a:moveTo>
                  <a:lnTo>
                    <a:pt x="7728" y="0"/>
                  </a:lnTo>
                  <a:lnTo>
                    <a:pt x="3459" y="0"/>
                  </a:lnTo>
                  <a:lnTo>
                    <a:pt x="0" y="3459"/>
                  </a:lnTo>
                  <a:lnTo>
                    <a:pt x="0" y="7728"/>
                  </a:lnTo>
                  <a:lnTo>
                    <a:pt x="0" y="11998"/>
                  </a:lnTo>
                  <a:lnTo>
                    <a:pt x="3459" y="15457"/>
                  </a:lnTo>
                  <a:lnTo>
                    <a:pt x="7728" y="15457"/>
                  </a:lnTo>
                  <a:lnTo>
                    <a:pt x="193235" y="15457"/>
                  </a:lnTo>
                  <a:lnTo>
                    <a:pt x="197501" y="15457"/>
                  </a:lnTo>
                  <a:lnTo>
                    <a:pt x="200964" y="11998"/>
                  </a:lnTo>
                  <a:lnTo>
                    <a:pt x="200964" y="7728"/>
                  </a:lnTo>
                  <a:lnTo>
                    <a:pt x="200964" y="3459"/>
                  </a:lnTo>
                  <a:lnTo>
                    <a:pt x="197501" y="0"/>
                  </a:lnTo>
                  <a:lnTo>
                    <a:pt x="193235" y="0"/>
                  </a:lnTo>
                  <a:close/>
                </a:path>
              </a:pathLst>
            </a:custGeom>
            <a:noFill/>
            <a:ln w="3175">
              <a:solidFill>
                <a:srgbClr val="00AE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138" name="object 23"/>
            <p:cNvSpPr>
              <a:spLocks noChangeArrowheads="1"/>
            </p:cNvSpPr>
            <p:nvPr/>
          </p:nvSpPr>
          <p:spPr bwMode="auto">
            <a:xfrm>
              <a:off x="409721" y="406457"/>
              <a:ext cx="201295" cy="15875"/>
            </a:xfrm>
            <a:custGeom>
              <a:avLst/>
              <a:gdLst>
                <a:gd name="T0" fmla="*/ 197501 w 201295"/>
                <a:gd name="T1" fmla="*/ 0 h 15875"/>
                <a:gd name="T2" fmla="*/ 3459 w 201295"/>
                <a:gd name="T3" fmla="*/ 0 h 15875"/>
                <a:gd name="T4" fmla="*/ 0 w 201295"/>
                <a:gd name="T5" fmla="*/ 3459 h 15875"/>
                <a:gd name="T6" fmla="*/ 0 w 201295"/>
                <a:gd name="T7" fmla="*/ 11998 h 15875"/>
                <a:gd name="T8" fmla="*/ 3459 w 201295"/>
                <a:gd name="T9" fmla="*/ 15457 h 15875"/>
                <a:gd name="T10" fmla="*/ 197501 w 201295"/>
                <a:gd name="T11" fmla="*/ 15457 h 15875"/>
                <a:gd name="T12" fmla="*/ 200964 w 201295"/>
                <a:gd name="T13" fmla="*/ 11998 h 15875"/>
                <a:gd name="T14" fmla="*/ 200964 w 201295"/>
                <a:gd name="T15" fmla="*/ 3459 h 1587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1295"/>
                <a:gd name="T25" fmla="*/ 0 h 15875"/>
                <a:gd name="T26" fmla="*/ 201295 w 201295"/>
                <a:gd name="T27" fmla="*/ 15875 h 1587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1295" h="15875">
                  <a:moveTo>
                    <a:pt x="197501" y="0"/>
                  </a:moveTo>
                  <a:lnTo>
                    <a:pt x="3459" y="0"/>
                  </a:lnTo>
                  <a:lnTo>
                    <a:pt x="0" y="3459"/>
                  </a:lnTo>
                  <a:lnTo>
                    <a:pt x="0" y="11998"/>
                  </a:lnTo>
                  <a:lnTo>
                    <a:pt x="3459" y="15457"/>
                  </a:lnTo>
                  <a:lnTo>
                    <a:pt x="197501" y="15457"/>
                  </a:lnTo>
                  <a:lnTo>
                    <a:pt x="200964" y="11998"/>
                  </a:lnTo>
                  <a:lnTo>
                    <a:pt x="200964" y="3459"/>
                  </a:lnTo>
                  <a:close/>
                </a:path>
              </a:pathLst>
            </a:custGeom>
            <a:solidFill>
              <a:srgbClr val="00AEE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139" name="object 24"/>
            <p:cNvSpPr>
              <a:spLocks noChangeArrowheads="1"/>
            </p:cNvSpPr>
            <p:nvPr/>
          </p:nvSpPr>
          <p:spPr bwMode="auto">
            <a:xfrm>
              <a:off x="409721" y="406457"/>
              <a:ext cx="201295" cy="15875"/>
            </a:xfrm>
            <a:custGeom>
              <a:avLst/>
              <a:gdLst>
                <a:gd name="T0" fmla="*/ 200964 w 201295"/>
                <a:gd name="T1" fmla="*/ 7728 h 15875"/>
                <a:gd name="T2" fmla="*/ 200964 w 201295"/>
                <a:gd name="T3" fmla="*/ 3459 h 15875"/>
                <a:gd name="T4" fmla="*/ 197501 w 201295"/>
                <a:gd name="T5" fmla="*/ 0 h 15875"/>
                <a:gd name="T6" fmla="*/ 193235 w 201295"/>
                <a:gd name="T7" fmla="*/ 0 h 15875"/>
                <a:gd name="T8" fmla="*/ 7728 w 201295"/>
                <a:gd name="T9" fmla="*/ 0 h 15875"/>
                <a:gd name="T10" fmla="*/ 3459 w 201295"/>
                <a:gd name="T11" fmla="*/ 0 h 15875"/>
                <a:gd name="T12" fmla="*/ 0 w 201295"/>
                <a:gd name="T13" fmla="*/ 3459 h 15875"/>
                <a:gd name="T14" fmla="*/ 0 w 201295"/>
                <a:gd name="T15" fmla="*/ 7728 h 15875"/>
                <a:gd name="T16" fmla="*/ 0 w 201295"/>
                <a:gd name="T17" fmla="*/ 11998 h 15875"/>
                <a:gd name="T18" fmla="*/ 3459 w 201295"/>
                <a:gd name="T19" fmla="*/ 15457 h 15875"/>
                <a:gd name="T20" fmla="*/ 7728 w 201295"/>
                <a:gd name="T21" fmla="*/ 15457 h 15875"/>
                <a:gd name="T22" fmla="*/ 193235 w 201295"/>
                <a:gd name="T23" fmla="*/ 15457 h 15875"/>
                <a:gd name="T24" fmla="*/ 197501 w 201295"/>
                <a:gd name="T25" fmla="*/ 15457 h 15875"/>
                <a:gd name="T26" fmla="*/ 200964 w 201295"/>
                <a:gd name="T27" fmla="*/ 11998 h 15875"/>
                <a:gd name="T28" fmla="*/ 200964 w 201295"/>
                <a:gd name="T29" fmla="*/ 7728 h 1587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1295"/>
                <a:gd name="T46" fmla="*/ 0 h 15875"/>
                <a:gd name="T47" fmla="*/ 201295 w 201295"/>
                <a:gd name="T48" fmla="*/ 15875 h 1587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1295" h="15875">
                  <a:moveTo>
                    <a:pt x="200964" y="7728"/>
                  </a:moveTo>
                  <a:lnTo>
                    <a:pt x="200964" y="3459"/>
                  </a:lnTo>
                  <a:lnTo>
                    <a:pt x="197501" y="0"/>
                  </a:lnTo>
                  <a:lnTo>
                    <a:pt x="193235" y="0"/>
                  </a:lnTo>
                  <a:lnTo>
                    <a:pt x="7728" y="0"/>
                  </a:lnTo>
                  <a:lnTo>
                    <a:pt x="3459" y="0"/>
                  </a:lnTo>
                  <a:lnTo>
                    <a:pt x="0" y="3459"/>
                  </a:lnTo>
                  <a:lnTo>
                    <a:pt x="0" y="7728"/>
                  </a:lnTo>
                  <a:lnTo>
                    <a:pt x="0" y="11998"/>
                  </a:lnTo>
                  <a:lnTo>
                    <a:pt x="3459" y="15457"/>
                  </a:lnTo>
                  <a:lnTo>
                    <a:pt x="7728" y="15457"/>
                  </a:lnTo>
                  <a:lnTo>
                    <a:pt x="193235" y="15457"/>
                  </a:lnTo>
                  <a:lnTo>
                    <a:pt x="197501" y="15457"/>
                  </a:lnTo>
                  <a:lnTo>
                    <a:pt x="200964" y="11998"/>
                  </a:lnTo>
                  <a:lnTo>
                    <a:pt x="200964" y="7728"/>
                  </a:lnTo>
                  <a:close/>
                </a:path>
              </a:pathLst>
            </a:custGeom>
            <a:noFill/>
            <a:ln w="3175">
              <a:solidFill>
                <a:srgbClr val="00AE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140" name="object 25"/>
            <p:cNvSpPr>
              <a:spLocks noChangeArrowheads="1"/>
            </p:cNvSpPr>
            <p:nvPr/>
          </p:nvSpPr>
          <p:spPr bwMode="auto">
            <a:xfrm>
              <a:off x="409721" y="452830"/>
              <a:ext cx="154940" cy="15875"/>
            </a:xfrm>
            <a:custGeom>
              <a:avLst/>
              <a:gdLst>
                <a:gd name="T0" fmla="*/ 151124 w 154940"/>
                <a:gd name="T1" fmla="*/ 0 h 15875"/>
                <a:gd name="T2" fmla="*/ 3459 w 154940"/>
                <a:gd name="T3" fmla="*/ 0 h 15875"/>
                <a:gd name="T4" fmla="*/ 0 w 154940"/>
                <a:gd name="T5" fmla="*/ 3463 h 15875"/>
                <a:gd name="T6" fmla="*/ 0 w 154940"/>
                <a:gd name="T7" fmla="*/ 11998 h 15875"/>
                <a:gd name="T8" fmla="*/ 3459 w 154940"/>
                <a:gd name="T9" fmla="*/ 15461 h 15875"/>
                <a:gd name="T10" fmla="*/ 151124 w 154940"/>
                <a:gd name="T11" fmla="*/ 15461 h 15875"/>
                <a:gd name="T12" fmla="*/ 154587 w 154940"/>
                <a:gd name="T13" fmla="*/ 11998 h 15875"/>
                <a:gd name="T14" fmla="*/ 154587 w 154940"/>
                <a:gd name="T15" fmla="*/ 3463 h 1587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4940"/>
                <a:gd name="T25" fmla="*/ 0 h 15875"/>
                <a:gd name="T26" fmla="*/ 154940 w 154940"/>
                <a:gd name="T27" fmla="*/ 15875 h 1587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4940" h="15875">
                  <a:moveTo>
                    <a:pt x="151124" y="0"/>
                  </a:moveTo>
                  <a:lnTo>
                    <a:pt x="3459" y="0"/>
                  </a:lnTo>
                  <a:lnTo>
                    <a:pt x="0" y="3463"/>
                  </a:lnTo>
                  <a:lnTo>
                    <a:pt x="0" y="11998"/>
                  </a:lnTo>
                  <a:lnTo>
                    <a:pt x="3459" y="15461"/>
                  </a:lnTo>
                  <a:lnTo>
                    <a:pt x="151124" y="15461"/>
                  </a:lnTo>
                  <a:lnTo>
                    <a:pt x="154587" y="11998"/>
                  </a:lnTo>
                  <a:lnTo>
                    <a:pt x="154587" y="3463"/>
                  </a:lnTo>
                  <a:close/>
                </a:path>
              </a:pathLst>
            </a:custGeom>
            <a:solidFill>
              <a:srgbClr val="00AEE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141" name="object 26"/>
            <p:cNvSpPr>
              <a:spLocks noChangeArrowheads="1"/>
            </p:cNvSpPr>
            <p:nvPr/>
          </p:nvSpPr>
          <p:spPr bwMode="auto">
            <a:xfrm>
              <a:off x="409721" y="452830"/>
              <a:ext cx="154940" cy="15875"/>
            </a:xfrm>
            <a:custGeom>
              <a:avLst/>
              <a:gdLst>
                <a:gd name="T0" fmla="*/ 7728 w 154940"/>
                <a:gd name="T1" fmla="*/ 0 h 15875"/>
                <a:gd name="T2" fmla="*/ 3459 w 154940"/>
                <a:gd name="T3" fmla="*/ 0 h 15875"/>
                <a:gd name="T4" fmla="*/ 0 w 154940"/>
                <a:gd name="T5" fmla="*/ 3463 h 15875"/>
                <a:gd name="T6" fmla="*/ 0 w 154940"/>
                <a:gd name="T7" fmla="*/ 7732 h 15875"/>
                <a:gd name="T8" fmla="*/ 0 w 154940"/>
                <a:gd name="T9" fmla="*/ 11998 h 15875"/>
                <a:gd name="T10" fmla="*/ 3459 w 154940"/>
                <a:gd name="T11" fmla="*/ 15461 h 15875"/>
                <a:gd name="T12" fmla="*/ 7728 w 154940"/>
                <a:gd name="T13" fmla="*/ 15461 h 15875"/>
                <a:gd name="T14" fmla="*/ 146858 w 154940"/>
                <a:gd name="T15" fmla="*/ 15461 h 15875"/>
                <a:gd name="T16" fmla="*/ 151124 w 154940"/>
                <a:gd name="T17" fmla="*/ 15461 h 15875"/>
                <a:gd name="T18" fmla="*/ 154587 w 154940"/>
                <a:gd name="T19" fmla="*/ 11998 h 15875"/>
                <a:gd name="T20" fmla="*/ 154587 w 154940"/>
                <a:gd name="T21" fmla="*/ 7732 h 15875"/>
                <a:gd name="T22" fmla="*/ 154587 w 154940"/>
                <a:gd name="T23" fmla="*/ 3463 h 15875"/>
                <a:gd name="T24" fmla="*/ 151124 w 154940"/>
                <a:gd name="T25" fmla="*/ 0 h 15875"/>
                <a:gd name="T26" fmla="*/ 146858 w 154940"/>
                <a:gd name="T27" fmla="*/ 0 h 15875"/>
                <a:gd name="T28" fmla="*/ 7728 w 154940"/>
                <a:gd name="T29" fmla="*/ 0 h 1587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54940"/>
                <a:gd name="T46" fmla="*/ 0 h 15875"/>
                <a:gd name="T47" fmla="*/ 154940 w 154940"/>
                <a:gd name="T48" fmla="*/ 15875 h 1587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54940" h="15875">
                  <a:moveTo>
                    <a:pt x="7728" y="0"/>
                  </a:moveTo>
                  <a:lnTo>
                    <a:pt x="3459" y="0"/>
                  </a:lnTo>
                  <a:lnTo>
                    <a:pt x="0" y="3463"/>
                  </a:lnTo>
                  <a:lnTo>
                    <a:pt x="0" y="7732"/>
                  </a:lnTo>
                  <a:lnTo>
                    <a:pt x="0" y="11998"/>
                  </a:lnTo>
                  <a:lnTo>
                    <a:pt x="3459" y="15461"/>
                  </a:lnTo>
                  <a:lnTo>
                    <a:pt x="7728" y="15461"/>
                  </a:lnTo>
                  <a:lnTo>
                    <a:pt x="146858" y="15461"/>
                  </a:lnTo>
                  <a:lnTo>
                    <a:pt x="151124" y="15461"/>
                  </a:lnTo>
                  <a:lnTo>
                    <a:pt x="154587" y="11998"/>
                  </a:lnTo>
                  <a:lnTo>
                    <a:pt x="154587" y="7732"/>
                  </a:lnTo>
                  <a:lnTo>
                    <a:pt x="154587" y="3463"/>
                  </a:lnTo>
                  <a:lnTo>
                    <a:pt x="151124" y="0"/>
                  </a:lnTo>
                  <a:lnTo>
                    <a:pt x="146858" y="0"/>
                  </a:lnTo>
                  <a:lnTo>
                    <a:pt x="7728" y="0"/>
                  </a:lnTo>
                  <a:close/>
                </a:path>
              </a:pathLst>
            </a:custGeom>
            <a:noFill/>
            <a:ln w="3175">
              <a:solidFill>
                <a:srgbClr val="00AE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906429" y="2044521"/>
            <a:ext cx="4857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Анна  Андреевна Ахматова.</a:t>
            </a:r>
          </a:p>
          <a:p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Ташкентский цикл.</a:t>
            </a:r>
          </a:p>
          <a:p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238900" y="193665"/>
            <a:ext cx="3286148" cy="2852741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Анна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Горенко появилась на свет летом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1889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года в семье потомственного дворянина и отставного инженера-механика флота Андрея Андреевича Горенко и Инны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Эразмовны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Стоговой, принадлежавшей к творческой элите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Одессы. Вскоре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семья переезжает 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Петербург. Семья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поселилась в Царском Селе, с которым и связаны все детские воспоминания Ахматовой. Няня водила девочку гулять в Царскосельский парк и другие места, которые ещё помнили Александра Пушкина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3" name="Рисунок 2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525048" y="336540"/>
            <a:ext cx="2075652" cy="250033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Ирина Анатольевна\Ахматова\photo_2020-02-09_18-01-36.jpg"/>
          <p:cNvPicPr>
            <a:picLocks noChangeAspect="1" noChangeArrowheads="1"/>
          </p:cNvPicPr>
          <p:nvPr/>
        </p:nvPicPr>
        <p:blipFill>
          <a:blip r:embed="rId2"/>
          <a:srcRect l="10261" r="12781"/>
          <a:stretch>
            <a:fillRect/>
          </a:stretch>
        </p:blipFill>
        <p:spPr bwMode="auto">
          <a:xfrm>
            <a:off x="2739230" y="193665"/>
            <a:ext cx="2786082" cy="275073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8900" y="479417"/>
            <a:ext cx="250032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«Назвали меня Анной в честь бабушки Анны Егоровны Мотовиловой. Ее мать была татарской княжной Ахматовой, чью фамилию, не сообразив, что собираюсь быть русским поэтом, я сделала своим литературным именем».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А. Ахматова.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0602" y="193665"/>
            <a:ext cx="3164082" cy="2735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776" y="765169"/>
            <a:ext cx="1785950" cy="1436969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Анна Ахматова 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   матерью, братьями 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   сестрой. </a:t>
            </a:r>
          </a:p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1909   год.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67462" y="765169"/>
            <a:ext cx="5357850" cy="22860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3280" y="193665"/>
            <a:ext cx="3717503" cy="544417"/>
          </a:xfrm>
          <a:prstGeom prst="rect">
            <a:avLst/>
          </a:prstGeom>
          <a:noFill/>
        </p:spPr>
        <p:txBody>
          <a:bodyPr wrap="none" lIns="51472" tIns="25736" rIns="51472" bIns="25736" rtlCol="0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Царскосельский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парк –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место,  где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провела детство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Ахматова. 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8006" y="0"/>
            <a:ext cx="5740195" cy="32448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776" y="193665"/>
            <a:ext cx="5072098" cy="744472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Образование  будущая 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поэтесса получала в Мариинской женской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гимназии, стихи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начала писать, по её утверждению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в 11 лет.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16893" y="908045"/>
            <a:ext cx="3587571" cy="2071702"/>
          </a:xfrm>
          <a:prstGeom prst="rect">
            <a:avLst/>
          </a:prstGeom>
        </p:spPr>
      </p:pic>
      <p:pic>
        <p:nvPicPr>
          <p:cNvPr id="3" name="Рисунок 2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 rot="304934">
            <a:off x="3593725" y="842725"/>
            <a:ext cx="1933900" cy="213596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67462" y="176665"/>
            <a:ext cx="3180031" cy="2852741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pPr algn="just"/>
            <a:r>
              <a:rPr lang="ru-RU" sz="1400" dirty="0">
                <a:latin typeface="Times New Roman" pitchFamily="18" charset="0"/>
              </a:rPr>
              <a:t>Пушкин занимает особое место </a:t>
            </a:r>
            <a:r>
              <a:rPr lang="ru-RU" sz="1400" dirty="0" smtClean="0">
                <a:latin typeface="Times New Roman" pitchFamily="18" charset="0"/>
              </a:rPr>
              <a:t> в </a:t>
            </a:r>
            <a:r>
              <a:rPr lang="ru-RU" sz="1400" dirty="0" err="1" smtClean="0">
                <a:latin typeface="Times New Roman" pitchFamily="18" charset="0"/>
              </a:rPr>
              <a:t>твор</a:t>
            </a:r>
            <a:r>
              <a:rPr lang="ru-RU" sz="1400" dirty="0" smtClean="0">
                <a:latin typeface="Times New Roman" pitchFamily="18" charset="0"/>
              </a:rPr>
              <a:t>- </a:t>
            </a:r>
            <a:r>
              <a:rPr lang="ru-RU" sz="1400" dirty="0" err="1" smtClean="0">
                <a:latin typeface="Times New Roman" pitchFamily="18" charset="0"/>
              </a:rPr>
              <a:t>честве</a:t>
            </a:r>
            <a:r>
              <a:rPr lang="ru-RU" sz="1400" dirty="0" smtClean="0">
                <a:latin typeface="Times New Roman" pitchFamily="18" charset="0"/>
              </a:rPr>
              <a:t>  Анны   Ахматовой.  </a:t>
            </a:r>
            <a:r>
              <a:rPr lang="ru-RU" sz="1400" dirty="0">
                <a:latin typeface="Times New Roman" pitchFamily="18" charset="0"/>
              </a:rPr>
              <a:t>Он - невидимый спутник </a:t>
            </a:r>
            <a:r>
              <a:rPr lang="ru-RU" sz="1400" dirty="0" err="1">
                <a:latin typeface="Times New Roman" pitchFamily="18" charset="0"/>
              </a:rPr>
              <a:t>царскосельских</a:t>
            </a:r>
            <a:r>
              <a:rPr lang="ru-RU" sz="1400" dirty="0">
                <a:latin typeface="Times New Roman" pitchFamily="18" charset="0"/>
              </a:rPr>
              <a:t> прогулок её молодости, «тайнопись» великого поэта она разгадывает до конца своей жизни. </a:t>
            </a:r>
            <a:r>
              <a:rPr lang="ru-RU" sz="1400" dirty="0" smtClean="0">
                <a:latin typeface="Times New Roman" pitchFamily="18" charset="0"/>
              </a:rPr>
              <a:t>Сочинения </a:t>
            </a:r>
            <a:r>
              <a:rPr lang="ru-RU" sz="1400" dirty="0">
                <a:latin typeface="Times New Roman" pitchFamily="18" charset="0"/>
              </a:rPr>
              <a:t>Пушкина, стихотворения Баратынского, Тютчева, Анненского - настольные книги в юности Ахматовой</a:t>
            </a:r>
            <a:r>
              <a:rPr lang="ru-RU" sz="1400" dirty="0" smtClean="0">
                <a:latin typeface="Times New Roman" pitchFamily="18" charset="0"/>
              </a:rPr>
              <a:t>. Влияние </a:t>
            </a:r>
            <a:r>
              <a:rPr lang="ru-RU" sz="1400" dirty="0">
                <a:latin typeface="Times New Roman" pitchFamily="18" charset="0"/>
              </a:rPr>
              <a:t>его творчества на Анну Ахматову особенно сильно не только </a:t>
            </a:r>
            <a:r>
              <a:rPr lang="ru-RU" sz="1400" dirty="0" smtClean="0">
                <a:latin typeface="Times New Roman" pitchFamily="18" charset="0"/>
              </a:rPr>
              <a:t>в </a:t>
            </a:r>
            <a:r>
              <a:rPr lang="ru-RU" sz="1400" dirty="0">
                <a:latin typeface="Times New Roman" pitchFamily="18" charset="0"/>
              </a:rPr>
              <a:t>силу обстоятельств, но и той огромной любви, которую питала </a:t>
            </a:r>
            <a:r>
              <a:rPr lang="ru-RU" sz="1400" dirty="0" smtClean="0">
                <a:latin typeface="Times New Roman" pitchFamily="18" charset="0"/>
              </a:rPr>
              <a:t>она </a:t>
            </a:r>
            <a:r>
              <a:rPr lang="ru-RU" sz="1400" dirty="0">
                <a:latin typeface="Times New Roman" pitchFamily="18" charset="0"/>
              </a:rPr>
              <a:t>к Пушкину.</a:t>
            </a:r>
          </a:p>
        </p:txBody>
      </p:sp>
      <p:pic>
        <p:nvPicPr>
          <p:cNvPr id="3" name="Рисунок 2"/>
          <p:cNvPicPr/>
          <p:nvPr/>
        </p:nvPicPr>
        <p:blipFill>
          <a:blip r:embed="rId3"/>
          <a:srcRect b="7692"/>
          <a:stretch>
            <a:fillRect/>
          </a:stretch>
        </p:blipFill>
        <p:spPr>
          <a:xfrm>
            <a:off x="3425591" y="193665"/>
            <a:ext cx="2171160" cy="278608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3" cstate="print"/>
          <a:srcRect l="11317" r="12291"/>
          <a:stretch>
            <a:fillRect/>
          </a:stretch>
        </p:blipFill>
        <p:spPr>
          <a:xfrm>
            <a:off x="3310734" y="193665"/>
            <a:ext cx="2214578" cy="27146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8900" y="479417"/>
            <a:ext cx="2928958" cy="2206411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</a:rPr>
              <a:t>   Отец </a:t>
            </a:r>
            <a:r>
              <a:rPr lang="ru-RU" sz="1400" dirty="0">
                <a:latin typeface="Times New Roman" pitchFamily="18" charset="0"/>
              </a:rPr>
              <a:t>не одобрил увлечение дочери поэзией и попросил не срамить его фамилию. Поэтому Анна Ахматова стихи свои никогда не подписывала настоящей фамилией. В своём генеалогическом древе она отыскала прабабушку-татарку, которая якобы вела свой род от ордынского хана Ахмата, и таким образом превратилась в Ахматову</a:t>
            </a:r>
            <a:r>
              <a:rPr lang="ru-RU" dirty="0">
                <a:latin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53214" y="1050922"/>
            <a:ext cx="4714908" cy="20717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flipH="1">
            <a:off x="100753" y="118780"/>
            <a:ext cx="5574743" cy="913749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pPr algn="just"/>
            <a:r>
              <a:rPr lang="ru-RU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В 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ранней юности, когда девушка училась в Мариинской гимназии, она познакомилась с талантливым молодым человеком, впоследствии известным поэтом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Николаем Гумилёвым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И в Евпатории, и в Киеве девушка переписывалась с ним. Весной 1910 года они обвенчались.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1" y="0"/>
            <a:ext cx="5764213" cy="3244850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9545" y="193666"/>
            <a:ext cx="2905123" cy="285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2258690" y="0"/>
            <a:ext cx="3143462" cy="3191296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pPr algn="ctr"/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Песня последней встречи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Так беспомощно грудь холодела,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Но шаги мои были легки.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Я на правую руку надела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Перчатку с левой руки.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Показалось, что много ступеней,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 я знала – их только три!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Между кленов шёпот осенний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Попросил: «Со мною умри!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Я обманут моей унылой,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Переменчивой, злой судьбой».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Я ответила: «Милый, милый!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я тоже. Умру с тобой…»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Это песня последней встречи.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Я взглянула на темный дом.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Только в спальне горели свечи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Равнодушно-желтым огнем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3" name="TextBox 2"/>
          <p:cNvSpPr txBox="1"/>
          <p:nvPr/>
        </p:nvSpPr>
        <p:spPr>
          <a:xfrm flipH="1">
            <a:off x="381776" y="550855"/>
            <a:ext cx="1452994" cy="1436969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pPr algn="ctr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Какова основная тема ранних стихов Ахматовой?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8900" y="2693995"/>
            <a:ext cx="22907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29 сентября 1911, Царское Село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0"/>
            <a:ext cx="5764212" cy="3244850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900" y="265103"/>
            <a:ext cx="3575059" cy="2714242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Проводила друга до передней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endParaRPr sz="11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Проводила друга до передней.</a:t>
            </a:r>
          </a:p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Постояла в золотой пыли.</a:t>
            </a:r>
          </a:p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 колоколенки соседней</a:t>
            </a:r>
          </a:p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Звуки важные текли.</a:t>
            </a:r>
          </a:p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Брошена! Придуманное слово</a:t>
            </a:r>
          </a:p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Разве я цветок или письмо?</a:t>
            </a:r>
          </a:p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А глаза глядят уже сурово</a:t>
            </a:r>
          </a:p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потемневшее трюмо.</a:t>
            </a:r>
          </a:p>
        </p:txBody>
      </p:sp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596486" y="336542"/>
            <a:ext cx="2099663" cy="262948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67462" y="122227"/>
            <a:ext cx="5328155" cy="1590857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1912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-ый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становится годом прорыва в её биографии. В этом памятном году не только рождается единственный сын поэтессы – Лев Гумилёв, но и выходит маленьким тиражом её первый сборник под названием «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Вечер». </a:t>
            </a:r>
            <a:endParaRPr lang="ru-RU" sz="1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На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склоне лет женщина, прошедшая все тяготы времени, в котором ей выпало родиться и творить, назовёт эти первые творения «бедными стихами пустейшей девочки</a:t>
            </a:r>
            <a:r>
              <a:rPr lang="ru-RU" sz="1600" dirty="0"/>
              <a:t>». </a:t>
            </a:r>
          </a:p>
        </p:txBody>
      </p:sp>
      <p:sp>
        <p:nvSpPr>
          <p:cNvPr id="3" name="TextBox 2"/>
          <p:cNvSpPr txBox="1"/>
          <p:nvPr/>
        </p:nvSpPr>
        <p:spPr>
          <a:xfrm flipH="1">
            <a:off x="167462" y="1693863"/>
            <a:ext cx="5429288" cy="1344636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Спустя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 года выходит второй сборник, названный «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Чётки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». И это уже был настоящий триумф. Поклонники и критики восторженно отзываются о её творчестве, возводя в ранг самой модной поэтессы своего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времени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Ахматовой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больше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не  нужна  протекция  мужа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Её имя звучит даже громче, чем имя Гумилёва. В революционном 1917-ом Анна выпускает свою третью книгу –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«Белая стая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" y="0"/>
            <a:ext cx="5764213" cy="3122624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-118290" y="238220"/>
            <a:ext cx="3260897" cy="3006630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Это просто, это ясно,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Это всякому понятно,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Ты меня совсем не любишь,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Не полюбишь никогда.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Для чего же так тянуться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Мне к чужому человеку,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Для чего же каждый вечер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Мне молиться за тебя?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Для чего же, бросив друга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кудрявого ребенка,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Бросив город мой любимый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родную сторону,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Черной нищенкой скитаюсь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 столице иноземной?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О, как весело мне думать,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Что тебя увижу я!</a:t>
            </a:r>
          </a:p>
        </p:txBody>
      </p:sp>
      <p:pic>
        <p:nvPicPr>
          <p:cNvPr id="3" name="Рисунок 2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953543" y="253407"/>
            <a:ext cx="2500331" cy="263607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" y="0"/>
            <a:ext cx="5764212" cy="3244850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0338" y="336541"/>
            <a:ext cx="5087947" cy="178595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Тематикой любви 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пронизаны все стихотворения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Ахматовой.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Чаще  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всего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любовная  лирика  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раскрывается 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    </a:t>
            </a:r>
            <a:r>
              <a:rPr lang="ru-RU" sz="1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критичес-кие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моменты. 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Поэтесса 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ередает чувства в момент разрыва или встречи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передает ощущения лирического героя в период отказа или признания, во время взлета или падения. При этом в своих произведениях она затрагивает не только отношения между противоположным полом, но и показывает любовь к окружающему миру. </a:t>
            </a:r>
            <a:endParaRPr lang="ru-RU" sz="27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3214" y="2122491"/>
            <a:ext cx="50720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Особенность  стиля:  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исповедальность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  высокая эмоциональность, наличие доверительных интонаций. 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1842" y="1530882"/>
            <a:ext cx="4192805" cy="1713968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Перед весной бывают дни такие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…»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Анна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Ахматова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Перед весной бывают дни такие: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Под плотным снегом отдыхает луг,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Шумят деревья весело-сухие,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теплый ветер нежен и упруг.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лёгкости своей дивится тело,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дома своего не узнаешь,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песню ту, что прежде надоела,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Как новую, с волнением поешь.</a:t>
            </a:r>
          </a:p>
        </p:txBody>
      </p:sp>
      <p:sp>
        <p:nvSpPr>
          <p:cNvPr id="3" name="TextBox 2"/>
          <p:cNvSpPr txBox="1"/>
          <p:nvPr/>
        </p:nvSpPr>
        <p:spPr>
          <a:xfrm flipH="1">
            <a:off x="238900" y="193665"/>
            <a:ext cx="5353662" cy="1344636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pPr algn="just"/>
            <a:r>
              <a:rPr lang="ru-RU" sz="1200" u="sng" dirty="0">
                <a:latin typeface="Times New Roman" pitchFamily="18" charset="0"/>
                <a:cs typeface="Times New Roman" pitchFamily="18" charset="0"/>
              </a:rPr>
              <a:t>Есть в творческом наследии Ахматовой и стихи о природе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Анна Ахматова однажды призналась, что не умеет дружить с женщинами, которых считает завистливыми, корыстными и глупыми. Однако в ее жизни все же была та, которую она хоть и с натяжкой, но все же считала своей подругой. Это – надежда Чулкова, супруга известного русского литератора, который помогал Ахматовой издавать ее первые поэтические сборники.   В 1915 году  посвятила ей стихотворение «Перед весной бывают дни такие…».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1" y="0"/>
            <a:ext cx="5764213" cy="3244850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462" y="407979"/>
            <a:ext cx="3086693" cy="2267966"/>
          </a:xfrm>
          <a:prstGeom prst="rect">
            <a:avLst/>
          </a:prstGeom>
        </p:spPr>
        <p:txBody>
          <a:bodyPr wrap="square" lIns="51472" tIns="25736" rIns="51472" bIns="25736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Первый сборник её стихов – «Вечер» вышел в 1912 году. Критики одобрительно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отнес-лись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к её произведениям. Второй сборник стихов – «Чётки» вышел в 1914 году. Затем последовали сборники «Белая стая» (1917), «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Подо-рожник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 (1921)  и  другие.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D:\Ирина Анатольевна\Ахматова\photo_2020-02-09_18-02-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9297" y="265104"/>
            <a:ext cx="2286015" cy="264320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275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Если репостить, то так)) Ташкент глазами и словами талантливых людей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09" y="259608"/>
            <a:ext cx="4947788" cy="15056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0338" y="1807881"/>
            <a:ext cx="5208205" cy="1436969"/>
          </a:xfrm>
          <a:prstGeom prst="rect">
            <a:avLst/>
          </a:prstGeom>
        </p:spPr>
        <p:txBody>
          <a:bodyPr wrap="square" lIns="51472" tIns="25736" rIns="51472" bIns="25736">
            <a:spAutoFit/>
          </a:bodyPr>
          <a:lstStyle/>
          <a:p>
            <a:pPr algn="ctr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“Именно в Ташкенте,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я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впервые узнала,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что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такое палящий жар, древесная тень и звук воды. 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еще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я  узнала,  что 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такое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человеческая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доброта,” - напишет Анна Ахматова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о  годах,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проведенных там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1" y="0"/>
            <a:ext cx="5764213" cy="3244850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461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8900" y="193665"/>
            <a:ext cx="2995908" cy="2886084"/>
          </a:xfrm>
          <a:prstGeom prst="rect">
            <a:avLst/>
          </a:prstGeom>
        </p:spPr>
        <p:txBody>
          <a:bodyPr wrap="square" lIns="51472" tIns="25736" rIns="51472" bIns="25736">
            <a:spAutoFit/>
          </a:bodyPr>
          <a:lstStyle/>
          <a:p>
            <a:pPr algn="just">
              <a:lnSpc>
                <a:spcPts val="1700"/>
              </a:lnSpc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сентябре 1941 г. Анна Ахматова, встретившая начало Великой Отечественной войны в Ленинграде, была эвакуирована, и до мая 1945 г. пробыла в Ташкенте. Ее стихи той поры не только были пронизаны скорбью, но и призывали к мужеству, стали олицетворением непокоренного русского слова и русского духа. В поэзии Анны Ахматовой есть «Ташкентский цикл».</a:t>
            </a:r>
          </a:p>
        </p:txBody>
      </p:sp>
      <p:pic>
        <p:nvPicPr>
          <p:cNvPr id="3" name="Picture 4" descr="https://img1.liveinternet.ru/images/attach/c/5/88/601/88601297_large_GS_Vereyskiy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10734" y="265103"/>
            <a:ext cx="2228333" cy="264898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54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0338" y="2354534"/>
            <a:ext cx="3786214" cy="890316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Ташкент. Дом по улице Жуковского.</a:t>
            </a:r>
            <a:b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(1941-1943?). 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Двор, где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жили Ахматова, 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Луговской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Погодин,  Вирта.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ÐÐ°ÑÑÐ¸Ð½ÐºÐ¸ Ð¿Ð¾ Ð·Ð°Ð¿ÑÐ¾ÑÑ ÐÑÐ¼Ð°ÑÐ¾Ð²Ð° Ð² Ð¢Ð°ÑÐºÐµÐ½ÑÐµ"/>
          <p:cNvPicPr>
            <a:picLocks noChangeAspect="1" noChangeArrowheads="1"/>
          </p:cNvPicPr>
          <p:nvPr/>
        </p:nvPicPr>
        <p:blipFill>
          <a:blip r:embed="rId2"/>
          <a:srcRect b="11576"/>
          <a:stretch>
            <a:fillRect/>
          </a:stretch>
        </p:blipFill>
        <p:spPr bwMode="auto">
          <a:xfrm>
            <a:off x="3596486" y="136038"/>
            <a:ext cx="2077681" cy="2772271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750" name="Picture 6" descr="https://mytashkent.uz/wp-content/comment-image/158683-t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462" y="122227"/>
            <a:ext cx="3357586" cy="200026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98" name="Picture 2" descr="D:\Ирина Анатольевна\Ахматова\photo_2020-02-09_18-03-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462" y="265103"/>
            <a:ext cx="1285884" cy="1656226"/>
          </a:xfrm>
          <a:prstGeom prst="ellipse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3904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ytashkent.uz/wp-content/uploads/2012/06/532366_364266940307246_1170369391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00" y="193665"/>
            <a:ext cx="5286412" cy="28575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341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tatic.newauction.ru/offer_images/2017/03/15/01/big/O/odXxT9YtTZ2/srednjaja_azija_tashkent_romanovskaja_ulica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831"/>
          <a:stretch>
            <a:fillRect/>
          </a:stretch>
        </p:blipFill>
        <p:spPr bwMode="auto">
          <a:xfrm>
            <a:off x="203946" y="123325"/>
            <a:ext cx="5378697" cy="29278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5558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c.pics.livejournal.com/mknizhnik/28482859/70930/70930_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24" y="225537"/>
            <a:ext cx="4993180" cy="27937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4466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astvu.com/_p/a/z/0/s/z0slv18n6fxcrfdtn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00" y="123325"/>
            <a:ext cx="5286412" cy="29278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0147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tatic.newauction.ru/offer_images/2017/03/15/01/big/G/Gz8Tb8RIP7F/srednjaja_azija_tashkent_romanovskaja_ulica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171"/>
          <a:stretch>
            <a:fillRect/>
          </a:stretch>
        </p:blipFill>
        <p:spPr bwMode="auto">
          <a:xfrm>
            <a:off x="238900" y="191466"/>
            <a:ext cx="5286412" cy="27882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7699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td3.mycdn.me/image?id=861150173389&amp;t=20&amp;plc=WEB&amp;tkn=%2Ai5fTOXHWterMnXb1UMlA0s3hlC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54" y="126569"/>
            <a:ext cx="5453629" cy="29805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4444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Мои документы 3\Рамки\отделка\klipartz.com(1).png"/>
          <p:cNvPicPr>
            <a:picLocks noChangeAspect="1" noChangeArrowheads="1"/>
          </p:cNvPicPr>
          <p:nvPr/>
        </p:nvPicPr>
        <p:blipFill>
          <a:blip r:embed="rId2"/>
          <a:srcRect t="45614" b="31360"/>
          <a:stretch>
            <a:fillRect/>
          </a:stretch>
        </p:blipFill>
        <p:spPr bwMode="auto">
          <a:xfrm>
            <a:off x="0" y="193665"/>
            <a:ext cx="3525047" cy="428628"/>
          </a:xfrm>
          <a:prstGeom prst="rect">
            <a:avLst/>
          </a:prstGeom>
          <a:noFill/>
        </p:spPr>
      </p:pic>
      <p:pic>
        <p:nvPicPr>
          <p:cNvPr id="8194" name="Picture 2" descr="https://mytashkent.uz/wp-content/uploads/2016/02/pushkinskay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58" y="265103"/>
            <a:ext cx="2357454" cy="27860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233283"/>
            <a:ext cx="3286148" cy="2821964"/>
          </a:xfrm>
          <a:prstGeom prst="rect">
            <a:avLst/>
          </a:prstGeom>
        </p:spPr>
        <p:txBody>
          <a:bodyPr wrap="square" lIns="51472" tIns="25736" rIns="51472" bIns="25736">
            <a:spAutoFit/>
          </a:bodyPr>
          <a:lstStyle/>
          <a:p>
            <a:pPr algn="ctr">
              <a:lnSpc>
                <a:spcPts val="24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2400"/>
              </a:lnSpc>
            </a:pPr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Словно по чьему-то повеленью,</a:t>
            </a:r>
          </a:p>
          <a:p>
            <a:pPr algn="ctr">
              <a:lnSpc>
                <a:spcPts val="2400"/>
              </a:lnSpc>
            </a:pPr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Сразу стало в городе светло – </a:t>
            </a:r>
          </a:p>
          <a:p>
            <a:pPr algn="ctr">
              <a:lnSpc>
                <a:spcPts val="2400"/>
              </a:lnSpc>
            </a:pPr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Это в каждый двор по </a:t>
            </a:r>
            <a:r>
              <a:rPr lang="ru-RU" sz="1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привиденью</a:t>
            </a:r>
            <a:endParaRPr lang="ru-RU" sz="1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2400"/>
              </a:lnSpc>
            </a:pPr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Белому и легкому вошло. </a:t>
            </a:r>
          </a:p>
          <a:p>
            <a:pPr algn="ctr">
              <a:lnSpc>
                <a:spcPts val="2400"/>
              </a:lnSpc>
            </a:pPr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дыханье их понятней слова, </a:t>
            </a:r>
          </a:p>
          <a:p>
            <a:pPr algn="ctr">
              <a:lnSpc>
                <a:spcPts val="2400"/>
              </a:lnSpc>
            </a:pPr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подобье их обречено </a:t>
            </a:r>
          </a:p>
          <a:p>
            <a:pPr algn="ctr">
              <a:lnSpc>
                <a:spcPts val="2400"/>
              </a:lnSpc>
            </a:pPr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Среди неба </a:t>
            </a:r>
            <a:r>
              <a:rPr lang="ru-RU" sz="1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жгуче-голубого</a:t>
            </a:r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ts val="2400"/>
              </a:lnSpc>
            </a:pPr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арычное ложиться дно.</a:t>
            </a:r>
            <a:endParaRPr lang="ru-RU" sz="1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96090" y="193665"/>
            <a:ext cx="21431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Ташкент    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зацветает 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365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ÐÐ°ÑÑÐ¸Ð½ÐºÐ¸ Ð¿Ð¾ Ð·Ð°Ð¿ÑÐ¾ÑÑ ÐÑÐ¼Ð°ÑÐ¾Ð²Ð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462" y="193665"/>
            <a:ext cx="2913259" cy="285642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94" name="Picture 2" descr="ÐÐ°ÑÑÐ¸Ð½ÐºÐ¸ Ð¿Ð¾ Ð·Ð°Ð¿ÑÐ¾ÑÑ ÑÑÑÐº ÑÐ²ÐµÑÐµÑ Ð² Ð¢Ð°ÑÐºÐµÐ½Ñ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9296" y="193665"/>
            <a:ext cx="2286016" cy="278608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8879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img0.liveinternet.ru/images/attach/c/5/88/601/88601304_large_NA_Tuyrsa_2.jpg"/>
          <p:cNvPicPr>
            <a:picLocks noChangeAspect="1" noChangeArrowheads="1"/>
          </p:cNvPicPr>
          <p:nvPr/>
        </p:nvPicPr>
        <p:blipFill>
          <a:blip r:embed="rId2"/>
          <a:srcRect l="8791" r="12087"/>
          <a:stretch>
            <a:fillRect/>
          </a:stretch>
        </p:blipFill>
        <p:spPr bwMode="auto">
          <a:xfrm>
            <a:off x="167462" y="193665"/>
            <a:ext cx="2286016" cy="291680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46" name="Picture 2" descr="D:\Ирина Анатольевна\Ахматова\photo_2020-02-09_18-01-14.jpg"/>
          <p:cNvPicPr>
            <a:picLocks noChangeAspect="1" noChangeArrowheads="1"/>
          </p:cNvPicPr>
          <p:nvPr/>
        </p:nvPicPr>
        <p:blipFill>
          <a:blip r:embed="rId3"/>
          <a:srcRect l="11750" r="10625"/>
          <a:stretch>
            <a:fillRect/>
          </a:stretch>
        </p:blipFill>
        <p:spPr bwMode="auto">
          <a:xfrm>
            <a:off x="2596354" y="265103"/>
            <a:ext cx="3098026" cy="278608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411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2858653" cy="3191296"/>
          </a:xfrm>
          <a:prstGeom prst="rect">
            <a:avLst/>
          </a:prstGeom>
        </p:spPr>
        <p:txBody>
          <a:bodyPr wrap="square" lIns="51472" tIns="25736" rIns="51472" bIns="25736">
            <a:spAutoFit/>
          </a:bodyPr>
          <a:lstStyle/>
          <a:p>
            <a:pPr algn="ctr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не была здесь лет семьсот,</a:t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Но ничего не изменилось...</a:t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Все так же льется Божья милость</a:t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 непререкаемых высот,</a:t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Все те же хоры звезд и вод,</a:t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Все так же своды неба черны,</a:t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так же ветер носит зерна,</a:t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ту же песню мать поет.</a:t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Он прочен, мой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азийский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дом,</a:t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беспокоиться не надо...</a:t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Еще приду. Цвети, ограда,</a:t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Будь полон, чистый водоем.</a:t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Анна Ахматова, Ташкент, </a:t>
            </a:r>
            <a:endParaRPr lang="ru-RU" sz="12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мая 1944 г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://diletant.media/upload/medialibrary/394/394f6a32425c66b55603b20ab336ec3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188" y="371797"/>
            <a:ext cx="2665124" cy="25365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1" y="0"/>
            <a:ext cx="5764213" cy="3244850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6618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900" y="265103"/>
            <a:ext cx="3214710" cy="2704111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1939 — принята в Союз советских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писателей</a:t>
            </a:r>
          </a:p>
          <a:p>
            <a:pPr algn="just">
              <a:lnSpc>
                <a:spcPts val="16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(в 1946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исключена).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600"/>
              </a:lnSpc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1935—1940 — написана поэма «Реквием».</a:t>
            </a:r>
          </a:p>
          <a:p>
            <a:pPr algn="just">
              <a:lnSpc>
                <a:spcPts val="1600"/>
              </a:lnSpc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1940 — новый, шестой сборник: «Из шести книг».</a:t>
            </a:r>
          </a:p>
          <a:p>
            <a:pPr algn="just">
              <a:lnSpc>
                <a:spcPts val="1600"/>
              </a:lnSpc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1941 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войну   встретила   в 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Ленинграде.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6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28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сентября по настоянию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врачей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была эвакуирована сначала в Москву, затем в Чистополь, недалеко от Казани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оттуда через Казань в</a:t>
            </a:r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 Ташкент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В Ташкенте вышел сборник её стихотворений.</a:t>
            </a:r>
          </a:p>
          <a:p>
            <a:pPr algn="just">
              <a:lnSpc>
                <a:spcPts val="1600"/>
              </a:lnSpc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1944 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— 31 мая Анна Ахматова в числе первых вернулась из эвакуации в Ленинград. </a:t>
            </a:r>
          </a:p>
        </p:txBody>
      </p:sp>
      <p:pic>
        <p:nvPicPr>
          <p:cNvPr id="3" name="Рисунок 2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596486" y="260538"/>
            <a:ext cx="1993690" cy="26877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462" y="193665"/>
            <a:ext cx="5270138" cy="3352878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1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23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ранней лирике в основном звучат любовные мотивы. </a:t>
            </a:r>
          </a:p>
          <a:p>
            <a:pPr algn="just">
              <a:lnSpc>
                <a:spcPts val="23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стихотворениях    позднего периода поднимается тема Родины и раскрывается гражданская  позиция автора.</a:t>
            </a:r>
          </a:p>
          <a:p>
            <a:pPr algn="just">
              <a:lnSpc>
                <a:spcPts val="23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Тему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Родины писательница поднимает и в годы Первой мировой войны. Но в отличие от других поэтов, Ахматова понимает, что военное время приносит горе и потери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война — это убийство и зло,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поэтому в ее творчестве звучат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антивоенные  нотки.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23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8900" y="0"/>
            <a:ext cx="5525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Особенности лирики Ахматовой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2322" y="284310"/>
            <a:ext cx="4874877" cy="2760408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Особенность творчества – «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романность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Одна из особенностей –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внимание к деталям.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«Объективное значение ее любовной лирики в том, что эта лирика пришла на смену умершей или задремавшей в то время форме романа. И действительно, рядовой читатель может недооценить звукового и ритмического богатства таких, например, строк: «и столетие мы лелеем еле слышный шорох шагов», - но он не может не плениться своеобразием этих повестей миниатюр, где в немногих строках рассказана драма» – Гиппиус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900" y="265103"/>
            <a:ext cx="5236542" cy="2591131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1951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восстановлена в Союзе советских писателей.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1954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 — в декабре участвовала во Втором съезде Союза советских писателей.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Возвратился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из заключения реабилитированный после XX съезда КПСС Лев Гумилёв,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ошибочно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полагавший, что мать 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принимала достаточно усилий для его освобождения.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1958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 — вышел сборник «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Стихотворения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1962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 — закончила «Поэму без героя», над которой работала двадцать два года.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1964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 — в Италии получила премию «Этна-Таормина».</a:t>
            </a:r>
          </a:p>
          <a:p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В 1965 - признание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заслуг. 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Ирина Анатольевна\Ахматова\photo_2020-02-09_18-04-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462" y="193665"/>
            <a:ext cx="2669611" cy="2760984"/>
          </a:xfrm>
          <a:prstGeom prst="rect">
            <a:avLst/>
          </a:prstGeom>
          <a:noFill/>
        </p:spPr>
      </p:pic>
      <p:pic>
        <p:nvPicPr>
          <p:cNvPr id="7171" name="Picture 3" descr="D:\Ирина Анатольевна\Ахматова\photo_2020-02-09_18-04-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82107" y="265104"/>
            <a:ext cx="2714644" cy="271464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67462" y="122228"/>
            <a:ext cx="5429288" cy="3000396"/>
          </a:xfrm>
          <a:prstGeom prst="rect">
            <a:avLst/>
          </a:prstGeom>
          <a:noFill/>
          <a:ln>
            <a:solidFill>
              <a:srgbClr val="0070C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8293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393" y="-49992"/>
            <a:ext cx="5720654" cy="32998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0" y="193665"/>
            <a:ext cx="5610709" cy="1036860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pPr algn="ctr"/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 могиле матери Лев Гумилёв выложил каменную стенку </a:t>
            </a:r>
            <a:endParaRPr lang="ru-RU" sz="1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окошком, которая должна была символизировать стену </a:t>
            </a:r>
            <a:endParaRPr lang="ru-RU" sz="16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Крестах, куда она носила ему передачи. Сначала на могиле стоял деревянный крест, как того и просила Анна Андреевна.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3"/>
          <a:srcRect/>
          <a:stretch>
            <a:fillRect/>
          </a:stretch>
        </p:blipFill>
        <p:spPr>
          <a:xfrm rot="21418967">
            <a:off x="124634" y="901897"/>
            <a:ext cx="2285164" cy="2286913"/>
          </a:xfrm>
          <a:prstGeom prst="rect">
            <a:avLst/>
          </a:prstGeom>
        </p:spPr>
      </p:pic>
      <p:pic>
        <p:nvPicPr>
          <p:cNvPr id="4" name="Рисунок 3"/>
          <p:cNvPicPr/>
          <p:nvPr/>
        </p:nvPicPr>
        <p:blipFill>
          <a:blip r:embed="rId4"/>
          <a:srcRect/>
          <a:stretch>
            <a:fillRect/>
          </a:stretch>
        </p:blipFill>
        <p:spPr>
          <a:xfrm rot="249673">
            <a:off x="3042430" y="675715"/>
            <a:ext cx="2561510" cy="24887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flipH="1">
            <a:off x="4167990" y="193665"/>
            <a:ext cx="1237196" cy="482862"/>
          </a:xfrm>
          <a:prstGeom prst="rect">
            <a:avLst/>
          </a:prstGeom>
          <a:noFill/>
        </p:spPr>
        <p:txBody>
          <a:bodyPr wrap="square" lIns="51472" tIns="25736" rIns="51472" bIns="25736" rtlCol="0">
            <a:spAutoFit/>
          </a:bodyPr>
          <a:lstStyle/>
          <a:p>
            <a:r>
              <a:rPr lang="ru-RU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Памятник</a:t>
            </a:r>
          </a:p>
          <a:p>
            <a:r>
              <a:rPr lang="ru-RU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Одессе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0338" y="265103"/>
            <a:ext cx="1208804" cy="482862"/>
          </a:xfrm>
          <a:prstGeom prst="rect">
            <a:avLst/>
          </a:prstGeom>
          <a:noFill/>
        </p:spPr>
        <p:txBody>
          <a:bodyPr wrap="none" lIns="51472" tIns="25736" rIns="51472" bIns="25736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Памятник </a:t>
            </a:r>
            <a:endParaRPr lang="ru-RU" sz="1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Петербурге </a:t>
            </a:r>
          </a:p>
        </p:txBody>
      </p:sp>
      <p:pic>
        <p:nvPicPr>
          <p:cNvPr id="2" name="Рисунок 1"/>
          <p:cNvPicPr/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810537" y="0"/>
            <a:ext cx="2000264" cy="14795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8"/>
          <p:cNvSpPr txBox="1"/>
          <p:nvPr/>
        </p:nvSpPr>
        <p:spPr>
          <a:xfrm>
            <a:off x="1667660" y="908045"/>
            <a:ext cx="3786214" cy="1252907"/>
          </a:xfrm>
          <a:prstGeom prst="rect">
            <a:avLst/>
          </a:prstGeom>
        </p:spPr>
        <p:txBody>
          <a:bodyPr wrap="square" lIns="0" tIns="21590" rIns="0" bIns="0"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 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  </a:t>
            </a: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Прочитать   материал     учебника </a:t>
            </a:r>
            <a:r>
              <a:rPr lang="ru-RU" sz="2000" b="1" i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 </a:t>
            </a:r>
            <a:r>
              <a:rPr lang="ru-RU" sz="2000" b="1" i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А.Ахматовой,</a:t>
            </a:r>
            <a:endParaRPr lang="ru-RU" sz="2000" b="1" i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письменно     ответить</a:t>
            </a:r>
          </a:p>
          <a:p>
            <a:pPr>
              <a:defRPr/>
            </a:pP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вопросы 1-5.</a:t>
            </a:r>
            <a:endParaRPr lang="ru-RU" sz="20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object 13"/>
          <p:cNvGrpSpPr>
            <a:grpSpLocks/>
          </p:cNvGrpSpPr>
          <p:nvPr/>
        </p:nvGrpSpPr>
        <p:grpSpPr bwMode="auto">
          <a:xfrm>
            <a:off x="238900" y="622293"/>
            <a:ext cx="1209675" cy="1844990"/>
            <a:chOff x="377240" y="1199601"/>
            <a:chExt cx="906780" cy="1354051"/>
          </a:xfrm>
        </p:grpSpPr>
        <p:sp>
          <p:nvSpPr>
            <p:cNvPr id="21514" name="object 14"/>
            <p:cNvSpPr>
              <a:spLocks noChangeArrowheads="1"/>
            </p:cNvSpPr>
            <p:nvPr/>
          </p:nvSpPr>
          <p:spPr bwMode="auto">
            <a:xfrm>
              <a:off x="377240" y="1303972"/>
              <a:ext cx="906780" cy="1249680"/>
            </a:xfrm>
            <a:custGeom>
              <a:avLst/>
              <a:gdLst>
                <a:gd name="T0" fmla="*/ 0 w 906780"/>
                <a:gd name="T1" fmla="*/ 0 h 1249680"/>
                <a:gd name="T2" fmla="*/ 906780 w 906780"/>
                <a:gd name="T3" fmla="*/ 1249680 h 1249680"/>
              </a:gdLst>
              <a:ahLst/>
              <a:cxnLst/>
              <a:rect l="T0" t="T1" r="T2" b="T3"/>
              <a:pathLst>
                <a:path w="906780" h="1249680">
                  <a:moveTo>
                    <a:pt x="176110" y="102743"/>
                  </a:moveTo>
                  <a:lnTo>
                    <a:pt x="127190" y="102743"/>
                  </a:lnTo>
                  <a:lnTo>
                    <a:pt x="127190" y="937691"/>
                  </a:lnTo>
                  <a:lnTo>
                    <a:pt x="176110" y="937691"/>
                  </a:lnTo>
                  <a:lnTo>
                    <a:pt x="176110" y="102743"/>
                  </a:lnTo>
                  <a:close/>
                </a:path>
                <a:path w="906780" h="1249680">
                  <a:moveTo>
                    <a:pt x="699592" y="417474"/>
                  </a:moveTo>
                  <a:lnTo>
                    <a:pt x="334302" y="417474"/>
                  </a:lnTo>
                  <a:lnTo>
                    <a:pt x="334302" y="466407"/>
                  </a:lnTo>
                  <a:lnTo>
                    <a:pt x="699592" y="466407"/>
                  </a:lnTo>
                  <a:lnTo>
                    <a:pt x="699592" y="417474"/>
                  </a:lnTo>
                  <a:close/>
                </a:path>
                <a:path w="906780" h="1249680">
                  <a:moveTo>
                    <a:pt x="882230" y="1095870"/>
                  </a:moveTo>
                  <a:lnTo>
                    <a:pt x="102730" y="1095870"/>
                  </a:lnTo>
                  <a:lnTo>
                    <a:pt x="102730" y="1144803"/>
                  </a:lnTo>
                  <a:lnTo>
                    <a:pt x="882230" y="1144803"/>
                  </a:lnTo>
                  <a:lnTo>
                    <a:pt x="882230" y="1095870"/>
                  </a:lnTo>
                  <a:close/>
                </a:path>
                <a:path w="906780" h="1249680">
                  <a:moveTo>
                    <a:pt x="906691" y="0"/>
                  </a:moveTo>
                  <a:lnTo>
                    <a:pt x="752589" y="0"/>
                  </a:lnTo>
                  <a:lnTo>
                    <a:pt x="752589" y="48933"/>
                  </a:lnTo>
                  <a:lnTo>
                    <a:pt x="857770" y="48933"/>
                  </a:lnTo>
                  <a:lnTo>
                    <a:pt x="857770" y="963790"/>
                  </a:lnTo>
                  <a:lnTo>
                    <a:pt x="855586" y="974559"/>
                  </a:lnTo>
                  <a:lnTo>
                    <a:pt x="849642" y="983373"/>
                  </a:lnTo>
                  <a:lnTo>
                    <a:pt x="840828" y="989317"/>
                  </a:lnTo>
                  <a:lnTo>
                    <a:pt x="830046" y="991501"/>
                  </a:lnTo>
                  <a:lnTo>
                    <a:pt x="76631" y="991501"/>
                  </a:lnTo>
                  <a:lnTo>
                    <a:pt x="69392" y="991844"/>
                  </a:lnTo>
                  <a:lnTo>
                    <a:pt x="62344" y="992860"/>
                  </a:lnTo>
                  <a:lnTo>
                    <a:pt x="55499" y="994498"/>
                  </a:lnTo>
                  <a:lnTo>
                    <a:pt x="48907" y="996721"/>
                  </a:lnTo>
                  <a:lnTo>
                    <a:pt x="48907" y="76657"/>
                  </a:lnTo>
                  <a:lnTo>
                    <a:pt x="51092" y="65874"/>
                  </a:lnTo>
                  <a:lnTo>
                    <a:pt x="57035" y="57061"/>
                  </a:lnTo>
                  <a:lnTo>
                    <a:pt x="65849" y="51117"/>
                  </a:lnTo>
                  <a:lnTo>
                    <a:pt x="76631" y="48933"/>
                  </a:lnTo>
                  <a:lnTo>
                    <a:pt x="517753" y="48933"/>
                  </a:lnTo>
                  <a:lnTo>
                    <a:pt x="517753" y="0"/>
                  </a:lnTo>
                  <a:lnTo>
                    <a:pt x="76631" y="0"/>
                  </a:lnTo>
                  <a:lnTo>
                    <a:pt x="46837" y="6032"/>
                  </a:lnTo>
                  <a:lnTo>
                    <a:pt x="22466" y="22479"/>
                  </a:lnTo>
                  <a:lnTo>
                    <a:pt x="6032" y="46850"/>
                  </a:lnTo>
                  <a:lnTo>
                    <a:pt x="0" y="76657"/>
                  </a:lnTo>
                  <a:lnTo>
                    <a:pt x="0" y="1172527"/>
                  </a:lnTo>
                  <a:lnTo>
                    <a:pt x="6032" y="1202334"/>
                  </a:lnTo>
                  <a:lnTo>
                    <a:pt x="22466" y="1226693"/>
                  </a:lnTo>
                  <a:lnTo>
                    <a:pt x="46837" y="1243139"/>
                  </a:lnTo>
                  <a:lnTo>
                    <a:pt x="76631" y="1249172"/>
                  </a:lnTo>
                  <a:lnTo>
                    <a:pt x="882230" y="1249172"/>
                  </a:lnTo>
                  <a:lnTo>
                    <a:pt x="882230" y="1200238"/>
                  </a:lnTo>
                  <a:lnTo>
                    <a:pt x="76631" y="1200238"/>
                  </a:lnTo>
                  <a:lnTo>
                    <a:pt x="65849" y="1198067"/>
                  </a:lnTo>
                  <a:lnTo>
                    <a:pt x="57035" y="1192110"/>
                  </a:lnTo>
                  <a:lnTo>
                    <a:pt x="51092" y="1183309"/>
                  </a:lnTo>
                  <a:lnTo>
                    <a:pt x="48907" y="1172527"/>
                  </a:lnTo>
                  <a:lnTo>
                    <a:pt x="48907" y="1068158"/>
                  </a:lnTo>
                  <a:lnTo>
                    <a:pt x="51092" y="1057376"/>
                  </a:lnTo>
                  <a:lnTo>
                    <a:pt x="57035" y="1048562"/>
                  </a:lnTo>
                  <a:lnTo>
                    <a:pt x="65849" y="1042619"/>
                  </a:lnTo>
                  <a:lnTo>
                    <a:pt x="76631" y="1040434"/>
                  </a:lnTo>
                  <a:lnTo>
                    <a:pt x="830046" y="1040434"/>
                  </a:lnTo>
                  <a:lnTo>
                    <a:pt x="859853" y="1034402"/>
                  </a:lnTo>
                  <a:lnTo>
                    <a:pt x="884224" y="1017968"/>
                  </a:lnTo>
                  <a:lnTo>
                    <a:pt x="900658" y="993597"/>
                  </a:lnTo>
                  <a:lnTo>
                    <a:pt x="906691" y="963790"/>
                  </a:lnTo>
                  <a:lnTo>
                    <a:pt x="906691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21515" name="object 15"/>
            <p:cNvSpPr>
              <a:spLocks noChangeArrowheads="1"/>
            </p:cNvSpPr>
            <p:nvPr/>
          </p:nvSpPr>
          <p:spPr bwMode="auto">
            <a:xfrm>
              <a:off x="698458" y="1199601"/>
              <a:ext cx="492759" cy="1014730"/>
            </a:xfrm>
            <a:custGeom>
              <a:avLst/>
              <a:gdLst>
                <a:gd name="T0" fmla="*/ 0 w 492759"/>
                <a:gd name="T1" fmla="*/ 0 h 1014730"/>
                <a:gd name="T2" fmla="*/ 492759 w 492759"/>
                <a:gd name="T3" fmla="*/ 1014730 h 1014730"/>
              </a:gdLst>
              <a:ahLst/>
              <a:cxnLst/>
              <a:rect l="T0" t="T1" r="T2" b="T3"/>
              <a:pathLst>
                <a:path w="492759" h="1014730">
                  <a:moveTo>
                    <a:pt x="154927" y="965415"/>
                  </a:moveTo>
                  <a:lnTo>
                    <a:pt x="102743" y="965415"/>
                  </a:lnTo>
                  <a:lnTo>
                    <a:pt x="102743" y="1014349"/>
                  </a:lnTo>
                  <a:lnTo>
                    <a:pt x="154927" y="1014349"/>
                  </a:lnTo>
                  <a:lnTo>
                    <a:pt x="154927" y="965415"/>
                  </a:lnTo>
                  <a:close/>
                </a:path>
                <a:path w="492759" h="1014730">
                  <a:moveTo>
                    <a:pt x="259295" y="965415"/>
                  </a:moveTo>
                  <a:lnTo>
                    <a:pt x="207111" y="965415"/>
                  </a:lnTo>
                  <a:lnTo>
                    <a:pt x="207111" y="1014349"/>
                  </a:lnTo>
                  <a:lnTo>
                    <a:pt x="259295" y="1014349"/>
                  </a:lnTo>
                  <a:lnTo>
                    <a:pt x="259295" y="965415"/>
                  </a:lnTo>
                  <a:close/>
                </a:path>
                <a:path w="492759" h="1014730">
                  <a:moveTo>
                    <a:pt x="363664" y="965415"/>
                  </a:moveTo>
                  <a:lnTo>
                    <a:pt x="311480" y="965415"/>
                  </a:lnTo>
                  <a:lnTo>
                    <a:pt x="311480" y="1014349"/>
                  </a:lnTo>
                  <a:lnTo>
                    <a:pt x="363664" y="1014349"/>
                  </a:lnTo>
                  <a:lnTo>
                    <a:pt x="363664" y="965415"/>
                  </a:lnTo>
                  <a:close/>
                </a:path>
                <a:path w="492759" h="1014730">
                  <a:moveTo>
                    <a:pt x="466394" y="313105"/>
                  </a:moveTo>
                  <a:lnTo>
                    <a:pt x="0" y="313105"/>
                  </a:lnTo>
                  <a:lnTo>
                    <a:pt x="0" y="466407"/>
                  </a:lnTo>
                  <a:lnTo>
                    <a:pt x="466394" y="466407"/>
                  </a:lnTo>
                  <a:lnTo>
                    <a:pt x="466394" y="313105"/>
                  </a:lnTo>
                  <a:close/>
                </a:path>
                <a:path w="492759" h="1014730">
                  <a:moveTo>
                    <a:pt x="492493" y="50558"/>
                  </a:moveTo>
                  <a:lnTo>
                    <a:pt x="488518" y="30899"/>
                  </a:lnTo>
                  <a:lnTo>
                    <a:pt x="477672" y="14820"/>
                  </a:lnTo>
                  <a:lnTo>
                    <a:pt x="461594" y="3987"/>
                  </a:lnTo>
                  <a:lnTo>
                    <a:pt x="441934" y="0"/>
                  </a:lnTo>
                  <a:lnTo>
                    <a:pt x="337566" y="0"/>
                  </a:lnTo>
                  <a:lnTo>
                    <a:pt x="317906" y="3987"/>
                  </a:lnTo>
                  <a:lnTo>
                    <a:pt x="301840" y="14820"/>
                  </a:lnTo>
                  <a:lnTo>
                    <a:pt x="290995" y="30899"/>
                  </a:lnTo>
                  <a:lnTo>
                    <a:pt x="287007" y="50558"/>
                  </a:lnTo>
                  <a:lnTo>
                    <a:pt x="287007" y="257670"/>
                  </a:lnTo>
                  <a:lnTo>
                    <a:pt x="492493" y="257670"/>
                  </a:lnTo>
                  <a:lnTo>
                    <a:pt x="492493" y="50558"/>
                  </a:lnTo>
                  <a:close/>
                </a:path>
              </a:pathLst>
            </a:custGeom>
            <a:solidFill>
              <a:srgbClr val="0095DA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</p:grpSp>
      <p:grpSp>
        <p:nvGrpSpPr>
          <p:cNvPr id="3" name="object 16"/>
          <p:cNvGrpSpPr>
            <a:grpSpLocks/>
          </p:cNvGrpSpPr>
          <p:nvPr/>
        </p:nvGrpSpPr>
        <p:grpSpPr bwMode="auto">
          <a:xfrm>
            <a:off x="2953544" y="2693995"/>
            <a:ext cx="1044575" cy="231775"/>
            <a:chOff x="320975" y="2634669"/>
            <a:chExt cx="1043940" cy="231775"/>
          </a:xfrm>
        </p:grpSpPr>
        <p:sp>
          <p:nvSpPr>
            <p:cNvPr id="21512" name="object 17"/>
            <p:cNvSpPr>
              <a:spLocks noChangeArrowheads="1"/>
            </p:cNvSpPr>
            <p:nvPr/>
          </p:nvSpPr>
          <p:spPr bwMode="auto">
            <a:xfrm>
              <a:off x="320975" y="2634669"/>
              <a:ext cx="1043940" cy="231775"/>
            </a:xfrm>
            <a:custGeom>
              <a:avLst/>
              <a:gdLst>
                <a:gd name="T0" fmla="*/ 0 w 1043940"/>
                <a:gd name="T1" fmla="*/ 0 h 231775"/>
                <a:gd name="T2" fmla="*/ 1043940 w 1043940"/>
                <a:gd name="T3" fmla="*/ 231775 h 231775"/>
              </a:gdLst>
              <a:ahLst/>
              <a:cxnLst/>
              <a:rect l="T0" t="T1" r="T2" b="T3"/>
              <a:pathLst>
                <a:path w="1043940" h="231775">
                  <a:moveTo>
                    <a:pt x="989877" y="0"/>
                  </a:moveTo>
                  <a:lnTo>
                    <a:pt x="652305" y="0"/>
                  </a:lnTo>
                  <a:lnTo>
                    <a:pt x="652305" y="48930"/>
                  </a:lnTo>
                  <a:lnTo>
                    <a:pt x="940956" y="48930"/>
                  </a:lnTo>
                  <a:lnTo>
                    <a:pt x="940956" y="78277"/>
                  </a:lnTo>
                  <a:lnTo>
                    <a:pt x="94233" y="78277"/>
                  </a:lnTo>
                  <a:lnTo>
                    <a:pt x="42052" y="130463"/>
                  </a:lnTo>
                  <a:lnTo>
                    <a:pt x="0" y="130463"/>
                  </a:lnTo>
                  <a:lnTo>
                    <a:pt x="0" y="179391"/>
                  </a:lnTo>
                  <a:lnTo>
                    <a:pt x="42052" y="179391"/>
                  </a:lnTo>
                  <a:lnTo>
                    <a:pt x="94233" y="231576"/>
                  </a:lnTo>
                  <a:lnTo>
                    <a:pt x="678394" y="231576"/>
                  </a:lnTo>
                  <a:lnTo>
                    <a:pt x="678394" y="182648"/>
                  </a:lnTo>
                  <a:lnTo>
                    <a:pt x="114505" y="182648"/>
                  </a:lnTo>
                  <a:lnTo>
                    <a:pt x="86770" y="154926"/>
                  </a:lnTo>
                  <a:lnTo>
                    <a:pt x="114505" y="127209"/>
                  </a:lnTo>
                  <a:lnTo>
                    <a:pt x="989877" y="127209"/>
                  </a:lnTo>
                  <a:lnTo>
                    <a:pt x="989877" y="0"/>
                  </a:lnTo>
                  <a:close/>
                </a:path>
                <a:path w="1043940" h="231775">
                  <a:moveTo>
                    <a:pt x="781138" y="127209"/>
                  </a:moveTo>
                  <a:lnTo>
                    <a:pt x="732210" y="127209"/>
                  </a:lnTo>
                  <a:lnTo>
                    <a:pt x="732210" y="231576"/>
                  </a:lnTo>
                  <a:lnTo>
                    <a:pt x="989877" y="231576"/>
                  </a:lnTo>
                  <a:lnTo>
                    <a:pt x="989877" y="182648"/>
                  </a:lnTo>
                  <a:lnTo>
                    <a:pt x="781138" y="182648"/>
                  </a:lnTo>
                  <a:lnTo>
                    <a:pt x="781138" y="127209"/>
                  </a:lnTo>
                  <a:close/>
                </a:path>
                <a:path w="1043940" h="231775">
                  <a:moveTo>
                    <a:pt x="259293" y="127209"/>
                  </a:moveTo>
                  <a:lnTo>
                    <a:pt x="210366" y="127209"/>
                  </a:lnTo>
                  <a:lnTo>
                    <a:pt x="210366" y="182648"/>
                  </a:lnTo>
                  <a:lnTo>
                    <a:pt x="259293" y="182648"/>
                  </a:lnTo>
                  <a:lnTo>
                    <a:pt x="259293" y="127209"/>
                  </a:lnTo>
                  <a:close/>
                </a:path>
                <a:path w="1043940" h="231775">
                  <a:moveTo>
                    <a:pt x="989877" y="127209"/>
                  </a:moveTo>
                  <a:lnTo>
                    <a:pt x="940956" y="127209"/>
                  </a:lnTo>
                  <a:lnTo>
                    <a:pt x="940956" y="182648"/>
                  </a:lnTo>
                  <a:lnTo>
                    <a:pt x="989877" y="182648"/>
                  </a:lnTo>
                  <a:lnTo>
                    <a:pt x="989877" y="179391"/>
                  </a:lnTo>
                  <a:lnTo>
                    <a:pt x="1043687" y="179391"/>
                  </a:lnTo>
                  <a:lnTo>
                    <a:pt x="1043687" y="130463"/>
                  </a:lnTo>
                  <a:lnTo>
                    <a:pt x="989877" y="130463"/>
                  </a:lnTo>
                  <a:lnTo>
                    <a:pt x="989877" y="127209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21513" name="object 18"/>
            <p:cNvSpPr>
              <a:spLocks noChangeArrowheads="1"/>
            </p:cNvSpPr>
            <p:nvPr/>
          </p:nvSpPr>
          <p:spPr bwMode="auto">
            <a:xfrm>
              <a:off x="1053186" y="2712947"/>
              <a:ext cx="257810" cy="153670"/>
            </a:xfrm>
            <a:custGeom>
              <a:avLst/>
              <a:gdLst>
                <a:gd name="T0" fmla="*/ 0 w 257809"/>
                <a:gd name="T1" fmla="*/ 0 h 153669"/>
                <a:gd name="T2" fmla="*/ 257809 w 257809"/>
                <a:gd name="T3" fmla="*/ 153669 h 153669"/>
              </a:gdLst>
              <a:ahLst/>
              <a:cxnLst/>
              <a:rect l="T0" t="T1" r="T2" b="T3"/>
              <a:pathLst>
                <a:path w="257809" h="153669">
                  <a:moveTo>
                    <a:pt x="257666" y="0"/>
                  </a:moveTo>
                  <a:lnTo>
                    <a:pt x="0" y="0"/>
                  </a:lnTo>
                  <a:lnTo>
                    <a:pt x="0" y="153299"/>
                  </a:lnTo>
                  <a:lnTo>
                    <a:pt x="257666" y="153299"/>
                  </a:lnTo>
                  <a:lnTo>
                    <a:pt x="257666" y="0"/>
                  </a:lnTo>
                  <a:close/>
                </a:path>
              </a:pathLst>
            </a:custGeom>
            <a:solidFill>
              <a:srgbClr val="0095DA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</p:grpSp>
      <p:cxnSp>
        <p:nvCxnSpPr>
          <p:cNvPr id="14" name="Прямая соединительная линия 13"/>
          <p:cNvCxnSpPr/>
          <p:nvPr/>
        </p:nvCxnSpPr>
        <p:spPr>
          <a:xfrm>
            <a:off x="1666875" y="693741"/>
            <a:ext cx="3716338" cy="1587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596222" y="2479681"/>
            <a:ext cx="3716338" cy="1588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738966" y="2622557"/>
            <a:ext cx="1928826" cy="338554"/>
          </a:xfrm>
          <a:prstGeom prst="rect">
            <a:avLst/>
          </a:prstGeom>
          <a:ln w="381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страницы  98-101</a:t>
            </a:r>
            <a:endParaRPr lang="ru-RU" sz="16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5764213" cy="6222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0" y="0"/>
            <a:ext cx="5764212" cy="677108"/>
          </a:xfrm>
          <a:prstGeom prst="rect">
            <a:avLst/>
          </a:prstGeom>
        </p:spPr>
        <p:txBody>
          <a:bodyPr vert="horz" lIns="45295" tIns="22648" rIns="45295" bIns="22648" rtlCol="0" anchor="ctr">
            <a:normAutofit/>
          </a:bodyPr>
          <a:lstStyle/>
          <a:p>
            <a:pPr marL="0" marR="0" lvl="0" indent="0" algn="ctr" defTabSz="4529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ru-RU" sz="22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Задание для самостоятельного выполнения</a:t>
            </a:r>
            <a:endParaRPr kumimoji="0" lang="ru-RU" sz="22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пунктуация_в_предл_со_сложносоч_и_сложноподч_связью_</Template>
  <TotalTime>488</TotalTime>
  <Words>1314</Words>
  <Application>Microsoft Office PowerPoint</Application>
  <PresentationFormat>Произвольный</PresentationFormat>
  <Paragraphs>160</Paragraphs>
  <Slides>39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 Литература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   Тематикой любви пронизаны все стихотворения Ахматовой. Чаще  всего  любовная  лирика  раскрывается  в    критичес-кие моменты. Поэтесса передает чувства в момент разрыва или встречи, передает ощущения лирического героя в период отказа или признания, во время взлета или падения. При этом в своих произведениях она затрагивает не только отношения между противоположным полом, но и показывает любовь к окружающему миру. </vt:lpstr>
      <vt:lpstr>Слайд 17</vt:lpstr>
      <vt:lpstr>Слайд 18</vt:lpstr>
      <vt:lpstr>Слайд 19</vt:lpstr>
      <vt:lpstr>Слайд 20</vt:lpstr>
      <vt:lpstr>Ташкент. Дом по улице Жуковского. (1941-1943?).  Двор, где жили Ахматова,  Луговской,  Погодин,  Вирта.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 R11</dc:creator>
  <cp:lastModifiedBy>LAN_OS</cp:lastModifiedBy>
  <cp:revision>77</cp:revision>
  <dcterms:created xsi:type="dcterms:W3CDTF">2019-11-17T13:04:19Z</dcterms:created>
  <dcterms:modified xsi:type="dcterms:W3CDTF">2021-01-23T17:12:03Z</dcterms:modified>
</cp:coreProperties>
</file>