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 id="2147483704" r:id="rId2"/>
  </p:sldMasterIdLst>
  <p:sldIdLst>
    <p:sldId id="289"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90" r:id="rId32"/>
  </p:sldIdLst>
  <p:sldSz cx="5764213" cy="3244850"/>
  <p:notesSz cx="6858000" cy="9144000"/>
  <p:defaultTextStyle>
    <a:defPPr>
      <a:defRPr lang="en-US"/>
    </a:defPPr>
    <a:lvl1pPr marL="0" algn="l" defTabSz="257358" rtl="0" eaLnBrk="1" latinLnBrk="0" hangingPunct="1">
      <a:defRPr sz="1000" kern="1200">
        <a:solidFill>
          <a:schemeClr val="tx1"/>
        </a:solidFill>
        <a:latin typeface="+mn-lt"/>
        <a:ea typeface="+mn-ea"/>
        <a:cs typeface="+mn-cs"/>
      </a:defRPr>
    </a:lvl1pPr>
    <a:lvl2pPr marL="257358" algn="l" defTabSz="257358" rtl="0" eaLnBrk="1" latinLnBrk="0" hangingPunct="1">
      <a:defRPr sz="1000" kern="1200">
        <a:solidFill>
          <a:schemeClr val="tx1"/>
        </a:solidFill>
        <a:latin typeface="+mn-lt"/>
        <a:ea typeface="+mn-ea"/>
        <a:cs typeface="+mn-cs"/>
      </a:defRPr>
    </a:lvl2pPr>
    <a:lvl3pPr marL="514716" algn="l" defTabSz="257358" rtl="0" eaLnBrk="1" latinLnBrk="0" hangingPunct="1">
      <a:defRPr sz="1000" kern="1200">
        <a:solidFill>
          <a:schemeClr val="tx1"/>
        </a:solidFill>
        <a:latin typeface="+mn-lt"/>
        <a:ea typeface="+mn-ea"/>
        <a:cs typeface="+mn-cs"/>
      </a:defRPr>
    </a:lvl3pPr>
    <a:lvl4pPr marL="772074" algn="l" defTabSz="257358" rtl="0" eaLnBrk="1" latinLnBrk="0" hangingPunct="1">
      <a:defRPr sz="1000" kern="1200">
        <a:solidFill>
          <a:schemeClr val="tx1"/>
        </a:solidFill>
        <a:latin typeface="+mn-lt"/>
        <a:ea typeface="+mn-ea"/>
        <a:cs typeface="+mn-cs"/>
      </a:defRPr>
    </a:lvl4pPr>
    <a:lvl5pPr marL="1029432" algn="l" defTabSz="257358" rtl="0" eaLnBrk="1" latinLnBrk="0" hangingPunct="1">
      <a:defRPr sz="1000" kern="1200">
        <a:solidFill>
          <a:schemeClr val="tx1"/>
        </a:solidFill>
        <a:latin typeface="+mn-lt"/>
        <a:ea typeface="+mn-ea"/>
        <a:cs typeface="+mn-cs"/>
      </a:defRPr>
    </a:lvl5pPr>
    <a:lvl6pPr marL="1286789" algn="l" defTabSz="257358" rtl="0" eaLnBrk="1" latinLnBrk="0" hangingPunct="1">
      <a:defRPr sz="1000" kern="1200">
        <a:solidFill>
          <a:schemeClr val="tx1"/>
        </a:solidFill>
        <a:latin typeface="+mn-lt"/>
        <a:ea typeface="+mn-ea"/>
        <a:cs typeface="+mn-cs"/>
      </a:defRPr>
    </a:lvl6pPr>
    <a:lvl7pPr marL="1544147" algn="l" defTabSz="257358" rtl="0" eaLnBrk="1" latinLnBrk="0" hangingPunct="1">
      <a:defRPr sz="1000" kern="1200">
        <a:solidFill>
          <a:schemeClr val="tx1"/>
        </a:solidFill>
        <a:latin typeface="+mn-lt"/>
        <a:ea typeface="+mn-ea"/>
        <a:cs typeface="+mn-cs"/>
      </a:defRPr>
    </a:lvl7pPr>
    <a:lvl8pPr marL="1801505" algn="l" defTabSz="257358" rtl="0" eaLnBrk="1" latinLnBrk="0" hangingPunct="1">
      <a:defRPr sz="1000" kern="1200">
        <a:solidFill>
          <a:schemeClr val="tx1"/>
        </a:solidFill>
        <a:latin typeface="+mn-lt"/>
        <a:ea typeface="+mn-ea"/>
        <a:cs typeface="+mn-cs"/>
      </a:defRPr>
    </a:lvl8pPr>
    <a:lvl9pPr marL="2058863" algn="l" defTabSz="257358"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autoAdjust="0"/>
    <p:restoredTop sz="94660"/>
  </p:normalViewPr>
  <p:slideViewPr>
    <p:cSldViewPr snapToGrid="0">
      <p:cViewPr>
        <p:scale>
          <a:sx n="100" d="100"/>
          <a:sy n="100" d="100"/>
        </p:scale>
        <p:origin x="-258" y="-774"/>
      </p:cViewPr>
      <p:guideLst>
        <p:guide orient="horz" pos="1022"/>
        <p:guide pos="181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Титульный слайд">
    <p:spTree>
      <p:nvGrpSpPr>
        <p:cNvPr id="1" name=""/>
        <p:cNvGrpSpPr/>
        <p:nvPr/>
      </p:nvGrpSpPr>
      <p:grpSpPr>
        <a:xfrm>
          <a:off x="0" y="0"/>
          <a:ext cx="0" cy="0"/>
          <a:chOff x="0" y="0"/>
          <a:chExt cx="0" cy="0"/>
        </a:xfrm>
      </p:grpSpPr>
      <p:sp>
        <p:nvSpPr>
          <p:cNvPr id="2" name="Holder 2"/>
          <p:cNvSpPr>
            <a:spLocks noGrp="1"/>
          </p:cNvSpPr>
          <p:nvPr>
            <p:ph type="ctrTitle"/>
          </p:nvPr>
        </p:nvSpPr>
        <p:spPr>
          <a:xfrm>
            <a:off x="432316" y="1005903"/>
            <a:ext cx="4899581" cy="315471"/>
          </a:xfrm>
          <a:prstGeom prst="rect">
            <a:avLst/>
          </a:prstGeom>
        </p:spPr>
        <p:txBody>
          <a:bodyPr/>
          <a:lstStyle>
            <a:lvl1pPr>
              <a:defRPr/>
            </a:lvl1pPr>
          </a:lstStyle>
          <a:p>
            <a:r>
              <a:rPr lang="ru-RU" smtClean="0"/>
              <a:t>Образец заголовка</a:t>
            </a:r>
            <a:endParaRPr/>
          </a:p>
        </p:txBody>
      </p:sp>
      <p:sp>
        <p:nvSpPr>
          <p:cNvPr id="3" name="Holder 3"/>
          <p:cNvSpPr>
            <a:spLocks noGrp="1"/>
          </p:cNvSpPr>
          <p:nvPr>
            <p:ph type="subTitle" idx="4"/>
          </p:nvPr>
        </p:nvSpPr>
        <p:spPr>
          <a:xfrm>
            <a:off x="864632" y="1817116"/>
            <a:ext cx="4034949" cy="369332"/>
          </a:xfrm>
          <a:prstGeom prst="rect">
            <a:avLst/>
          </a:prstGeom>
        </p:spPr>
        <p:txBody>
          <a:bodyPr/>
          <a:lstStyle>
            <a:lvl1pPr>
              <a:defRPr/>
            </a:lvl1pPr>
          </a:lstStyle>
          <a:p>
            <a:r>
              <a:rPr lang="ru-RU" smtClean="0"/>
              <a:t>Образец подзаголовка</a:t>
            </a:r>
            <a:endParaRPr/>
          </a:p>
        </p:txBody>
      </p:sp>
      <p:sp>
        <p:nvSpPr>
          <p:cNvPr id="4" name="Holder 4"/>
          <p:cNvSpPr>
            <a:spLocks noGrp="1"/>
          </p:cNvSpPr>
          <p:nvPr>
            <p:ph type="ftr" sz="quarter" idx="10"/>
          </p:nvPr>
        </p:nvSpPr>
        <p:spPr/>
        <p:txBody>
          <a:bodyPr/>
          <a:lstStyle>
            <a:lvl1pPr>
              <a:defRPr/>
            </a:lvl1pPr>
          </a:lstStyle>
          <a:p>
            <a:endParaRPr lang="en-US" dirty="0"/>
          </a:p>
        </p:txBody>
      </p:sp>
      <p:sp>
        <p:nvSpPr>
          <p:cNvPr id="5" name="Holder 5"/>
          <p:cNvSpPr>
            <a:spLocks noGrp="1"/>
          </p:cNvSpPr>
          <p:nvPr>
            <p:ph type="dt" sz="half" idx="11"/>
          </p:nvPr>
        </p:nvSpPr>
        <p:spPr/>
        <p:txBody>
          <a:bodyPr/>
          <a:lstStyle>
            <a:lvl1pPr>
              <a:defRPr/>
            </a:lvl1pPr>
          </a:lstStyle>
          <a:p>
            <a:fld id="{B61BEF0D-F0BB-DE4B-95CE-6DB70DBA9567}" type="datetimeFigureOut">
              <a:rPr lang="en-US" smtClean="0"/>
              <a:pPr/>
              <a:t>1/17/2021</a:t>
            </a:fld>
            <a:endParaRPr lang="en-US" dirty="0"/>
          </a:p>
        </p:txBody>
      </p:sp>
      <p:sp>
        <p:nvSpPr>
          <p:cNvPr id="6" name="Holder 6"/>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288925" y="727075"/>
            <a:ext cx="2546350"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288925" y="1028700"/>
            <a:ext cx="2546350" cy="1870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2927350" y="727075"/>
            <a:ext cx="2547938"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2927350" y="1028700"/>
            <a:ext cx="2547938" cy="1870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925" y="128588"/>
            <a:ext cx="1895475" cy="5508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254250" y="128588"/>
            <a:ext cx="3221038" cy="27701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288925" y="679450"/>
            <a:ext cx="1895475" cy="2219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0300" y="2271713"/>
            <a:ext cx="3457575" cy="268287"/>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130300" y="290513"/>
            <a:ext cx="3457575" cy="1946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130300" y="2540000"/>
            <a:ext cx="3457575"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79888" y="130175"/>
            <a:ext cx="1295400" cy="2768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8925" y="130175"/>
            <a:ext cx="3738563" cy="2768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50" b="1" i="0">
                <a:solidFill>
                  <a:schemeClr val="bg1"/>
                </a:solidFill>
                <a:latin typeface="Arial"/>
                <a:cs typeface="Arial"/>
              </a:defRPr>
            </a:lvl1pPr>
          </a:lstStyle>
          <a:p>
            <a:r>
              <a:rPr lang="ru-RU" smtClean="0"/>
              <a:t>Образец заголовка</a:t>
            </a:r>
            <a:endParaRPr/>
          </a:p>
        </p:txBody>
      </p:sp>
      <p:sp>
        <p:nvSpPr>
          <p:cNvPr id="3" name="Holder 3"/>
          <p:cNvSpPr>
            <a:spLocks noGrp="1"/>
          </p:cNvSpPr>
          <p:nvPr>
            <p:ph type="body" idx="1"/>
          </p:nvPr>
        </p:nvSpPr>
        <p:spPr/>
        <p:txBody>
          <a:bodyPr/>
          <a:lstStyle>
            <a:lvl1pPr>
              <a:defRPr sz="2400" b="1" i="1">
                <a:solidFill>
                  <a:srgbClr val="2365C7"/>
                </a:solidFill>
                <a:latin typeface="Arial"/>
                <a:cs typeface="Arial"/>
              </a:defRPr>
            </a:lvl1pPr>
          </a:lstStyle>
          <a:p>
            <a:pPr lvl="0"/>
            <a:r>
              <a:rPr lang="ru-RU" smtClean="0"/>
              <a:t>Образец текста</a:t>
            </a:r>
          </a:p>
        </p:txBody>
      </p:sp>
      <p:sp>
        <p:nvSpPr>
          <p:cNvPr id="4" name="Holder 4"/>
          <p:cNvSpPr>
            <a:spLocks noGrp="1"/>
          </p:cNvSpPr>
          <p:nvPr>
            <p:ph type="ftr" sz="quarter" idx="10"/>
          </p:nvPr>
        </p:nvSpPr>
        <p:spPr/>
        <p:txBody>
          <a:bodyPr/>
          <a:lstStyle>
            <a:lvl1pPr>
              <a:defRPr/>
            </a:lvl1pPr>
          </a:lstStyle>
          <a:p>
            <a:endParaRPr lang="en-US" dirty="0"/>
          </a:p>
        </p:txBody>
      </p:sp>
      <p:sp>
        <p:nvSpPr>
          <p:cNvPr id="5" name="Holder 5"/>
          <p:cNvSpPr>
            <a:spLocks noGrp="1"/>
          </p:cNvSpPr>
          <p:nvPr>
            <p:ph type="dt" sz="half" idx="11"/>
          </p:nvPr>
        </p:nvSpPr>
        <p:spPr/>
        <p:txBody>
          <a:bodyPr/>
          <a:lstStyle>
            <a:lvl1pPr>
              <a:defRPr/>
            </a:lvl1pPr>
          </a:lstStyle>
          <a:p>
            <a:fld id="{B61BEF0D-F0BB-DE4B-95CE-6DB70DBA9567}" type="datetimeFigureOut">
              <a:rPr lang="en-US" smtClean="0"/>
              <a:pPr/>
              <a:t>1/17/2021</a:t>
            </a:fld>
            <a:endParaRPr lang="en-US" dirty="0"/>
          </a:p>
        </p:txBody>
      </p:sp>
      <p:sp>
        <p:nvSpPr>
          <p:cNvPr id="6" name="Holder 6"/>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50" b="1" i="0">
                <a:solidFill>
                  <a:schemeClr val="bg1"/>
                </a:solidFill>
                <a:latin typeface="Arial"/>
                <a:cs typeface="Arial"/>
              </a:defRPr>
            </a:lvl1pPr>
          </a:lstStyle>
          <a:p>
            <a:r>
              <a:rPr lang="ru-RU" smtClean="0"/>
              <a:t>Образец заголовка</a:t>
            </a:r>
            <a:endParaRPr/>
          </a:p>
        </p:txBody>
      </p:sp>
      <p:sp>
        <p:nvSpPr>
          <p:cNvPr id="3" name="Holder 3"/>
          <p:cNvSpPr>
            <a:spLocks noGrp="1"/>
          </p:cNvSpPr>
          <p:nvPr>
            <p:ph sz="half" idx="2"/>
          </p:nvPr>
        </p:nvSpPr>
        <p:spPr>
          <a:xfrm>
            <a:off x="288211" y="746316"/>
            <a:ext cx="2507433" cy="738664"/>
          </a:xfrm>
          <a:prstGeom prst="rect">
            <a:avLst/>
          </a:prstGeom>
        </p:spPr>
        <p:txBody>
          <a:bodyPr/>
          <a:lstStyle>
            <a:lvl1pPr>
              <a:defRPr/>
            </a:lvl1pPr>
          </a:lstStyle>
          <a:p>
            <a:pPr lvl="0"/>
            <a:r>
              <a:rPr lang="ru-RU" smtClean="0"/>
              <a:t>Образец текста</a:t>
            </a:r>
          </a:p>
        </p:txBody>
      </p:sp>
      <p:sp>
        <p:nvSpPr>
          <p:cNvPr id="4" name="Holder 4"/>
          <p:cNvSpPr>
            <a:spLocks noGrp="1"/>
          </p:cNvSpPr>
          <p:nvPr>
            <p:ph sz="half" idx="3"/>
          </p:nvPr>
        </p:nvSpPr>
        <p:spPr>
          <a:xfrm>
            <a:off x="2968570" y="746316"/>
            <a:ext cx="2507433" cy="738664"/>
          </a:xfrm>
          <a:prstGeom prst="rect">
            <a:avLst/>
          </a:prstGeom>
        </p:spPr>
        <p:txBody>
          <a:bodyPr/>
          <a:lstStyle>
            <a:lvl1pPr>
              <a:defRPr/>
            </a:lvl1pPr>
          </a:lstStyle>
          <a:p>
            <a:pPr lvl="0"/>
            <a:r>
              <a:rPr lang="ru-RU" smtClean="0"/>
              <a:t>Образец текста</a:t>
            </a:r>
          </a:p>
        </p:txBody>
      </p:sp>
      <p:sp>
        <p:nvSpPr>
          <p:cNvPr id="5" name="Holder 4"/>
          <p:cNvSpPr>
            <a:spLocks noGrp="1"/>
          </p:cNvSpPr>
          <p:nvPr>
            <p:ph type="ftr" sz="quarter" idx="10"/>
          </p:nvPr>
        </p:nvSpPr>
        <p:spPr/>
        <p:txBody>
          <a:bodyPr/>
          <a:lstStyle>
            <a:lvl1pPr>
              <a:defRPr/>
            </a:lvl1pPr>
          </a:lstStyle>
          <a:p>
            <a:endParaRPr lang="en-US" dirty="0"/>
          </a:p>
        </p:txBody>
      </p:sp>
      <p:sp>
        <p:nvSpPr>
          <p:cNvPr id="6" name="Holder 5"/>
          <p:cNvSpPr>
            <a:spLocks noGrp="1"/>
          </p:cNvSpPr>
          <p:nvPr>
            <p:ph type="dt" sz="half" idx="11"/>
          </p:nvPr>
        </p:nvSpPr>
        <p:spPr/>
        <p:txBody>
          <a:bodyPr/>
          <a:lstStyle>
            <a:lvl1pPr>
              <a:defRPr/>
            </a:lvl1pPr>
          </a:lstStyle>
          <a:p>
            <a:fld id="{EB712588-04B1-427B-82EE-E8DB90309F08}" type="datetimeFigureOut">
              <a:rPr lang="en-US" smtClean="0"/>
              <a:pPr/>
              <a:t>1/17/2021</a:t>
            </a:fld>
            <a:endParaRPr lang="en-US" dirty="0"/>
          </a:p>
        </p:txBody>
      </p:sp>
      <p:sp>
        <p:nvSpPr>
          <p:cNvPr id="7" name="Holder 6"/>
          <p:cNvSpPr>
            <a:spLocks noGrp="1"/>
          </p:cNvSpPr>
          <p:nvPr>
            <p:ph type="sldNum" sz="quarter" idx="12"/>
          </p:nvPr>
        </p:nvSpPr>
        <p:spPr/>
        <p:txBody>
          <a:bodyPr/>
          <a:lstStyle>
            <a:lvl1pPr>
              <a:defRPr/>
            </a:lvl1pPr>
          </a:lstStyle>
          <a:p>
            <a:fld id="{6FF9F0C5-380F-41C2-899A-BAC0F0927E16}" type="slidenum">
              <a:rPr lang="en-US" smtClean="0"/>
              <a:pPr/>
              <a:t>‹#›</a:t>
            </a:fld>
            <a:endParaRPr lang="en-US" dirty="0"/>
          </a:p>
        </p:txBody>
      </p:sp>
    </p:spTree>
  </p:cSld>
  <p:clrMapOvr>
    <a:masterClrMapping/>
  </p:clrMapOvr>
  <p:transition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Только заголовок">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50" b="1" i="0">
                <a:solidFill>
                  <a:schemeClr val="bg1"/>
                </a:solidFill>
                <a:latin typeface="Arial"/>
                <a:cs typeface="Arial"/>
              </a:defRPr>
            </a:lvl1pPr>
          </a:lstStyle>
          <a:p>
            <a:r>
              <a:rPr lang="ru-RU" smtClean="0"/>
              <a:t>Образец заголовка</a:t>
            </a:r>
            <a:endParaRPr/>
          </a:p>
        </p:txBody>
      </p:sp>
      <p:sp>
        <p:nvSpPr>
          <p:cNvPr id="3" name="Holder 4"/>
          <p:cNvSpPr>
            <a:spLocks noGrp="1"/>
          </p:cNvSpPr>
          <p:nvPr>
            <p:ph type="ftr" sz="quarter" idx="10"/>
          </p:nvPr>
        </p:nvSpPr>
        <p:spPr/>
        <p:txBody>
          <a:bodyPr/>
          <a:lstStyle>
            <a:lvl1pPr>
              <a:defRPr/>
            </a:lvl1pPr>
          </a:lstStyle>
          <a:p>
            <a:endParaRPr lang="en-US" dirty="0"/>
          </a:p>
        </p:txBody>
      </p:sp>
      <p:sp>
        <p:nvSpPr>
          <p:cNvPr id="4" name="Holder 5"/>
          <p:cNvSpPr>
            <a:spLocks noGrp="1"/>
          </p:cNvSpPr>
          <p:nvPr>
            <p:ph type="dt" sz="half" idx="11"/>
          </p:nvPr>
        </p:nvSpPr>
        <p:spPr/>
        <p:txBody>
          <a:bodyPr/>
          <a:lstStyle>
            <a:lvl1pPr>
              <a:defRPr/>
            </a:lvl1pPr>
          </a:lstStyle>
          <a:p>
            <a:fld id="{B61BEF0D-F0BB-DE4B-95CE-6DB70DBA9567}" type="datetimeFigureOut">
              <a:rPr lang="en-US" smtClean="0"/>
              <a:pPr/>
              <a:t>1/17/2021</a:t>
            </a:fld>
            <a:endParaRPr lang="en-US" dirty="0"/>
          </a:p>
        </p:txBody>
      </p:sp>
      <p:sp>
        <p:nvSpPr>
          <p:cNvPr id="5" name="Holder 6"/>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cSld>
  <p:clrMapOvr>
    <a:masterClrMapping/>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Пустой слайд">
    <p:spTree>
      <p:nvGrpSpPr>
        <p:cNvPr id="1" name=""/>
        <p:cNvGrpSpPr/>
        <p:nvPr/>
      </p:nvGrpSpPr>
      <p:grpSpPr>
        <a:xfrm>
          <a:off x="0" y="0"/>
          <a:ext cx="0" cy="0"/>
          <a:chOff x="0" y="0"/>
          <a:chExt cx="0" cy="0"/>
        </a:xfrm>
      </p:grpSpPr>
      <p:sp>
        <p:nvSpPr>
          <p:cNvPr id="2" name="bg object 16"/>
          <p:cNvSpPr/>
          <p:nvPr/>
        </p:nvSpPr>
        <p:spPr>
          <a:xfrm>
            <a:off x="66675" y="71438"/>
            <a:ext cx="5649913" cy="428625"/>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lIns="0" tIns="0" rIns="0" bIns="0"/>
          <a:lstStyle/>
          <a:p>
            <a:pPr>
              <a:defRPr/>
            </a:pPr>
            <a:endParaRPr/>
          </a:p>
        </p:txBody>
      </p:sp>
      <p:sp>
        <p:nvSpPr>
          <p:cNvPr id="3" name="bg object 17"/>
          <p:cNvSpPr/>
          <p:nvPr/>
        </p:nvSpPr>
        <p:spPr>
          <a:xfrm>
            <a:off x="5256213" y="158750"/>
            <a:ext cx="252412" cy="254000"/>
          </a:xfrm>
          <a:custGeom>
            <a:avLst/>
            <a:gdLst/>
            <a:ahLst/>
            <a:cxnLst/>
            <a:rect l="l" t="t" r="r" b="b"/>
            <a:pathLst>
              <a:path w="252729" h="252729">
                <a:moveTo>
                  <a:pt x="252464" y="0"/>
                </a:moveTo>
                <a:lnTo>
                  <a:pt x="0" y="0"/>
                </a:lnTo>
                <a:lnTo>
                  <a:pt x="0" y="252464"/>
                </a:lnTo>
                <a:lnTo>
                  <a:pt x="252464" y="252464"/>
                </a:lnTo>
                <a:lnTo>
                  <a:pt x="252464" y="0"/>
                </a:lnTo>
                <a:close/>
              </a:path>
            </a:pathLst>
          </a:custGeom>
          <a:solidFill>
            <a:srgbClr val="FFFFFF"/>
          </a:solidFill>
        </p:spPr>
        <p:txBody>
          <a:bodyPr lIns="0" tIns="0" rIns="0" bIns="0"/>
          <a:lstStyle/>
          <a:p>
            <a:pPr>
              <a:defRPr/>
            </a:pPr>
            <a:endParaRPr/>
          </a:p>
        </p:txBody>
      </p:sp>
      <p:sp>
        <p:nvSpPr>
          <p:cNvPr id="4" name="Holder 2"/>
          <p:cNvSpPr>
            <a:spLocks noGrp="1"/>
          </p:cNvSpPr>
          <p:nvPr>
            <p:ph type="ftr" sz="quarter" idx="10"/>
          </p:nvPr>
        </p:nvSpPr>
        <p:spPr/>
        <p:txBody>
          <a:bodyPr/>
          <a:lstStyle>
            <a:lvl1pPr algn="ctr">
              <a:defRPr>
                <a:solidFill>
                  <a:schemeClr val="tx1">
                    <a:tint val="75000"/>
                  </a:schemeClr>
                </a:solidFill>
              </a:defRPr>
            </a:lvl1pPr>
          </a:lstStyle>
          <a:p>
            <a:endParaRPr lang="en-US" dirty="0"/>
          </a:p>
        </p:txBody>
      </p:sp>
      <p:sp>
        <p:nvSpPr>
          <p:cNvPr id="5" name="Holder 3"/>
          <p:cNvSpPr>
            <a:spLocks noGrp="1"/>
          </p:cNvSpPr>
          <p:nvPr>
            <p:ph type="dt" sz="half" idx="11"/>
          </p:nvPr>
        </p:nvSpPr>
        <p:spPr/>
        <p:txBody>
          <a:bodyPr/>
          <a:lstStyle>
            <a:lvl1pPr algn="l">
              <a:defRPr>
                <a:solidFill>
                  <a:schemeClr val="tx1">
                    <a:tint val="75000"/>
                  </a:schemeClr>
                </a:solidFill>
              </a:defRPr>
            </a:lvl1pPr>
          </a:lstStyle>
          <a:p>
            <a:fld id="{B61BEF0D-F0BB-DE4B-95CE-6DB70DBA9567}" type="datetimeFigureOut">
              <a:rPr lang="en-US" smtClean="0"/>
              <a:pPr/>
              <a:t>1/17/2021</a:t>
            </a:fld>
            <a:endParaRPr lang="en-US" dirty="0"/>
          </a:p>
        </p:txBody>
      </p:sp>
      <p:sp>
        <p:nvSpPr>
          <p:cNvPr id="6" name="Holder 4"/>
          <p:cNvSpPr>
            <a:spLocks noGrp="1"/>
          </p:cNvSpPr>
          <p:nvPr>
            <p:ph type="sldNum" sz="quarter" idx="12"/>
          </p:nvPr>
        </p:nvSpPr>
        <p:spPr/>
        <p:txBody>
          <a:bodyPr/>
          <a:lstStyle>
            <a:lvl1pPr algn="r">
              <a:defRPr>
                <a:solidFill>
                  <a:schemeClr val="tx1">
                    <a:tint val="75000"/>
                  </a:schemeClr>
                </a:solidFill>
              </a:defRPr>
            </a:lvl1pPr>
          </a:lstStyle>
          <a:p>
            <a:fld id="{D57F1E4F-1CFF-5643-939E-217C01CDF565}" type="slidenum">
              <a:rPr lang="en-US" smtClean="0"/>
              <a:pPr/>
              <a:t>‹#›</a:t>
            </a:fld>
            <a:endParaRPr lang="en-US"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1800" y="1008063"/>
            <a:ext cx="4900613" cy="6953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865188" y="1838325"/>
            <a:ext cx="4033837" cy="8302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084388"/>
            <a:ext cx="4899025" cy="64452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455613" y="1374775"/>
            <a:ext cx="4899025" cy="70961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88925" y="757238"/>
            <a:ext cx="2516188" cy="214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957513" y="757238"/>
            <a:ext cx="2517775" cy="214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64DB22-7496-4DA7-A5B5-5D57C1CB7ED9}" type="datetimeFigureOut">
              <a:rPr lang="ru-RU" smtClean="0"/>
              <a:pPr/>
              <a:t>17.01.2021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562060-7DC8-43AF-9B4F-6281341A391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675" y="536575"/>
            <a:ext cx="5649913" cy="2649538"/>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lIns="0" tIns="0" rIns="0" bIns="0"/>
          <a:lstStyle/>
          <a:p>
            <a:pPr>
              <a:defRPr/>
            </a:pPr>
            <a:endParaRPr/>
          </a:p>
        </p:txBody>
      </p:sp>
      <p:sp>
        <p:nvSpPr>
          <p:cNvPr id="17" name="bg object 17"/>
          <p:cNvSpPr/>
          <p:nvPr/>
        </p:nvSpPr>
        <p:spPr>
          <a:xfrm>
            <a:off x="66675" y="71438"/>
            <a:ext cx="5649913" cy="428625"/>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lIns="0" tIns="0" rIns="0" bIns="0"/>
          <a:lstStyle/>
          <a:p>
            <a:pPr>
              <a:defRPr/>
            </a:pPr>
            <a:endParaRPr/>
          </a:p>
        </p:txBody>
      </p:sp>
      <p:sp>
        <p:nvSpPr>
          <p:cNvPr id="2" name="Holder 2"/>
          <p:cNvSpPr>
            <a:spLocks noGrp="1"/>
          </p:cNvSpPr>
          <p:nvPr>
            <p:ph type="title"/>
          </p:nvPr>
        </p:nvSpPr>
        <p:spPr>
          <a:xfrm>
            <a:off x="300038" y="103188"/>
            <a:ext cx="5164137" cy="314325"/>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1029" name="Holder 3"/>
          <p:cNvSpPr>
            <a:spLocks noGrp="1"/>
          </p:cNvSpPr>
          <p:nvPr>
            <p:ph type="body" idx="1"/>
          </p:nvPr>
        </p:nvSpPr>
        <p:spPr bwMode="auto">
          <a:xfrm>
            <a:off x="617538" y="781050"/>
            <a:ext cx="4529137"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1960563" y="3017838"/>
            <a:ext cx="1843087" cy="276225"/>
          </a:xfrm>
          <a:prstGeom prst="rect">
            <a:avLst/>
          </a:prstGeom>
        </p:spPr>
        <p:txBody>
          <a:bodyPr wrap="square" lIns="0" tIns="0" rIns="0" bIns="0">
            <a:spAutoFit/>
          </a:bodyPr>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a:xfrm>
            <a:off x="288925" y="3017838"/>
            <a:ext cx="1325563" cy="276225"/>
          </a:xfrm>
          <a:prstGeom prst="rect">
            <a:avLst/>
          </a:prstGeom>
        </p:spPr>
        <p:txBody>
          <a:bodyPr wrap="square" lIns="0" tIns="0" rIns="0" bIns="0">
            <a:spAutoFit/>
          </a:bodyPr>
          <a:lstStyle>
            <a:lvl1pPr algn="l">
              <a:defRPr>
                <a:solidFill>
                  <a:schemeClr val="tx1">
                    <a:tint val="75000"/>
                  </a:schemeClr>
                </a:solidFill>
              </a:defRPr>
            </a:lvl1pPr>
          </a:lstStyle>
          <a:p>
            <a:fld id="{B61BEF0D-F0BB-DE4B-95CE-6DB70DBA9567}" type="datetimeFigureOut">
              <a:rPr lang="en-US" smtClean="0"/>
              <a:pPr/>
              <a:t>1/17/2021</a:t>
            </a:fld>
            <a:endParaRPr lang="en-US" dirty="0"/>
          </a:p>
        </p:txBody>
      </p:sp>
      <p:sp>
        <p:nvSpPr>
          <p:cNvPr id="6" name="Holder 6"/>
          <p:cNvSpPr>
            <a:spLocks noGrp="1"/>
          </p:cNvSpPr>
          <p:nvPr>
            <p:ph type="sldNum" sz="quarter" idx="7"/>
          </p:nvPr>
        </p:nvSpPr>
        <p:spPr>
          <a:xfrm>
            <a:off x="4149725" y="3017838"/>
            <a:ext cx="1325563" cy="276225"/>
          </a:xfrm>
          <a:prstGeom prst="rect">
            <a:avLst/>
          </a:prstGeom>
        </p:spPr>
        <p:txBody>
          <a:bodyPr wrap="square" lIns="0" tIns="0" rIns="0" bIns="0">
            <a:spAutoFit/>
          </a:bodyPr>
          <a:lstStyle>
            <a:lvl1pPr algn="r">
              <a:defRPr>
                <a:solidFill>
                  <a:schemeClr val="tx1">
                    <a:tint val="75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ransition advClick="0"/>
  <p:timing>
    <p:tnLst>
      <p:par>
        <p:cTn id="1" dur="indefinite" restart="never" nodeType="tmRoot"/>
      </p:par>
    </p:tnLst>
  </p:timing>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itchFamily="34" charset="0"/>
        </a:defRPr>
      </a:lvl2pPr>
      <a:lvl3pPr algn="ctr" rtl="0" eaLnBrk="1" fontAlgn="base" hangingPunct="1">
        <a:spcBef>
          <a:spcPct val="0"/>
        </a:spcBef>
        <a:spcAft>
          <a:spcPct val="0"/>
        </a:spcAft>
        <a:defRPr>
          <a:solidFill>
            <a:schemeClr val="tx2"/>
          </a:solidFill>
          <a:latin typeface="Calibri" pitchFamily="34" charset="0"/>
        </a:defRPr>
      </a:lvl3pPr>
      <a:lvl4pPr algn="ctr" rtl="0" eaLnBrk="1" fontAlgn="base" hangingPunct="1">
        <a:spcBef>
          <a:spcPct val="0"/>
        </a:spcBef>
        <a:spcAft>
          <a:spcPct val="0"/>
        </a:spcAft>
        <a:defRPr>
          <a:solidFill>
            <a:schemeClr val="tx2"/>
          </a:solidFill>
          <a:latin typeface="Calibri" pitchFamily="34" charset="0"/>
        </a:defRPr>
      </a:lvl4pPr>
      <a:lvl5pPr algn="ctr" rtl="0" eaLnBrk="1" fontAlgn="base" hangingPunct="1">
        <a:spcBef>
          <a:spcPct val="0"/>
        </a:spcBef>
        <a:spcAft>
          <a:spcPct val="0"/>
        </a:spcAft>
        <a:defRPr>
          <a:solidFill>
            <a:schemeClr val="tx2"/>
          </a:solidFill>
          <a:latin typeface="Calibri" pitchFamily="34" charset="0"/>
        </a:defRPr>
      </a:lvl5pPr>
      <a:lvl6pPr marL="457200" algn="ctr" rtl="0" eaLnBrk="1" fontAlgn="base" hangingPunct="1">
        <a:spcBef>
          <a:spcPct val="0"/>
        </a:spcBef>
        <a:spcAft>
          <a:spcPct val="0"/>
        </a:spcAft>
        <a:defRPr>
          <a:solidFill>
            <a:schemeClr val="tx2"/>
          </a:solidFill>
          <a:latin typeface="Calibri" pitchFamily="34" charset="0"/>
        </a:defRPr>
      </a:lvl6pPr>
      <a:lvl7pPr marL="914400" algn="ctr" rtl="0" eaLnBrk="1" fontAlgn="base" hangingPunct="1">
        <a:spcBef>
          <a:spcPct val="0"/>
        </a:spcBef>
        <a:spcAft>
          <a:spcPct val="0"/>
        </a:spcAft>
        <a:defRPr>
          <a:solidFill>
            <a:schemeClr val="tx2"/>
          </a:solidFill>
          <a:latin typeface="Calibri" pitchFamily="34" charset="0"/>
        </a:defRPr>
      </a:lvl7pPr>
      <a:lvl8pPr marL="1371600" algn="ctr" rtl="0" eaLnBrk="1" fontAlgn="base" hangingPunct="1">
        <a:spcBef>
          <a:spcPct val="0"/>
        </a:spcBef>
        <a:spcAft>
          <a:spcPct val="0"/>
        </a:spcAft>
        <a:defRPr>
          <a:solidFill>
            <a:schemeClr val="tx2"/>
          </a:solidFill>
          <a:latin typeface="Calibri" pitchFamily="34" charset="0"/>
        </a:defRPr>
      </a:lvl8pPr>
      <a:lvl9pPr marL="1828800" algn="ctr" rtl="0" eaLnBrk="1" fontAlgn="base" hangingPunct="1">
        <a:spcBef>
          <a:spcPct val="0"/>
        </a:spcBef>
        <a:spcAft>
          <a:spcPct val="0"/>
        </a:spcAft>
        <a:defRPr>
          <a:solidFill>
            <a:schemeClr val="tx2"/>
          </a:solidFill>
          <a:latin typeface="Calibri" pitchFamily="34"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925" y="130175"/>
            <a:ext cx="5186363" cy="541338"/>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288925" y="757238"/>
            <a:ext cx="5186363" cy="21415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288925" y="3006725"/>
            <a:ext cx="1344613" cy="173038"/>
          </a:xfrm>
          <a:prstGeom prst="rect">
            <a:avLst/>
          </a:prstGeom>
        </p:spPr>
        <p:txBody>
          <a:bodyPr vert="horz" lIns="91440" tIns="45720" rIns="91440" bIns="45720" rtlCol="0" anchor="ctr"/>
          <a:lstStyle>
            <a:lvl1pPr algn="l">
              <a:defRPr sz="1200">
                <a:solidFill>
                  <a:schemeClr val="tx1">
                    <a:tint val="75000"/>
                  </a:schemeClr>
                </a:solidFill>
              </a:defRPr>
            </a:lvl1pPr>
          </a:lstStyle>
          <a:p>
            <a:fld id="{6264DB22-7496-4DA7-A5B5-5D57C1CB7ED9}" type="datetimeFigureOut">
              <a:rPr lang="ru-RU" smtClean="0"/>
              <a:pPr/>
              <a:t>17.01.2021</a:t>
            </a:fld>
            <a:endParaRPr lang="ru-RU"/>
          </a:p>
        </p:txBody>
      </p:sp>
      <p:sp>
        <p:nvSpPr>
          <p:cNvPr id="5" name="Нижний колонтитул 4"/>
          <p:cNvSpPr>
            <a:spLocks noGrp="1"/>
          </p:cNvSpPr>
          <p:nvPr>
            <p:ph type="ftr" sz="quarter" idx="3"/>
          </p:nvPr>
        </p:nvSpPr>
        <p:spPr>
          <a:xfrm>
            <a:off x="1970088" y="3006725"/>
            <a:ext cx="1824037" cy="173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130675" y="3006725"/>
            <a:ext cx="1344613" cy="173038"/>
          </a:xfrm>
          <a:prstGeom prst="rect">
            <a:avLst/>
          </a:prstGeom>
        </p:spPr>
        <p:txBody>
          <a:bodyPr vert="horz" lIns="91440" tIns="45720" rIns="91440" bIns="45720" rtlCol="0" anchor="ctr"/>
          <a:lstStyle>
            <a:lvl1pPr algn="r">
              <a:defRPr sz="1200">
                <a:solidFill>
                  <a:schemeClr val="tx1">
                    <a:tint val="75000"/>
                  </a:schemeClr>
                </a:solidFill>
              </a:defRPr>
            </a:lvl1pPr>
          </a:lstStyle>
          <a:p>
            <a:fld id="{60562060-7DC8-43AF-9B4F-6281341A391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2"/>
          <p:cNvSpPr>
            <a:spLocks noChangeArrowheads="1"/>
          </p:cNvSpPr>
          <p:nvPr/>
        </p:nvSpPr>
        <p:spPr bwMode="auto">
          <a:xfrm>
            <a:off x="2" y="1588"/>
            <a:ext cx="5757863" cy="1020762"/>
          </a:xfrm>
          <a:custGeom>
            <a:avLst/>
            <a:gdLst>
              <a:gd name="T0" fmla="*/ 0 w 5760085"/>
              <a:gd name="T1" fmla="*/ 0 h 1021080"/>
              <a:gd name="T2" fmla="*/ 5760085 w 5760085"/>
              <a:gd name="T3" fmla="*/ 1021080 h 1021080"/>
            </a:gdLst>
            <a:ahLst/>
            <a:cxnLst/>
            <a:rect l="T0" t="T1" r="T2" b="T3"/>
            <a:pathLst>
              <a:path w="5760085" h="1021080">
                <a:moveTo>
                  <a:pt x="5759640" y="0"/>
                </a:moveTo>
                <a:lnTo>
                  <a:pt x="0" y="0"/>
                </a:lnTo>
                <a:lnTo>
                  <a:pt x="0" y="1020952"/>
                </a:lnTo>
                <a:lnTo>
                  <a:pt x="5759640" y="1020952"/>
                </a:lnTo>
                <a:lnTo>
                  <a:pt x="5759640" y="0"/>
                </a:lnTo>
                <a:close/>
              </a:path>
            </a:pathLst>
          </a:custGeom>
          <a:solidFill>
            <a:srgbClr val="2365C7"/>
          </a:solidFill>
          <a:ln w="9525">
            <a:noFill/>
            <a:miter lim="800000"/>
            <a:headEnd/>
            <a:tailEnd/>
          </a:ln>
        </p:spPr>
        <p:txBody>
          <a:bodyPr lIns="0" tIns="0" rIns="0" bIns="0"/>
          <a:lstStyle/>
          <a:p>
            <a:r>
              <a:rPr lang="ru-RU"/>
              <a:t>   </a:t>
            </a:r>
          </a:p>
        </p:txBody>
      </p:sp>
      <p:sp>
        <p:nvSpPr>
          <p:cNvPr id="3" name="object 3"/>
          <p:cNvSpPr txBox="1">
            <a:spLocks noGrp="1"/>
          </p:cNvSpPr>
          <p:nvPr>
            <p:ph type="ctrTitle"/>
          </p:nvPr>
        </p:nvSpPr>
        <p:spPr>
          <a:xfrm>
            <a:off x="517958" y="168267"/>
            <a:ext cx="3959225" cy="691853"/>
          </a:xfrm>
        </p:spPr>
        <p:txBody>
          <a:bodyPr vert="horz" tIns="14599" rtlCol="0"/>
          <a:lstStyle/>
          <a:p>
            <a:pPr marL="12696">
              <a:spcBef>
                <a:spcPts val="114"/>
              </a:spcBef>
              <a:defRPr/>
            </a:pPr>
            <a:r>
              <a:rPr lang="ru-RU" sz="3400" spc="-5" dirty="0" smtClean="0"/>
              <a:t> </a:t>
            </a:r>
            <a:r>
              <a:rPr lang="ru-RU" sz="4400" spc="-5" dirty="0" smtClean="0">
                <a:latin typeface="Times New Roman" pitchFamily="18" charset="0"/>
                <a:cs typeface="Times New Roman" pitchFamily="18" charset="0"/>
              </a:rPr>
              <a:t>Литература</a:t>
            </a:r>
            <a:endParaRPr sz="4400" dirty="0">
              <a:latin typeface="Times New Roman" pitchFamily="18" charset="0"/>
              <a:cs typeface="Times New Roman" pitchFamily="18" charset="0"/>
            </a:endParaRPr>
          </a:p>
        </p:txBody>
      </p:sp>
      <p:sp>
        <p:nvSpPr>
          <p:cNvPr id="4" name="object 4"/>
          <p:cNvSpPr txBox="1"/>
          <p:nvPr/>
        </p:nvSpPr>
        <p:spPr>
          <a:xfrm>
            <a:off x="809627" y="1050926"/>
            <a:ext cx="4678363" cy="2425019"/>
          </a:xfrm>
          <a:prstGeom prst="rect">
            <a:avLst/>
          </a:prstGeom>
        </p:spPr>
        <p:txBody>
          <a:bodyPr lIns="0" tIns="13966" rIns="0" bIns="0">
            <a:spAutoFit/>
          </a:bodyPr>
          <a:lstStyle/>
          <a:p>
            <a:pPr marL="18409">
              <a:lnSpc>
                <a:spcPts val="1950"/>
              </a:lnSpc>
              <a:spcBef>
                <a:spcPts val="110"/>
              </a:spcBef>
              <a:defRPr/>
            </a:pPr>
            <a:endParaRPr lang="ru-RU" sz="2400" b="1" spc="-20" dirty="0">
              <a:solidFill>
                <a:srgbClr val="0070C0"/>
              </a:solidFill>
              <a:latin typeface="Arial"/>
              <a:cs typeface="Arial"/>
            </a:endParaRPr>
          </a:p>
          <a:p>
            <a:pPr marL="18409">
              <a:lnSpc>
                <a:spcPts val="1950"/>
              </a:lnSpc>
              <a:spcBef>
                <a:spcPts val="110"/>
              </a:spcBef>
              <a:defRPr/>
            </a:pPr>
            <a:r>
              <a:rPr sz="2400" b="1" spc="-20">
                <a:solidFill>
                  <a:srgbClr val="0070C0"/>
                </a:solidFill>
                <a:latin typeface="Times New Roman" pitchFamily="18" charset="0"/>
                <a:cs typeface="Times New Roman" pitchFamily="18" charset="0"/>
              </a:rPr>
              <a:t>Тема</a:t>
            </a:r>
            <a:endParaRPr lang="ru-RU" sz="2400" b="1" spc="-20" dirty="0">
              <a:solidFill>
                <a:srgbClr val="0070C0"/>
              </a:solidFill>
              <a:latin typeface="Times New Roman" pitchFamily="18" charset="0"/>
              <a:cs typeface="Times New Roman" pitchFamily="18" charset="0"/>
            </a:endParaRPr>
          </a:p>
          <a:p>
            <a:pPr marL="18409">
              <a:lnSpc>
                <a:spcPts val="1950"/>
              </a:lnSpc>
              <a:spcBef>
                <a:spcPts val="110"/>
              </a:spcBef>
              <a:defRPr/>
            </a:pPr>
            <a:endParaRPr lang="ru-RU" sz="2400" b="1" spc="-20" dirty="0">
              <a:solidFill>
                <a:srgbClr val="0070C0"/>
              </a:solidFill>
              <a:latin typeface="Arial"/>
              <a:cs typeface="Arial"/>
            </a:endParaRPr>
          </a:p>
          <a:p>
            <a:pPr marL="18409">
              <a:lnSpc>
                <a:spcPts val="1950"/>
              </a:lnSpc>
              <a:spcBef>
                <a:spcPts val="110"/>
              </a:spcBef>
              <a:defRPr/>
            </a:pPr>
            <a:endParaRPr lang="ru-RU" sz="2400" b="1" spc="-20" dirty="0">
              <a:solidFill>
                <a:srgbClr val="0070C0"/>
              </a:solidFill>
              <a:latin typeface="Arial"/>
              <a:cs typeface="Arial"/>
            </a:endParaRPr>
          </a:p>
          <a:p>
            <a:pPr marL="18409">
              <a:lnSpc>
                <a:spcPts val="1950"/>
              </a:lnSpc>
              <a:spcBef>
                <a:spcPts val="110"/>
              </a:spcBef>
              <a:defRPr/>
            </a:pPr>
            <a:endParaRPr lang="ru-RU" sz="2400" b="1" spc="-20" dirty="0">
              <a:solidFill>
                <a:srgbClr val="0070C0"/>
              </a:solidFill>
              <a:latin typeface="Arial"/>
              <a:cs typeface="Arial"/>
            </a:endParaRPr>
          </a:p>
          <a:p>
            <a:pPr marL="18409">
              <a:lnSpc>
                <a:spcPts val="1950"/>
              </a:lnSpc>
              <a:spcBef>
                <a:spcPts val="110"/>
              </a:spcBef>
              <a:defRPr/>
            </a:pPr>
            <a:endParaRPr lang="ru-RU" sz="2400" b="1" spc="-20" dirty="0">
              <a:solidFill>
                <a:srgbClr val="0070C0"/>
              </a:solidFill>
              <a:latin typeface="Arial"/>
              <a:cs typeface="Arial"/>
            </a:endParaRPr>
          </a:p>
          <a:p>
            <a:pPr marL="18409">
              <a:lnSpc>
                <a:spcPts val="1950"/>
              </a:lnSpc>
              <a:spcBef>
                <a:spcPts val="110"/>
              </a:spcBef>
              <a:defRPr/>
            </a:pPr>
            <a:endParaRPr lang="ru-RU" sz="2400" b="1" spc="-20" dirty="0">
              <a:solidFill>
                <a:srgbClr val="0070C0"/>
              </a:solidFill>
              <a:latin typeface="Arial"/>
              <a:cs typeface="Arial"/>
            </a:endParaRPr>
          </a:p>
          <a:p>
            <a:pPr marL="18409">
              <a:lnSpc>
                <a:spcPts val="1950"/>
              </a:lnSpc>
              <a:spcBef>
                <a:spcPts val="110"/>
              </a:spcBef>
              <a:defRPr/>
            </a:pPr>
            <a:endParaRPr lang="ru-RU" sz="2400" b="1" spc="-20" dirty="0">
              <a:solidFill>
                <a:srgbClr val="0070C0"/>
              </a:solidFill>
              <a:latin typeface="Arial"/>
              <a:cs typeface="Arial"/>
            </a:endParaRPr>
          </a:p>
          <a:p>
            <a:pPr marL="18409">
              <a:lnSpc>
                <a:spcPts val="1950"/>
              </a:lnSpc>
              <a:spcBef>
                <a:spcPts val="110"/>
              </a:spcBef>
              <a:defRPr/>
            </a:pPr>
            <a:endParaRPr lang="ru-RU" sz="2400" b="1" spc="-20" dirty="0">
              <a:solidFill>
                <a:srgbClr val="0070C0"/>
              </a:solidFill>
              <a:latin typeface="Arial"/>
              <a:cs typeface="Arial"/>
            </a:endParaRPr>
          </a:p>
        </p:txBody>
      </p:sp>
      <p:sp>
        <p:nvSpPr>
          <p:cNvPr id="5125" name="object 5"/>
          <p:cNvSpPr>
            <a:spLocks noChangeArrowheads="1"/>
          </p:cNvSpPr>
          <p:nvPr/>
        </p:nvSpPr>
        <p:spPr bwMode="auto">
          <a:xfrm>
            <a:off x="454025" y="1050928"/>
            <a:ext cx="344488" cy="676275"/>
          </a:xfrm>
          <a:custGeom>
            <a:avLst/>
            <a:gdLst>
              <a:gd name="T0" fmla="*/ 345101 w 344170"/>
              <a:gd name="T1" fmla="*/ 0 h 676275"/>
              <a:gd name="T2" fmla="*/ 0 w 344170"/>
              <a:gd name="T3" fmla="*/ 0 h 676275"/>
              <a:gd name="T4" fmla="*/ 0 w 344170"/>
              <a:gd name="T5" fmla="*/ 675751 h 676275"/>
              <a:gd name="T6" fmla="*/ 345101 w 344170"/>
              <a:gd name="T7" fmla="*/ 675751 h 676275"/>
              <a:gd name="T8" fmla="*/ 345101 w 344170"/>
              <a:gd name="T9" fmla="*/ 0 h 676275"/>
              <a:gd name="T10" fmla="*/ 0 60000 65536"/>
              <a:gd name="T11" fmla="*/ 0 60000 65536"/>
              <a:gd name="T12" fmla="*/ 0 60000 65536"/>
              <a:gd name="T13" fmla="*/ 0 60000 65536"/>
              <a:gd name="T14" fmla="*/ 0 60000 65536"/>
              <a:gd name="T15" fmla="*/ 0 w 344170"/>
              <a:gd name="T16" fmla="*/ 0 h 676275"/>
              <a:gd name="T17" fmla="*/ 344170 w 344170"/>
              <a:gd name="T18" fmla="*/ 676275 h 676275"/>
            </a:gdLst>
            <a:ahLst/>
            <a:cxnLst>
              <a:cxn ang="T10">
                <a:pos x="T0" y="T1"/>
              </a:cxn>
              <a:cxn ang="T11">
                <a:pos x="T2" y="T3"/>
              </a:cxn>
              <a:cxn ang="T12">
                <a:pos x="T4" y="T5"/>
              </a:cxn>
              <a:cxn ang="T13">
                <a:pos x="T6" y="T7"/>
              </a:cxn>
              <a:cxn ang="T14">
                <a:pos x="T8" y="T9"/>
              </a:cxn>
            </a:cxnLst>
            <a:rect l="T15" t="T16" r="T17" b="T18"/>
            <a:pathLst>
              <a:path w="344170" h="676275">
                <a:moveTo>
                  <a:pt x="343828" y="0"/>
                </a:moveTo>
                <a:lnTo>
                  <a:pt x="0" y="0"/>
                </a:lnTo>
                <a:lnTo>
                  <a:pt x="0" y="675751"/>
                </a:lnTo>
                <a:lnTo>
                  <a:pt x="343828" y="675751"/>
                </a:lnTo>
                <a:lnTo>
                  <a:pt x="343828" y="0"/>
                </a:lnTo>
                <a:close/>
              </a:path>
            </a:pathLst>
          </a:custGeom>
          <a:solidFill>
            <a:srgbClr val="2365C7"/>
          </a:solidFill>
          <a:ln w="9525">
            <a:noFill/>
            <a:miter lim="800000"/>
            <a:headEnd/>
            <a:tailEnd/>
          </a:ln>
        </p:spPr>
        <p:txBody>
          <a:bodyPr lIns="0" tIns="0" rIns="0" bIns="0"/>
          <a:lstStyle/>
          <a:p>
            <a:endParaRPr lang="ru-RU"/>
          </a:p>
        </p:txBody>
      </p:sp>
      <p:sp>
        <p:nvSpPr>
          <p:cNvPr id="5126" name="object 6"/>
          <p:cNvSpPr>
            <a:spLocks noChangeArrowheads="1"/>
          </p:cNvSpPr>
          <p:nvPr/>
        </p:nvSpPr>
        <p:spPr bwMode="auto">
          <a:xfrm>
            <a:off x="454025" y="1979613"/>
            <a:ext cx="344488" cy="944562"/>
          </a:xfrm>
          <a:custGeom>
            <a:avLst/>
            <a:gdLst>
              <a:gd name="T0" fmla="*/ 345101 w 344170"/>
              <a:gd name="T1" fmla="*/ 0 h 680719"/>
              <a:gd name="T2" fmla="*/ 0 w 344170"/>
              <a:gd name="T3" fmla="*/ 0 h 680719"/>
              <a:gd name="T4" fmla="*/ 0 w 344170"/>
              <a:gd name="T5" fmla="*/ 2522615 h 680719"/>
              <a:gd name="T6" fmla="*/ 345101 w 344170"/>
              <a:gd name="T7" fmla="*/ 2522615 h 680719"/>
              <a:gd name="T8" fmla="*/ 345101 w 344170"/>
              <a:gd name="T9" fmla="*/ 0 h 680719"/>
              <a:gd name="T10" fmla="*/ 0 60000 65536"/>
              <a:gd name="T11" fmla="*/ 0 60000 65536"/>
              <a:gd name="T12" fmla="*/ 0 60000 65536"/>
              <a:gd name="T13" fmla="*/ 0 60000 65536"/>
              <a:gd name="T14" fmla="*/ 0 60000 65536"/>
              <a:gd name="T15" fmla="*/ 0 w 344170"/>
              <a:gd name="T16" fmla="*/ 0 h 680719"/>
              <a:gd name="T17" fmla="*/ 344170 w 344170"/>
              <a:gd name="T18" fmla="*/ 680719 h 680719"/>
            </a:gdLst>
            <a:ahLst/>
            <a:cxnLst>
              <a:cxn ang="T10">
                <a:pos x="T0" y="T1"/>
              </a:cxn>
              <a:cxn ang="T11">
                <a:pos x="T2" y="T3"/>
              </a:cxn>
              <a:cxn ang="T12">
                <a:pos x="T4" y="T5"/>
              </a:cxn>
              <a:cxn ang="T13">
                <a:pos x="T6" y="T7"/>
              </a:cxn>
              <a:cxn ang="T14">
                <a:pos x="T8" y="T9"/>
              </a:cxn>
            </a:cxnLst>
            <a:rect l="T15" t="T16" r="T17" b="T18"/>
            <a:pathLst>
              <a:path w="344170" h="680719">
                <a:moveTo>
                  <a:pt x="343828" y="0"/>
                </a:moveTo>
                <a:lnTo>
                  <a:pt x="0" y="0"/>
                </a:lnTo>
                <a:lnTo>
                  <a:pt x="0" y="680457"/>
                </a:lnTo>
                <a:lnTo>
                  <a:pt x="343828" y="680457"/>
                </a:lnTo>
                <a:lnTo>
                  <a:pt x="343828" y="0"/>
                </a:lnTo>
                <a:close/>
              </a:path>
            </a:pathLst>
          </a:custGeom>
          <a:solidFill>
            <a:srgbClr val="939598"/>
          </a:solidFill>
          <a:ln w="9525">
            <a:noFill/>
            <a:miter lim="800000"/>
            <a:headEnd/>
            <a:tailEnd/>
          </a:ln>
        </p:spPr>
        <p:txBody>
          <a:bodyPr lIns="0" tIns="0" rIns="0" bIns="0"/>
          <a:lstStyle/>
          <a:p>
            <a:endParaRPr lang="ru-RU"/>
          </a:p>
        </p:txBody>
      </p:sp>
      <p:grpSp>
        <p:nvGrpSpPr>
          <p:cNvPr id="2" name="object 10"/>
          <p:cNvGrpSpPr>
            <a:grpSpLocks/>
          </p:cNvGrpSpPr>
          <p:nvPr/>
        </p:nvGrpSpPr>
        <p:grpSpPr bwMode="auto">
          <a:xfrm>
            <a:off x="4684713" y="212725"/>
            <a:ext cx="635000" cy="635000"/>
            <a:chOff x="4686759" y="212868"/>
            <a:chExt cx="634365" cy="634365"/>
          </a:xfrm>
        </p:grpSpPr>
        <p:sp>
          <p:nvSpPr>
            <p:cNvPr id="5142" name="object 11"/>
            <p:cNvSpPr>
              <a:spLocks noChangeArrowheads="1"/>
            </p:cNvSpPr>
            <p:nvPr/>
          </p:nvSpPr>
          <p:spPr bwMode="auto">
            <a:xfrm>
              <a:off x="4701999" y="228108"/>
              <a:ext cx="603885" cy="603885"/>
            </a:xfrm>
            <a:custGeom>
              <a:avLst/>
              <a:gdLst>
                <a:gd name="T0" fmla="*/ 603608 w 603885"/>
                <a:gd name="T1" fmla="*/ 0 h 603885"/>
                <a:gd name="T2" fmla="*/ 0 w 603885"/>
                <a:gd name="T3" fmla="*/ 0 h 603885"/>
                <a:gd name="T4" fmla="*/ 0 w 603885"/>
                <a:gd name="T5" fmla="*/ 603609 h 603885"/>
                <a:gd name="T6" fmla="*/ 603608 w 603885"/>
                <a:gd name="T7" fmla="*/ 603609 h 603885"/>
                <a:gd name="T8" fmla="*/ 603608 w 603885"/>
                <a:gd name="T9" fmla="*/ 0 h 603885"/>
                <a:gd name="T10" fmla="*/ 0 60000 65536"/>
                <a:gd name="T11" fmla="*/ 0 60000 65536"/>
                <a:gd name="T12" fmla="*/ 0 60000 65536"/>
                <a:gd name="T13" fmla="*/ 0 60000 65536"/>
                <a:gd name="T14" fmla="*/ 0 60000 65536"/>
                <a:gd name="T15" fmla="*/ 0 w 603885"/>
                <a:gd name="T16" fmla="*/ 0 h 603885"/>
                <a:gd name="T17" fmla="*/ 603885 w 603885"/>
                <a:gd name="T18" fmla="*/ 603885 h 603885"/>
              </a:gdLst>
              <a:ahLst/>
              <a:cxnLst>
                <a:cxn ang="T10">
                  <a:pos x="T0" y="T1"/>
                </a:cxn>
                <a:cxn ang="T11">
                  <a:pos x="T2" y="T3"/>
                </a:cxn>
                <a:cxn ang="T12">
                  <a:pos x="T4" y="T5"/>
                </a:cxn>
                <a:cxn ang="T13">
                  <a:pos x="T6" y="T7"/>
                </a:cxn>
                <a:cxn ang="T14">
                  <a:pos x="T8" y="T9"/>
                </a:cxn>
              </a:cxnLst>
              <a:rect l="T15" t="T16" r="T17" b="T18"/>
              <a:pathLst>
                <a:path w="603885" h="603885">
                  <a:moveTo>
                    <a:pt x="603608" y="0"/>
                  </a:moveTo>
                  <a:lnTo>
                    <a:pt x="0" y="0"/>
                  </a:lnTo>
                  <a:lnTo>
                    <a:pt x="0" y="603609"/>
                  </a:lnTo>
                  <a:lnTo>
                    <a:pt x="603608" y="603609"/>
                  </a:lnTo>
                  <a:lnTo>
                    <a:pt x="603608" y="0"/>
                  </a:lnTo>
                  <a:close/>
                </a:path>
              </a:pathLst>
            </a:custGeom>
            <a:solidFill>
              <a:srgbClr val="00A650"/>
            </a:solidFill>
            <a:ln w="9525">
              <a:noFill/>
              <a:miter lim="800000"/>
              <a:headEnd/>
              <a:tailEnd/>
            </a:ln>
          </p:spPr>
          <p:txBody>
            <a:bodyPr lIns="0" tIns="0" rIns="0" bIns="0"/>
            <a:lstStyle/>
            <a:p>
              <a:endParaRPr lang="ru-RU"/>
            </a:p>
          </p:txBody>
        </p:sp>
        <p:sp>
          <p:nvSpPr>
            <p:cNvPr id="5143" name="object 12"/>
            <p:cNvSpPr>
              <a:spLocks noChangeArrowheads="1"/>
            </p:cNvSpPr>
            <p:nvPr/>
          </p:nvSpPr>
          <p:spPr bwMode="auto">
            <a:xfrm>
              <a:off x="4701999" y="228108"/>
              <a:ext cx="603885" cy="603885"/>
            </a:xfrm>
            <a:custGeom>
              <a:avLst/>
              <a:gdLst>
                <a:gd name="T0" fmla="*/ 0 w 603885"/>
                <a:gd name="T1" fmla="*/ 0 h 603885"/>
                <a:gd name="T2" fmla="*/ 603608 w 603885"/>
                <a:gd name="T3" fmla="*/ 0 h 603885"/>
                <a:gd name="T4" fmla="*/ 603608 w 603885"/>
                <a:gd name="T5" fmla="*/ 603609 h 603885"/>
                <a:gd name="T6" fmla="*/ 0 w 603885"/>
                <a:gd name="T7" fmla="*/ 603609 h 603885"/>
                <a:gd name="T8" fmla="*/ 0 w 603885"/>
                <a:gd name="T9" fmla="*/ 0 h 603885"/>
                <a:gd name="T10" fmla="*/ 0 60000 65536"/>
                <a:gd name="T11" fmla="*/ 0 60000 65536"/>
                <a:gd name="T12" fmla="*/ 0 60000 65536"/>
                <a:gd name="T13" fmla="*/ 0 60000 65536"/>
                <a:gd name="T14" fmla="*/ 0 60000 65536"/>
                <a:gd name="T15" fmla="*/ 0 w 603885"/>
                <a:gd name="T16" fmla="*/ 0 h 603885"/>
                <a:gd name="T17" fmla="*/ 603885 w 603885"/>
                <a:gd name="T18" fmla="*/ 603885 h 603885"/>
              </a:gdLst>
              <a:ahLst/>
              <a:cxnLst>
                <a:cxn ang="T10">
                  <a:pos x="T0" y="T1"/>
                </a:cxn>
                <a:cxn ang="T11">
                  <a:pos x="T2" y="T3"/>
                </a:cxn>
                <a:cxn ang="T12">
                  <a:pos x="T4" y="T5"/>
                </a:cxn>
                <a:cxn ang="T13">
                  <a:pos x="T6" y="T7"/>
                </a:cxn>
                <a:cxn ang="T14">
                  <a:pos x="T8" y="T9"/>
                </a:cxn>
              </a:cxnLst>
              <a:rect l="T15" t="T16" r="T17" b="T18"/>
              <a:pathLst>
                <a:path w="603885" h="603885">
                  <a:moveTo>
                    <a:pt x="0" y="0"/>
                  </a:moveTo>
                  <a:lnTo>
                    <a:pt x="603608" y="0"/>
                  </a:lnTo>
                  <a:lnTo>
                    <a:pt x="603608" y="603609"/>
                  </a:lnTo>
                  <a:lnTo>
                    <a:pt x="0" y="603609"/>
                  </a:lnTo>
                  <a:lnTo>
                    <a:pt x="0" y="0"/>
                  </a:lnTo>
                  <a:close/>
                </a:path>
              </a:pathLst>
            </a:custGeom>
            <a:noFill/>
            <a:ln w="30481">
              <a:solidFill>
                <a:srgbClr val="FFFFFF"/>
              </a:solidFill>
              <a:miter lim="800000"/>
              <a:headEnd/>
              <a:tailEnd/>
            </a:ln>
          </p:spPr>
          <p:txBody>
            <a:bodyPr lIns="0" tIns="0" rIns="0" bIns="0"/>
            <a:lstStyle/>
            <a:p>
              <a:endParaRPr lang="ru-RU"/>
            </a:p>
          </p:txBody>
        </p:sp>
      </p:grpSp>
      <p:sp>
        <p:nvSpPr>
          <p:cNvPr id="13" name="object 13"/>
          <p:cNvSpPr txBox="1"/>
          <p:nvPr/>
        </p:nvSpPr>
        <p:spPr>
          <a:xfrm>
            <a:off x="4922840" y="249241"/>
            <a:ext cx="173037" cy="369967"/>
          </a:xfrm>
          <a:prstGeom prst="rect">
            <a:avLst/>
          </a:prstGeom>
        </p:spPr>
        <p:txBody>
          <a:bodyPr lIns="0" tIns="15869" rIns="0" bIns="0">
            <a:spAutoFit/>
          </a:bodyPr>
          <a:lstStyle/>
          <a:p>
            <a:pPr>
              <a:spcBef>
                <a:spcPts val="125"/>
              </a:spcBef>
              <a:defRPr/>
            </a:pPr>
            <a:r>
              <a:rPr lang="en-US" sz="2300" b="1" spc="10" dirty="0">
                <a:solidFill>
                  <a:srgbClr val="FFFFFF"/>
                </a:solidFill>
                <a:latin typeface="Arial"/>
                <a:cs typeface="Arial"/>
              </a:rPr>
              <a:t>9</a:t>
            </a:r>
            <a:endParaRPr sz="2300" dirty="0">
              <a:latin typeface="Arial"/>
              <a:cs typeface="Arial"/>
            </a:endParaRPr>
          </a:p>
        </p:txBody>
      </p:sp>
      <p:sp>
        <p:nvSpPr>
          <p:cNvPr id="14" name="object 14"/>
          <p:cNvSpPr txBox="1"/>
          <p:nvPr/>
        </p:nvSpPr>
        <p:spPr>
          <a:xfrm>
            <a:off x="4797426" y="541341"/>
            <a:ext cx="438150" cy="212234"/>
          </a:xfrm>
          <a:prstGeom prst="rect">
            <a:avLst/>
          </a:prstGeom>
        </p:spPr>
        <p:txBody>
          <a:bodyPr lIns="0" tIns="12061" rIns="0" bIns="0">
            <a:spAutoFit/>
          </a:bodyPr>
          <a:lstStyle/>
          <a:p>
            <a:pPr>
              <a:spcBef>
                <a:spcPts val="95"/>
              </a:spcBef>
              <a:defRPr/>
            </a:pPr>
            <a:r>
              <a:rPr sz="1300" spc="5" dirty="0">
                <a:solidFill>
                  <a:srgbClr val="FFFFFF"/>
                </a:solidFill>
                <a:latin typeface="Arial"/>
                <a:cs typeface="Arial"/>
              </a:rPr>
              <a:t>к</a:t>
            </a:r>
            <a:r>
              <a:rPr sz="1300" spc="-5" dirty="0">
                <a:solidFill>
                  <a:srgbClr val="FFFFFF"/>
                </a:solidFill>
                <a:latin typeface="Arial"/>
                <a:cs typeface="Arial"/>
              </a:rPr>
              <a:t>ласс</a:t>
            </a:r>
            <a:endParaRPr sz="1300">
              <a:latin typeface="Arial"/>
              <a:cs typeface="Arial"/>
            </a:endParaRPr>
          </a:p>
        </p:txBody>
      </p:sp>
      <p:grpSp>
        <p:nvGrpSpPr>
          <p:cNvPr id="5" name="object 15"/>
          <p:cNvGrpSpPr>
            <a:grpSpLocks/>
          </p:cNvGrpSpPr>
          <p:nvPr/>
        </p:nvGrpSpPr>
        <p:grpSpPr bwMode="auto">
          <a:xfrm>
            <a:off x="346075" y="288928"/>
            <a:ext cx="468313" cy="466725"/>
            <a:chOff x="346532" y="289010"/>
            <a:chExt cx="467359" cy="466725"/>
          </a:xfrm>
        </p:grpSpPr>
        <p:sp>
          <p:nvSpPr>
            <p:cNvPr id="5131" name="object 16"/>
            <p:cNvSpPr>
              <a:spLocks noChangeArrowheads="1"/>
            </p:cNvSpPr>
            <p:nvPr/>
          </p:nvSpPr>
          <p:spPr bwMode="auto">
            <a:xfrm>
              <a:off x="347903" y="290381"/>
              <a:ext cx="325120" cy="464184"/>
            </a:xfrm>
            <a:custGeom>
              <a:avLst/>
              <a:gdLst>
                <a:gd name="T0" fmla="*/ 301975 w 325120"/>
                <a:gd name="T1" fmla="*/ 0 h 464184"/>
                <a:gd name="T2" fmla="*/ 22673 w 325120"/>
                <a:gd name="T3" fmla="*/ 0 h 464184"/>
                <a:gd name="T4" fmla="*/ 13828 w 325120"/>
                <a:gd name="T5" fmla="*/ 1961 h 464184"/>
                <a:gd name="T6" fmla="*/ 6623 w 325120"/>
                <a:gd name="T7" fmla="*/ 6956 h 464184"/>
                <a:gd name="T8" fmla="*/ 1775 w 325120"/>
                <a:gd name="T9" fmla="*/ 14269 h 464184"/>
                <a:gd name="T10" fmla="*/ 0 w 325120"/>
                <a:gd name="T11" fmla="*/ 23183 h 464184"/>
                <a:gd name="T12" fmla="*/ 0 w 325120"/>
                <a:gd name="T13" fmla="*/ 440585 h 464184"/>
                <a:gd name="T14" fmla="*/ 1822 w 325120"/>
                <a:gd name="T15" fmla="*/ 449613 h 464184"/>
                <a:gd name="T16" fmla="*/ 6791 w 325120"/>
                <a:gd name="T17" fmla="*/ 456985 h 464184"/>
                <a:gd name="T18" fmla="*/ 14162 w 325120"/>
                <a:gd name="T19" fmla="*/ 461954 h 464184"/>
                <a:gd name="T20" fmla="*/ 23187 w 325120"/>
                <a:gd name="T21" fmla="*/ 463777 h 464184"/>
                <a:gd name="T22" fmla="*/ 301457 w 325120"/>
                <a:gd name="T23" fmla="*/ 463777 h 464184"/>
                <a:gd name="T24" fmla="*/ 310484 w 325120"/>
                <a:gd name="T25" fmla="*/ 461954 h 464184"/>
                <a:gd name="T26" fmla="*/ 317856 w 325120"/>
                <a:gd name="T27" fmla="*/ 456985 h 464184"/>
                <a:gd name="T28" fmla="*/ 322826 w 325120"/>
                <a:gd name="T29" fmla="*/ 449613 h 464184"/>
                <a:gd name="T30" fmla="*/ 324648 w 325120"/>
                <a:gd name="T31" fmla="*/ 440585 h 464184"/>
                <a:gd name="T32" fmla="*/ 324648 w 325120"/>
                <a:gd name="T33" fmla="*/ 250804 h 464184"/>
                <a:gd name="T34" fmla="*/ 321185 w 325120"/>
                <a:gd name="T35" fmla="*/ 247345 h 464184"/>
                <a:gd name="T36" fmla="*/ 312649 w 325120"/>
                <a:gd name="T37" fmla="*/ 247345 h 464184"/>
                <a:gd name="T38" fmla="*/ 309190 w 325120"/>
                <a:gd name="T39" fmla="*/ 250804 h 464184"/>
                <a:gd name="T40" fmla="*/ 309190 w 325120"/>
                <a:gd name="T41" fmla="*/ 444855 h 464184"/>
                <a:gd name="T42" fmla="*/ 305727 w 325120"/>
                <a:gd name="T43" fmla="*/ 448318 h 464184"/>
                <a:gd name="T44" fmla="*/ 18921 w 325120"/>
                <a:gd name="T45" fmla="*/ 448318 h 464184"/>
                <a:gd name="T46" fmla="*/ 15458 w 325120"/>
                <a:gd name="T47" fmla="*/ 444855 h 464184"/>
                <a:gd name="T48" fmla="*/ 15458 w 325120"/>
                <a:gd name="T49" fmla="*/ 18914 h 464184"/>
                <a:gd name="T50" fmla="*/ 18921 w 325120"/>
                <a:gd name="T51" fmla="*/ 15454 h 464184"/>
                <a:gd name="T52" fmla="*/ 305727 w 325120"/>
                <a:gd name="T53" fmla="*/ 15454 h 464184"/>
                <a:gd name="T54" fmla="*/ 309190 w 325120"/>
                <a:gd name="T55" fmla="*/ 18914 h 464184"/>
                <a:gd name="T56" fmla="*/ 309190 w 325120"/>
                <a:gd name="T57" fmla="*/ 73832 h 464184"/>
                <a:gd name="T58" fmla="*/ 312649 w 325120"/>
                <a:gd name="T59" fmla="*/ 77292 h 464184"/>
                <a:gd name="T60" fmla="*/ 321185 w 325120"/>
                <a:gd name="T61" fmla="*/ 77292 h 464184"/>
                <a:gd name="T62" fmla="*/ 324648 w 325120"/>
                <a:gd name="T63" fmla="*/ 73832 h 464184"/>
                <a:gd name="T64" fmla="*/ 324648 w 325120"/>
                <a:gd name="T65" fmla="*/ 23183 h 464184"/>
                <a:gd name="T66" fmla="*/ 322873 w 325120"/>
                <a:gd name="T67" fmla="*/ 14269 h 464184"/>
                <a:gd name="T68" fmla="*/ 318025 w 325120"/>
                <a:gd name="T69" fmla="*/ 6956 h 464184"/>
                <a:gd name="T70" fmla="*/ 310820 w 325120"/>
                <a:gd name="T71" fmla="*/ 1961 h 464184"/>
                <a:gd name="T72" fmla="*/ 301975 w 325120"/>
                <a:gd name="T73" fmla="*/ 0 h 464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5120"/>
                <a:gd name="T112" fmla="*/ 0 h 464184"/>
                <a:gd name="T113" fmla="*/ 325120 w 325120"/>
                <a:gd name="T114" fmla="*/ 464184 h 464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a:ln w="9525">
              <a:noFill/>
              <a:miter lim="800000"/>
              <a:headEnd/>
              <a:tailEnd/>
            </a:ln>
          </p:spPr>
          <p:txBody>
            <a:bodyPr lIns="0" tIns="0" rIns="0" bIns="0"/>
            <a:lstStyle/>
            <a:p>
              <a:endParaRPr lang="ru-RU"/>
            </a:p>
          </p:txBody>
        </p:sp>
        <p:sp>
          <p:nvSpPr>
            <p:cNvPr id="5132" name="object 17"/>
            <p:cNvSpPr>
              <a:spLocks noChangeArrowheads="1"/>
            </p:cNvSpPr>
            <p:nvPr/>
          </p:nvSpPr>
          <p:spPr bwMode="auto">
            <a:xfrm>
              <a:off x="347903" y="290381"/>
              <a:ext cx="325120" cy="464184"/>
            </a:xfrm>
            <a:custGeom>
              <a:avLst/>
              <a:gdLst>
                <a:gd name="T0" fmla="*/ 23187 w 325120"/>
                <a:gd name="T1" fmla="*/ 463777 h 464184"/>
                <a:gd name="T2" fmla="*/ 301457 w 325120"/>
                <a:gd name="T3" fmla="*/ 463777 h 464184"/>
                <a:gd name="T4" fmla="*/ 310484 w 325120"/>
                <a:gd name="T5" fmla="*/ 461954 h 464184"/>
                <a:gd name="T6" fmla="*/ 317856 w 325120"/>
                <a:gd name="T7" fmla="*/ 456985 h 464184"/>
                <a:gd name="T8" fmla="*/ 322826 w 325120"/>
                <a:gd name="T9" fmla="*/ 449613 h 464184"/>
                <a:gd name="T10" fmla="*/ 324648 w 325120"/>
                <a:gd name="T11" fmla="*/ 440585 h 464184"/>
                <a:gd name="T12" fmla="*/ 324648 w 325120"/>
                <a:gd name="T13" fmla="*/ 255074 h 464184"/>
                <a:gd name="T14" fmla="*/ 324648 w 325120"/>
                <a:gd name="T15" fmla="*/ 250804 h 464184"/>
                <a:gd name="T16" fmla="*/ 321185 w 325120"/>
                <a:gd name="T17" fmla="*/ 247345 h 464184"/>
                <a:gd name="T18" fmla="*/ 316919 w 325120"/>
                <a:gd name="T19" fmla="*/ 247345 h 464184"/>
                <a:gd name="T20" fmla="*/ 312649 w 325120"/>
                <a:gd name="T21" fmla="*/ 247345 h 464184"/>
                <a:gd name="T22" fmla="*/ 309190 w 325120"/>
                <a:gd name="T23" fmla="*/ 250804 h 464184"/>
                <a:gd name="T24" fmla="*/ 309190 w 325120"/>
                <a:gd name="T25" fmla="*/ 255074 h 464184"/>
                <a:gd name="T26" fmla="*/ 309190 w 325120"/>
                <a:gd name="T27" fmla="*/ 440585 h 464184"/>
                <a:gd name="T28" fmla="*/ 309190 w 325120"/>
                <a:gd name="T29" fmla="*/ 444855 h 464184"/>
                <a:gd name="T30" fmla="*/ 305727 w 325120"/>
                <a:gd name="T31" fmla="*/ 448318 h 464184"/>
                <a:gd name="T32" fmla="*/ 301457 w 325120"/>
                <a:gd name="T33" fmla="*/ 448318 h 464184"/>
                <a:gd name="T34" fmla="*/ 23187 w 325120"/>
                <a:gd name="T35" fmla="*/ 448318 h 464184"/>
                <a:gd name="T36" fmla="*/ 18921 w 325120"/>
                <a:gd name="T37" fmla="*/ 448318 h 464184"/>
                <a:gd name="T38" fmla="*/ 15458 w 325120"/>
                <a:gd name="T39" fmla="*/ 444855 h 464184"/>
                <a:gd name="T40" fmla="*/ 15458 w 325120"/>
                <a:gd name="T41" fmla="*/ 440585 h 464184"/>
                <a:gd name="T42" fmla="*/ 15458 w 325120"/>
                <a:gd name="T43" fmla="*/ 23183 h 464184"/>
                <a:gd name="T44" fmla="*/ 15458 w 325120"/>
                <a:gd name="T45" fmla="*/ 18914 h 464184"/>
                <a:gd name="T46" fmla="*/ 18921 w 325120"/>
                <a:gd name="T47" fmla="*/ 15454 h 464184"/>
                <a:gd name="T48" fmla="*/ 23187 w 325120"/>
                <a:gd name="T49" fmla="*/ 15454 h 464184"/>
                <a:gd name="T50" fmla="*/ 301457 w 325120"/>
                <a:gd name="T51" fmla="*/ 15454 h 464184"/>
                <a:gd name="T52" fmla="*/ 305727 w 325120"/>
                <a:gd name="T53" fmla="*/ 15454 h 464184"/>
                <a:gd name="T54" fmla="*/ 309190 w 325120"/>
                <a:gd name="T55" fmla="*/ 18914 h 464184"/>
                <a:gd name="T56" fmla="*/ 309190 w 325120"/>
                <a:gd name="T57" fmla="*/ 23183 h 464184"/>
                <a:gd name="T58" fmla="*/ 309190 w 325120"/>
                <a:gd name="T59" fmla="*/ 69562 h 464184"/>
                <a:gd name="T60" fmla="*/ 309190 w 325120"/>
                <a:gd name="T61" fmla="*/ 73832 h 464184"/>
                <a:gd name="T62" fmla="*/ 312649 w 325120"/>
                <a:gd name="T63" fmla="*/ 77292 h 464184"/>
                <a:gd name="T64" fmla="*/ 316919 w 325120"/>
                <a:gd name="T65" fmla="*/ 77292 h 464184"/>
                <a:gd name="T66" fmla="*/ 321185 w 325120"/>
                <a:gd name="T67" fmla="*/ 77292 h 464184"/>
                <a:gd name="T68" fmla="*/ 324648 w 325120"/>
                <a:gd name="T69" fmla="*/ 73832 h 464184"/>
                <a:gd name="T70" fmla="*/ 324648 w 325120"/>
                <a:gd name="T71" fmla="*/ 69562 h 464184"/>
                <a:gd name="T72" fmla="*/ 324648 w 325120"/>
                <a:gd name="T73" fmla="*/ 23183 h 464184"/>
                <a:gd name="T74" fmla="*/ 322873 w 325120"/>
                <a:gd name="T75" fmla="*/ 14269 h 464184"/>
                <a:gd name="T76" fmla="*/ 318025 w 325120"/>
                <a:gd name="T77" fmla="*/ 6956 h 464184"/>
                <a:gd name="T78" fmla="*/ 310820 w 325120"/>
                <a:gd name="T79" fmla="*/ 1961 h 464184"/>
                <a:gd name="T80" fmla="*/ 301975 w 325120"/>
                <a:gd name="T81" fmla="*/ 0 h 464184"/>
                <a:gd name="T82" fmla="*/ 22673 w 325120"/>
                <a:gd name="T83" fmla="*/ 0 h 464184"/>
                <a:gd name="T84" fmla="*/ 13828 w 325120"/>
                <a:gd name="T85" fmla="*/ 1961 h 464184"/>
                <a:gd name="T86" fmla="*/ 6623 w 325120"/>
                <a:gd name="T87" fmla="*/ 6956 h 464184"/>
                <a:gd name="T88" fmla="*/ 1775 w 325120"/>
                <a:gd name="T89" fmla="*/ 14269 h 464184"/>
                <a:gd name="T90" fmla="*/ 0 w 325120"/>
                <a:gd name="T91" fmla="*/ 23183 h 464184"/>
                <a:gd name="T92" fmla="*/ 0 w 325120"/>
                <a:gd name="T93" fmla="*/ 440585 h 464184"/>
                <a:gd name="T94" fmla="*/ 1822 w 325120"/>
                <a:gd name="T95" fmla="*/ 449613 h 464184"/>
                <a:gd name="T96" fmla="*/ 6791 w 325120"/>
                <a:gd name="T97" fmla="*/ 456985 h 464184"/>
                <a:gd name="T98" fmla="*/ 14162 w 325120"/>
                <a:gd name="T99" fmla="*/ 461954 h 464184"/>
                <a:gd name="T100" fmla="*/ 23187 w 325120"/>
                <a:gd name="T101" fmla="*/ 463777 h 464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120"/>
                <a:gd name="T154" fmla="*/ 0 h 464184"/>
                <a:gd name="T155" fmla="*/ 325120 w 325120"/>
                <a:gd name="T156" fmla="*/ 464184 h 4641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noFill/>
            <a:ln w="3175">
              <a:solidFill>
                <a:srgbClr val="00AEEF"/>
              </a:solidFill>
              <a:miter lim="800000"/>
              <a:headEnd/>
              <a:tailEnd/>
            </a:ln>
          </p:spPr>
          <p:txBody>
            <a:bodyPr lIns="0" tIns="0" rIns="0" bIns="0"/>
            <a:lstStyle/>
            <a:p>
              <a:endParaRPr lang="ru-RU"/>
            </a:p>
          </p:txBody>
        </p:sp>
        <p:sp>
          <p:nvSpPr>
            <p:cNvPr id="5133" name="object 18"/>
            <p:cNvSpPr>
              <a:spLocks noChangeArrowheads="1"/>
            </p:cNvSpPr>
            <p:nvPr/>
          </p:nvSpPr>
          <p:spPr bwMode="auto">
            <a:xfrm>
              <a:off x="393882" y="305318"/>
              <a:ext cx="418465" cy="418465"/>
            </a:xfrm>
            <a:custGeom>
              <a:avLst/>
              <a:gdLst>
                <a:gd name="T0" fmla="*/ 352473 w 418465"/>
                <a:gd name="T1" fmla="*/ 11192 h 418465"/>
                <a:gd name="T2" fmla="*/ 34678 w 418465"/>
                <a:gd name="T3" fmla="*/ 329086 h 418465"/>
                <a:gd name="T4" fmla="*/ 33761 w 418465"/>
                <a:gd name="T5" fmla="*/ 330761 h 418465"/>
                <a:gd name="T6" fmla="*/ 245 w 418465"/>
                <a:gd name="T7" fmla="*/ 412274 h 418465"/>
                <a:gd name="T8" fmla="*/ 5529 w 418465"/>
                <a:gd name="T9" fmla="*/ 417920 h 418465"/>
                <a:gd name="T10" fmla="*/ 10213 w 418465"/>
                <a:gd name="T11" fmla="*/ 417711 h 418465"/>
                <a:gd name="T12" fmla="*/ 22816 w 418465"/>
                <a:gd name="T13" fmla="*/ 395507 h 418465"/>
                <a:gd name="T14" fmla="*/ 65430 w 418465"/>
                <a:gd name="T15" fmla="*/ 347241 h 418465"/>
                <a:gd name="T16" fmla="*/ 307051 w 418465"/>
                <a:gd name="T17" fmla="*/ 78479 h 418465"/>
                <a:gd name="T18" fmla="*/ 317981 w 418465"/>
                <a:gd name="T19" fmla="*/ 67549 h 418465"/>
                <a:gd name="T20" fmla="*/ 352438 w 418465"/>
                <a:gd name="T21" fmla="*/ 54918 h 418465"/>
                <a:gd name="T22" fmla="*/ 369260 w 418465"/>
                <a:gd name="T23" fmla="*/ 16300 h 418465"/>
                <a:gd name="T24" fmla="*/ 408786 w 418465"/>
                <a:gd name="T25" fmla="*/ 14014 h 418465"/>
                <a:gd name="T26" fmla="*/ 406805 w 418465"/>
                <a:gd name="T27" fmla="*/ 11192 h 418465"/>
                <a:gd name="T28" fmla="*/ 43498 w 418465"/>
                <a:gd name="T29" fmla="*/ 347241 h 418465"/>
                <a:gd name="T30" fmla="*/ 22816 w 418465"/>
                <a:gd name="T31" fmla="*/ 395507 h 418465"/>
                <a:gd name="T32" fmla="*/ 88492 w 418465"/>
                <a:gd name="T33" fmla="*/ 384141 h 418465"/>
                <a:gd name="T34" fmla="*/ 89932 w 418465"/>
                <a:gd name="T35" fmla="*/ 382960 h 418465"/>
                <a:gd name="T36" fmla="*/ 84654 w 418465"/>
                <a:gd name="T37" fmla="*/ 366465 h 418465"/>
                <a:gd name="T38" fmla="*/ 328910 w 418465"/>
                <a:gd name="T39" fmla="*/ 78479 h 418465"/>
                <a:gd name="T40" fmla="*/ 339840 w 418465"/>
                <a:gd name="T41" fmla="*/ 111268 h 418465"/>
                <a:gd name="T42" fmla="*/ 106502 w 418465"/>
                <a:gd name="T43" fmla="*/ 366465 h 418465"/>
                <a:gd name="T44" fmla="*/ 350770 w 418465"/>
                <a:gd name="T45" fmla="*/ 100338 h 418465"/>
                <a:gd name="T46" fmla="*/ 352438 w 418465"/>
                <a:gd name="T47" fmla="*/ 54918 h 418465"/>
                <a:gd name="T48" fmla="*/ 363402 w 418465"/>
                <a:gd name="T49" fmla="*/ 87713 h 418465"/>
                <a:gd name="T50" fmla="*/ 372632 w 418465"/>
                <a:gd name="T51" fmla="*/ 100338 h 418465"/>
                <a:gd name="T52" fmla="*/ 374291 w 418465"/>
                <a:gd name="T53" fmla="*/ 76817 h 418465"/>
                <a:gd name="T54" fmla="*/ 408786 w 418465"/>
                <a:gd name="T55" fmla="*/ 14014 h 418465"/>
                <a:gd name="T56" fmla="*/ 393804 w 418465"/>
                <a:gd name="T57" fmla="*/ 18301 h 418465"/>
                <a:gd name="T58" fmla="*/ 404345 w 418465"/>
                <a:gd name="T59" fmla="*/ 40561 h 418465"/>
                <a:gd name="T60" fmla="*/ 396198 w 418465"/>
                <a:gd name="T61" fmla="*/ 54957 h 418465"/>
                <a:gd name="T62" fmla="*/ 396154 w 418465"/>
                <a:gd name="T63" fmla="*/ 76817 h 418465"/>
                <a:gd name="T64" fmla="*/ 415530 w 418465"/>
                <a:gd name="T65" fmla="*/ 53076 h 418465"/>
                <a:gd name="T66" fmla="*/ 415466 w 418465"/>
                <a:gd name="T67" fmla="*/ 24063 h 418465"/>
                <a:gd name="T68" fmla="*/ 396158 w 418465"/>
                <a:gd name="T69" fmla="*/ 54950 h 418465"/>
                <a:gd name="T70" fmla="*/ 365235 w 418465"/>
                <a:gd name="T71" fmla="*/ 2783 h 418465"/>
                <a:gd name="T72" fmla="*/ 406805 w 418465"/>
                <a:gd name="T73" fmla="*/ 11192 h 418465"/>
                <a:gd name="T74" fmla="*/ 379748 w 418465"/>
                <a:gd name="T75" fmla="*/ 0 h 4184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8465"/>
                <a:gd name="T115" fmla="*/ 0 h 418465"/>
                <a:gd name="T116" fmla="*/ 418465 w 418465"/>
                <a:gd name="T117" fmla="*/ 418465 h 4184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a:ln w="9525">
              <a:noFill/>
              <a:miter lim="800000"/>
              <a:headEnd/>
              <a:tailEnd/>
            </a:ln>
          </p:spPr>
          <p:txBody>
            <a:bodyPr lIns="0" tIns="0" rIns="0" bIns="0"/>
            <a:lstStyle/>
            <a:p>
              <a:endParaRPr lang="ru-RU"/>
            </a:p>
          </p:txBody>
        </p:sp>
        <p:sp>
          <p:nvSpPr>
            <p:cNvPr id="5134" name="object 19"/>
            <p:cNvSpPr>
              <a:spLocks noChangeArrowheads="1"/>
            </p:cNvSpPr>
            <p:nvPr/>
          </p:nvSpPr>
          <p:spPr bwMode="auto">
            <a:xfrm>
              <a:off x="734043" y="317960"/>
              <a:ext cx="65556" cy="65545"/>
            </a:xfrm>
            <a:prstGeom prst="rect">
              <a:avLst/>
            </a:prstGeom>
            <a:blipFill dpi="0" rotWithShape="1">
              <a:blip r:embed="rId2"/>
              <a:srcRect/>
              <a:stretch>
                <a:fillRect/>
              </a:stretch>
            </a:blipFill>
            <a:ln w="9525">
              <a:noFill/>
              <a:miter lim="800000"/>
              <a:headEnd/>
              <a:tailEnd/>
            </a:ln>
          </p:spPr>
          <p:txBody>
            <a:bodyPr lIns="0" tIns="0" rIns="0" bIns="0"/>
            <a:lstStyle/>
            <a:p>
              <a:endParaRPr lang="ru-RU"/>
            </a:p>
          </p:txBody>
        </p:sp>
        <p:sp>
          <p:nvSpPr>
            <p:cNvPr id="5135" name="object 20"/>
            <p:cNvSpPr>
              <a:spLocks noChangeArrowheads="1"/>
            </p:cNvSpPr>
            <p:nvPr/>
          </p:nvSpPr>
          <p:spPr bwMode="auto">
            <a:xfrm>
              <a:off x="393882" y="305318"/>
              <a:ext cx="418465" cy="418465"/>
            </a:xfrm>
            <a:custGeom>
              <a:avLst/>
              <a:gdLst>
                <a:gd name="T0" fmla="*/ 0 w 418465"/>
                <a:gd name="T1" fmla="*/ 0 h 418465"/>
                <a:gd name="T2" fmla="*/ 418465 w 418465"/>
                <a:gd name="T3" fmla="*/ 418465 h 418465"/>
              </a:gdLst>
              <a:ahLst/>
              <a:cxnLst/>
              <a:rect l="T0" t="T1" r="T2" b="T3"/>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noFill/>
            <a:ln w="3175">
              <a:solidFill>
                <a:srgbClr val="00AEEF"/>
              </a:solidFill>
              <a:miter lim="800000"/>
              <a:headEnd/>
              <a:tailEnd/>
            </a:ln>
          </p:spPr>
          <p:txBody>
            <a:bodyPr lIns="0" tIns="0" rIns="0" bIns="0"/>
            <a:lstStyle/>
            <a:p>
              <a:r>
                <a:rPr lang="ru-RU"/>
                <a:t>          </a:t>
              </a:r>
            </a:p>
          </p:txBody>
        </p:sp>
        <p:sp>
          <p:nvSpPr>
            <p:cNvPr id="5136" name="object 21"/>
            <p:cNvSpPr>
              <a:spLocks noChangeArrowheads="1"/>
            </p:cNvSpPr>
            <p:nvPr/>
          </p:nvSpPr>
          <p:spPr bwMode="auto">
            <a:xfrm>
              <a:off x="409721" y="360080"/>
              <a:ext cx="201295" cy="15875"/>
            </a:xfrm>
            <a:custGeom>
              <a:avLst/>
              <a:gdLst>
                <a:gd name="T0" fmla="*/ 197501 w 201295"/>
                <a:gd name="T1" fmla="*/ 0 h 15875"/>
                <a:gd name="T2" fmla="*/ 3459 w 201295"/>
                <a:gd name="T3" fmla="*/ 0 h 15875"/>
                <a:gd name="T4" fmla="*/ 0 w 201295"/>
                <a:gd name="T5" fmla="*/ 3459 h 15875"/>
                <a:gd name="T6" fmla="*/ 0 w 201295"/>
                <a:gd name="T7" fmla="*/ 11998 h 15875"/>
                <a:gd name="T8" fmla="*/ 3459 w 201295"/>
                <a:gd name="T9" fmla="*/ 15457 h 15875"/>
                <a:gd name="T10" fmla="*/ 197501 w 201295"/>
                <a:gd name="T11" fmla="*/ 15457 h 15875"/>
                <a:gd name="T12" fmla="*/ 200964 w 201295"/>
                <a:gd name="T13" fmla="*/ 11998 h 15875"/>
                <a:gd name="T14" fmla="*/ 200964 w 201295"/>
                <a:gd name="T15" fmla="*/ 3459 h 15875"/>
                <a:gd name="T16" fmla="*/ 0 60000 65536"/>
                <a:gd name="T17" fmla="*/ 0 60000 65536"/>
                <a:gd name="T18" fmla="*/ 0 60000 65536"/>
                <a:gd name="T19" fmla="*/ 0 60000 65536"/>
                <a:gd name="T20" fmla="*/ 0 60000 65536"/>
                <a:gd name="T21" fmla="*/ 0 60000 65536"/>
                <a:gd name="T22" fmla="*/ 0 60000 65536"/>
                <a:gd name="T23" fmla="*/ 0 60000 65536"/>
                <a:gd name="T24" fmla="*/ 0 w 201295"/>
                <a:gd name="T25" fmla="*/ 0 h 15875"/>
                <a:gd name="T26" fmla="*/ 201295 w 201295"/>
                <a:gd name="T27" fmla="*/ 15875 h 158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a:ln w="9525">
              <a:noFill/>
              <a:miter lim="800000"/>
              <a:headEnd/>
              <a:tailEnd/>
            </a:ln>
          </p:spPr>
          <p:txBody>
            <a:bodyPr lIns="0" tIns="0" rIns="0" bIns="0"/>
            <a:lstStyle/>
            <a:p>
              <a:endParaRPr lang="ru-RU"/>
            </a:p>
          </p:txBody>
        </p:sp>
        <p:sp>
          <p:nvSpPr>
            <p:cNvPr id="5137" name="object 22"/>
            <p:cNvSpPr>
              <a:spLocks noChangeArrowheads="1"/>
            </p:cNvSpPr>
            <p:nvPr/>
          </p:nvSpPr>
          <p:spPr bwMode="auto">
            <a:xfrm>
              <a:off x="409721" y="360080"/>
              <a:ext cx="201295" cy="15875"/>
            </a:xfrm>
            <a:custGeom>
              <a:avLst/>
              <a:gdLst>
                <a:gd name="T0" fmla="*/ 193235 w 201295"/>
                <a:gd name="T1" fmla="*/ 0 h 15875"/>
                <a:gd name="T2" fmla="*/ 7728 w 201295"/>
                <a:gd name="T3" fmla="*/ 0 h 15875"/>
                <a:gd name="T4" fmla="*/ 3459 w 201295"/>
                <a:gd name="T5" fmla="*/ 0 h 15875"/>
                <a:gd name="T6" fmla="*/ 0 w 201295"/>
                <a:gd name="T7" fmla="*/ 3459 h 15875"/>
                <a:gd name="T8" fmla="*/ 0 w 201295"/>
                <a:gd name="T9" fmla="*/ 7728 h 15875"/>
                <a:gd name="T10" fmla="*/ 0 w 201295"/>
                <a:gd name="T11" fmla="*/ 11998 h 15875"/>
                <a:gd name="T12" fmla="*/ 3459 w 201295"/>
                <a:gd name="T13" fmla="*/ 15457 h 15875"/>
                <a:gd name="T14" fmla="*/ 7728 w 201295"/>
                <a:gd name="T15" fmla="*/ 15457 h 15875"/>
                <a:gd name="T16" fmla="*/ 193235 w 201295"/>
                <a:gd name="T17" fmla="*/ 15457 h 15875"/>
                <a:gd name="T18" fmla="*/ 197501 w 201295"/>
                <a:gd name="T19" fmla="*/ 15457 h 15875"/>
                <a:gd name="T20" fmla="*/ 200964 w 201295"/>
                <a:gd name="T21" fmla="*/ 11998 h 15875"/>
                <a:gd name="T22" fmla="*/ 200964 w 201295"/>
                <a:gd name="T23" fmla="*/ 7728 h 15875"/>
                <a:gd name="T24" fmla="*/ 200964 w 201295"/>
                <a:gd name="T25" fmla="*/ 3459 h 15875"/>
                <a:gd name="T26" fmla="*/ 197501 w 201295"/>
                <a:gd name="T27" fmla="*/ 0 h 15875"/>
                <a:gd name="T28" fmla="*/ 193235 w 201295"/>
                <a:gd name="T29" fmla="*/ 0 h 15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1295"/>
                <a:gd name="T46" fmla="*/ 0 h 15875"/>
                <a:gd name="T47" fmla="*/ 201295 w 201295"/>
                <a:gd name="T48" fmla="*/ 15875 h 15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noFill/>
            <a:ln w="3175">
              <a:solidFill>
                <a:srgbClr val="00AEEF"/>
              </a:solidFill>
              <a:miter lim="800000"/>
              <a:headEnd/>
              <a:tailEnd/>
            </a:ln>
          </p:spPr>
          <p:txBody>
            <a:bodyPr lIns="0" tIns="0" rIns="0" bIns="0"/>
            <a:lstStyle/>
            <a:p>
              <a:endParaRPr lang="ru-RU"/>
            </a:p>
          </p:txBody>
        </p:sp>
        <p:sp>
          <p:nvSpPr>
            <p:cNvPr id="5138" name="object 23"/>
            <p:cNvSpPr>
              <a:spLocks noChangeArrowheads="1"/>
            </p:cNvSpPr>
            <p:nvPr/>
          </p:nvSpPr>
          <p:spPr bwMode="auto">
            <a:xfrm>
              <a:off x="409721" y="406457"/>
              <a:ext cx="201295" cy="15875"/>
            </a:xfrm>
            <a:custGeom>
              <a:avLst/>
              <a:gdLst>
                <a:gd name="T0" fmla="*/ 197501 w 201295"/>
                <a:gd name="T1" fmla="*/ 0 h 15875"/>
                <a:gd name="T2" fmla="*/ 3459 w 201295"/>
                <a:gd name="T3" fmla="*/ 0 h 15875"/>
                <a:gd name="T4" fmla="*/ 0 w 201295"/>
                <a:gd name="T5" fmla="*/ 3459 h 15875"/>
                <a:gd name="T6" fmla="*/ 0 w 201295"/>
                <a:gd name="T7" fmla="*/ 11998 h 15875"/>
                <a:gd name="T8" fmla="*/ 3459 w 201295"/>
                <a:gd name="T9" fmla="*/ 15457 h 15875"/>
                <a:gd name="T10" fmla="*/ 197501 w 201295"/>
                <a:gd name="T11" fmla="*/ 15457 h 15875"/>
                <a:gd name="T12" fmla="*/ 200964 w 201295"/>
                <a:gd name="T13" fmla="*/ 11998 h 15875"/>
                <a:gd name="T14" fmla="*/ 200964 w 201295"/>
                <a:gd name="T15" fmla="*/ 3459 h 15875"/>
                <a:gd name="T16" fmla="*/ 0 60000 65536"/>
                <a:gd name="T17" fmla="*/ 0 60000 65536"/>
                <a:gd name="T18" fmla="*/ 0 60000 65536"/>
                <a:gd name="T19" fmla="*/ 0 60000 65536"/>
                <a:gd name="T20" fmla="*/ 0 60000 65536"/>
                <a:gd name="T21" fmla="*/ 0 60000 65536"/>
                <a:gd name="T22" fmla="*/ 0 60000 65536"/>
                <a:gd name="T23" fmla="*/ 0 60000 65536"/>
                <a:gd name="T24" fmla="*/ 0 w 201295"/>
                <a:gd name="T25" fmla="*/ 0 h 15875"/>
                <a:gd name="T26" fmla="*/ 201295 w 201295"/>
                <a:gd name="T27" fmla="*/ 15875 h 158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a:ln w="9525">
              <a:noFill/>
              <a:miter lim="800000"/>
              <a:headEnd/>
              <a:tailEnd/>
            </a:ln>
          </p:spPr>
          <p:txBody>
            <a:bodyPr lIns="0" tIns="0" rIns="0" bIns="0"/>
            <a:lstStyle/>
            <a:p>
              <a:endParaRPr lang="ru-RU"/>
            </a:p>
          </p:txBody>
        </p:sp>
        <p:sp>
          <p:nvSpPr>
            <p:cNvPr id="5139" name="object 24"/>
            <p:cNvSpPr>
              <a:spLocks noChangeArrowheads="1"/>
            </p:cNvSpPr>
            <p:nvPr/>
          </p:nvSpPr>
          <p:spPr bwMode="auto">
            <a:xfrm>
              <a:off x="409721" y="406457"/>
              <a:ext cx="201295" cy="15875"/>
            </a:xfrm>
            <a:custGeom>
              <a:avLst/>
              <a:gdLst>
                <a:gd name="T0" fmla="*/ 200964 w 201295"/>
                <a:gd name="T1" fmla="*/ 7728 h 15875"/>
                <a:gd name="T2" fmla="*/ 200964 w 201295"/>
                <a:gd name="T3" fmla="*/ 3459 h 15875"/>
                <a:gd name="T4" fmla="*/ 197501 w 201295"/>
                <a:gd name="T5" fmla="*/ 0 h 15875"/>
                <a:gd name="T6" fmla="*/ 193235 w 201295"/>
                <a:gd name="T7" fmla="*/ 0 h 15875"/>
                <a:gd name="T8" fmla="*/ 7728 w 201295"/>
                <a:gd name="T9" fmla="*/ 0 h 15875"/>
                <a:gd name="T10" fmla="*/ 3459 w 201295"/>
                <a:gd name="T11" fmla="*/ 0 h 15875"/>
                <a:gd name="T12" fmla="*/ 0 w 201295"/>
                <a:gd name="T13" fmla="*/ 3459 h 15875"/>
                <a:gd name="T14" fmla="*/ 0 w 201295"/>
                <a:gd name="T15" fmla="*/ 7728 h 15875"/>
                <a:gd name="T16" fmla="*/ 0 w 201295"/>
                <a:gd name="T17" fmla="*/ 11998 h 15875"/>
                <a:gd name="T18" fmla="*/ 3459 w 201295"/>
                <a:gd name="T19" fmla="*/ 15457 h 15875"/>
                <a:gd name="T20" fmla="*/ 7728 w 201295"/>
                <a:gd name="T21" fmla="*/ 15457 h 15875"/>
                <a:gd name="T22" fmla="*/ 193235 w 201295"/>
                <a:gd name="T23" fmla="*/ 15457 h 15875"/>
                <a:gd name="T24" fmla="*/ 197501 w 201295"/>
                <a:gd name="T25" fmla="*/ 15457 h 15875"/>
                <a:gd name="T26" fmla="*/ 200964 w 201295"/>
                <a:gd name="T27" fmla="*/ 11998 h 15875"/>
                <a:gd name="T28" fmla="*/ 200964 w 201295"/>
                <a:gd name="T29" fmla="*/ 7728 h 15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1295"/>
                <a:gd name="T46" fmla="*/ 0 h 15875"/>
                <a:gd name="T47" fmla="*/ 201295 w 201295"/>
                <a:gd name="T48" fmla="*/ 15875 h 15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noFill/>
            <a:ln w="3175">
              <a:solidFill>
                <a:srgbClr val="00AEEF"/>
              </a:solidFill>
              <a:miter lim="800000"/>
              <a:headEnd/>
              <a:tailEnd/>
            </a:ln>
          </p:spPr>
          <p:txBody>
            <a:bodyPr lIns="0" tIns="0" rIns="0" bIns="0"/>
            <a:lstStyle/>
            <a:p>
              <a:endParaRPr lang="ru-RU"/>
            </a:p>
          </p:txBody>
        </p:sp>
        <p:sp>
          <p:nvSpPr>
            <p:cNvPr id="5140" name="object 25"/>
            <p:cNvSpPr>
              <a:spLocks noChangeArrowheads="1"/>
            </p:cNvSpPr>
            <p:nvPr/>
          </p:nvSpPr>
          <p:spPr bwMode="auto">
            <a:xfrm>
              <a:off x="409721" y="452830"/>
              <a:ext cx="154940" cy="15875"/>
            </a:xfrm>
            <a:custGeom>
              <a:avLst/>
              <a:gdLst>
                <a:gd name="T0" fmla="*/ 151124 w 154940"/>
                <a:gd name="T1" fmla="*/ 0 h 15875"/>
                <a:gd name="T2" fmla="*/ 3459 w 154940"/>
                <a:gd name="T3" fmla="*/ 0 h 15875"/>
                <a:gd name="T4" fmla="*/ 0 w 154940"/>
                <a:gd name="T5" fmla="*/ 3463 h 15875"/>
                <a:gd name="T6" fmla="*/ 0 w 154940"/>
                <a:gd name="T7" fmla="*/ 11998 h 15875"/>
                <a:gd name="T8" fmla="*/ 3459 w 154940"/>
                <a:gd name="T9" fmla="*/ 15461 h 15875"/>
                <a:gd name="T10" fmla="*/ 151124 w 154940"/>
                <a:gd name="T11" fmla="*/ 15461 h 15875"/>
                <a:gd name="T12" fmla="*/ 154587 w 154940"/>
                <a:gd name="T13" fmla="*/ 11998 h 15875"/>
                <a:gd name="T14" fmla="*/ 154587 w 154940"/>
                <a:gd name="T15" fmla="*/ 3463 h 15875"/>
                <a:gd name="T16" fmla="*/ 0 60000 65536"/>
                <a:gd name="T17" fmla="*/ 0 60000 65536"/>
                <a:gd name="T18" fmla="*/ 0 60000 65536"/>
                <a:gd name="T19" fmla="*/ 0 60000 65536"/>
                <a:gd name="T20" fmla="*/ 0 60000 65536"/>
                <a:gd name="T21" fmla="*/ 0 60000 65536"/>
                <a:gd name="T22" fmla="*/ 0 60000 65536"/>
                <a:gd name="T23" fmla="*/ 0 60000 65536"/>
                <a:gd name="T24" fmla="*/ 0 w 154940"/>
                <a:gd name="T25" fmla="*/ 0 h 15875"/>
                <a:gd name="T26" fmla="*/ 154940 w 154940"/>
                <a:gd name="T27" fmla="*/ 15875 h 158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a:ln w="9525">
              <a:noFill/>
              <a:miter lim="800000"/>
              <a:headEnd/>
              <a:tailEnd/>
            </a:ln>
          </p:spPr>
          <p:txBody>
            <a:bodyPr lIns="0" tIns="0" rIns="0" bIns="0"/>
            <a:lstStyle/>
            <a:p>
              <a:endParaRPr lang="ru-RU"/>
            </a:p>
          </p:txBody>
        </p:sp>
        <p:sp>
          <p:nvSpPr>
            <p:cNvPr id="5141" name="object 26"/>
            <p:cNvSpPr>
              <a:spLocks noChangeArrowheads="1"/>
            </p:cNvSpPr>
            <p:nvPr/>
          </p:nvSpPr>
          <p:spPr bwMode="auto">
            <a:xfrm>
              <a:off x="409721" y="452830"/>
              <a:ext cx="154940" cy="15875"/>
            </a:xfrm>
            <a:custGeom>
              <a:avLst/>
              <a:gdLst>
                <a:gd name="T0" fmla="*/ 7728 w 154940"/>
                <a:gd name="T1" fmla="*/ 0 h 15875"/>
                <a:gd name="T2" fmla="*/ 3459 w 154940"/>
                <a:gd name="T3" fmla="*/ 0 h 15875"/>
                <a:gd name="T4" fmla="*/ 0 w 154940"/>
                <a:gd name="T5" fmla="*/ 3463 h 15875"/>
                <a:gd name="T6" fmla="*/ 0 w 154940"/>
                <a:gd name="T7" fmla="*/ 7732 h 15875"/>
                <a:gd name="T8" fmla="*/ 0 w 154940"/>
                <a:gd name="T9" fmla="*/ 11998 h 15875"/>
                <a:gd name="T10" fmla="*/ 3459 w 154940"/>
                <a:gd name="T11" fmla="*/ 15461 h 15875"/>
                <a:gd name="T12" fmla="*/ 7728 w 154940"/>
                <a:gd name="T13" fmla="*/ 15461 h 15875"/>
                <a:gd name="T14" fmla="*/ 146858 w 154940"/>
                <a:gd name="T15" fmla="*/ 15461 h 15875"/>
                <a:gd name="T16" fmla="*/ 151124 w 154940"/>
                <a:gd name="T17" fmla="*/ 15461 h 15875"/>
                <a:gd name="T18" fmla="*/ 154587 w 154940"/>
                <a:gd name="T19" fmla="*/ 11998 h 15875"/>
                <a:gd name="T20" fmla="*/ 154587 w 154940"/>
                <a:gd name="T21" fmla="*/ 7732 h 15875"/>
                <a:gd name="T22" fmla="*/ 154587 w 154940"/>
                <a:gd name="T23" fmla="*/ 3463 h 15875"/>
                <a:gd name="T24" fmla="*/ 151124 w 154940"/>
                <a:gd name="T25" fmla="*/ 0 h 15875"/>
                <a:gd name="T26" fmla="*/ 146858 w 154940"/>
                <a:gd name="T27" fmla="*/ 0 h 15875"/>
                <a:gd name="T28" fmla="*/ 7728 w 154940"/>
                <a:gd name="T29" fmla="*/ 0 h 15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940"/>
                <a:gd name="T46" fmla="*/ 0 h 15875"/>
                <a:gd name="T47" fmla="*/ 154940 w 154940"/>
                <a:gd name="T48" fmla="*/ 15875 h 15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noFill/>
            <a:ln w="3175">
              <a:solidFill>
                <a:srgbClr val="00AEEF"/>
              </a:solidFill>
              <a:miter lim="800000"/>
              <a:headEnd/>
              <a:tailEnd/>
            </a:ln>
          </p:spPr>
          <p:txBody>
            <a:bodyPr lIns="0" tIns="0" rIns="0" bIns="0"/>
            <a:lstStyle/>
            <a:p>
              <a:endParaRPr lang="ru-RU"/>
            </a:p>
          </p:txBody>
        </p:sp>
      </p:grpSp>
      <p:sp>
        <p:nvSpPr>
          <p:cNvPr id="25" name="Прямоугольник 24"/>
          <p:cNvSpPr/>
          <p:nvPr/>
        </p:nvSpPr>
        <p:spPr>
          <a:xfrm>
            <a:off x="896701" y="1921411"/>
            <a:ext cx="4648065" cy="1015663"/>
          </a:xfrm>
          <a:prstGeom prst="rect">
            <a:avLst/>
          </a:prstGeom>
        </p:spPr>
        <p:txBody>
          <a:bodyPr wrap="square">
            <a:spAutoFit/>
          </a:bodyPr>
          <a:lstStyle/>
          <a:p>
            <a:r>
              <a:rPr lang="ru-RU" sz="2000" b="1" dirty="0" smtClean="0">
                <a:solidFill>
                  <a:srgbClr val="0070C0"/>
                </a:solidFill>
                <a:latin typeface="Times New Roman" pitchFamily="18" charset="0"/>
                <a:ea typeface="arial curive" panose="020B0604020202020204" pitchFamily="34" charset="0"/>
                <a:cs typeface="Times New Roman" pitchFamily="18" charset="0"/>
              </a:rPr>
              <a:t>Литература    конца  </a:t>
            </a:r>
            <a:r>
              <a:rPr lang="en-US" sz="2000" b="1" dirty="0" smtClean="0">
                <a:solidFill>
                  <a:srgbClr val="0070C0"/>
                </a:solidFill>
                <a:latin typeface="Times New Roman" pitchFamily="18" charset="0"/>
                <a:ea typeface="arial curive" panose="020B0604020202020204" pitchFamily="34" charset="0"/>
                <a:cs typeface="Times New Roman" pitchFamily="18" charset="0"/>
              </a:rPr>
              <a:t>XIX</a:t>
            </a:r>
            <a:r>
              <a:rPr lang="ru-RU" sz="2000" b="1" dirty="0" smtClean="0">
                <a:solidFill>
                  <a:srgbClr val="0070C0"/>
                </a:solidFill>
                <a:latin typeface="Times New Roman" pitchFamily="18" charset="0"/>
                <a:ea typeface="arial curive" panose="020B0604020202020204" pitchFamily="34" charset="0"/>
                <a:cs typeface="Times New Roman" pitchFamily="18" charset="0"/>
              </a:rPr>
              <a:t> века  </a:t>
            </a:r>
            <a:r>
              <a:rPr lang="en-US" sz="2000" b="1" dirty="0" smtClean="0">
                <a:solidFill>
                  <a:srgbClr val="0070C0"/>
                </a:solidFill>
                <a:latin typeface="Times New Roman" pitchFamily="18" charset="0"/>
                <a:ea typeface="arial curive" panose="020B0604020202020204" pitchFamily="34" charset="0"/>
                <a:cs typeface="Times New Roman" pitchFamily="18" charset="0"/>
              </a:rPr>
              <a:t>-</a:t>
            </a:r>
            <a:r>
              <a:rPr lang="ru-RU" sz="2000" b="1" dirty="0" smtClean="0">
                <a:solidFill>
                  <a:srgbClr val="0070C0"/>
                </a:solidFill>
                <a:latin typeface="Times New Roman" pitchFamily="18" charset="0"/>
                <a:ea typeface="arial curive" panose="020B0604020202020204" pitchFamily="34" charset="0"/>
                <a:cs typeface="Times New Roman" pitchFamily="18" charset="0"/>
              </a:rPr>
              <a:t> </a:t>
            </a:r>
            <a:r>
              <a:rPr lang="en-US" sz="2000" b="1" dirty="0" smtClean="0">
                <a:solidFill>
                  <a:srgbClr val="0070C0"/>
                </a:solidFill>
                <a:latin typeface="Times New Roman" pitchFamily="18" charset="0"/>
                <a:ea typeface="arial curive" panose="020B0604020202020204" pitchFamily="34" charset="0"/>
                <a:cs typeface="Times New Roman" pitchFamily="18" charset="0"/>
              </a:rPr>
              <a:t> </a:t>
            </a:r>
            <a:r>
              <a:rPr lang="ru-RU" sz="2000" b="1" dirty="0" smtClean="0">
                <a:solidFill>
                  <a:srgbClr val="0070C0"/>
                </a:solidFill>
                <a:latin typeface="Times New Roman" pitchFamily="18" charset="0"/>
                <a:ea typeface="arial curive" panose="020B0604020202020204" pitchFamily="34" charset="0"/>
                <a:cs typeface="Times New Roman" pitchFamily="18" charset="0"/>
              </a:rPr>
              <a:t>начала  </a:t>
            </a:r>
            <a:r>
              <a:rPr lang="en-US" sz="2000" b="1" dirty="0" smtClean="0">
                <a:solidFill>
                  <a:srgbClr val="0070C0"/>
                </a:solidFill>
                <a:latin typeface="Times New Roman" pitchFamily="18" charset="0"/>
                <a:ea typeface="arial curive" panose="020B0604020202020204" pitchFamily="34" charset="0"/>
                <a:cs typeface="Times New Roman" pitchFamily="18" charset="0"/>
              </a:rPr>
              <a:t>XX</a:t>
            </a:r>
            <a:r>
              <a:rPr lang="ru-RU" sz="2000" b="1" dirty="0" smtClean="0">
                <a:solidFill>
                  <a:srgbClr val="0070C0"/>
                </a:solidFill>
                <a:latin typeface="Times New Roman" pitchFamily="18" charset="0"/>
                <a:ea typeface="arial curive" panose="020B0604020202020204" pitchFamily="34" charset="0"/>
                <a:cs typeface="Times New Roman" pitchFamily="18" charset="0"/>
              </a:rPr>
              <a:t>  века. </a:t>
            </a:r>
            <a:br>
              <a:rPr lang="ru-RU" sz="2000" b="1" dirty="0" smtClean="0">
                <a:solidFill>
                  <a:srgbClr val="0070C0"/>
                </a:solidFill>
                <a:latin typeface="Times New Roman" pitchFamily="18" charset="0"/>
                <a:ea typeface="arial curive" panose="020B0604020202020204" pitchFamily="34" charset="0"/>
                <a:cs typeface="Times New Roman" pitchFamily="18" charset="0"/>
              </a:rPr>
            </a:br>
            <a:r>
              <a:rPr lang="ru-RU" sz="2000" b="1" dirty="0" smtClean="0">
                <a:solidFill>
                  <a:srgbClr val="0070C0"/>
                </a:solidFill>
                <a:latin typeface="Times New Roman" pitchFamily="18" charset="0"/>
                <a:ea typeface="arial curive" panose="020B0604020202020204" pitchFamily="34" charset="0"/>
                <a:cs typeface="Times New Roman" pitchFamily="18" charset="0"/>
              </a:rPr>
              <a:t>Литературные  течения.</a:t>
            </a:r>
            <a:endParaRPr lang="ru-RU" sz="2000" b="1" dirty="0">
              <a:solidFill>
                <a:srgbClr val="0070C0"/>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descr="C:\Documents and Settings\Администратор\Рабочий стол\Замира(3)\логотип-praying-ангел-векторные-в-формате-eps_csp13134032.jpg"/>
          <p:cNvPicPr>
            <a:picLocks noChangeAspect="1" noChangeArrowheads="1"/>
          </p:cNvPicPr>
          <p:nvPr/>
        </p:nvPicPr>
        <p:blipFill>
          <a:blip r:embed="rId2"/>
          <a:srcRect r="8644"/>
          <a:stretch>
            <a:fillRect/>
          </a:stretch>
        </p:blipFill>
        <p:spPr bwMode="auto">
          <a:xfrm>
            <a:off x="3762102" y="174171"/>
            <a:ext cx="1541417" cy="966651"/>
          </a:xfrm>
          <a:prstGeom prst="rect">
            <a:avLst/>
          </a:prstGeom>
          <a:noFill/>
        </p:spPr>
      </p:pic>
      <p:sp>
        <p:nvSpPr>
          <p:cNvPr id="3" name="Объект 2"/>
          <p:cNvSpPr>
            <a:spLocks noGrp="1"/>
          </p:cNvSpPr>
          <p:nvPr>
            <p:ph type="body" idx="1"/>
          </p:nvPr>
        </p:nvSpPr>
        <p:spPr>
          <a:xfrm>
            <a:off x="331049" y="692848"/>
            <a:ext cx="5268005" cy="2552002"/>
          </a:xfrm>
        </p:spPr>
        <p:txBody>
          <a:bodyPr>
            <a:normAutofit/>
          </a:bodyPr>
          <a:lstStyle/>
          <a:p>
            <a:pPr marL="0" indent="0" algn="ctr">
              <a:buNone/>
            </a:pPr>
            <a:endParaRPr lang="ru-RU" sz="1600" dirty="0">
              <a:latin typeface="Times New Roman" pitchFamily="18" charset="0"/>
              <a:ea typeface="arial curive" panose="020B0604020202020204" pitchFamily="34" charset="0"/>
              <a:cs typeface="Times New Roman" pitchFamily="18" charset="0"/>
            </a:endParaRPr>
          </a:p>
          <a:p>
            <a:pPr marL="0" indent="0">
              <a:buNone/>
            </a:pPr>
            <a:r>
              <a:rPr lang="ru-RU" sz="1600" dirty="0" smtClean="0">
                <a:latin typeface="Times New Roman" pitchFamily="18" charset="0"/>
                <a:ea typeface="arial curive" panose="020B0604020202020204" pitchFamily="34" charset="0"/>
                <a:cs typeface="Times New Roman" pitchFamily="18" charset="0"/>
              </a:rPr>
              <a:t>Музой Тютчева владела высшая чистота и красота:</a:t>
            </a:r>
          </a:p>
          <a:p>
            <a:pPr marL="0" indent="0" algn="ctr">
              <a:buNone/>
            </a:pPr>
            <a:r>
              <a:rPr lang="ru-RU" sz="1600" b="1" dirty="0" smtClean="0">
                <a:latin typeface="Times New Roman" pitchFamily="18" charset="0"/>
                <a:ea typeface="arial curive" panose="020B0604020202020204" pitchFamily="34" charset="0"/>
                <a:cs typeface="Times New Roman" pitchFamily="18" charset="0"/>
              </a:rPr>
              <a:t>                                       «Она с небес слетает к нам</a:t>
            </a:r>
            <a:r>
              <a:rPr lang="ru-RU" sz="1600" b="1" dirty="0">
                <a:latin typeface="Times New Roman" pitchFamily="18" charset="0"/>
                <a:ea typeface="arial curive" panose="020B0604020202020204" pitchFamily="34" charset="0"/>
                <a:cs typeface="Times New Roman" pitchFamily="18" charset="0"/>
              </a:rPr>
              <a:t>,</a:t>
            </a:r>
          </a:p>
          <a:p>
            <a:pPr marL="0" indent="0" algn="ctr">
              <a:buNone/>
            </a:pPr>
            <a:r>
              <a:rPr lang="ru-RU" sz="1600" b="1" dirty="0" smtClean="0">
                <a:latin typeface="Times New Roman" pitchFamily="18" charset="0"/>
                <a:ea typeface="arial curive" panose="020B0604020202020204" pitchFamily="34" charset="0"/>
                <a:cs typeface="Times New Roman" pitchFamily="18" charset="0"/>
              </a:rPr>
              <a:t>                                        Небесная - к земным сынам</a:t>
            </a:r>
            <a:r>
              <a:rPr lang="ru-RU" sz="1600" b="1" dirty="0">
                <a:latin typeface="Times New Roman" pitchFamily="18" charset="0"/>
                <a:ea typeface="arial curive" panose="020B0604020202020204" pitchFamily="34" charset="0"/>
                <a:cs typeface="Times New Roman" pitchFamily="18" charset="0"/>
              </a:rPr>
              <a:t>,</a:t>
            </a:r>
          </a:p>
          <a:p>
            <a:pPr marL="0" indent="0" algn="ctr">
              <a:buNone/>
            </a:pPr>
            <a:r>
              <a:rPr lang="ru-RU" sz="1600" b="1" dirty="0" smtClean="0">
                <a:latin typeface="Times New Roman" pitchFamily="18" charset="0"/>
                <a:ea typeface="arial curive" panose="020B0604020202020204" pitchFamily="34" charset="0"/>
                <a:cs typeface="Times New Roman" pitchFamily="18" charset="0"/>
              </a:rPr>
              <a:t>                                            С лазурной ясностью во взоре, </a:t>
            </a:r>
            <a:endParaRPr lang="ru-RU" sz="1600" b="1" dirty="0">
              <a:latin typeface="Times New Roman" pitchFamily="18" charset="0"/>
              <a:ea typeface="arial curive" panose="020B0604020202020204" pitchFamily="34" charset="0"/>
              <a:cs typeface="Times New Roman" pitchFamily="18" charset="0"/>
            </a:endParaRPr>
          </a:p>
          <a:p>
            <a:pPr marL="0" indent="0" algn="ctr">
              <a:buNone/>
            </a:pPr>
            <a:r>
              <a:rPr lang="ru-RU" sz="1600" b="1" dirty="0" smtClean="0">
                <a:latin typeface="Times New Roman" pitchFamily="18" charset="0"/>
                <a:ea typeface="arial curive" panose="020B0604020202020204" pitchFamily="34" charset="0"/>
                <a:cs typeface="Times New Roman" pitchFamily="18" charset="0"/>
              </a:rPr>
              <a:t>                             И на бунтующее море</a:t>
            </a:r>
            <a:endParaRPr lang="ru-RU" sz="1600" b="1" dirty="0">
              <a:latin typeface="Times New Roman" pitchFamily="18" charset="0"/>
              <a:ea typeface="arial curive" panose="020B0604020202020204" pitchFamily="34" charset="0"/>
              <a:cs typeface="Times New Roman" pitchFamily="18" charset="0"/>
            </a:endParaRPr>
          </a:p>
          <a:p>
            <a:pPr marL="0" indent="0" algn="ctr">
              <a:buNone/>
            </a:pPr>
            <a:r>
              <a:rPr lang="ru-RU" sz="1600" b="1" dirty="0" smtClean="0">
                <a:latin typeface="Times New Roman" pitchFamily="18" charset="0"/>
                <a:ea typeface="arial curive" panose="020B0604020202020204" pitchFamily="34" charset="0"/>
                <a:cs typeface="Times New Roman" pitchFamily="18" charset="0"/>
              </a:rPr>
              <a:t>                                             Льет примирительный елей</a:t>
            </a:r>
            <a:r>
              <a:rPr lang="ru-RU" sz="1600" dirty="0" smtClean="0">
                <a:latin typeface="Times New Roman" pitchFamily="18" charset="0"/>
                <a:ea typeface="arial curive" panose="020B0604020202020204" pitchFamily="34" charset="0"/>
                <a:cs typeface="Times New Roman" pitchFamily="18" charset="0"/>
              </a:rPr>
              <a:t>…»</a:t>
            </a:r>
            <a:endParaRPr lang="ru-RU" sz="1600" b="1" dirty="0">
              <a:latin typeface="Times New Roman" pitchFamily="18" charset="0"/>
              <a:ea typeface="arial curive" panose="020B0604020202020204" pitchFamily="34" charset="0"/>
              <a:cs typeface="Times New Roman" pitchFamily="18" charset="0"/>
            </a:endParaRPr>
          </a:p>
          <a:p>
            <a:pPr marL="0" indent="0" algn="ctr">
              <a:buNone/>
            </a:pPr>
            <a:endParaRPr lang="ru-RU" sz="1600" dirty="0">
              <a:latin typeface="Times New Roman" pitchFamily="18" charset="0"/>
              <a:ea typeface="arial curive" panose="020B0604020202020204" pitchFamily="34" charset="0"/>
              <a:cs typeface="Times New Roman" pitchFamily="18" charset="0"/>
            </a:endParaRPr>
          </a:p>
        </p:txBody>
      </p:sp>
      <p:sp>
        <p:nvSpPr>
          <p:cNvPr id="4" name="Прямоугольник 3"/>
          <p:cNvSpPr/>
          <p:nvPr/>
        </p:nvSpPr>
        <p:spPr>
          <a:xfrm>
            <a:off x="348343" y="246713"/>
            <a:ext cx="3522434" cy="584775"/>
          </a:xfrm>
          <a:prstGeom prst="rect">
            <a:avLst/>
          </a:prstGeom>
        </p:spPr>
        <p:txBody>
          <a:bodyPr wrap="square">
            <a:spAutoFit/>
          </a:bodyPr>
          <a:lstStyle/>
          <a:p>
            <a:pPr algn="ctr"/>
            <a:r>
              <a:rPr lang="ru-RU" sz="1600" b="1" i="1" dirty="0" smtClean="0">
                <a:solidFill>
                  <a:srgbClr val="0070C0"/>
                </a:solidFill>
                <a:latin typeface="Times New Roman" pitchFamily="18" charset="0"/>
                <a:ea typeface="arial curive" panose="020B0604020202020204" pitchFamily="34" charset="0"/>
                <a:cs typeface="Times New Roman" pitchFamily="18" charset="0"/>
              </a:rPr>
              <a:t>«Все лучшее там, светлее, шире</a:t>
            </a:r>
          </a:p>
          <a:p>
            <a:r>
              <a:rPr lang="ru-RU" sz="1600" b="1" i="1" dirty="0" smtClean="0">
                <a:solidFill>
                  <a:srgbClr val="0070C0"/>
                </a:solidFill>
                <a:latin typeface="Times New Roman" pitchFamily="18" charset="0"/>
                <a:ea typeface="arial curive" panose="020B0604020202020204" pitchFamily="34" charset="0"/>
                <a:cs typeface="Times New Roman" pitchFamily="18" charset="0"/>
              </a:rPr>
              <a:t>     Так от земного далеко…»</a:t>
            </a:r>
          </a:p>
        </p:txBody>
      </p:sp>
      <p:pic>
        <p:nvPicPr>
          <p:cNvPr id="3074" name="Picture 2" descr="C:\Documents and Settings\Администратор\Рабочий стол\Замира(3)\ima54ges.jpeg"/>
          <p:cNvPicPr>
            <a:picLocks noChangeAspect="1" noChangeArrowheads="1"/>
          </p:cNvPicPr>
          <p:nvPr/>
        </p:nvPicPr>
        <p:blipFill>
          <a:blip r:embed="rId3"/>
          <a:srcRect/>
          <a:stretch>
            <a:fillRect/>
          </a:stretch>
        </p:blipFill>
        <p:spPr bwMode="auto">
          <a:xfrm>
            <a:off x="528774" y="1243511"/>
            <a:ext cx="1822542" cy="1782398"/>
          </a:xfrm>
          <a:prstGeom prst="ellipse">
            <a:avLst/>
          </a:prstGeom>
          <a:ln>
            <a:noFill/>
          </a:ln>
          <a:effectLst>
            <a:softEdge rad="112500"/>
          </a:effectLst>
        </p:spPr>
      </p:pic>
      <p:sp>
        <p:nvSpPr>
          <p:cNvPr id="6" name="Прямоугольник 5"/>
          <p:cNvSpPr/>
          <p:nvPr/>
        </p:nvSpPr>
        <p:spPr>
          <a:xfrm>
            <a:off x="168256" y="122227"/>
            <a:ext cx="5429288"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2665286546"/>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 y="0"/>
            <a:ext cx="5764213"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763658" y="0"/>
            <a:ext cx="4001484" cy="615553"/>
          </a:xfrm>
        </p:spPr>
        <p:txBody>
          <a:bodyPr/>
          <a:lstStyle/>
          <a:p>
            <a:pPr algn="ctr"/>
            <a:r>
              <a:rPr lang="ru-RU" sz="2000" dirty="0" smtClean="0">
                <a:latin typeface="Times New Roman" pitchFamily="18" charset="0"/>
                <a:cs typeface="Times New Roman" pitchFamily="18" charset="0"/>
              </a:rPr>
              <a:t>Возникновение названия </a:t>
            </a:r>
            <a:r>
              <a:rPr lang="ru-RU" sz="2000" dirty="0" smtClean="0">
                <a:latin typeface="Times New Roman" pitchFamily="18" charset="0"/>
                <a:cs typeface="Times New Roman" pitchFamily="18" charset="0"/>
              </a:rPr>
              <a:t>«серебряный </a:t>
            </a:r>
            <a:r>
              <a:rPr lang="ru-RU" sz="2000" dirty="0" smtClean="0">
                <a:latin typeface="Times New Roman" pitchFamily="18" charset="0"/>
                <a:cs typeface="Times New Roman" pitchFamily="18" charset="0"/>
              </a:rPr>
              <a:t>век»</a:t>
            </a:r>
            <a:endParaRPr lang="ru-RU" sz="2000" dirty="0">
              <a:latin typeface="Times New Roman" pitchFamily="18" charset="0"/>
              <a:cs typeface="Times New Roman" pitchFamily="18" charset="0"/>
            </a:endParaRPr>
          </a:p>
        </p:txBody>
      </p:sp>
      <p:sp>
        <p:nvSpPr>
          <p:cNvPr id="3" name="Объект 2"/>
          <p:cNvSpPr>
            <a:spLocks noGrp="1"/>
          </p:cNvSpPr>
          <p:nvPr>
            <p:ph type="body" idx="1"/>
          </p:nvPr>
        </p:nvSpPr>
        <p:spPr>
          <a:xfrm>
            <a:off x="214210" y="737028"/>
            <a:ext cx="5319815" cy="2368122"/>
          </a:xfrm>
        </p:spPr>
        <p:txBody>
          <a:bodyPr>
            <a:noAutofit/>
          </a:bodyPr>
          <a:lstStyle/>
          <a:p>
            <a:pPr marL="174625" indent="-174625" algn="just">
              <a:lnSpc>
                <a:spcPts val="1500"/>
              </a:lnSpc>
              <a:buFont typeface="Wingdings" panose="05000000000000000000" pitchFamily="2" charset="2"/>
              <a:buChar char="Ø"/>
            </a:pPr>
            <a:r>
              <a:rPr lang="ru-RU" sz="1400" dirty="0" smtClean="0">
                <a:latin typeface="Times New Roman" pitchFamily="18" charset="0"/>
                <a:ea typeface="Times New Roman" panose="02020603050405020304" pitchFamily="18" charset="0"/>
                <a:cs typeface="Times New Roman" pitchFamily="18" charset="0"/>
              </a:rPr>
              <a:t>Вначале выражение «серебряный век» носило ярко выраженный оценочный характер: эпоха рубежа </a:t>
            </a:r>
            <a:r>
              <a:rPr lang="en-US" sz="1400" dirty="0" smtClean="0">
                <a:latin typeface="Times New Roman" pitchFamily="18" charset="0"/>
                <a:ea typeface="Times New Roman" panose="02020603050405020304" pitchFamily="18" charset="0"/>
                <a:cs typeface="Times New Roman" pitchFamily="18" charset="0"/>
              </a:rPr>
              <a:t>XIX</a:t>
            </a:r>
            <a:r>
              <a:rPr lang="ru-RU" sz="1400" dirty="0" smtClean="0">
                <a:latin typeface="Times New Roman" pitchFamily="18" charset="0"/>
                <a:ea typeface="Times New Roman" panose="02020603050405020304" pitchFamily="18" charset="0"/>
                <a:cs typeface="Times New Roman" pitchFamily="18" charset="0"/>
              </a:rPr>
              <a:t> – </a:t>
            </a:r>
            <a:r>
              <a:rPr lang="en-US" sz="1400" dirty="0" smtClean="0">
                <a:latin typeface="Times New Roman" pitchFamily="18" charset="0"/>
                <a:ea typeface="Times New Roman" panose="02020603050405020304" pitchFamily="18" charset="0"/>
                <a:cs typeface="Times New Roman" pitchFamily="18" charset="0"/>
              </a:rPr>
              <a:t>XX</a:t>
            </a:r>
            <a:r>
              <a:rPr lang="ru-RU" sz="1400" dirty="0" smtClean="0">
                <a:latin typeface="Times New Roman" pitchFamily="18" charset="0"/>
                <a:ea typeface="Times New Roman" panose="02020603050405020304" pitchFamily="18" charset="0"/>
                <a:cs typeface="Times New Roman" pitchFamily="18" charset="0"/>
              </a:rPr>
              <a:t> веков качественно слабее эпохи А.С. Пушкина. Позже принцип расстановки по местам ушел, на первый план вышла семантика названий: золото – солнце, серебро – луна.</a:t>
            </a:r>
          </a:p>
          <a:p>
            <a:pPr marL="174625" indent="-174625" algn="just">
              <a:lnSpc>
                <a:spcPts val="1500"/>
              </a:lnSpc>
              <a:buFont typeface="Wingdings" panose="05000000000000000000" pitchFamily="2" charset="2"/>
              <a:buChar char="Ø"/>
            </a:pPr>
            <a:r>
              <a:rPr lang="ru-RU" sz="1400" dirty="0" smtClean="0">
                <a:latin typeface="Times New Roman" pitchFamily="18" charset="0"/>
                <a:ea typeface="Times New Roman" panose="02020603050405020304" pitchFamily="18" charset="0"/>
                <a:cs typeface="Times New Roman" pitchFamily="18" charset="0"/>
              </a:rPr>
              <a:t>Также существует точка зрения, что название «серебряный век» как «обозначение литературно-художественного и религиозно-философского Возрождения начала ХХ века», было создано «по аналогии с </a:t>
            </a:r>
            <a:r>
              <a:rPr lang="ru-RU" sz="1400" dirty="0" smtClean="0">
                <a:latin typeface="Times New Roman" pitchFamily="18" charset="0"/>
                <a:ea typeface="Times New Roman" panose="02020603050405020304" pitchFamily="18" charset="0"/>
                <a:cs typeface="Times New Roman" pitchFamily="18" charset="0"/>
              </a:rPr>
              <a:t>“серебряным </a:t>
            </a:r>
            <a:r>
              <a:rPr lang="ru-RU" sz="1400" dirty="0" smtClean="0">
                <a:latin typeface="Times New Roman" pitchFamily="18" charset="0"/>
                <a:ea typeface="Times New Roman" panose="02020603050405020304" pitchFamily="18" charset="0"/>
                <a:cs typeface="Times New Roman" pitchFamily="18" charset="0"/>
              </a:rPr>
              <a:t>веком” римской культуры (</a:t>
            </a:r>
            <a:r>
              <a:rPr lang="en-US" sz="1400" dirty="0" smtClean="0">
                <a:latin typeface="Times New Roman" pitchFamily="18" charset="0"/>
                <a:ea typeface="Times New Roman" panose="02020603050405020304" pitchFamily="18" charset="0"/>
                <a:cs typeface="Times New Roman" pitchFamily="18" charset="0"/>
              </a:rPr>
              <a:t>I</a:t>
            </a:r>
            <a:r>
              <a:rPr lang="ru-RU" sz="1400" dirty="0" smtClean="0">
                <a:latin typeface="Times New Roman" pitchFamily="18" charset="0"/>
                <a:ea typeface="Times New Roman" panose="02020603050405020304" pitchFamily="18" charset="0"/>
                <a:cs typeface="Times New Roman" pitchFamily="18" charset="0"/>
              </a:rPr>
              <a:t>в. н.э.), который  был  временем  искания  новых  </a:t>
            </a:r>
            <a:r>
              <a:rPr lang="ru-RU" sz="1400" dirty="0" err="1" smtClean="0">
                <a:latin typeface="Times New Roman" pitchFamily="18" charset="0"/>
                <a:ea typeface="Times New Roman" panose="02020603050405020304" pitchFamily="18" charset="0"/>
                <a:cs typeface="Times New Roman" pitchFamily="18" charset="0"/>
              </a:rPr>
              <a:t>худо-жественных</a:t>
            </a:r>
            <a:r>
              <a:rPr lang="ru-RU" sz="1400" dirty="0" smtClean="0">
                <a:latin typeface="Times New Roman" pitchFamily="18" charset="0"/>
                <a:ea typeface="Times New Roman" panose="02020603050405020304" pitchFamily="18" charset="0"/>
                <a:cs typeface="Times New Roman" pitchFamily="18" charset="0"/>
              </a:rPr>
              <a:t> форм, соответствующих новым мыслям и чувствам времени</a:t>
            </a:r>
            <a:r>
              <a:rPr lang="ru-RU" sz="1400" dirty="0">
                <a:latin typeface="Times New Roman" pitchFamily="18" charset="0"/>
                <a:ea typeface="Times New Roman" panose="02020603050405020304" pitchFamily="18" charset="0"/>
                <a:cs typeface="Times New Roman" pitchFamily="18" charset="0"/>
              </a:rPr>
              <a:t>».</a:t>
            </a:r>
            <a:endParaRPr lang="ru-RU" sz="1400" dirty="0">
              <a:latin typeface="Times New Roman" pitchFamily="18" charset="0"/>
              <a:cs typeface="Times New Roman" pitchFamily="18" charset="0"/>
            </a:endParaRPr>
          </a:p>
        </p:txBody>
      </p:sp>
      <p:sp>
        <p:nvSpPr>
          <p:cNvPr id="4" name="Прямоугольник 3"/>
          <p:cNvSpPr/>
          <p:nvPr/>
        </p:nvSpPr>
        <p:spPr>
          <a:xfrm>
            <a:off x="0" y="733425"/>
            <a:ext cx="5764213" cy="2511425"/>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2063359076"/>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42938" y="291134"/>
            <a:ext cx="5050125" cy="2685644"/>
          </a:xfrm>
          <a:prstGeom prst="rect">
            <a:avLst/>
          </a:prstGeom>
        </p:spPr>
        <p:txBody>
          <a:bodyPr wrap="square" lIns="51472" tIns="25736" rIns="51472" bIns="25736">
            <a:spAutoFit/>
          </a:bodyPr>
          <a:lstStyle/>
          <a:p>
            <a:pPr algn="just">
              <a:lnSpc>
                <a:spcPts val="2300"/>
              </a:lnSpc>
            </a:pPr>
            <a:r>
              <a:rPr lang="ru-RU" sz="1600" dirty="0" smtClean="0">
                <a:latin typeface="Times New Roman" panose="02020603050405020304" pitchFamily="18" charset="0"/>
                <a:ea typeface="Times New Roman" panose="02020603050405020304" pitchFamily="18" charset="0"/>
              </a:rPr>
              <a:t>       </a:t>
            </a:r>
            <a:r>
              <a:rPr lang="ru-RU" sz="1600" b="1" i="1" dirty="0" smtClean="0">
                <a:solidFill>
                  <a:srgbClr val="0070C0"/>
                </a:solidFill>
                <a:latin typeface="Times New Roman" panose="02020603050405020304" pitchFamily="18" charset="0"/>
                <a:ea typeface="Times New Roman" panose="02020603050405020304" pitchFamily="18" charset="0"/>
              </a:rPr>
              <a:t>Долгие годы считалось, что само название «серебряный век» по отношению к концу </a:t>
            </a:r>
            <a:r>
              <a:rPr lang="en-US" sz="1600" b="1" i="1" dirty="0" smtClean="0">
                <a:solidFill>
                  <a:srgbClr val="0070C0"/>
                </a:solidFill>
                <a:latin typeface="Times New Roman" panose="02020603050405020304" pitchFamily="18" charset="0"/>
                <a:ea typeface="Times New Roman" panose="02020603050405020304" pitchFamily="18" charset="0"/>
              </a:rPr>
              <a:t>XIX</a:t>
            </a:r>
            <a:r>
              <a:rPr lang="ru-RU" sz="1600" b="1" i="1" dirty="0" smtClean="0">
                <a:solidFill>
                  <a:srgbClr val="0070C0"/>
                </a:solidFill>
                <a:latin typeface="Times New Roman" panose="02020603050405020304" pitchFamily="18" charset="0"/>
                <a:ea typeface="Times New Roman" panose="02020603050405020304" pitchFamily="18" charset="0"/>
              </a:rPr>
              <a:t> – началу </a:t>
            </a:r>
            <a:r>
              <a:rPr lang="en-US" sz="1600" b="1" i="1" dirty="0" smtClean="0">
                <a:solidFill>
                  <a:srgbClr val="0070C0"/>
                </a:solidFill>
                <a:latin typeface="Times New Roman" panose="02020603050405020304" pitchFamily="18" charset="0"/>
                <a:ea typeface="Times New Roman" panose="02020603050405020304" pitchFamily="18" charset="0"/>
              </a:rPr>
              <a:t>XX</a:t>
            </a:r>
            <a:r>
              <a:rPr lang="ru-RU" sz="1600" b="1" i="1" dirty="0" smtClean="0">
                <a:solidFill>
                  <a:srgbClr val="0070C0"/>
                </a:solidFill>
                <a:latin typeface="Times New Roman" panose="02020603050405020304" pitchFamily="18" charset="0"/>
                <a:ea typeface="Times New Roman" panose="02020603050405020304" pitchFamily="18" charset="0"/>
              </a:rPr>
              <a:t>  века  впервые  «было   предложено  философом Н.Бердяевым, но четко оно закрепилось за русской поэзией модернизма после появления в свет статьи Николая Оцупа “Серебряный век русской поэзии” (</a:t>
            </a:r>
            <a:r>
              <a:rPr lang="ru-RU" sz="1600" b="1" i="1" dirty="0">
                <a:solidFill>
                  <a:srgbClr val="0070C0"/>
                </a:solidFill>
                <a:latin typeface="Times New Roman" panose="02020603050405020304" pitchFamily="18" charset="0"/>
                <a:ea typeface="Times New Roman" panose="02020603050405020304" pitchFamily="18" charset="0"/>
              </a:rPr>
              <a:t>1933</a:t>
            </a:r>
            <a:r>
              <a:rPr lang="ru-RU" sz="1600" b="1" i="1" dirty="0" smtClean="0">
                <a:solidFill>
                  <a:srgbClr val="0070C0"/>
                </a:solidFill>
                <a:latin typeface="Times New Roman" panose="02020603050405020304" pitchFamily="18" charset="0"/>
                <a:ea typeface="Times New Roman" panose="02020603050405020304" pitchFamily="18" charset="0"/>
              </a:rPr>
              <a:t>), а вслед за изданием книги Сергея Маковского “На Парнасе серебряного века” (1962) вошло в литературный оборот окончательно</a:t>
            </a:r>
            <a:r>
              <a:rPr lang="ru-RU" sz="1600" b="1" i="1" dirty="0">
                <a:solidFill>
                  <a:srgbClr val="0070C0"/>
                </a:solidFill>
                <a:latin typeface="Times New Roman" panose="02020603050405020304" pitchFamily="18" charset="0"/>
                <a:ea typeface="Times New Roman" panose="02020603050405020304" pitchFamily="18" charset="0"/>
              </a:rPr>
              <a:t>».</a:t>
            </a:r>
            <a:endParaRPr lang="ru-RU" sz="1600" b="1" i="1" dirty="0">
              <a:solidFill>
                <a:srgbClr val="0070C0"/>
              </a:solidFill>
            </a:endParaRPr>
          </a:p>
        </p:txBody>
      </p:sp>
      <p:sp>
        <p:nvSpPr>
          <p:cNvPr id="3" name="Прямоугольник 2"/>
          <p:cNvSpPr/>
          <p:nvPr/>
        </p:nvSpPr>
        <p:spPr>
          <a:xfrm>
            <a:off x="168256" y="122227"/>
            <a:ext cx="5429288"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1370687744"/>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811" y="0"/>
            <a:ext cx="4001484" cy="492443"/>
          </a:xfrm>
        </p:spPr>
        <p:txBody>
          <a:bodyPr/>
          <a:lstStyle/>
          <a:p>
            <a:pPr algn="ctr"/>
            <a:r>
              <a:rPr lang="ru-RU" sz="3200" dirty="0" smtClean="0">
                <a:latin typeface="Times New Roman" pitchFamily="18" charset="0"/>
                <a:cs typeface="Times New Roman" pitchFamily="18" charset="0"/>
              </a:rPr>
              <a:t>Декаданс</a:t>
            </a:r>
            <a:endParaRPr lang="ru-RU" sz="3200" dirty="0">
              <a:latin typeface="Times New Roman" pitchFamily="18" charset="0"/>
              <a:cs typeface="Times New Roman"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3450" y="554478"/>
            <a:ext cx="1693716" cy="2245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42875" y="2743593"/>
            <a:ext cx="1623735" cy="298196"/>
          </a:xfrm>
          <a:prstGeom prst="rect">
            <a:avLst/>
          </a:prstGeom>
          <a:noFill/>
        </p:spPr>
        <p:txBody>
          <a:bodyPr wrap="square" lIns="51472" tIns="25736" rIns="51472" bIns="25736" rtlCol="0">
            <a:spAutoFit/>
          </a:bodyPr>
          <a:lstStyle/>
          <a:p>
            <a:pPr algn="ctr"/>
            <a:r>
              <a:rPr lang="ru-RU" sz="1600" dirty="0" smtClean="0">
                <a:latin typeface="Times New Roman" pitchFamily="18" charset="0"/>
                <a:cs typeface="Times New Roman" pitchFamily="18" charset="0"/>
              </a:rPr>
              <a:t>Бальмонт</a:t>
            </a:r>
            <a:endParaRPr lang="ru-RU" sz="1600" dirty="0">
              <a:latin typeface="Times New Roman" pitchFamily="18" charset="0"/>
              <a:cs typeface="Times New Roman" pitchFamily="18" charset="0"/>
            </a:endParaRPr>
          </a:p>
        </p:txBody>
      </p:sp>
      <p:sp>
        <p:nvSpPr>
          <p:cNvPr id="9" name="TextBox 8"/>
          <p:cNvSpPr txBox="1"/>
          <p:nvPr/>
        </p:nvSpPr>
        <p:spPr>
          <a:xfrm>
            <a:off x="2069057" y="2765274"/>
            <a:ext cx="1623735" cy="298196"/>
          </a:xfrm>
          <a:prstGeom prst="rect">
            <a:avLst/>
          </a:prstGeom>
          <a:noFill/>
        </p:spPr>
        <p:txBody>
          <a:bodyPr wrap="square" lIns="51472" tIns="25736" rIns="51472" bIns="25736" rtlCol="0">
            <a:spAutoFit/>
          </a:bodyPr>
          <a:lstStyle/>
          <a:p>
            <a:pPr algn="ctr"/>
            <a:r>
              <a:rPr lang="ru-RU" sz="1600" dirty="0" smtClean="0">
                <a:latin typeface="Times New Roman" pitchFamily="18" charset="0"/>
                <a:cs typeface="Times New Roman" pitchFamily="18" charset="0"/>
              </a:rPr>
              <a:t>В.Я.Брюсов</a:t>
            </a:r>
            <a:endParaRPr lang="ru-RU" sz="1600" dirty="0">
              <a:latin typeface="Times New Roman" pitchFamily="18" charset="0"/>
              <a:cs typeface="Times New Roman" pitchFamily="18" charset="0"/>
            </a:endParaRPr>
          </a:p>
        </p:txBody>
      </p:sp>
      <p:sp>
        <p:nvSpPr>
          <p:cNvPr id="10" name="TextBox 9"/>
          <p:cNvSpPr txBox="1"/>
          <p:nvPr/>
        </p:nvSpPr>
        <p:spPr>
          <a:xfrm>
            <a:off x="3937681" y="2796480"/>
            <a:ext cx="1663019" cy="298196"/>
          </a:xfrm>
          <a:prstGeom prst="rect">
            <a:avLst/>
          </a:prstGeom>
          <a:noFill/>
        </p:spPr>
        <p:txBody>
          <a:bodyPr wrap="square" lIns="51472" tIns="25736" rIns="51472" bIns="25736" rtlCol="0">
            <a:spAutoFit/>
          </a:bodyPr>
          <a:lstStyle/>
          <a:p>
            <a:pPr algn="ctr"/>
            <a:r>
              <a:rPr lang="ru-RU" sz="1600" dirty="0" smtClean="0">
                <a:latin typeface="Times New Roman" pitchFamily="18" charset="0"/>
                <a:cs typeface="Times New Roman" pitchFamily="18" charset="0"/>
              </a:rPr>
              <a:t>А.М.Добролюбов</a:t>
            </a:r>
            <a:endParaRPr lang="ru-RU" sz="1600" dirty="0">
              <a:latin typeface="Times New Roman" pitchFamily="18" charset="0"/>
              <a:cs typeface="Times New Roman" pitchFamily="18" charset="0"/>
            </a:endParaRPr>
          </a:p>
        </p:txBody>
      </p:sp>
      <p:pic>
        <p:nvPicPr>
          <p:cNvPr id="1026" name="Picture 2" descr="C:\Documents and Settings\Администратор\Рабочий стол\Замира(3)\622421.jpg"/>
          <p:cNvPicPr>
            <a:picLocks noChangeAspect="1" noChangeArrowheads="1"/>
          </p:cNvPicPr>
          <p:nvPr/>
        </p:nvPicPr>
        <p:blipFill>
          <a:blip r:embed="rId3"/>
          <a:srcRect/>
          <a:stretch>
            <a:fillRect/>
          </a:stretch>
        </p:blipFill>
        <p:spPr bwMode="auto">
          <a:xfrm>
            <a:off x="1993569" y="628650"/>
            <a:ext cx="1736602" cy="18859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7" name="Picture 3" descr="C:\Documents and Settings\Администратор\Рабочий стол\Замира(3)\dobroljubov.jpeg"/>
          <p:cNvPicPr>
            <a:picLocks noChangeAspect="1" noChangeArrowheads="1"/>
          </p:cNvPicPr>
          <p:nvPr/>
        </p:nvPicPr>
        <p:blipFill>
          <a:blip r:embed="rId4"/>
          <a:srcRect/>
          <a:stretch>
            <a:fillRect/>
          </a:stretch>
        </p:blipFill>
        <p:spPr bwMode="auto">
          <a:xfrm>
            <a:off x="3924300" y="590550"/>
            <a:ext cx="1657349" cy="2114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195815910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type="body" idx="1"/>
          </p:nvPr>
        </p:nvSpPr>
        <p:spPr>
          <a:xfrm>
            <a:off x="194553" y="358976"/>
            <a:ext cx="5369668" cy="1836181"/>
          </a:xfrm>
        </p:spPr>
        <p:txBody>
          <a:bodyPr>
            <a:noAutofit/>
          </a:bodyPr>
          <a:lstStyle/>
          <a:p>
            <a:pPr marL="174625" indent="-174625" algn="just">
              <a:buFont typeface="Wingdings" panose="05000000000000000000" pitchFamily="2" charset="2"/>
              <a:buChar char="Ø"/>
            </a:pPr>
            <a:r>
              <a:rPr lang="ru-RU" sz="1400" dirty="0" smtClean="0">
                <a:latin typeface="Times New Roman" pitchFamily="18" charset="0"/>
                <a:cs typeface="Times New Roman" pitchFamily="18" charset="0"/>
              </a:rPr>
              <a:t>Декадентство (от французского «</a:t>
            </a:r>
            <a:r>
              <a:rPr lang="ru-RU" sz="1400" dirty="0" err="1" smtClean="0">
                <a:latin typeface="Times New Roman" pitchFamily="18" charset="0"/>
                <a:cs typeface="Times New Roman" pitchFamily="18" charset="0"/>
              </a:rPr>
              <a:t>decadence</a:t>
            </a:r>
            <a:r>
              <a:rPr lang="ru-RU" sz="1400" dirty="0" smtClean="0">
                <a:latin typeface="Times New Roman" pitchFamily="18" charset="0"/>
                <a:cs typeface="Times New Roman" pitchFamily="18" charset="0"/>
              </a:rPr>
              <a:t>» – упадок) – общее наименование явлений культуры последней трети XIX – начала XX веков</a:t>
            </a:r>
            <a:r>
              <a:rPr lang="ru-RU" sz="1400" dirty="0">
                <a:latin typeface="Times New Roman" pitchFamily="18" charset="0"/>
                <a:cs typeface="Times New Roman" pitchFamily="18" charset="0"/>
              </a:rPr>
              <a:t>.</a:t>
            </a:r>
          </a:p>
          <a:p>
            <a:pPr marL="174625" indent="-174625" algn="just">
              <a:buFont typeface="Wingdings" panose="05000000000000000000" pitchFamily="2" charset="2"/>
              <a:buChar char="Ø"/>
            </a:pPr>
            <a:r>
              <a:rPr lang="ru-RU" sz="1400" dirty="0" smtClean="0">
                <a:latin typeface="Times New Roman" pitchFamily="18" charset="0"/>
                <a:cs typeface="Times New Roman" pitchFamily="18" charset="0"/>
              </a:rPr>
              <a:t>Декадентство в литературе возникло во Франции в середине 1860-х годов XIX века. Там же оно проявило себя в наиболее отчетливом   виде   в   творчестве   «проклятых    поэтов»     (П. Верлена, А. Рембо, С. </a:t>
            </a:r>
            <a:r>
              <a:rPr lang="ru-RU" sz="1400" dirty="0" err="1" smtClean="0">
                <a:latin typeface="Times New Roman" pitchFamily="18" charset="0"/>
                <a:cs typeface="Times New Roman" pitchFamily="18" charset="0"/>
              </a:rPr>
              <a:t>Малларме</a:t>
            </a:r>
            <a:r>
              <a:rPr lang="ru-RU" sz="1400" dirty="0" smtClean="0">
                <a:latin typeface="Times New Roman" pitchFamily="18" charset="0"/>
                <a:cs typeface="Times New Roman" pitchFamily="18" charset="0"/>
              </a:rPr>
              <a:t> и др.). Черты декадентства мы  найдем  в  произведениях  художников  и  других    стран:   М. Метерлинка, О. Уайльда, Г. Ибсена, К. Гамсуна, Э. Верхарна и др. Мотивы бунтарства, вызова, скандала, хулиганства ярко выражены во французской декадентской литературе</a:t>
            </a:r>
            <a:r>
              <a:rPr lang="ru-RU" sz="1400" dirty="0">
                <a:latin typeface="Times New Roman" pitchFamily="18" charset="0"/>
                <a:cs typeface="Times New Roman" pitchFamily="18" charset="0"/>
              </a:rPr>
              <a:t>.</a:t>
            </a:r>
          </a:p>
        </p:txBody>
      </p:sp>
      <p:sp>
        <p:nvSpPr>
          <p:cNvPr id="4" name="Прямоугольник 3"/>
          <p:cNvSpPr/>
          <p:nvPr/>
        </p:nvSpPr>
        <p:spPr>
          <a:xfrm>
            <a:off x="168256" y="122227"/>
            <a:ext cx="5497552"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1403019521"/>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243192" y="194553"/>
            <a:ext cx="1719263" cy="2267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26324" y="553440"/>
            <a:ext cx="1589642" cy="1956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00791" y="132882"/>
            <a:ext cx="1721796" cy="2299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036819" y="175076"/>
            <a:ext cx="1641199" cy="267418"/>
          </a:xfrm>
          <a:prstGeom prst="rect">
            <a:avLst/>
          </a:prstGeom>
          <a:noFill/>
        </p:spPr>
        <p:txBody>
          <a:bodyPr wrap="square" lIns="51472" tIns="25736" rIns="51472" bIns="25736" rtlCol="0">
            <a:spAutoFit/>
          </a:bodyPr>
          <a:lstStyle/>
          <a:p>
            <a:pPr algn="ctr"/>
            <a:r>
              <a:rPr lang="ru-RU" sz="1400" dirty="0" smtClean="0">
                <a:latin typeface="Times New Roman" pitchFamily="18" charset="0"/>
                <a:cs typeface="Times New Roman" pitchFamily="18" charset="0"/>
              </a:rPr>
              <a:t>Д. Мережковский</a:t>
            </a:r>
            <a:endParaRPr lang="ru-RU" sz="1400" dirty="0">
              <a:latin typeface="Times New Roman" pitchFamily="18" charset="0"/>
              <a:cs typeface="Times New Roman" pitchFamily="18" charset="0"/>
            </a:endParaRPr>
          </a:p>
        </p:txBody>
      </p:sp>
      <p:sp>
        <p:nvSpPr>
          <p:cNvPr id="8" name="TextBox 7"/>
          <p:cNvSpPr txBox="1"/>
          <p:nvPr/>
        </p:nvSpPr>
        <p:spPr>
          <a:xfrm>
            <a:off x="145914" y="2624758"/>
            <a:ext cx="1623735" cy="298196"/>
          </a:xfrm>
          <a:prstGeom prst="rect">
            <a:avLst/>
          </a:prstGeom>
          <a:noFill/>
        </p:spPr>
        <p:txBody>
          <a:bodyPr wrap="square" lIns="51472" tIns="25736" rIns="51472" bIns="25736" rtlCol="0">
            <a:spAutoFit/>
          </a:bodyPr>
          <a:lstStyle/>
          <a:p>
            <a:pPr algn="ctr"/>
            <a:r>
              <a:rPr lang="ru-RU" sz="1600" dirty="0" smtClean="0">
                <a:latin typeface="Times New Roman" pitchFamily="18" charset="0"/>
                <a:cs typeface="Times New Roman" pitchFamily="18" charset="0"/>
              </a:rPr>
              <a:t>З. Гиппиус</a:t>
            </a:r>
            <a:endParaRPr lang="ru-RU" sz="1600" dirty="0">
              <a:latin typeface="Times New Roman" pitchFamily="18" charset="0"/>
              <a:cs typeface="Times New Roman" pitchFamily="18" charset="0"/>
            </a:endParaRPr>
          </a:p>
        </p:txBody>
      </p:sp>
      <p:sp>
        <p:nvSpPr>
          <p:cNvPr id="9" name="TextBox 8"/>
          <p:cNvSpPr txBox="1"/>
          <p:nvPr/>
        </p:nvSpPr>
        <p:spPr>
          <a:xfrm>
            <a:off x="4099340" y="2636173"/>
            <a:ext cx="1494188" cy="298196"/>
          </a:xfrm>
          <a:prstGeom prst="rect">
            <a:avLst/>
          </a:prstGeom>
          <a:noFill/>
        </p:spPr>
        <p:txBody>
          <a:bodyPr wrap="square" lIns="51472" tIns="25736" rIns="51472" bIns="25736" rtlCol="0">
            <a:spAutoFit/>
          </a:bodyPr>
          <a:lstStyle/>
          <a:p>
            <a:pPr algn="ctr"/>
            <a:r>
              <a:rPr lang="ru-RU" sz="1600" dirty="0" smtClean="0">
                <a:latin typeface="Times New Roman" pitchFamily="18" charset="0"/>
                <a:cs typeface="Times New Roman" pitchFamily="18" charset="0"/>
              </a:rPr>
              <a:t>В. Брюсов</a:t>
            </a:r>
            <a:endParaRPr lang="ru-RU" sz="1600" dirty="0">
              <a:latin typeface="Times New Roman" pitchFamily="18" charset="0"/>
              <a:cs typeface="Times New Roman" pitchFamily="18" charset="0"/>
            </a:endParaRPr>
          </a:p>
        </p:txBody>
      </p:sp>
      <p:sp>
        <p:nvSpPr>
          <p:cNvPr id="10" name="Прямоугольник 9"/>
          <p:cNvSpPr/>
          <p:nvPr/>
        </p:nvSpPr>
        <p:spPr>
          <a:xfrm>
            <a:off x="168256" y="122227"/>
            <a:ext cx="5429288"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1791906491"/>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type="body" idx="1"/>
          </p:nvPr>
        </p:nvSpPr>
        <p:spPr>
          <a:xfrm>
            <a:off x="466928" y="357844"/>
            <a:ext cx="4883285" cy="1830879"/>
          </a:xfrm>
        </p:spPr>
        <p:txBody>
          <a:bodyPr>
            <a:noAutofit/>
          </a:bodyPr>
          <a:lstStyle/>
          <a:p>
            <a:pPr marL="0" indent="0" algn="just">
              <a:buNone/>
            </a:pPr>
            <a:r>
              <a:rPr lang="ru-RU" sz="1600" dirty="0" smtClean="0">
                <a:latin typeface="Times New Roman" pitchFamily="18" charset="0"/>
                <a:cs typeface="Times New Roman" pitchFamily="18" charset="0"/>
              </a:rPr>
              <a:t>          В   России данное течение возникает примерно в конце 80-х годов XIX века. Но расцвета своего достигает в 1890-е годы XIX века. Развитие декадентства в   России   связано,     прежде    всего, с творчеством таких писателей, как Дмитрий Мережковский,   Зинаида  Гиппиус, Валерий Брюсов (в своем художественном творчестве), Николай Минский, Федор Сологуб, Иннокентий Анненский, Нина Петровская, Надежда Львова, Эллис (в один из периодов своего творчества).</a:t>
            </a:r>
          </a:p>
        </p:txBody>
      </p:sp>
      <p:sp>
        <p:nvSpPr>
          <p:cNvPr id="4" name="Прямоугольник 3"/>
          <p:cNvSpPr/>
          <p:nvPr/>
        </p:nvSpPr>
        <p:spPr>
          <a:xfrm>
            <a:off x="168256" y="122227"/>
            <a:ext cx="5429288"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2438565308"/>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025" y="0"/>
            <a:ext cx="4001484" cy="492443"/>
          </a:xfrm>
        </p:spPr>
        <p:txBody>
          <a:bodyPr/>
          <a:lstStyle/>
          <a:p>
            <a:pPr algn="ctr"/>
            <a:r>
              <a:rPr lang="ru-RU" sz="3200" dirty="0" smtClean="0">
                <a:latin typeface="Times New Roman" pitchFamily="18" charset="0"/>
                <a:cs typeface="Times New Roman" pitchFamily="18" charset="0"/>
              </a:rPr>
              <a:t>Ф. Сологуб</a:t>
            </a:r>
            <a:endParaRPr lang="ru-RU" sz="3200" dirty="0">
              <a:latin typeface="Times New Roman" pitchFamily="18" charset="0"/>
              <a:cs typeface="Times New Roman" pitchFamily="18" charset="0"/>
            </a:endParaRPr>
          </a:p>
        </p:txBody>
      </p:sp>
      <p:sp>
        <p:nvSpPr>
          <p:cNvPr id="3" name="Объект 2"/>
          <p:cNvSpPr>
            <a:spLocks noGrp="1"/>
          </p:cNvSpPr>
          <p:nvPr>
            <p:ph type="body" idx="1"/>
          </p:nvPr>
        </p:nvSpPr>
        <p:spPr>
          <a:xfrm>
            <a:off x="175173" y="603462"/>
            <a:ext cx="3210053" cy="2149468"/>
          </a:xfrm>
        </p:spPr>
        <p:txBody>
          <a:bodyPr>
            <a:noAutofit/>
          </a:bodyPr>
          <a:lstStyle/>
          <a:p>
            <a:pPr marL="0" indent="0">
              <a:lnSpc>
                <a:spcPts val="1300"/>
              </a:lnSpc>
              <a:buNone/>
            </a:pPr>
            <a:r>
              <a:rPr lang="ru-RU" sz="1600" dirty="0" smtClean="0">
                <a:latin typeface="Times New Roman" pitchFamily="18" charset="0"/>
                <a:cs typeface="Times New Roman" pitchFamily="18" charset="0"/>
              </a:rPr>
              <a:t>Хороводом ночь водила</a:t>
            </a:r>
          </a:p>
          <a:p>
            <a:pPr marL="0" indent="0">
              <a:lnSpc>
                <a:spcPts val="1300"/>
              </a:lnSpc>
              <a:buNone/>
            </a:pPr>
            <a:r>
              <a:rPr lang="ru-RU" sz="1600" dirty="0" smtClean="0">
                <a:latin typeface="Times New Roman" pitchFamily="18" charset="0"/>
                <a:cs typeface="Times New Roman" pitchFamily="18" charset="0"/>
              </a:rPr>
              <a:t>Начертания светил.</a:t>
            </a:r>
          </a:p>
          <a:p>
            <a:pPr marL="0" indent="0">
              <a:lnSpc>
                <a:spcPts val="1300"/>
              </a:lnSpc>
              <a:buNone/>
            </a:pPr>
            <a:r>
              <a:rPr lang="ru-RU" sz="1600" dirty="0" smtClean="0">
                <a:latin typeface="Times New Roman" pitchFamily="18" charset="0"/>
                <a:cs typeface="Times New Roman" pitchFamily="18" charset="0"/>
              </a:rPr>
              <a:t>Из широкого кадила</a:t>
            </a:r>
          </a:p>
          <a:p>
            <a:pPr marL="0" indent="0">
              <a:lnSpc>
                <a:spcPts val="1300"/>
              </a:lnSpc>
              <a:buNone/>
            </a:pPr>
            <a:r>
              <a:rPr lang="ru-RU" sz="1600" dirty="0" smtClean="0">
                <a:latin typeface="Times New Roman" pitchFamily="18" charset="0"/>
                <a:cs typeface="Times New Roman" pitchFamily="18" charset="0"/>
              </a:rPr>
              <a:t>Легкий ладан восходил,</a:t>
            </a:r>
          </a:p>
          <a:p>
            <a:pPr marL="0" indent="0">
              <a:lnSpc>
                <a:spcPts val="1300"/>
              </a:lnSpc>
              <a:buNone/>
            </a:pPr>
            <a:r>
              <a:rPr lang="ru-RU" sz="1600" dirty="0" smtClean="0">
                <a:latin typeface="Times New Roman" pitchFamily="18" charset="0"/>
                <a:cs typeface="Times New Roman" pitchFamily="18" charset="0"/>
              </a:rPr>
              <a:t>             Полуночным вея страхом</a:t>
            </a:r>
            <a:endParaRPr lang="ru-RU" sz="1600" dirty="0">
              <a:latin typeface="Times New Roman" pitchFamily="18" charset="0"/>
              <a:cs typeface="Times New Roman" pitchFamily="18" charset="0"/>
            </a:endParaRPr>
          </a:p>
          <a:p>
            <a:pPr marL="0" indent="0">
              <a:lnSpc>
                <a:spcPts val="1300"/>
              </a:lnSpc>
              <a:buNone/>
            </a:pPr>
            <a:r>
              <a:rPr lang="ru-RU" sz="1600" dirty="0" smtClean="0">
                <a:latin typeface="Times New Roman" pitchFamily="18" charset="0"/>
                <a:cs typeface="Times New Roman" pitchFamily="18" charset="0"/>
              </a:rPr>
              <a:t>             Истлевающей земле,</a:t>
            </a:r>
          </a:p>
          <a:p>
            <a:pPr marL="0" indent="0">
              <a:lnSpc>
                <a:spcPts val="1300"/>
              </a:lnSpc>
              <a:buNone/>
            </a:pPr>
            <a:r>
              <a:rPr lang="ru-RU" sz="1600" dirty="0" smtClean="0">
                <a:latin typeface="Times New Roman" pitchFamily="18" charset="0"/>
                <a:cs typeface="Times New Roman" pitchFamily="18" charset="0"/>
              </a:rPr>
              <a:t>             И кружился зыбким прахом</a:t>
            </a:r>
          </a:p>
          <a:p>
            <a:pPr marL="0" indent="0">
              <a:lnSpc>
                <a:spcPts val="1300"/>
              </a:lnSpc>
              <a:buNone/>
            </a:pPr>
            <a:r>
              <a:rPr lang="ru-RU" sz="1600" dirty="0" smtClean="0">
                <a:latin typeface="Times New Roman" pitchFamily="18" charset="0"/>
                <a:cs typeface="Times New Roman" pitchFamily="18" charset="0"/>
              </a:rPr>
              <a:t>             Мир, сгорая в белой мгле.</a:t>
            </a:r>
          </a:p>
          <a:p>
            <a:pPr marL="0" indent="0">
              <a:lnSpc>
                <a:spcPts val="1300"/>
              </a:lnSpc>
              <a:buNone/>
            </a:pPr>
            <a:r>
              <a:rPr lang="ru-RU" sz="1600" dirty="0" smtClean="0">
                <a:latin typeface="Times New Roman" pitchFamily="18" charset="0"/>
                <a:cs typeface="Times New Roman" pitchFamily="18" charset="0"/>
              </a:rPr>
              <a:t>И, казалось, все минуло,</a:t>
            </a:r>
          </a:p>
          <a:p>
            <a:pPr marL="0" indent="0">
              <a:lnSpc>
                <a:spcPts val="1300"/>
              </a:lnSpc>
              <a:buNone/>
            </a:pPr>
            <a:r>
              <a:rPr lang="ru-RU" sz="1600" dirty="0" smtClean="0">
                <a:latin typeface="Times New Roman" pitchFamily="18" charset="0"/>
                <a:cs typeface="Times New Roman" pitchFamily="18" charset="0"/>
              </a:rPr>
              <a:t>Все слилось, добро и зло,</a:t>
            </a:r>
          </a:p>
          <a:p>
            <a:pPr marL="0" indent="0">
              <a:lnSpc>
                <a:spcPts val="1300"/>
              </a:lnSpc>
              <a:buNone/>
            </a:pPr>
            <a:r>
              <a:rPr lang="ru-RU" sz="1600" dirty="0" smtClean="0">
                <a:latin typeface="Times New Roman" pitchFamily="18" charset="0"/>
                <a:cs typeface="Times New Roman" pitchFamily="18" charset="0"/>
              </a:rPr>
              <a:t>Все земное обмануло,</a:t>
            </a:r>
          </a:p>
          <a:p>
            <a:pPr marL="0" indent="0">
              <a:lnSpc>
                <a:spcPts val="1300"/>
              </a:lnSpc>
              <a:buNone/>
            </a:pPr>
            <a:r>
              <a:rPr lang="ru-RU" sz="1600" dirty="0" smtClean="0">
                <a:latin typeface="Times New Roman" pitchFamily="18" charset="0"/>
                <a:cs typeface="Times New Roman" pitchFamily="18" charset="0"/>
              </a:rPr>
              <a:t>Все нездешнее пришло</a:t>
            </a:r>
            <a:r>
              <a:rPr lang="ru-RU" sz="1600" dirty="0">
                <a:latin typeface="Times New Roman" pitchFamily="18" charset="0"/>
                <a:cs typeface="Times New Roman" pitchFamily="18" charset="0"/>
              </a:rPr>
              <a:t>.</a:t>
            </a:r>
          </a:p>
          <a:p>
            <a:pPr marL="0" indent="0">
              <a:lnSpc>
                <a:spcPts val="1100"/>
              </a:lnSpc>
              <a:buNone/>
            </a:pPr>
            <a:endParaRPr lang="ru-RU" sz="1200" dirty="0">
              <a:latin typeface="Times New Roman" pitchFamily="18" charset="0"/>
              <a:cs typeface="Times New Roman" pitchFamily="18"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xmlns="" val="0"/>
              </a:ext>
            </a:extLst>
          </a:blip>
          <a:srcRect l="15988" r="35536"/>
          <a:stretch/>
        </p:blipFill>
        <p:spPr>
          <a:xfrm>
            <a:off x="3516296" y="597179"/>
            <a:ext cx="2077107" cy="2146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799772732"/>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038" y="0"/>
            <a:ext cx="5164137" cy="492443"/>
          </a:xfrm>
        </p:spPr>
        <p:txBody>
          <a:bodyPr/>
          <a:lstStyle/>
          <a:p>
            <a:pPr algn="ctr"/>
            <a:r>
              <a:rPr lang="ru-RU" sz="3200" dirty="0" smtClean="0">
                <a:latin typeface="Times New Roman" pitchFamily="18" charset="0"/>
                <a:cs typeface="Times New Roman" pitchFamily="18" charset="0"/>
              </a:rPr>
              <a:t>Символизм</a:t>
            </a:r>
            <a:endParaRPr lang="ru-RU" sz="3200" dirty="0">
              <a:latin typeface="Times New Roman" pitchFamily="18" charset="0"/>
              <a:cs typeface="Times New Roman" pitchFamily="18" charset="0"/>
            </a:endParaRPr>
          </a:p>
        </p:txBody>
      </p:sp>
      <p:sp>
        <p:nvSpPr>
          <p:cNvPr id="3" name="Объект 2"/>
          <p:cNvSpPr>
            <a:spLocks noGrp="1"/>
          </p:cNvSpPr>
          <p:nvPr>
            <p:ph type="body" idx="1"/>
          </p:nvPr>
        </p:nvSpPr>
        <p:spPr>
          <a:xfrm>
            <a:off x="282102" y="685024"/>
            <a:ext cx="5204298" cy="1883078"/>
          </a:xfrm>
        </p:spPr>
        <p:txBody>
          <a:bodyPr>
            <a:noAutofit/>
          </a:bodyPr>
          <a:lstStyle/>
          <a:p>
            <a:pPr marL="0" indent="0" algn="just">
              <a:lnSpc>
                <a:spcPts val="2000"/>
              </a:lnSpc>
              <a:buNone/>
            </a:pPr>
            <a:r>
              <a:rPr lang="ru-RU" sz="1400" dirty="0" smtClean="0">
                <a:latin typeface="Times New Roman" panose="02020603050405020304" pitchFamily="18" charset="0"/>
                <a:cs typeface="Times New Roman" panose="02020603050405020304" pitchFamily="18" charset="0"/>
              </a:rPr>
              <a:t>       Символизм (от франц. </a:t>
            </a:r>
            <a:r>
              <a:rPr lang="ru-RU" sz="1400" dirty="0" err="1" smtClean="0">
                <a:latin typeface="Times New Roman" panose="02020603050405020304" pitchFamily="18" charset="0"/>
                <a:cs typeface="Times New Roman" panose="02020603050405020304" pitchFamily="18" charset="0"/>
              </a:rPr>
              <a:t>symbolisme</a:t>
            </a:r>
            <a:r>
              <a:rPr lang="ru-RU" sz="1400" dirty="0" smtClean="0">
                <a:latin typeface="Times New Roman" panose="02020603050405020304" pitchFamily="18" charset="0"/>
                <a:cs typeface="Times New Roman" panose="02020603050405020304" pitchFamily="18" charset="0"/>
              </a:rPr>
              <a:t>, от греч. </a:t>
            </a:r>
            <a:r>
              <a:rPr lang="ru-RU" sz="1400" dirty="0" err="1" smtClean="0">
                <a:latin typeface="Times New Roman" panose="02020603050405020304" pitchFamily="18" charset="0"/>
                <a:cs typeface="Times New Roman" panose="02020603050405020304" pitchFamily="18" charset="0"/>
              </a:rPr>
              <a:t>σύμ</a:t>
            </a:r>
            <a:r>
              <a:rPr lang="ru-RU" sz="1400" dirty="0" smtClean="0">
                <a:latin typeface="Times New Roman" panose="02020603050405020304" pitchFamily="18" charset="0"/>
                <a:cs typeface="Times New Roman" panose="02020603050405020304" pitchFamily="18" charset="0"/>
              </a:rPr>
              <a:t>βολον – знак, символ). Символизм в русской литературе формируется в самом начале 1900-х годов и существует как целостное течение около 10 лет  (примерно до 1910 года), черты этого течения остались в литературе и позже.</a:t>
            </a:r>
          </a:p>
          <a:p>
            <a:pPr marL="0" indent="0" algn="just">
              <a:lnSpc>
                <a:spcPts val="2000"/>
              </a:lnSpc>
              <a:buNone/>
            </a:pPr>
            <a:r>
              <a:rPr lang="ru-RU" sz="1400" dirty="0" smtClean="0">
                <a:latin typeface="Times New Roman" panose="02020603050405020304" pitchFamily="18" charset="0"/>
                <a:cs typeface="Times New Roman" panose="02020603050405020304" pitchFamily="18" charset="0"/>
              </a:rPr>
              <a:t>       Представители течения: Александр Блок, Андрей Белый, Вячеслав Иванов, Эллис (в один из периодов своего творчества), Максимилиан Волошин, Леонид Семенов и др.</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56226270"/>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145915" y="184826"/>
            <a:ext cx="1741251" cy="2094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lichnosti.net/photos/2614/1290347346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9432" y="389106"/>
            <a:ext cx="1690016" cy="2060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71610" y="184826"/>
            <a:ext cx="1760706" cy="2104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10759" y="2443782"/>
            <a:ext cx="902475" cy="298196"/>
          </a:xfrm>
          <a:prstGeom prst="rect">
            <a:avLst/>
          </a:prstGeom>
          <a:noFill/>
        </p:spPr>
        <p:txBody>
          <a:bodyPr wrap="square" lIns="51472" tIns="25736" rIns="51472" bIns="25736" rtlCol="0">
            <a:spAutoFit/>
          </a:bodyPr>
          <a:lstStyle/>
          <a:p>
            <a:r>
              <a:rPr lang="ru-RU" sz="1600" dirty="0" smtClean="0">
                <a:latin typeface="Times New Roman" pitchFamily="18" charset="0"/>
                <a:cs typeface="Times New Roman" pitchFamily="18" charset="0"/>
              </a:rPr>
              <a:t>А. Блок</a:t>
            </a:r>
            <a:endParaRPr lang="ru-RU" sz="1600" dirty="0">
              <a:latin typeface="Times New Roman" pitchFamily="18" charset="0"/>
              <a:cs typeface="Times New Roman" pitchFamily="18" charset="0"/>
            </a:endParaRPr>
          </a:p>
        </p:txBody>
      </p:sp>
      <p:sp>
        <p:nvSpPr>
          <p:cNvPr id="7" name="TextBox 6"/>
          <p:cNvSpPr txBox="1"/>
          <p:nvPr/>
        </p:nvSpPr>
        <p:spPr>
          <a:xfrm>
            <a:off x="2311542" y="2648063"/>
            <a:ext cx="1025045" cy="298196"/>
          </a:xfrm>
          <a:prstGeom prst="rect">
            <a:avLst/>
          </a:prstGeom>
          <a:noFill/>
        </p:spPr>
        <p:txBody>
          <a:bodyPr wrap="square" lIns="51472" tIns="25736" rIns="51472" bIns="25736" rtlCol="0">
            <a:spAutoFit/>
          </a:bodyPr>
          <a:lstStyle/>
          <a:p>
            <a:r>
              <a:rPr lang="ru-RU" sz="1600" dirty="0" err="1" smtClean="0">
                <a:latin typeface="Times New Roman" pitchFamily="18" charset="0"/>
                <a:cs typeface="Times New Roman" pitchFamily="18" charset="0"/>
              </a:rPr>
              <a:t>А.Белый</a:t>
            </a:r>
            <a:endParaRPr lang="ru-RU" sz="1600" dirty="0">
              <a:latin typeface="Times New Roman" pitchFamily="18" charset="0"/>
              <a:cs typeface="Times New Roman" pitchFamily="18" charset="0"/>
            </a:endParaRPr>
          </a:p>
        </p:txBody>
      </p:sp>
      <p:sp>
        <p:nvSpPr>
          <p:cNvPr id="8" name="TextBox 7"/>
          <p:cNvSpPr txBox="1"/>
          <p:nvPr/>
        </p:nvSpPr>
        <p:spPr>
          <a:xfrm>
            <a:off x="4082468" y="2453509"/>
            <a:ext cx="1374749" cy="298196"/>
          </a:xfrm>
          <a:prstGeom prst="rect">
            <a:avLst/>
          </a:prstGeom>
          <a:noFill/>
        </p:spPr>
        <p:txBody>
          <a:bodyPr wrap="square" lIns="51472" tIns="25736" rIns="51472" bIns="25736" rtlCol="0">
            <a:spAutoFit/>
          </a:bodyPr>
          <a:lstStyle/>
          <a:p>
            <a:r>
              <a:rPr lang="ru-RU" sz="1600" dirty="0" err="1" smtClean="0">
                <a:latin typeface="Times New Roman" pitchFamily="18" charset="0"/>
                <a:cs typeface="Times New Roman" pitchFamily="18" charset="0"/>
              </a:rPr>
              <a:t>М.Волошин</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1544231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type="body" idx="1"/>
          </p:nvPr>
        </p:nvSpPr>
        <p:spPr>
          <a:xfrm>
            <a:off x="313510" y="175284"/>
            <a:ext cx="4955176" cy="702299"/>
          </a:xfrm>
        </p:spPr>
        <p:txBody>
          <a:bodyPr>
            <a:noAutofit/>
          </a:bodyPr>
          <a:lstStyle/>
          <a:p>
            <a:pPr marL="0" indent="0" algn="ctr">
              <a:buNone/>
            </a:pPr>
            <a:r>
              <a:rPr lang="ru-RU" sz="1800" dirty="0" smtClean="0">
                <a:solidFill>
                  <a:schemeClr val="tx1"/>
                </a:solidFill>
                <a:latin typeface="Times New Roman" pitchFamily="18" charset="0"/>
                <a:cs typeface="Times New Roman" pitchFamily="18" charset="0"/>
              </a:rPr>
              <a:t>Сегодня мы с вами начнем разговор </a:t>
            </a:r>
          </a:p>
          <a:p>
            <a:pPr marL="0" indent="0" algn="ctr">
              <a:buNone/>
            </a:pPr>
            <a:r>
              <a:rPr lang="ru-RU" sz="1800" dirty="0" smtClean="0">
                <a:solidFill>
                  <a:schemeClr val="tx1"/>
                </a:solidFill>
                <a:latin typeface="Times New Roman" pitchFamily="18" charset="0"/>
                <a:cs typeface="Times New Roman" pitchFamily="18" charset="0"/>
              </a:rPr>
              <a:t>о возникновении литературных течений </a:t>
            </a:r>
          </a:p>
          <a:p>
            <a:pPr marL="0" indent="0" algn="ctr">
              <a:buNone/>
            </a:pPr>
            <a:r>
              <a:rPr lang="ru-RU" sz="1800" dirty="0" smtClean="0">
                <a:solidFill>
                  <a:schemeClr val="tx1"/>
                </a:solidFill>
                <a:latin typeface="Times New Roman" pitchFamily="18" charset="0"/>
                <a:cs typeface="Times New Roman" pitchFamily="18" charset="0"/>
              </a:rPr>
              <a:t>в  конце XIX – начале XX века</a:t>
            </a:r>
            <a:r>
              <a:rPr lang="ru-RU" sz="1800" dirty="0">
                <a:solidFill>
                  <a:schemeClr val="tx1"/>
                </a:solidFill>
                <a:latin typeface="Times New Roman" pitchFamily="18" charset="0"/>
                <a:cs typeface="Times New Roman" pitchFamily="18" charset="0"/>
              </a:rPr>
              <a:t>.</a:t>
            </a:r>
          </a:p>
        </p:txBody>
      </p:sp>
      <p:pic>
        <p:nvPicPr>
          <p:cNvPr id="4098" name="Picture 2" descr="&quot;Я написала слова.&quot; . А.Ахматова Стихи о любв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6886" y="1140822"/>
            <a:ext cx="4757628" cy="184621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168256" y="122227"/>
            <a:ext cx="5429288"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3785176534"/>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бъект 4"/>
          <p:cNvSpPr>
            <a:spLocks noGrp="1"/>
          </p:cNvSpPr>
          <p:nvPr>
            <p:ph type="body" idx="1"/>
          </p:nvPr>
        </p:nvSpPr>
        <p:spPr>
          <a:xfrm>
            <a:off x="240176" y="141257"/>
            <a:ext cx="5193973" cy="2630118"/>
          </a:xfrm>
        </p:spPr>
        <p:txBody>
          <a:bodyPr>
            <a:noAutofit/>
          </a:bodyPr>
          <a:lstStyle/>
          <a:p>
            <a:pPr marL="3175" indent="279400" algn="just">
              <a:lnSpc>
                <a:spcPts val="1500"/>
              </a:lnSpc>
            </a:pPr>
            <a:r>
              <a:rPr lang="ru-RU" sz="1200" dirty="0" smtClean="0">
                <a:latin typeface="Times New Roman" pitchFamily="18" charset="0"/>
                <a:cs typeface="Times New Roman" pitchFamily="18" charset="0"/>
              </a:rPr>
              <a:t> Как    отмечает   Л.К.Долгополов</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русский   символизм    воспринял </a:t>
            </a:r>
            <a:r>
              <a:rPr lang="ru-RU" sz="1200" dirty="0">
                <a:latin typeface="Times New Roman" pitchFamily="18" charset="0"/>
                <a:cs typeface="Times New Roman" pitchFamily="18" charset="0"/>
              </a:rPr>
              <a:t>от западного символистского искусства многие эстетические установки. </a:t>
            </a:r>
            <a:r>
              <a:rPr lang="ru-RU" sz="1200" dirty="0" smtClean="0">
                <a:latin typeface="Times New Roman" pitchFamily="18" charset="0"/>
                <a:cs typeface="Times New Roman" pitchFamily="18" charset="0"/>
              </a:rPr>
              <a:t>Прежде  </a:t>
            </a:r>
            <a:r>
              <a:rPr lang="ru-RU" sz="1200" dirty="0">
                <a:latin typeface="Times New Roman" pitchFamily="18" charset="0"/>
                <a:cs typeface="Times New Roman" pitchFamily="18" charset="0"/>
              </a:rPr>
              <a:t>всего, </a:t>
            </a:r>
            <a:r>
              <a:rPr lang="ru-RU" sz="1200" dirty="0" smtClean="0">
                <a:latin typeface="Times New Roman" pitchFamily="18" charset="0"/>
                <a:cs typeface="Times New Roman" pitchFamily="18" charset="0"/>
              </a:rPr>
              <a:t> это </a:t>
            </a:r>
            <a:r>
              <a:rPr lang="ru-RU" sz="1200" dirty="0">
                <a:latin typeface="Times New Roman" pitchFamily="18" charset="0"/>
                <a:cs typeface="Times New Roman" pitchFamily="18" charset="0"/>
              </a:rPr>
              <a:t>ориентация на идеалистическую философию; взгляд на творчество как на культово-обрядовый акт (русские символисты воспринимали свое творчество как молитву, обращенную к Вечной Женственности, Непостижимой). Как и их западные коллеги, русские символисты воспринимали искусство как интуитивное постижение мира. Музыкальная стихия для них – праоснова жизни и искусства. </a:t>
            </a:r>
            <a:r>
              <a:rPr lang="ru-RU" sz="1200" dirty="0" smtClean="0">
                <a:latin typeface="Times New Roman" pitchFamily="18" charset="0"/>
                <a:cs typeface="Times New Roman" pitchFamily="18" charset="0"/>
              </a:rPr>
              <a:t>А.Белый </a:t>
            </a:r>
            <a:r>
              <a:rPr lang="ru-RU" sz="1200" dirty="0">
                <a:latin typeface="Times New Roman" pitchFamily="18" charset="0"/>
                <a:cs typeface="Times New Roman" pitchFamily="18" charset="0"/>
              </a:rPr>
              <a:t>даже создал новый литературный жанр – симфонию. В книге статей «Арабески» А. Белый пишет: «Ритм – как бы ветер, пересекающий небо души, как бы ветер, рождающийся в небе, потому что душа – вечная праматерь тела и вечная праматерь земли – небо; из бездны небесной рождались туманности с их солнцами, с их землями. Дух музыки опочил над </a:t>
            </a:r>
            <a:r>
              <a:rPr lang="ru-RU" sz="1200" dirty="0" smtClean="0">
                <a:latin typeface="Times New Roman" pitchFamily="18" charset="0"/>
                <a:cs typeface="Times New Roman" pitchFamily="18" charset="0"/>
              </a:rPr>
              <a:t>   хаосом</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и  был  </a:t>
            </a:r>
            <a:r>
              <a:rPr lang="ru-RU" sz="1200" dirty="0">
                <a:latin typeface="Times New Roman" pitchFamily="18" charset="0"/>
                <a:cs typeface="Times New Roman" pitchFamily="18" charset="0"/>
              </a:rPr>
              <a:t>свет – день </a:t>
            </a:r>
            <a:r>
              <a:rPr lang="ru-RU" sz="1200" dirty="0" smtClean="0">
                <a:latin typeface="Times New Roman" pitchFamily="18" charset="0"/>
                <a:cs typeface="Times New Roman" pitchFamily="18" charset="0"/>
              </a:rPr>
              <a:t> первый  творения</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и  земля  –  родилась </a:t>
            </a:r>
            <a:r>
              <a:rPr lang="ru-RU" sz="1200" dirty="0">
                <a:latin typeface="Times New Roman" pitchFamily="18" charset="0"/>
                <a:cs typeface="Times New Roman" pitchFamily="18" charset="0"/>
              </a:rPr>
              <a:t>из </a:t>
            </a:r>
            <a:r>
              <a:rPr lang="ru-RU" sz="1200" dirty="0" smtClean="0">
                <a:latin typeface="Times New Roman" pitchFamily="18" charset="0"/>
                <a:cs typeface="Times New Roman" pitchFamily="18" charset="0"/>
              </a:rPr>
              <a:t>  неба</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Отсюда  предпочтение  символистов   стихотворным                и </a:t>
            </a:r>
            <a:r>
              <a:rPr lang="ru-RU" sz="1200" dirty="0">
                <a:latin typeface="Times New Roman" pitchFamily="18" charset="0"/>
                <a:cs typeface="Times New Roman" pitchFamily="18" charset="0"/>
              </a:rPr>
              <a:t>лирическим </a:t>
            </a:r>
            <a:r>
              <a:rPr lang="ru-RU" sz="1200" dirty="0" smtClean="0">
                <a:latin typeface="Times New Roman" pitchFamily="18" charset="0"/>
                <a:cs typeface="Times New Roman" pitchFamily="18" charset="0"/>
              </a:rPr>
              <a:t> жанрам</a:t>
            </a:r>
            <a:r>
              <a:rPr lang="ru-RU" sz="1200" dirty="0">
                <a:latin typeface="Times New Roman" pitchFamily="18" charset="0"/>
                <a:cs typeface="Times New Roman" pitchFamily="18" charset="0"/>
              </a:rPr>
              <a:t>. </a:t>
            </a:r>
          </a:p>
        </p:txBody>
      </p:sp>
      <p:sp>
        <p:nvSpPr>
          <p:cNvPr id="3" name="Прямоугольник 2"/>
          <p:cNvSpPr/>
          <p:nvPr/>
        </p:nvSpPr>
        <p:spPr>
          <a:xfrm>
            <a:off x="-1" y="0"/>
            <a:ext cx="5764213" cy="3244849"/>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167310996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Администратор\Рабочий стол\Замира(3)\FM0006.png"/>
          <p:cNvPicPr>
            <a:picLocks noChangeAspect="1" noChangeArrowheads="1"/>
          </p:cNvPicPr>
          <p:nvPr/>
        </p:nvPicPr>
        <p:blipFill>
          <a:blip r:embed="rId2"/>
          <a:srcRect l="11006" t="5596" r="12591" b="15394"/>
          <a:stretch>
            <a:fillRect/>
          </a:stretch>
        </p:blipFill>
        <p:spPr bwMode="auto">
          <a:xfrm>
            <a:off x="1729740" y="579120"/>
            <a:ext cx="1699260" cy="2573655"/>
          </a:xfrm>
          <a:prstGeom prst="rect">
            <a:avLst/>
          </a:prstGeom>
          <a:noFill/>
        </p:spPr>
      </p:pic>
      <p:sp>
        <p:nvSpPr>
          <p:cNvPr id="2" name="Заголовок 1"/>
          <p:cNvSpPr>
            <a:spLocks noGrp="1"/>
          </p:cNvSpPr>
          <p:nvPr>
            <p:ph type="title"/>
          </p:nvPr>
        </p:nvSpPr>
        <p:spPr>
          <a:xfrm>
            <a:off x="384281" y="60090"/>
            <a:ext cx="4001484" cy="252377"/>
          </a:xfrm>
        </p:spPr>
        <p:txBody>
          <a:bodyPr>
            <a:noAutofit/>
          </a:bodyPr>
          <a:lstStyle/>
          <a:p>
            <a:pPr algn="ctr"/>
            <a:r>
              <a:rPr lang="ru-RU" sz="3200" dirty="0" smtClean="0">
                <a:latin typeface="Times New Roman" pitchFamily="18" charset="0"/>
                <a:cs typeface="Times New Roman" pitchFamily="18" charset="0"/>
              </a:rPr>
              <a:t>    А.Блок</a:t>
            </a:r>
            <a:endParaRPr lang="ru-RU" sz="3200" dirty="0">
              <a:latin typeface="Times New Roman" pitchFamily="18" charset="0"/>
              <a:cs typeface="Times New Roman" pitchFamily="18" charset="0"/>
            </a:endParaRPr>
          </a:p>
        </p:txBody>
      </p:sp>
      <p:sp>
        <p:nvSpPr>
          <p:cNvPr id="3" name="Объект 2"/>
          <p:cNvSpPr>
            <a:spLocks noGrp="1"/>
          </p:cNvSpPr>
          <p:nvPr>
            <p:ph type="body" idx="1"/>
          </p:nvPr>
        </p:nvSpPr>
        <p:spPr>
          <a:xfrm>
            <a:off x="-997886" y="783334"/>
            <a:ext cx="3531140" cy="1664487"/>
          </a:xfrm>
        </p:spPr>
        <p:txBody>
          <a:bodyPr>
            <a:noAutofit/>
          </a:bodyPr>
          <a:lstStyle/>
          <a:p>
            <a:pPr marL="1222450" lvl="5" indent="0">
              <a:spcBef>
                <a:spcPts val="338"/>
              </a:spcBef>
              <a:buNone/>
            </a:pPr>
            <a:r>
              <a:rPr lang="ru-RU" sz="1200" dirty="0">
                <a:latin typeface="Times New Roman" pitchFamily="18" charset="0"/>
                <a:cs typeface="Times New Roman" pitchFamily="18" charset="0"/>
              </a:rPr>
              <a:t>Вхожу я </a:t>
            </a:r>
            <a:r>
              <a:rPr lang="ru-RU" sz="1200" dirty="0" smtClean="0">
                <a:latin typeface="Times New Roman" pitchFamily="18" charset="0"/>
                <a:cs typeface="Times New Roman" pitchFamily="18" charset="0"/>
              </a:rPr>
              <a:t> в </a:t>
            </a:r>
            <a:r>
              <a:rPr lang="ru-RU" sz="1200" dirty="0">
                <a:latin typeface="Times New Roman" pitchFamily="18" charset="0"/>
                <a:cs typeface="Times New Roman" pitchFamily="18" charset="0"/>
              </a:rPr>
              <a:t>темные храмы,</a:t>
            </a:r>
          </a:p>
          <a:p>
            <a:pPr marL="1222450" lvl="5" indent="0">
              <a:spcBef>
                <a:spcPts val="338"/>
              </a:spcBef>
              <a:buNone/>
            </a:pPr>
            <a:r>
              <a:rPr lang="ru-RU" sz="1200" dirty="0" smtClean="0">
                <a:latin typeface="Times New Roman" pitchFamily="18" charset="0"/>
                <a:cs typeface="Times New Roman" pitchFamily="18" charset="0"/>
              </a:rPr>
              <a:t>Совершаю  </a:t>
            </a:r>
            <a:r>
              <a:rPr lang="ru-RU" sz="1200" dirty="0">
                <a:latin typeface="Times New Roman" pitchFamily="18" charset="0"/>
                <a:cs typeface="Times New Roman" pitchFamily="18" charset="0"/>
              </a:rPr>
              <a:t>бедный </a:t>
            </a:r>
            <a:r>
              <a:rPr lang="ru-RU" sz="1200" dirty="0" smtClean="0">
                <a:latin typeface="Times New Roman" pitchFamily="18" charset="0"/>
                <a:cs typeface="Times New Roman" pitchFamily="18" charset="0"/>
              </a:rPr>
              <a:t> обряд</a:t>
            </a:r>
            <a:r>
              <a:rPr lang="ru-RU" sz="1200" dirty="0">
                <a:latin typeface="Times New Roman" pitchFamily="18" charset="0"/>
                <a:cs typeface="Times New Roman" pitchFamily="18" charset="0"/>
              </a:rPr>
              <a:t>. </a:t>
            </a:r>
          </a:p>
          <a:p>
            <a:pPr marL="1222450" lvl="5" indent="0">
              <a:spcBef>
                <a:spcPts val="338"/>
              </a:spcBef>
              <a:buNone/>
            </a:pPr>
            <a:r>
              <a:rPr lang="ru-RU" sz="1200" dirty="0">
                <a:latin typeface="Times New Roman" pitchFamily="18" charset="0"/>
                <a:cs typeface="Times New Roman" pitchFamily="18" charset="0"/>
              </a:rPr>
              <a:t>Там </a:t>
            </a:r>
            <a:r>
              <a:rPr lang="ru-RU" sz="1200" dirty="0" smtClean="0">
                <a:latin typeface="Times New Roman" pitchFamily="18" charset="0"/>
                <a:cs typeface="Times New Roman" pitchFamily="18" charset="0"/>
              </a:rPr>
              <a:t> жду </a:t>
            </a:r>
            <a:r>
              <a:rPr lang="ru-RU" sz="1200" dirty="0">
                <a:latin typeface="Times New Roman" pitchFamily="18" charset="0"/>
                <a:cs typeface="Times New Roman" pitchFamily="18" charset="0"/>
              </a:rPr>
              <a:t>я Прекрасной </a:t>
            </a:r>
            <a:r>
              <a:rPr lang="ru-RU" sz="1200" dirty="0" smtClean="0">
                <a:latin typeface="Times New Roman" pitchFamily="18" charset="0"/>
                <a:cs typeface="Times New Roman" pitchFamily="18" charset="0"/>
              </a:rPr>
              <a:t> Дамы</a:t>
            </a:r>
            <a:endParaRPr lang="ru-RU" sz="1200" dirty="0">
              <a:latin typeface="Times New Roman" pitchFamily="18" charset="0"/>
              <a:cs typeface="Times New Roman" pitchFamily="18" charset="0"/>
            </a:endParaRPr>
          </a:p>
          <a:p>
            <a:pPr marL="1222450" lvl="5" indent="0">
              <a:spcBef>
                <a:spcPts val="338"/>
              </a:spcBef>
              <a:buNone/>
            </a:pPr>
            <a:r>
              <a:rPr lang="ru-RU" sz="1200" dirty="0" smtClean="0">
                <a:latin typeface="Times New Roman" pitchFamily="18" charset="0"/>
                <a:cs typeface="Times New Roman" pitchFamily="18" charset="0"/>
              </a:rPr>
              <a:t>В  </a:t>
            </a:r>
            <a:r>
              <a:rPr lang="ru-RU" sz="1200" dirty="0" err="1" smtClean="0">
                <a:latin typeface="Times New Roman" pitchFamily="18" charset="0"/>
                <a:cs typeface="Times New Roman" pitchFamily="18" charset="0"/>
              </a:rPr>
              <a:t>мерцаньи</a:t>
            </a:r>
            <a:r>
              <a:rPr lang="ru-RU" sz="1200" dirty="0" smtClean="0">
                <a:latin typeface="Times New Roman" pitchFamily="18" charset="0"/>
                <a:cs typeface="Times New Roman" pitchFamily="18" charset="0"/>
              </a:rPr>
              <a:t>  красных  </a:t>
            </a:r>
            <a:r>
              <a:rPr lang="ru-RU" sz="1200" dirty="0">
                <a:latin typeface="Times New Roman" pitchFamily="18" charset="0"/>
                <a:cs typeface="Times New Roman" pitchFamily="18" charset="0"/>
              </a:rPr>
              <a:t>лампад.</a:t>
            </a:r>
          </a:p>
          <a:p>
            <a:pPr marL="1222450" lvl="5" indent="0">
              <a:spcBef>
                <a:spcPts val="338"/>
              </a:spcBef>
              <a:buNone/>
            </a:pPr>
            <a:endParaRPr lang="ru-RU" sz="1200" dirty="0">
              <a:latin typeface="Times New Roman" pitchFamily="18" charset="0"/>
              <a:cs typeface="Times New Roman" pitchFamily="18" charset="0"/>
            </a:endParaRPr>
          </a:p>
          <a:p>
            <a:pPr marL="1222450" lvl="5" indent="0">
              <a:spcBef>
                <a:spcPts val="338"/>
              </a:spcBef>
              <a:buNone/>
            </a:pPr>
            <a:r>
              <a:rPr lang="ru-RU" sz="1200" dirty="0">
                <a:latin typeface="Times New Roman" pitchFamily="18" charset="0"/>
                <a:cs typeface="Times New Roman" pitchFamily="18" charset="0"/>
              </a:rPr>
              <a:t>В тени у высокой колонны</a:t>
            </a:r>
          </a:p>
          <a:p>
            <a:pPr marL="1222450" lvl="5" indent="0">
              <a:spcBef>
                <a:spcPts val="338"/>
              </a:spcBef>
              <a:buNone/>
            </a:pPr>
            <a:r>
              <a:rPr lang="ru-RU" sz="1200" dirty="0">
                <a:latin typeface="Times New Roman" pitchFamily="18" charset="0"/>
                <a:cs typeface="Times New Roman" pitchFamily="18" charset="0"/>
              </a:rPr>
              <a:t>Дрожу от скрипа дверей.</a:t>
            </a:r>
          </a:p>
          <a:p>
            <a:pPr marL="1222450" lvl="5" indent="0">
              <a:spcBef>
                <a:spcPts val="338"/>
              </a:spcBef>
              <a:buNone/>
            </a:pPr>
            <a:r>
              <a:rPr lang="ru-RU" sz="1200" dirty="0">
                <a:latin typeface="Times New Roman" pitchFamily="18" charset="0"/>
                <a:cs typeface="Times New Roman" pitchFamily="18" charset="0"/>
              </a:rPr>
              <a:t>А в лицо мне глядит, озаренный,</a:t>
            </a:r>
          </a:p>
          <a:p>
            <a:pPr marL="1222450" lvl="5" indent="0">
              <a:spcBef>
                <a:spcPts val="338"/>
              </a:spcBef>
              <a:buNone/>
            </a:pPr>
            <a:r>
              <a:rPr lang="ru-RU" sz="1200" dirty="0">
                <a:latin typeface="Times New Roman" pitchFamily="18" charset="0"/>
                <a:cs typeface="Times New Roman" pitchFamily="18" charset="0"/>
              </a:rPr>
              <a:t>Только образ, лишь сон о Ней.</a:t>
            </a:r>
          </a:p>
          <a:p>
            <a:pPr marL="1222450" lvl="5" indent="0">
              <a:buNone/>
            </a:pPr>
            <a:endParaRPr lang="ru-RU" sz="1200" dirty="0">
              <a:latin typeface="Times New Roman" pitchFamily="18" charset="0"/>
              <a:cs typeface="Times New Roman" pitchFamily="18" charset="0"/>
            </a:endParaRPr>
          </a:p>
          <a:p>
            <a:pPr marL="1222450" lvl="5" indent="0">
              <a:buNone/>
            </a:pPr>
            <a:endParaRPr lang="ru-RU" sz="1200" dirty="0"/>
          </a:p>
        </p:txBody>
      </p:sp>
      <p:sp>
        <p:nvSpPr>
          <p:cNvPr id="4" name="Объект 2"/>
          <p:cNvSpPr txBox="1">
            <a:spLocks/>
          </p:cNvSpPr>
          <p:nvPr/>
        </p:nvSpPr>
        <p:spPr bwMode="auto">
          <a:xfrm>
            <a:off x="1999999" y="716187"/>
            <a:ext cx="3671617" cy="16644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1222450" marR="0" lvl="5" indent="0" defTabSz="914400" eaLnBrk="1" fontAlgn="auto" latinLnBrk="0" hangingPunct="1">
              <a:lnSpc>
                <a:spcPct val="100000"/>
              </a:lnSpc>
              <a:spcBef>
                <a:spcPts val="338"/>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О,  я  привык  к  этим  ризам</a:t>
            </a:r>
          </a:p>
          <a:p>
            <a:pPr marL="1222450" marR="0" lvl="5" indent="0" defTabSz="914400" eaLnBrk="1" fontAlgn="auto" latinLnBrk="0" hangingPunct="1">
              <a:lnSpc>
                <a:spcPct val="100000"/>
              </a:lnSpc>
              <a:spcBef>
                <a:spcPts val="338"/>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Величавой  Вечной  Жены!</a:t>
            </a:r>
          </a:p>
          <a:p>
            <a:pPr marL="1222450" marR="0" lvl="5" indent="0" defTabSz="914400" eaLnBrk="1" fontAlgn="auto" latinLnBrk="0" hangingPunct="1">
              <a:lnSpc>
                <a:spcPct val="100000"/>
              </a:lnSpc>
              <a:spcBef>
                <a:spcPts val="338"/>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Высоко  бегут по карнизам</a:t>
            </a:r>
          </a:p>
          <a:p>
            <a:pPr marL="1222450" marR="0" lvl="5" indent="0" defTabSz="914400" eaLnBrk="1" fontAlgn="auto" latinLnBrk="0" hangingPunct="1">
              <a:lnSpc>
                <a:spcPct val="100000"/>
              </a:lnSpc>
              <a:spcBef>
                <a:spcPts val="338"/>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Улыбки, сказки   и   сны.</a:t>
            </a:r>
          </a:p>
          <a:p>
            <a:pPr marL="1222450" marR="0" lvl="5" indent="0"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a:p>
            <a:pPr marL="1222450" marR="0" lvl="5" indent="0" defTabSz="914400" eaLnBrk="1" fontAlgn="auto" latinLnBrk="0" hangingPunct="1">
              <a:lnSpc>
                <a:spcPct val="100000"/>
              </a:lnSpc>
              <a:spcBef>
                <a:spcPts val="338"/>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О, Святая, как ласковы свечи,</a:t>
            </a:r>
          </a:p>
          <a:p>
            <a:pPr marL="1222450" marR="0" lvl="5" indent="0" defTabSz="914400" eaLnBrk="1" fontAlgn="auto" latinLnBrk="0" hangingPunct="1">
              <a:lnSpc>
                <a:spcPct val="100000"/>
              </a:lnSpc>
              <a:spcBef>
                <a:spcPts val="338"/>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Как отрадны Твои черты!</a:t>
            </a:r>
          </a:p>
          <a:p>
            <a:pPr marL="1222450" marR="0" lvl="5" indent="0" defTabSz="914400" eaLnBrk="1" fontAlgn="auto" latinLnBrk="0" hangingPunct="1">
              <a:lnSpc>
                <a:spcPct val="100000"/>
              </a:lnSpc>
              <a:spcBef>
                <a:spcPts val="338"/>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Мне не слышны  ни  вздохи, ни речи,</a:t>
            </a:r>
          </a:p>
          <a:p>
            <a:pPr marL="1222450" marR="0" lvl="5" indent="0" defTabSz="914400" eaLnBrk="1" fontAlgn="auto" latinLnBrk="0" hangingPunct="1">
              <a:lnSpc>
                <a:spcPct val="100000"/>
              </a:lnSpc>
              <a:spcBef>
                <a:spcPts val="338"/>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Но  я  верю:  Милая  -  Ты.</a:t>
            </a:r>
          </a:p>
          <a:p>
            <a:pPr marL="1222450" marR="0" lvl="5" indent="0"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a:ln>
                <a:noFill/>
              </a:ln>
              <a:solidFill>
                <a:sysClr val="windowText" lastClr="000000"/>
              </a:solidFill>
              <a:effectLst/>
              <a:uLnTx/>
              <a:uFillTx/>
              <a:latin typeface="+mn-lt"/>
              <a:ea typeface="+mn-ea"/>
              <a:cs typeface="+mn-cs"/>
            </a:endParaRPr>
          </a:p>
        </p:txBody>
      </p:sp>
    </p:spTree>
    <p:extLst>
      <p:ext uri="{BB962C8B-B14F-4D97-AF65-F5344CB8AC3E}">
        <p14:creationId xmlns:p14="http://schemas.microsoft.com/office/powerpoint/2010/main" xmlns="" val="3493391707"/>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377" y="0"/>
            <a:ext cx="5164137" cy="492443"/>
          </a:xfrm>
        </p:spPr>
        <p:txBody>
          <a:bodyPr/>
          <a:lstStyle/>
          <a:p>
            <a:pPr algn="ctr"/>
            <a:r>
              <a:rPr lang="ru-RU" sz="3200" dirty="0" smtClean="0">
                <a:latin typeface="Times New Roman" panose="02020603050405020304" pitchFamily="18" charset="0"/>
                <a:ea typeface="Times New Roman" panose="02020603050405020304" pitchFamily="18" charset="0"/>
              </a:rPr>
              <a:t>Акмеизм</a:t>
            </a:r>
            <a:endParaRPr lang="ru-RU" sz="3200" dirty="0"/>
          </a:p>
        </p:txBody>
      </p:sp>
      <p:pic>
        <p:nvPicPr>
          <p:cNvPr id="3074" name="Picture 2" descr="http://www.bankgorodov.ru/photo_f/1324370338"/>
          <p:cNvPicPr>
            <a:picLocks noGrp="1" noChangeAspect="1" noChangeArrowheads="1"/>
          </p:cNvPicPr>
          <p:nvPr>
            <p:ph idx="4294967295"/>
          </p:nvPr>
        </p:nvPicPr>
        <p:blipFill>
          <a:blip r:embed="rId2">
            <a:extLst>
              <a:ext uri="{28A0092B-C50C-407E-A947-70E740481C1C}">
                <a14:useLocalDpi xmlns:a14="http://schemas.microsoft.com/office/drawing/2010/main" xmlns="" val="0"/>
              </a:ext>
            </a:extLst>
          </a:blip>
          <a:srcRect/>
          <a:stretch>
            <a:fillRect/>
          </a:stretch>
        </p:blipFill>
        <p:spPr bwMode="auto">
          <a:xfrm>
            <a:off x="113211" y="722811"/>
            <a:ext cx="1715680" cy="215759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1898469" y="484442"/>
            <a:ext cx="3743824" cy="2733221"/>
          </a:xfrm>
          <a:prstGeom prst="rect">
            <a:avLst/>
          </a:prstGeom>
        </p:spPr>
        <p:txBody>
          <a:bodyPr wrap="square" lIns="51472" tIns="25736" rIns="51472" bIns="25736">
            <a:spAutoFit/>
          </a:bodyPr>
          <a:lstStyle/>
          <a:p>
            <a:pPr algn="just">
              <a:lnSpc>
                <a:spcPts val="1400"/>
              </a:lnSpc>
            </a:pPr>
            <a:r>
              <a:rPr lang="ru-RU" sz="1100" dirty="0" smtClean="0">
                <a:latin typeface="Times New Roman" panose="02020603050405020304" pitchFamily="18" charset="0"/>
                <a:ea typeface="Times New Roman" panose="02020603050405020304" pitchFamily="18" charset="0"/>
              </a:rPr>
              <a:t>   </a:t>
            </a:r>
            <a:r>
              <a:rPr lang="ru-RU" sz="1100" dirty="0" smtClean="0">
                <a:solidFill>
                  <a:srgbClr val="0070C0"/>
                </a:solidFill>
                <a:latin typeface="Times New Roman" panose="02020603050405020304" pitchFamily="18" charset="0"/>
                <a:ea typeface="Times New Roman" panose="02020603050405020304" pitchFamily="18" charset="0"/>
              </a:rPr>
              <a:t>Акмеизм  </a:t>
            </a:r>
            <a:r>
              <a:rPr lang="ru-RU" sz="1100" dirty="0">
                <a:solidFill>
                  <a:srgbClr val="0070C0"/>
                </a:solidFill>
                <a:latin typeface="Times New Roman" panose="02020603050405020304" pitchFamily="18" charset="0"/>
                <a:ea typeface="Times New Roman" panose="02020603050405020304" pitchFamily="18" charset="0"/>
              </a:rPr>
              <a:t>– </a:t>
            </a:r>
            <a:r>
              <a:rPr lang="ru-RU" sz="1100" dirty="0" smtClean="0">
                <a:solidFill>
                  <a:srgbClr val="0070C0"/>
                </a:solidFill>
                <a:latin typeface="Times New Roman" panose="02020603050405020304" pitchFamily="18" charset="0"/>
                <a:ea typeface="Times New Roman" panose="02020603050405020304" pitchFamily="18" charset="0"/>
              </a:rPr>
              <a:t>  литературное      течение</a:t>
            </a:r>
            <a:r>
              <a:rPr lang="ru-RU" sz="1100" dirty="0">
                <a:solidFill>
                  <a:srgbClr val="0070C0"/>
                </a:solidFill>
                <a:latin typeface="Times New Roman" panose="02020603050405020304" pitchFamily="18" charset="0"/>
                <a:ea typeface="Times New Roman" panose="02020603050405020304" pitchFamily="18" charset="0"/>
              </a:rPr>
              <a:t>, </a:t>
            </a:r>
            <a:r>
              <a:rPr lang="ru-RU" sz="1100" dirty="0" smtClean="0">
                <a:solidFill>
                  <a:srgbClr val="0070C0"/>
                </a:solidFill>
                <a:latin typeface="Times New Roman" panose="02020603050405020304" pitchFamily="18" charset="0"/>
                <a:ea typeface="Times New Roman" panose="02020603050405020304" pitchFamily="18" charset="0"/>
              </a:rPr>
              <a:t>    входящее </a:t>
            </a:r>
            <a:r>
              <a:rPr lang="ru-RU" sz="1100" dirty="0">
                <a:solidFill>
                  <a:srgbClr val="0070C0"/>
                </a:solidFill>
                <a:latin typeface="Times New Roman" panose="02020603050405020304" pitchFamily="18" charset="0"/>
                <a:ea typeface="Times New Roman" panose="02020603050405020304" pitchFamily="18" charset="0"/>
              </a:rPr>
              <a:t>в литературное направление модернизм. Название течения образовано от греческого «</a:t>
            </a:r>
            <a:r>
              <a:rPr lang="ru-RU" sz="1100" dirty="0" err="1">
                <a:solidFill>
                  <a:srgbClr val="0070C0"/>
                </a:solidFill>
                <a:latin typeface="Times New Roman" panose="02020603050405020304" pitchFamily="18" charset="0"/>
                <a:ea typeface="Times New Roman" panose="02020603050405020304" pitchFamily="18" charset="0"/>
              </a:rPr>
              <a:t>άκμη</a:t>
            </a:r>
            <a:r>
              <a:rPr lang="ru-RU" sz="1100" dirty="0">
                <a:solidFill>
                  <a:srgbClr val="0070C0"/>
                </a:solidFill>
                <a:latin typeface="Times New Roman" panose="02020603050405020304" pitchFamily="18" charset="0"/>
                <a:ea typeface="Times New Roman" panose="02020603050405020304" pitchFamily="18" charset="0"/>
              </a:rPr>
              <a:t>» – пик, вершина, высшая степень чего-либо, острие, цветение, цветущая пора</a:t>
            </a:r>
            <a:r>
              <a:rPr lang="ru-RU" sz="1100" dirty="0" smtClean="0">
                <a:solidFill>
                  <a:srgbClr val="0070C0"/>
                </a:solidFill>
                <a:latin typeface="Times New Roman" panose="02020603050405020304" pitchFamily="18" charset="0"/>
                <a:ea typeface="Times New Roman" panose="02020603050405020304" pitchFamily="18" charset="0"/>
              </a:rPr>
              <a:t>. Течение </a:t>
            </a:r>
            <a:r>
              <a:rPr lang="ru-RU" sz="1100" dirty="0">
                <a:solidFill>
                  <a:srgbClr val="0070C0"/>
                </a:solidFill>
                <a:latin typeface="Times New Roman" panose="02020603050405020304" pitchFamily="18" charset="0"/>
                <a:ea typeface="Times New Roman" panose="02020603050405020304" pitchFamily="18" charset="0"/>
              </a:rPr>
              <a:t>«акмеизм» не имеет эквивалента в зарубежной литературе</a:t>
            </a:r>
            <a:r>
              <a:rPr lang="ru-RU" sz="1100" dirty="0" smtClean="0">
                <a:solidFill>
                  <a:srgbClr val="0070C0"/>
                </a:solidFill>
                <a:latin typeface="Times New Roman" panose="02020603050405020304" pitchFamily="18" charset="0"/>
                <a:ea typeface="Times New Roman" panose="02020603050405020304" pitchFamily="18" charset="0"/>
              </a:rPr>
              <a:t>. Становление </a:t>
            </a:r>
            <a:r>
              <a:rPr lang="ru-RU" sz="1100" dirty="0">
                <a:solidFill>
                  <a:srgbClr val="0070C0"/>
                </a:solidFill>
                <a:latin typeface="Times New Roman" panose="02020603050405020304" pitchFamily="18" charset="0"/>
                <a:ea typeface="Times New Roman" panose="02020603050405020304" pitchFamily="18" charset="0"/>
              </a:rPr>
              <a:t>акмеизма было тесно связано с возникновением и деятельностью объединения «Цех поэтов». Первое собрание состоялось осенью 1911 года. Течение было сформировано примерно в 1912 году. Программные статьи течения в основном появились в 1913 году. Представители течения: Николай Гумилев, Сергей Городецкий, Анна Ахматова, Осип Мандельштам, Владимир Нарбут, Михаил Зенкевич, Георгий Адамович, Георгий </a:t>
            </a:r>
            <a:r>
              <a:rPr lang="ru-RU" sz="1100" dirty="0" smtClean="0">
                <a:solidFill>
                  <a:srgbClr val="0070C0"/>
                </a:solidFill>
                <a:latin typeface="Times New Roman" panose="02020603050405020304" pitchFamily="18" charset="0"/>
                <a:ea typeface="Times New Roman" panose="02020603050405020304" pitchFamily="18" charset="0"/>
              </a:rPr>
              <a:t> Иванов</a:t>
            </a:r>
            <a:r>
              <a:rPr lang="ru-RU" sz="1100" dirty="0">
                <a:solidFill>
                  <a:srgbClr val="0070C0"/>
                </a:solidFill>
                <a:latin typeface="Times New Roman" panose="02020603050405020304" pitchFamily="18" charset="0"/>
                <a:ea typeface="Times New Roman" panose="02020603050405020304" pitchFamily="18" charset="0"/>
              </a:rPr>
              <a:t>, Ирина </a:t>
            </a:r>
            <a:r>
              <a:rPr lang="ru-RU" sz="1100" dirty="0" err="1">
                <a:solidFill>
                  <a:srgbClr val="0070C0"/>
                </a:solidFill>
                <a:latin typeface="Times New Roman" panose="02020603050405020304" pitchFamily="18" charset="0"/>
                <a:ea typeface="Times New Roman" panose="02020603050405020304" pitchFamily="18" charset="0"/>
              </a:rPr>
              <a:t>Одоевцева</a:t>
            </a:r>
            <a:r>
              <a:rPr lang="ru-RU" sz="1100" dirty="0">
                <a:solidFill>
                  <a:srgbClr val="0070C0"/>
                </a:solidFill>
                <a:latin typeface="Times New Roman" panose="02020603050405020304" pitchFamily="18" charset="0"/>
                <a:ea typeface="Times New Roman" panose="02020603050405020304" pitchFamily="18" charset="0"/>
              </a:rPr>
              <a:t>, Николай Оцуп и др. </a:t>
            </a:r>
            <a:r>
              <a:rPr lang="ru-RU" sz="1100" dirty="0" smtClean="0">
                <a:solidFill>
                  <a:srgbClr val="0070C0"/>
                </a:solidFill>
                <a:latin typeface="Times New Roman" panose="02020603050405020304" pitchFamily="18" charset="0"/>
                <a:ea typeface="Times New Roman" panose="02020603050405020304" pitchFamily="18" charset="0"/>
              </a:rPr>
              <a:t>к </a:t>
            </a:r>
            <a:r>
              <a:rPr lang="ru-RU" sz="1100" dirty="0">
                <a:solidFill>
                  <a:srgbClr val="0070C0"/>
                </a:solidFill>
                <a:latin typeface="Times New Roman" panose="02020603050405020304" pitchFamily="18" charset="0"/>
                <a:ea typeface="Times New Roman" panose="02020603050405020304" pitchFamily="18" charset="0"/>
              </a:rPr>
              <a:t>течению примыкал Михаил Кузмин.</a:t>
            </a:r>
          </a:p>
        </p:txBody>
      </p:sp>
    </p:spTree>
    <p:extLst>
      <p:ext uri="{BB962C8B-B14F-4D97-AF65-F5344CB8AC3E}">
        <p14:creationId xmlns:p14="http://schemas.microsoft.com/office/powerpoint/2010/main" xmlns="" val="1326566202"/>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Администратор\Рабочий стол\Замира(3)\i87mages.jpeg"/>
          <p:cNvPicPr>
            <a:picLocks noChangeAspect="1" noChangeArrowheads="1"/>
          </p:cNvPicPr>
          <p:nvPr/>
        </p:nvPicPr>
        <p:blipFill>
          <a:blip r:embed="rId2"/>
          <a:srcRect b="6206"/>
          <a:stretch>
            <a:fillRect/>
          </a:stretch>
        </p:blipFill>
        <p:spPr bwMode="auto">
          <a:xfrm>
            <a:off x="1435262" y="549797"/>
            <a:ext cx="2534855" cy="2563793"/>
          </a:xfrm>
          <a:prstGeom prst="rect">
            <a:avLst/>
          </a:prstGeom>
          <a:noFill/>
        </p:spPr>
      </p:pic>
      <p:sp>
        <p:nvSpPr>
          <p:cNvPr id="2" name="Заголовок 1"/>
          <p:cNvSpPr>
            <a:spLocks noGrp="1"/>
          </p:cNvSpPr>
          <p:nvPr>
            <p:ph type="title"/>
          </p:nvPr>
        </p:nvSpPr>
        <p:spPr>
          <a:xfrm>
            <a:off x="303257" y="0"/>
            <a:ext cx="5032671" cy="984885"/>
          </a:xfrm>
        </p:spPr>
        <p:txBody>
          <a:bodyPr/>
          <a:lstStyle/>
          <a:p>
            <a:pPr algn="ctr"/>
            <a:r>
              <a:rPr lang="ru-RU" sz="3200" dirty="0" smtClean="0">
                <a:latin typeface="Times New Roman" pitchFamily="18" charset="0"/>
                <a:cs typeface="Times New Roman" pitchFamily="18" charset="0"/>
              </a:rPr>
              <a:t>    Николай    Гумилев</a:t>
            </a:r>
            <a:endParaRPr lang="ru-RU" sz="3200" dirty="0">
              <a:latin typeface="Times New Roman" pitchFamily="18" charset="0"/>
              <a:cs typeface="Times New Roman" pitchFamily="18" charset="0"/>
            </a:endParaRPr>
          </a:p>
        </p:txBody>
      </p:sp>
      <p:sp>
        <p:nvSpPr>
          <p:cNvPr id="3" name="Объект 2"/>
          <p:cNvSpPr>
            <a:spLocks noGrp="1"/>
          </p:cNvSpPr>
          <p:nvPr>
            <p:ph type="body" idx="1"/>
          </p:nvPr>
        </p:nvSpPr>
        <p:spPr>
          <a:xfrm>
            <a:off x="2164659" y="650918"/>
            <a:ext cx="4403219" cy="2854266"/>
          </a:xfrm>
        </p:spPr>
        <p:txBody>
          <a:bodyPr>
            <a:normAutofit/>
          </a:bodyPr>
          <a:lstStyle/>
          <a:p>
            <a:pPr marL="965092" lvl="4" indent="0">
              <a:lnSpc>
                <a:spcPts val="1800"/>
              </a:lnSpc>
              <a:buNone/>
            </a:pPr>
            <a:r>
              <a:rPr lang="ru-RU" sz="1400" dirty="0" smtClean="0">
                <a:latin typeface="Times New Roman" pitchFamily="18" charset="0"/>
                <a:cs typeface="Times New Roman" pitchFamily="18" charset="0"/>
              </a:rPr>
              <a:t>Если </a:t>
            </a:r>
            <a:r>
              <a:rPr lang="ru-RU" sz="1400" dirty="0">
                <a:latin typeface="Times New Roman" pitchFamily="18" charset="0"/>
                <a:cs typeface="Times New Roman" pitchFamily="18" charset="0"/>
              </a:rPr>
              <a:t>мне порою сон</a:t>
            </a:r>
          </a:p>
          <a:p>
            <a:pPr marL="965092" lvl="4" indent="0">
              <a:lnSpc>
                <a:spcPts val="1800"/>
              </a:lnSpc>
              <a:buNone/>
            </a:pPr>
            <a:r>
              <a:rPr lang="ru-RU" sz="1400" dirty="0">
                <a:latin typeface="Times New Roman" pitchFamily="18" charset="0"/>
                <a:cs typeface="Times New Roman" pitchFamily="18" charset="0"/>
              </a:rPr>
              <a:t>О милой родине приснится,</a:t>
            </a:r>
          </a:p>
          <a:p>
            <a:pPr marL="965092" lvl="4" indent="0">
              <a:lnSpc>
                <a:spcPts val="1800"/>
              </a:lnSpc>
              <a:buNone/>
            </a:pPr>
            <a:r>
              <a:rPr lang="ru-RU" sz="1400" dirty="0">
                <a:latin typeface="Times New Roman" pitchFamily="18" charset="0"/>
                <a:cs typeface="Times New Roman" pitchFamily="18" charset="0"/>
              </a:rPr>
              <a:t>Я непритворно удивлен,</a:t>
            </a:r>
          </a:p>
          <a:p>
            <a:pPr marL="965092" lvl="4" indent="0">
              <a:lnSpc>
                <a:spcPts val="1800"/>
              </a:lnSpc>
              <a:buNone/>
            </a:pPr>
            <a:r>
              <a:rPr lang="ru-RU" sz="1400" dirty="0">
                <a:latin typeface="Times New Roman" pitchFamily="18" charset="0"/>
                <a:cs typeface="Times New Roman" pitchFamily="18" charset="0"/>
              </a:rPr>
              <a:t>Что сердце начинает биться.</a:t>
            </a:r>
          </a:p>
          <a:p>
            <a:pPr marL="965092" lvl="4" indent="0">
              <a:lnSpc>
                <a:spcPts val="1800"/>
              </a:lnSpc>
              <a:buNone/>
            </a:pPr>
            <a:r>
              <a:rPr lang="ru-RU" sz="1400" dirty="0">
                <a:latin typeface="Times New Roman" pitchFamily="18" charset="0"/>
                <a:cs typeface="Times New Roman" pitchFamily="18" charset="0"/>
              </a:rPr>
              <a:t>Ведь это было так давно</a:t>
            </a:r>
          </a:p>
          <a:p>
            <a:pPr marL="965092" lvl="4" indent="0">
              <a:lnSpc>
                <a:spcPts val="1800"/>
              </a:lnSpc>
              <a:buNone/>
            </a:pPr>
            <a:r>
              <a:rPr lang="ru-RU" sz="1400" dirty="0">
                <a:latin typeface="Times New Roman" pitchFamily="18" charset="0"/>
                <a:cs typeface="Times New Roman" pitchFamily="18" charset="0"/>
              </a:rPr>
              <a:t>И где-то там, за небесами,</a:t>
            </a:r>
          </a:p>
          <a:p>
            <a:pPr marL="965092" lvl="4" indent="0">
              <a:lnSpc>
                <a:spcPts val="1800"/>
              </a:lnSpc>
              <a:buNone/>
            </a:pPr>
            <a:r>
              <a:rPr lang="ru-RU" sz="1400" dirty="0">
                <a:latin typeface="Times New Roman" pitchFamily="18" charset="0"/>
                <a:cs typeface="Times New Roman" pitchFamily="18" charset="0"/>
              </a:rPr>
              <a:t>Куда мне плыть, не все ль равно,</a:t>
            </a:r>
          </a:p>
          <a:p>
            <a:pPr marL="965092" lvl="4" indent="0">
              <a:lnSpc>
                <a:spcPts val="1800"/>
              </a:lnSpc>
              <a:buNone/>
            </a:pPr>
            <a:r>
              <a:rPr lang="ru-RU" sz="1400" dirty="0">
                <a:latin typeface="Times New Roman" pitchFamily="18" charset="0"/>
                <a:cs typeface="Times New Roman" pitchFamily="18" charset="0"/>
              </a:rPr>
              <a:t>И под какими парусами?</a:t>
            </a:r>
          </a:p>
          <a:p>
            <a:endParaRPr lang="ru-RU" dirty="0"/>
          </a:p>
        </p:txBody>
      </p:sp>
      <p:sp>
        <p:nvSpPr>
          <p:cNvPr id="4" name="Объект 2"/>
          <p:cNvSpPr txBox="1">
            <a:spLocks/>
          </p:cNvSpPr>
          <p:nvPr/>
        </p:nvSpPr>
        <p:spPr bwMode="auto">
          <a:xfrm>
            <a:off x="-745312" y="707537"/>
            <a:ext cx="4403219" cy="22611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965092" marR="0" lvl="4" indent="0" algn="l" defTabSz="914400" rtl="0" eaLnBrk="1" fontAlgn="base" latinLnBrk="0" hangingPunct="1">
              <a:lnSpc>
                <a:spcPct val="100000"/>
              </a:lnSpc>
              <a:spcBef>
                <a:spcPct val="20000"/>
              </a:spcBef>
              <a:spcAft>
                <a:spcPct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Среди бесчисленных светил</a:t>
            </a:r>
            <a:endParaRPr kumimoji="0" lang="ru-RU" sz="14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965092" marR="0" lvl="4" indent="0" algn="l" defTabSz="914400" rtl="0" eaLnBrk="1" fontAlgn="base" latinLnBrk="0" hangingPunct="1">
              <a:lnSpc>
                <a:spcPct val="100000"/>
              </a:lnSpc>
              <a:spcBef>
                <a:spcPct val="20000"/>
              </a:spcBef>
              <a:spcAft>
                <a:spcPct val="0"/>
              </a:spcAft>
              <a:buClrTx/>
              <a:buSzTx/>
              <a:buFontTx/>
              <a:buNone/>
              <a:tabLst/>
              <a:defRPr/>
            </a:pPr>
            <a:r>
              <a:rPr kumimoji="0" lang="ru-RU" sz="140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Я вольно выбрал мир наш строгий.</a:t>
            </a:r>
          </a:p>
          <a:p>
            <a:pPr marL="965092" marR="0" lvl="4" indent="0" algn="l" defTabSz="914400" rtl="0" eaLnBrk="1" fontAlgn="base" latinLnBrk="0" hangingPunct="1">
              <a:lnSpc>
                <a:spcPct val="100000"/>
              </a:lnSpc>
              <a:spcBef>
                <a:spcPct val="20000"/>
              </a:spcBef>
              <a:spcAft>
                <a:spcPct val="0"/>
              </a:spcAft>
              <a:buClrTx/>
              <a:buSzTx/>
              <a:buFontTx/>
              <a:buNone/>
              <a:tabLst/>
              <a:defRPr/>
            </a:pPr>
            <a:r>
              <a:rPr kumimoji="0" lang="ru-RU" sz="140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И в этом мире полюбил</a:t>
            </a:r>
          </a:p>
          <a:p>
            <a:pPr marL="965092" marR="0" lvl="4" indent="0" algn="l" defTabSz="914400" rtl="0" eaLnBrk="1" fontAlgn="base" latinLnBrk="0" hangingPunct="1">
              <a:lnSpc>
                <a:spcPct val="100000"/>
              </a:lnSpc>
              <a:spcBef>
                <a:spcPct val="20000"/>
              </a:spcBef>
              <a:spcAft>
                <a:spcPct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Одни веселые дороги.</a:t>
            </a:r>
          </a:p>
          <a:p>
            <a:pPr marL="965092" marR="0" lvl="4" indent="0" algn="l" defTabSz="914400" rtl="0" eaLnBrk="1" fontAlgn="base" latinLnBrk="0" hangingPunct="1">
              <a:lnSpc>
                <a:spcPct val="100000"/>
              </a:lnSpc>
              <a:spcBef>
                <a:spcPct val="20000"/>
              </a:spcBef>
              <a:spcAft>
                <a:spcPct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Когда внезапная тоска</a:t>
            </a:r>
          </a:p>
          <a:p>
            <a:pPr marL="965092" marR="0" lvl="4" indent="0" algn="l" defTabSz="914400" rtl="0" eaLnBrk="1" fontAlgn="base" latinLnBrk="0" hangingPunct="1">
              <a:lnSpc>
                <a:spcPct val="100000"/>
              </a:lnSpc>
              <a:spcBef>
                <a:spcPct val="20000"/>
              </a:spcBef>
              <a:spcAft>
                <a:spcPct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Мне тайно в душу проберется,</a:t>
            </a:r>
          </a:p>
          <a:p>
            <a:pPr marL="965092" marR="0" lvl="4" indent="0" algn="l" defTabSz="914400" rtl="0" eaLnBrk="1" fontAlgn="base" latinLnBrk="0" hangingPunct="1">
              <a:lnSpc>
                <a:spcPct val="100000"/>
              </a:lnSpc>
              <a:spcBef>
                <a:spcPct val="20000"/>
              </a:spcBef>
              <a:spcAft>
                <a:spcPct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Я вглядываюсь в облака,</a:t>
            </a:r>
          </a:p>
          <a:p>
            <a:pPr marL="965092" marR="0" lvl="4" indent="0" algn="l" defTabSz="914400" rtl="0" eaLnBrk="1" fontAlgn="base" latinLnBrk="0" hangingPunct="1">
              <a:lnSpc>
                <a:spcPct val="100000"/>
              </a:lnSpc>
              <a:spcBef>
                <a:spcPct val="20000"/>
              </a:spcBef>
              <a:spcAft>
                <a:spcPct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Пока душа не улыбнется.</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ru-RU" sz="2400" b="1" i="1" u="none" strike="noStrike" kern="0" cap="none" spc="0" normalizeH="0" baseline="0" noProof="0" dirty="0">
              <a:ln>
                <a:noFill/>
              </a:ln>
              <a:solidFill>
                <a:srgbClr val="2365C7"/>
              </a:solidFill>
              <a:effectLst/>
              <a:uLnTx/>
              <a:uFillTx/>
              <a:latin typeface="Arial"/>
              <a:ea typeface="+mn-ea"/>
              <a:cs typeface="Arial"/>
            </a:endParaRPr>
          </a:p>
        </p:txBody>
      </p:sp>
    </p:spTree>
    <p:extLst>
      <p:ext uri="{BB962C8B-B14F-4D97-AF65-F5344CB8AC3E}">
        <p14:creationId xmlns:p14="http://schemas.microsoft.com/office/powerpoint/2010/main" xmlns="" val="3781364149"/>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281" y="0"/>
            <a:ext cx="4001484" cy="492443"/>
          </a:xfrm>
        </p:spPr>
        <p:txBody>
          <a:bodyPr/>
          <a:lstStyle/>
          <a:p>
            <a:pPr algn="ctr"/>
            <a:r>
              <a:rPr lang="ru-RU" sz="3200" dirty="0" smtClean="0">
                <a:latin typeface="Times New Roman" pitchFamily="18" charset="0"/>
                <a:cs typeface="Times New Roman" pitchFamily="18" charset="0"/>
              </a:rPr>
              <a:t>       Футуризм</a:t>
            </a:r>
            <a:endParaRPr lang="ru-RU" sz="3200" dirty="0">
              <a:latin typeface="Times New Roman" pitchFamily="18" charset="0"/>
              <a:cs typeface="Times New Roman" pitchFamily="18" charset="0"/>
            </a:endParaRPr>
          </a:p>
        </p:txBody>
      </p:sp>
      <p:pic>
        <p:nvPicPr>
          <p:cNvPr id="4" name="Объект 3"/>
          <p:cNvPicPr>
            <a:picLocks noGrp="1" noChangeAspect="1"/>
          </p:cNvPicPr>
          <p:nvPr>
            <p:ph idx="4294967295"/>
          </p:nvPr>
        </p:nvPicPr>
        <p:blipFill>
          <a:blip r:embed="rId2"/>
          <a:stretch>
            <a:fillRect/>
          </a:stretch>
        </p:blipFill>
        <p:spPr>
          <a:xfrm>
            <a:off x="371475" y="600074"/>
            <a:ext cx="2292350" cy="2454275"/>
          </a:xfrm>
          <a:prstGeom prst="rect">
            <a:avLst/>
          </a:prstGeom>
        </p:spPr>
      </p:pic>
      <p:sp>
        <p:nvSpPr>
          <p:cNvPr id="5" name="TextBox 4"/>
          <p:cNvSpPr txBox="1"/>
          <p:nvPr/>
        </p:nvSpPr>
        <p:spPr>
          <a:xfrm>
            <a:off x="2933701" y="733096"/>
            <a:ext cx="2366994" cy="2206411"/>
          </a:xfrm>
          <a:prstGeom prst="rect">
            <a:avLst/>
          </a:prstGeom>
          <a:noFill/>
        </p:spPr>
        <p:txBody>
          <a:bodyPr wrap="square" lIns="51472" tIns="25736" rIns="51472" bIns="25736" rtlCol="0">
            <a:spAutoFit/>
          </a:bodyPr>
          <a:lstStyle/>
          <a:p>
            <a:pPr algn="ctr"/>
            <a:r>
              <a:rPr lang="ru-RU" sz="2000" dirty="0" smtClean="0">
                <a:solidFill>
                  <a:srgbClr val="0070C0"/>
                </a:solidFill>
                <a:latin typeface="Times New Roman" pitchFamily="18" charset="0"/>
                <a:cs typeface="Times New Roman" pitchFamily="18" charset="0"/>
              </a:rPr>
              <a:t>Алексей  </a:t>
            </a:r>
            <a:r>
              <a:rPr lang="ru-RU" sz="2000" dirty="0">
                <a:solidFill>
                  <a:srgbClr val="0070C0"/>
                </a:solidFill>
                <a:latin typeface="Times New Roman" pitchFamily="18" charset="0"/>
                <a:cs typeface="Times New Roman" pitchFamily="18" charset="0"/>
              </a:rPr>
              <a:t>Крученых, Давид </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Бурлюк</a:t>
            </a:r>
            <a:r>
              <a:rPr lang="ru-RU" sz="2000" dirty="0">
                <a:solidFill>
                  <a:srgbClr val="0070C0"/>
                </a:solidFill>
                <a:latin typeface="Times New Roman" pitchFamily="18" charset="0"/>
                <a:cs typeface="Times New Roman" pitchFamily="18" charset="0"/>
              </a:rPr>
              <a:t>, Владимир Маяковский, Николай </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Бурлюк</a:t>
            </a:r>
            <a:r>
              <a:rPr lang="ru-RU" sz="2000" dirty="0">
                <a:solidFill>
                  <a:srgbClr val="0070C0"/>
                </a:solidFill>
                <a:latin typeface="Times New Roman" pitchFamily="18" charset="0"/>
                <a:cs typeface="Times New Roman" pitchFamily="18" charset="0"/>
              </a:rPr>
              <a:t>, Бенедикт </a:t>
            </a:r>
            <a:r>
              <a:rPr lang="ru-RU" sz="2000" dirty="0" smtClean="0">
                <a:solidFill>
                  <a:srgbClr val="0070C0"/>
                </a:solidFill>
                <a:latin typeface="Times New Roman" pitchFamily="18" charset="0"/>
                <a:cs typeface="Times New Roman" pitchFamily="18" charset="0"/>
              </a:rPr>
              <a:t>  Лившиц</a:t>
            </a:r>
            <a:r>
              <a:rPr lang="ru-RU" sz="2000" dirty="0">
                <a:solidFill>
                  <a:srgbClr val="0070C0"/>
                </a:solidFill>
                <a:latin typeface="Times New Roman" pitchFamily="18" charset="0"/>
                <a:cs typeface="Times New Roman" pitchFamily="18" charset="0"/>
              </a:rPr>
              <a:t>. </a:t>
            </a:r>
            <a:r>
              <a:rPr lang="ru-RU" sz="2000" dirty="0" smtClean="0">
                <a:solidFill>
                  <a:srgbClr val="0070C0"/>
                </a:solidFill>
                <a:latin typeface="Times New Roman" pitchFamily="18" charset="0"/>
                <a:cs typeface="Times New Roman" pitchFamily="18" charset="0"/>
              </a:rPr>
              <a:t>1912.</a:t>
            </a:r>
            <a:endParaRPr lang="ru-RU" sz="2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98475867"/>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95275" y="211567"/>
            <a:ext cx="5181600" cy="2760408"/>
          </a:xfrm>
          <a:prstGeom prst="rect">
            <a:avLst/>
          </a:prstGeom>
        </p:spPr>
        <p:txBody>
          <a:bodyPr wrap="square" lIns="51472" tIns="25736" rIns="51472" bIns="25736">
            <a:spAutoFit/>
          </a:bodyPr>
          <a:lstStyle/>
          <a:p>
            <a:pPr indent="253069" algn="just"/>
            <a:r>
              <a:rPr lang="ru-RU" sz="1100" dirty="0">
                <a:solidFill>
                  <a:srgbClr val="0070C0"/>
                </a:solidFill>
                <a:latin typeface="Times New Roman" panose="02020603050405020304" pitchFamily="18" charset="0"/>
                <a:ea typeface="Times New Roman" panose="02020603050405020304" pitchFamily="18" charset="0"/>
              </a:rPr>
              <a:t>Футуризм (итал. «</a:t>
            </a:r>
            <a:r>
              <a:rPr lang="ru-RU" sz="1100" dirty="0" err="1">
                <a:solidFill>
                  <a:srgbClr val="0070C0"/>
                </a:solidFill>
                <a:latin typeface="Times New Roman" panose="02020603050405020304" pitchFamily="18" charset="0"/>
                <a:ea typeface="Times New Roman" panose="02020603050405020304" pitchFamily="18" charset="0"/>
              </a:rPr>
              <a:t>futurismo</a:t>
            </a:r>
            <a:r>
              <a:rPr lang="ru-RU" sz="1100" dirty="0">
                <a:solidFill>
                  <a:srgbClr val="0070C0"/>
                </a:solidFill>
                <a:latin typeface="Times New Roman" panose="02020603050405020304" pitchFamily="18" charset="0"/>
                <a:ea typeface="Times New Roman" panose="02020603050405020304" pitchFamily="18" charset="0"/>
              </a:rPr>
              <a:t>» от лат. «</a:t>
            </a:r>
            <a:r>
              <a:rPr lang="ru-RU" sz="1100" dirty="0" err="1">
                <a:solidFill>
                  <a:srgbClr val="0070C0"/>
                </a:solidFill>
                <a:latin typeface="Times New Roman" panose="02020603050405020304" pitchFamily="18" charset="0"/>
                <a:ea typeface="Times New Roman" panose="02020603050405020304" pitchFamily="18" charset="0"/>
              </a:rPr>
              <a:t>futurum</a:t>
            </a:r>
            <a:r>
              <a:rPr lang="ru-RU" sz="1100" dirty="0">
                <a:solidFill>
                  <a:srgbClr val="0070C0"/>
                </a:solidFill>
                <a:latin typeface="Times New Roman" panose="02020603050405020304" pitchFamily="18" charset="0"/>
                <a:ea typeface="Times New Roman" panose="02020603050405020304" pitchFamily="18" charset="0"/>
              </a:rPr>
              <a:t>» – будущее) – литературное течение 1910-х – начала 1920-х XX века, входящее в направление авангардизм (от фр. «</a:t>
            </a:r>
            <a:r>
              <a:rPr lang="ru-RU" sz="1100" dirty="0" err="1">
                <a:solidFill>
                  <a:srgbClr val="0070C0"/>
                </a:solidFill>
                <a:latin typeface="Times New Roman" panose="02020603050405020304" pitchFamily="18" charset="0"/>
                <a:ea typeface="Times New Roman" panose="02020603050405020304" pitchFamily="18" charset="0"/>
              </a:rPr>
              <a:t>avant-garde</a:t>
            </a:r>
            <a:r>
              <a:rPr lang="ru-RU" sz="1100" dirty="0">
                <a:solidFill>
                  <a:srgbClr val="0070C0"/>
                </a:solidFill>
                <a:latin typeface="Times New Roman" panose="02020603050405020304" pitchFamily="18" charset="0"/>
                <a:ea typeface="Times New Roman" panose="02020603050405020304" pitchFamily="18" charset="0"/>
              </a:rPr>
              <a:t>» – передовой отряд). Наиболее полно футуризм проявил себя в Италии (родине футуризма) и России. Также футуристическое искусство было представлено и в других европейских странах – Германии, Англии, Франции, Польше. Футуризм заявил о себе в литературе, живописи, скульптуре, в меньшей степени в музыке.</a:t>
            </a:r>
          </a:p>
          <a:p>
            <a:pPr algn="just"/>
            <a:r>
              <a:rPr lang="ru-RU" sz="1100" dirty="0" smtClean="0">
                <a:solidFill>
                  <a:srgbClr val="0070C0"/>
                </a:solidFill>
                <a:latin typeface="Times New Roman" panose="02020603050405020304" pitchFamily="18" charset="0"/>
                <a:ea typeface="Times New Roman" panose="02020603050405020304" pitchFamily="18" charset="0"/>
              </a:rPr>
              <a:t>        Если </a:t>
            </a:r>
            <a:r>
              <a:rPr lang="ru-RU" sz="1100" dirty="0">
                <a:solidFill>
                  <a:srgbClr val="0070C0"/>
                </a:solidFill>
                <a:latin typeface="Times New Roman" panose="02020603050405020304" pitchFamily="18" charset="0"/>
                <a:ea typeface="Times New Roman" panose="02020603050405020304" pitchFamily="18" charset="0"/>
              </a:rPr>
              <a:t>сопоставить итальянский и русский футуризм, то сразу будет видно, что объединяет их отказ от старой культуры, классического наследия, презрение к «здравому смыслу», обывательскому сознанию, устремленность в будущее, бунтарство, преклонение перед скоростью, техникой, индустриальный урбанизм, отказ от «окостеневшего» языка, эксперименты со словом и синтаксисом. При этом были и принципиальные различия. У русских футуристов не было милитаристских, шовинистических, колониальных настроений. Налицо разная степень агрессивности: русские футуристы скорее играли в ниспровергателей, до актов вандализма никогда не доходили.</a:t>
            </a:r>
            <a:endParaRPr lang="ru-RU" sz="1100" dirty="0">
              <a:solidFill>
                <a:srgbClr val="0070C0"/>
              </a:solidFill>
            </a:endParaRPr>
          </a:p>
        </p:txBody>
      </p:sp>
      <p:sp>
        <p:nvSpPr>
          <p:cNvPr id="3" name="Прямоугольник 2"/>
          <p:cNvSpPr/>
          <p:nvPr/>
        </p:nvSpPr>
        <p:spPr>
          <a:xfrm>
            <a:off x="168256" y="122227"/>
            <a:ext cx="5429288"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157615827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57176" y="162242"/>
            <a:ext cx="5238750" cy="2852741"/>
          </a:xfrm>
          <a:prstGeom prst="rect">
            <a:avLst/>
          </a:prstGeom>
        </p:spPr>
        <p:txBody>
          <a:bodyPr wrap="square" lIns="51472" tIns="25736" rIns="51472" bIns="25736">
            <a:spAutoFit/>
          </a:bodyPr>
          <a:lstStyle/>
          <a:p>
            <a:pPr indent="253069" algn="just"/>
            <a:r>
              <a:rPr lang="ru-RU" sz="1300" dirty="0">
                <a:solidFill>
                  <a:srgbClr val="0070C0"/>
                </a:solidFill>
                <a:latin typeface="Times New Roman" panose="02020603050405020304" pitchFamily="18" charset="0"/>
                <a:ea typeface="Times New Roman" panose="02020603050405020304" pitchFamily="18" charset="0"/>
              </a:rPr>
              <a:t>Русские футуристы были гораздо в меньшей степени политизированы. </a:t>
            </a:r>
            <a:r>
              <a:rPr lang="ru-RU" sz="1300" dirty="0" smtClean="0">
                <a:solidFill>
                  <a:srgbClr val="0070C0"/>
                </a:solidFill>
                <a:latin typeface="Times New Roman" panose="02020603050405020304" pitchFamily="18" charset="0"/>
                <a:ea typeface="Times New Roman" panose="02020603050405020304" pitchFamily="18" charset="0"/>
              </a:rPr>
              <a:t> Их  революционность  проявлялась  в  большей   мере </a:t>
            </a:r>
            <a:r>
              <a:rPr lang="ru-RU" sz="1300" dirty="0">
                <a:solidFill>
                  <a:srgbClr val="0070C0"/>
                </a:solidFill>
                <a:latin typeface="Times New Roman" panose="02020603050405020304" pitchFamily="18" charset="0"/>
                <a:ea typeface="Times New Roman" panose="02020603050405020304" pitchFamily="18" charset="0"/>
              </a:rPr>
              <a:t>в эстетической сфере. В России течение начало формироваться в 1910-1911 годах. Его представители: Давид и Николай </a:t>
            </a:r>
            <a:r>
              <a:rPr lang="ru-RU" sz="1300" dirty="0" err="1">
                <a:solidFill>
                  <a:srgbClr val="0070C0"/>
                </a:solidFill>
                <a:latin typeface="Times New Roman" panose="02020603050405020304" pitchFamily="18" charset="0"/>
                <a:ea typeface="Times New Roman" panose="02020603050405020304" pitchFamily="18" charset="0"/>
              </a:rPr>
              <a:t>Бурлюки</a:t>
            </a:r>
            <a:r>
              <a:rPr lang="ru-RU" sz="1300" dirty="0">
                <a:solidFill>
                  <a:srgbClr val="0070C0"/>
                </a:solidFill>
                <a:latin typeface="Times New Roman" panose="02020603050405020304" pitchFamily="18" charset="0"/>
                <a:ea typeface="Times New Roman" panose="02020603050405020304" pitchFamily="18" charset="0"/>
              </a:rPr>
              <a:t>, Владимир Маяковский, </a:t>
            </a:r>
            <a:r>
              <a:rPr lang="ru-RU" sz="1300" dirty="0" err="1">
                <a:solidFill>
                  <a:srgbClr val="0070C0"/>
                </a:solidFill>
                <a:latin typeface="Times New Roman" panose="02020603050405020304" pitchFamily="18" charset="0"/>
                <a:ea typeface="Times New Roman" panose="02020603050405020304" pitchFamily="18" charset="0"/>
              </a:rPr>
              <a:t>Велимир</a:t>
            </a:r>
            <a:r>
              <a:rPr lang="ru-RU" sz="1300" dirty="0">
                <a:solidFill>
                  <a:srgbClr val="0070C0"/>
                </a:solidFill>
                <a:latin typeface="Times New Roman" panose="02020603050405020304" pitchFamily="18" charset="0"/>
                <a:ea typeface="Times New Roman" panose="02020603050405020304" pitchFamily="18" charset="0"/>
              </a:rPr>
              <a:t> Хлебников, Елена </a:t>
            </a:r>
            <a:r>
              <a:rPr lang="ru-RU" sz="1300" dirty="0" err="1">
                <a:solidFill>
                  <a:srgbClr val="0070C0"/>
                </a:solidFill>
                <a:latin typeface="Times New Roman" panose="02020603050405020304" pitchFamily="18" charset="0"/>
                <a:ea typeface="Times New Roman" panose="02020603050405020304" pitchFamily="18" charset="0"/>
              </a:rPr>
              <a:t>Гуро</a:t>
            </a:r>
            <a:r>
              <a:rPr lang="ru-RU" sz="1300" dirty="0">
                <a:solidFill>
                  <a:srgbClr val="0070C0"/>
                </a:solidFill>
                <a:latin typeface="Times New Roman" panose="02020603050405020304" pitchFamily="18" charset="0"/>
                <a:ea typeface="Times New Roman" panose="02020603050405020304" pitchFamily="18" charset="0"/>
              </a:rPr>
              <a:t>, Алексей Крученых, Василий Каменский, Бенедикт Лившиц, Игорь Северянин, Вадим </a:t>
            </a:r>
            <a:r>
              <a:rPr lang="ru-RU" sz="1300" dirty="0" err="1">
                <a:solidFill>
                  <a:srgbClr val="0070C0"/>
                </a:solidFill>
                <a:latin typeface="Times New Roman" panose="02020603050405020304" pitchFamily="18" charset="0"/>
                <a:ea typeface="Times New Roman" panose="02020603050405020304" pitchFamily="18" charset="0"/>
              </a:rPr>
              <a:t>Шершеневич</a:t>
            </a:r>
            <a:r>
              <a:rPr lang="ru-RU" sz="1300" dirty="0">
                <a:solidFill>
                  <a:srgbClr val="0070C0"/>
                </a:solidFill>
                <a:latin typeface="Times New Roman" panose="02020603050405020304" pitchFamily="18" charset="0"/>
                <a:ea typeface="Times New Roman" panose="02020603050405020304" pitchFamily="18" charset="0"/>
              </a:rPr>
              <a:t>, Сергей Бобров и др. Существовали четыре основные группы футуристов.</a:t>
            </a:r>
          </a:p>
          <a:p>
            <a:pPr indent="253069" algn="just"/>
            <a:r>
              <a:rPr lang="ru-RU" sz="1300" dirty="0">
                <a:solidFill>
                  <a:srgbClr val="0070C0"/>
                </a:solidFill>
                <a:latin typeface="Times New Roman" panose="02020603050405020304" pitchFamily="18" charset="0"/>
                <a:ea typeface="Times New Roman" panose="02020603050405020304" pitchFamily="18" charset="0"/>
              </a:rPr>
              <a:t>Первая имела три названия: «</a:t>
            </a:r>
            <a:r>
              <a:rPr lang="ru-RU" sz="1300" dirty="0" err="1">
                <a:solidFill>
                  <a:srgbClr val="0070C0"/>
                </a:solidFill>
                <a:latin typeface="Times New Roman" panose="02020603050405020304" pitchFamily="18" charset="0"/>
                <a:ea typeface="Times New Roman" panose="02020603050405020304" pitchFamily="18" charset="0"/>
              </a:rPr>
              <a:t>Гилея</a:t>
            </a:r>
            <a:r>
              <a:rPr lang="ru-RU" sz="1300" dirty="0">
                <a:solidFill>
                  <a:srgbClr val="0070C0"/>
                </a:solidFill>
                <a:latin typeface="Times New Roman" panose="02020603050405020304" pitchFamily="18" charset="0"/>
                <a:ea typeface="Times New Roman" panose="02020603050405020304" pitchFamily="18" charset="0"/>
              </a:rPr>
              <a:t>», </a:t>
            </a:r>
            <a:r>
              <a:rPr lang="ru-RU" sz="1300" dirty="0" err="1">
                <a:solidFill>
                  <a:srgbClr val="0070C0"/>
                </a:solidFill>
                <a:latin typeface="Times New Roman" panose="02020603050405020304" pitchFamily="18" charset="0"/>
                <a:ea typeface="Times New Roman" panose="02020603050405020304" pitchFamily="18" charset="0"/>
              </a:rPr>
              <a:t>кубофутуристы</a:t>
            </a:r>
            <a:r>
              <a:rPr lang="ru-RU" sz="1300" dirty="0">
                <a:solidFill>
                  <a:srgbClr val="0070C0"/>
                </a:solidFill>
                <a:latin typeface="Times New Roman" panose="02020603050405020304" pitchFamily="18" charset="0"/>
                <a:ea typeface="Times New Roman" panose="02020603050405020304" pitchFamily="18" charset="0"/>
              </a:rPr>
              <a:t>, «</a:t>
            </a:r>
            <a:r>
              <a:rPr lang="ru-RU" sz="1300" dirty="0" err="1">
                <a:solidFill>
                  <a:srgbClr val="0070C0"/>
                </a:solidFill>
                <a:latin typeface="Times New Roman" panose="02020603050405020304" pitchFamily="18" charset="0"/>
                <a:ea typeface="Times New Roman" panose="02020603050405020304" pitchFamily="18" charset="0"/>
              </a:rPr>
              <a:t>будетляне</a:t>
            </a:r>
            <a:r>
              <a:rPr lang="ru-RU" sz="1300" dirty="0">
                <a:solidFill>
                  <a:srgbClr val="0070C0"/>
                </a:solidFill>
                <a:latin typeface="Times New Roman" panose="02020603050405020304" pitchFamily="18" charset="0"/>
                <a:ea typeface="Times New Roman" panose="02020603050405020304" pitchFamily="18" charset="0"/>
              </a:rPr>
              <a:t>». Вторая </a:t>
            </a:r>
            <a:r>
              <a:rPr lang="ru-RU" sz="1300" dirty="0" smtClean="0">
                <a:solidFill>
                  <a:srgbClr val="0070C0"/>
                </a:solidFill>
                <a:latin typeface="Times New Roman" panose="02020603050405020304" pitchFamily="18" charset="0"/>
                <a:ea typeface="Times New Roman" panose="02020603050405020304" pitchFamily="18" charset="0"/>
              </a:rPr>
              <a:t> линия  в </a:t>
            </a:r>
            <a:r>
              <a:rPr lang="ru-RU" sz="1300" dirty="0">
                <a:solidFill>
                  <a:srgbClr val="0070C0"/>
                </a:solidFill>
                <a:latin typeface="Times New Roman" panose="02020603050405020304" pitchFamily="18" charset="0"/>
                <a:ea typeface="Times New Roman" panose="02020603050405020304" pitchFamily="18" charset="0"/>
              </a:rPr>
              <a:t>русском футуризме – эгофутуризм, который возникает в 1911 году. Само название декларирует установку на индивидуализм и самовосхваление и переводится как «я – будущее». Эгофутуризм практически </a:t>
            </a:r>
            <a:r>
              <a:rPr lang="ru-RU" sz="1300" dirty="0" smtClean="0">
                <a:solidFill>
                  <a:srgbClr val="0070C0"/>
                </a:solidFill>
                <a:latin typeface="Times New Roman" panose="02020603050405020304" pitchFamily="18" charset="0"/>
                <a:ea typeface="Times New Roman" panose="02020603050405020304" pitchFamily="18" charset="0"/>
              </a:rPr>
              <a:t>    воплощается     в     творчестве     одного     человека    – </a:t>
            </a:r>
          </a:p>
          <a:p>
            <a:pPr algn="just"/>
            <a:r>
              <a:rPr lang="ru-RU" sz="1300" dirty="0" smtClean="0">
                <a:solidFill>
                  <a:srgbClr val="0070C0"/>
                </a:solidFill>
                <a:latin typeface="Times New Roman" panose="02020603050405020304" pitchFamily="18" charset="0"/>
                <a:ea typeface="Times New Roman" panose="02020603050405020304" pitchFamily="18" charset="0"/>
              </a:rPr>
              <a:t>И</a:t>
            </a:r>
            <a:r>
              <a:rPr lang="ru-RU" sz="1300" dirty="0">
                <a:solidFill>
                  <a:srgbClr val="0070C0"/>
                </a:solidFill>
                <a:latin typeface="Times New Roman" panose="02020603050405020304" pitchFamily="18" charset="0"/>
                <a:ea typeface="Times New Roman" panose="02020603050405020304" pitchFamily="18" charset="0"/>
              </a:rPr>
              <a:t>. Северянина.</a:t>
            </a:r>
          </a:p>
        </p:txBody>
      </p:sp>
      <p:sp>
        <p:nvSpPr>
          <p:cNvPr id="3" name="Прямоугольник 2"/>
          <p:cNvSpPr/>
          <p:nvPr/>
        </p:nvSpPr>
        <p:spPr>
          <a:xfrm>
            <a:off x="168256" y="122227"/>
            <a:ext cx="5429288"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2008740337"/>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436" y="0"/>
            <a:ext cx="4001484" cy="492443"/>
          </a:xfrm>
        </p:spPr>
        <p:txBody>
          <a:bodyPr/>
          <a:lstStyle/>
          <a:p>
            <a:pPr algn="ctr"/>
            <a:r>
              <a:rPr lang="ru-RU" sz="3200" dirty="0" err="1" smtClean="0">
                <a:latin typeface="Times New Roman" pitchFamily="18" charset="0"/>
                <a:cs typeface="Times New Roman" pitchFamily="18" charset="0"/>
              </a:rPr>
              <a:t>В.Хлебников</a:t>
            </a:r>
            <a:endParaRPr lang="ru-RU" sz="3200" dirty="0">
              <a:latin typeface="Times New Roman" pitchFamily="18" charset="0"/>
              <a:cs typeface="Times New Roman" pitchFamily="18" charset="0"/>
            </a:endParaRPr>
          </a:p>
        </p:txBody>
      </p:sp>
      <p:sp>
        <p:nvSpPr>
          <p:cNvPr id="3" name="Объект 2"/>
          <p:cNvSpPr>
            <a:spLocks noGrp="1"/>
          </p:cNvSpPr>
          <p:nvPr>
            <p:ph type="body" idx="1"/>
          </p:nvPr>
        </p:nvSpPr>
        <p:spPr>
          <a:xfrm>
            <a:off x="-587270" y="629602"/>
            <a:ext cx="4555330" cy="2758123"/>
          </a:xfrm>
        </p:spPr>
        <p:txBody>
          <a:bodyPr>
            <a:normAutofit/>
          </a:bodyPr>
          <a:lstStyle/>
          <a:p>
            <a:pPr marL="1025142" lvl="4" indent="0">
              <a:lnSpc>
                <a:spcPts val="1500"/>
              </a:lnSpc>
              <a:buNone/>
            </a:pPr>
            <a:r>
              <a:rPr lang="ru-RU" sz="1500" dirty="0">
                <a:latin typeface="Times New Roman" panose="02020603050405020304" pitchFamily="18" charset="0"/>
                <a:ea typeface="Times New Roman" panose="02020603050405020304" pitchFamily="18" charset="0"/>
              </a:rPr>
              <a:t>Вечер. Тени.</a:t>
            </a:r>
          </a:p>
          <a:p>
            <a:pPr marL="1025142" lvl="4" indent="0">
              <a:lnSpc>
                <a:spcPts val="1500"/>
              </a:lnSpc>
              <a:buNone/>
            </a:pPr>
            <a:r>
              <a:rPr lang="ru-RU" sz="1500" dirty="0">
                <a:latin typeface="Times New Roman" panose="02020603050405020304" pitchFamily="18" charset="0"/>
                <a:ea typeface="Times New Roman" panose="02020603050405020304" pitchFamily="18" charset="0"/>
              </a:rPr>
              <a:t>Сени. Лени.</a:t>
            </a:r>
          </a:p>
          <a:p>
            <a:pPr marL="1025142" lvl="4" indent="0">
              <a:lnSpc>
                <a:spcPts val="1500"/>
              </a:lnSpc>
              <a:buNone/>
            </a:pPr>
            <a:r>
              <a:rPr lang="ru-RU" sz="1500" dirty="0">
                <a:latin typeface="Times New Roman" panose="02020603050405020304" pitchFamily="18" charset="0"/>
                <a:ea typeface="Times New Roman" panose="02020603050405020304" pitchFamily="18" charset="0"/>
              </a:rPr>
              <a:t>Мы сидели, вечер </a:t>
            </a:r>
            <a:r>
              <a:rPr lang="ru-RU" sz="1500" dirty="0" err="1">
                <a:latin typeface="Times New Roman" panose="02020603050405020304" pitchFamily="18" charset="0"/>
                <a:ea typeface="Times New Roman" panose="02020603050405020304" pitchFamily="18" charset="0"/>
              </a:rPr>
              <a:t>пья</a:t>
            </a:r>
            <a:r>
              <a:rPr lang="ru-RU" sz="1500" dirty="0">
                <a:latin typeface="Times New Roman" panose="02020603050405020304" pitchFamily="18" charset="0"/>
                <a:ea typeface="Times New Roman" panose="02020603050405020304" pitchFamily="18" charset="0"/>
              </a:rPr>
              <a:t>.</a:t>
            </a:r>
          </a:p>
          <a:p>
            <a:pPr marL="1025142" lvl="4" indent="0">
              <a:lnSpc>
                <a:spcPts val="1500"/>
              </a:lnSpc>
              <a:buNone/>
            </a:pPr>
            <a:r>
              <a:rPr lang="ru-RU" sz="1500" dirty="0">
                <a:latin typeface="Times New Roman" panose="02020603050405020304" pitchFamily="18" charset="0"/>
                <a:ea typeface="Times New Roman" panose="02020603050405020304" pitchFamily="18" charset="0"/>
              </a:rPr>
              <a:t>В каждом глазе - бег </a:t>
            </a:r>
            <a:r>
              <a:rPr lang="ru-RU" sz="1500" dirty="0" smtClean="0">
                <a:latin typeface="Times New Roman" panose="02020603050405020304" pitchFamily="18" charset="0"/>
                <a:ea typeface="Times New Roman" panose="02020603050405020304" pitchFamily="18" charset="0"/>
              </a:rPr>
              <a:t>оленя,</a:t>
            </a:r>
            <a:endParaRPr lang="ru-RU" sz="1500" dirty="0">
              <a:latin typeface="Times New Roman" panose="02020603050405020304" pitchFamily="18" charset="0"/>
              <a:ea typeface="Times New Roman" panose="02020603050405020304" pitchFamily="18" charset="0"/>
            </a:endParaRPr>
          </a:p>
          <a:p>
            <a:pPr marL="1025142" lvl="4" indent="0">
              <a:lnSpc>
                <a:spcPts val="1500"/>
              </a:lnSpc>
              <a:buNone/>
            </a:pPr>
            <a:r>
              <a:rPr lang="ru-RU" sz="1500" dirty="0">
                <a:latin typeface="Times New Roman" panose="02020603050405020304" pitchFamily="18" charset="0"/>
                <a:ea typeface="Times New Roman" panose="02020603050405020304" pitchFamily="18" charset="0"/>
              </a:rPr>
              <a:t>В каждом взоре - </a:t>
            </a:r>
            <a:r>
              <a:rPr lang="ru-RU" sz="1500" dirty="0" smtClean="0">
                <a:latin typeface="Times New Roman" panose="02020603050405020304" pitchFamily="18" charset="0"/>
                <a:ea typeface="Times New Roman" panose="02020603050405020304" pitchFamily="18" charset="0"/>
              </a:rPr>
              <a:t>лёт </a:t>
            </a:r>
            <a:r>
              <a:rPr lang="ru-RU" sz="1500" dirty="0">
                <a:latin typeface="Times New Roman" panose="02020603050405020304" pitchFamily="18" charset="0"/>
                <a:ea typeface="Times New Roman" panose="02020603050405020304" pitchFamily="18" charset="0"/>
              </a:rPr>
              <a:t>копья.</a:t>
            </a:r>
          </a:p>
          <a:p>
            <a:pPr marL="1025142" lvl="4" indent="0">
              <a:lnSpc>
                <a:spcPts val="1500"/>
              </a:lnSpc>
              <a:buNone/>
            </a:pPr>
            <a:r>
              <a:rPr lang="ru-RU" sz="1500" dirty="0">
                <a:latin typeface="Times New Roman" panose="02020603050405020304" pitchFamily="18" charset="0"/>
                <a:ea typeface="Times New Roman" panose="02020603050405020304" pitchFamily="18" charset="0"/>
              </a:rPr>
              <a:t>И когда на закате кипела вселенская ярь,</a:t>
            </a:r>
          </a:p>
          <a:p>
            <a:pPr marL="1025142" lvl="4" indent="0">
              <a:lnSpc>
                <a:spcPts val="1500"/>
              </a:lnSpc>
              <a:buNone/>
            </a:pPr>
            <a:r>
              <a:rPr lang="ru-RU" sz="1500" dirty="0">
                <a:latin typeface="Times New Roman" panose="02020603050405020304" pitchFamily="18" charset="0"/>
                <a:ea typeface="Times New Roman" panose="02020603050405020304" pitchFamily="18" charset="0"/>
              </a:rPr>
              <a:t>Из лавчонки вылетел мальчонка,</a:t>
            </a:r>
          </a:p>
          <a:p>
            <a:pPr marL="1025142" lvl="4" indent="0">
              <a:lnSpc>
                <a:spcPts val="1500"/>
              </a:lnSpc>
              <a:buNone/>
            </a:pPr>
            <a:r>
              <a:rPr lang="ru-RU" sz="1500" dirty="0">
                <a:latin typeface="Times New Roman" panose="02020603050405020304" pitchFamily="18" charset="0"/>
                <a:ea typeface="Times New Roman" panose="02020603050405020304" pitchFamily="18" charset="0"/>
              </a:rPr>
              <a:t>Провожаемый возгласом: "Жарь!"</a:t>
            </a:r>
          </a:p>
          <a:p>
            <a:pPr marL="1025142" lvl="4" indent="0">
              <a:lnSpc>
                <a:spcPts val="1500"/>
              </a:lnSpc>
              <a:buNone/>
            </a:pPr>
            <a:r>
              <a:rPr lang="ru-RU" sz="1500" dirty="0">
                <a:latin typeface="Times New Roman" panose="02020603050405020304" pitchFamily="18" charset="0"/>
                <a:ea typeface="Times New Roman" panose="02020603050405020304" pitchFamily="18" charset="0"/>
              </a:rPr>
              <a:t>И скорее справа, чем правый,</a:t>
            </a:r>
          </a:p>
          <a:p>
            <a:pPr marL="1025142" lvl="4" indent="0">
              <a:lnSpc>
                <a:spcPts val="1500"/>
              </a:lnSpc>
              <a:buNone/>
            </a:pPr>
            <a:r>
              <a:rPr lang="ru-RU" sz="1500" dirty="0">
                <a:latin typeface="Times New Roman" panose="02020603050405020304" pitchFamily="18" charset="0"/>
                <a:ea typeface="Times New Roman" panose="02020603050405020304" pitchFamily="18" charset="0"/>
              </a:rPr>
              <a:t>Я был более слово, чем слева.</a:t>
            </a:r>
          </a:p>
          <a:p>
            <a:endParaRPr lang="ru-RU" dirty="0"/>
          </a:p>
        </p:txBody>
      </p:sp>
      <p:pic>
        <p:nvPicPr>
          <p:cNvPr id="1026" name="Picture 2" descr="C:\Documents and Settings\Администратор\Рабочий стол\Замира(3)\unnamed.jpg"/>
          <p:cNvPicPr>
            <a:picLocks noChangeAspect="1" noChangeArrowheads="1"/>
          </p:cNvPicPr>
          <p:nvPr/>
        </p:nvPicPr>
        <p:blipFill>
          <a:blip r:embed="rId2"/>
          <a:srcRect/>
          <a:stretch>
            <a:fillRect/>
          </a:stretch>
        </p:blipFill>
        <p:spPr bwMode="auto">
          <a:xfrm>
            <a:off x="3814355" y="583474"/>
            <a:ext cx="1806756" cy="2525485"/>
          </a:xfrm>
          <a:prstGeom prst="rect">
            <a:avLst/>
          </a:prstGeom>
          <a:noFill/>
        </p:spPr>
      </p:pic>
    </p:spTree>
    <p:extLst>
      <p:ext uri="{BB962C8B-B14F-4D97-AF65-F5344CB8AC3E}">
        <p14:creationId xmlns:p14="http://schemas.microsoft.com/office/powerpoint/2010/main" xmlns="" val="4098401062"/>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906" y="0"/>
            <a:ext cx="4001484" cy="348521"/>
          </a:xfrm>
        </p:spPr>
        <p:txBody>
          <a:bodyPr>
            <a:noAutofit/>
          </a:bodyPr>
          <a:lstStyle/>
          <a:p>
            <a:pPr algn="ctr"/>
            <a:r>
              <a:rPr lang="ru-RU" sz="3200" dirty="0" smtClean="0">
                <a:latin typeface="Times New Roman" pitchFamily="18" charset="0"/>
                <a:cs typeface="Times New Roman" pitchFamily="18" charset="0"/>
              </a:rPr>
              <a:t>Итоги      урока    </a:t>
            </a:r>
            <a:endParaRPr lang="ru-RU" sz="3200" dirty="0">
              <a:latin typeface="Times New Roman" pitchFamily="18" charset="0"/>
              <a:cs typeface="Times New Roman" pitchFamily="18" charset="0"/>
            </a:endParaRPr>
          </a:p>
        </p:txBody>
      </p:sp>
      <p:sp>
        <p:nvSpPr>
          <p:cNvPr id="3" name="Объект 2"/>
          <p:cNvSpPr>
            <a:spLocks noGrp="1"/>
          </p:cNvSpPr>
          <p:nvPr>
            <p:ph type="body" idx="1"/>
          </p:nvPr>
        </p:nvSpPr>
        <p:spPr>
          <a:xfrm>
            <a:off x="260454" y="651910"/>
            <a:ext cx="5283096" cy="2439646"/>
          </a:xfrm>
        </p:spPr>
        <p:txBody>
          <a:bodyPr>
            <a:normAutofit fontScale="92500" lnSpcReduction="10000"/>
          </a:bodyPr>
          <a:lstStyle/>
          <a:p>
            <a:pPr marL="0" indent="0">
              <a:lnSpc>
                <a:spcPct val="150000"/>
              </a:lnSpc>
              <a:buNone/>
            </a:pPr>
            <a:r>
              <a:rPr lang="ru-RU" sz="1500" dirty="0">
                <a:latin typeface="Times New Roman" panose="02020603050405020304" pitchFamily="18" charset="0"/>
                <a:ea typeface="Times New Roman" panose="02020603050405020304" pitchFamily="18" charset="0"/>
              </a:rPr>
              <a:t>Поэты начала века создавали концепцию мира и человека в этом мире. </a:t>
            </a:r>
            <a:r>
              <a:rPr lang="ru-RU" sz="1500" dirty="0" smtClean="0">
                <a:latin typeface="Times New Roman" panose="02020603050405020304" pitchFamily="18" charset="0"/>
                <a:ea typeface="Times New Roman" panose="02020603050405020304" pitchFamily="18" charset="0"/>
              </a:rPr>
              <a:t>  Их постоянно преследовала  </a:t>
            </a:r>
            <a:r>
              <a:rPr lang="ru-RU" sz="1500" dirty="0">
                <a:latin typeface="Times New Roman" panose="02020603050405020304" pitchFamily="18" charset="0"/>
                <a:ea typeface="Times New Roman" panose="02020603050405020304" pitchFamily="18" charset="0"/>
              </a:rPr>
              <a:t>мысль, </a:t>
            </a:r>
            <a:r>
              <a:rPr lang="ru-RU" sz="1500" dirty="0" smtClean="0">
                <a:latin typeface="Times New Roman" panose="02020603050405020304" pitchFamily="18" charset="0"/>
                <a:ea typeface="Times New Roman" panose="02020603050405020304" pitchFamily="18" charset="0"/>
              </a:rPr>
              <a:t> что  все  создаваемое человеком   </a:t>
            </a:r>
            <a:r>
              <a:rPr lang="ru-RU" sz="1500" dirty="0">
                <a:latin typeface="Times New Roman" panose="02020603050405020304" pitchFamily="18" charset="0"/>
                <a:ea typeface="Times New Roman" panose="02020603050405020304" pitchFamily="18" charset="0"/>
              </a:rPr>
              <a:t>осознается; </a:t>
            </a:r>
            <a:r>
              <a:rPr lang="ru-RU" sz="1500" dirty="0" smtClean="0">
                <a:latin typeface="Times New Roman" panose="02020603050405020304" pitchFamily="18" charset="0"/>
                <a:ea typeface="Times New Roman" panose="02020603050405020304" pitchFamily="18" charset="0"/>
              </a:rPr>
              <a:t> есть  </a:t>
            </a:r>
            <a:r>
              <a:rPr lang="ru-RU" sz="1500" dirty="0">
                <a:latin typeface="Times New Roman" panose="02020603050405020304" pitchFamily="18" charset="0"/>
                <a:ea typeface="Times New Roman" panose="02020603050405020304" pitchFamily="18" charset="0"/>
              </a:rPr>
              <a:t>области, </a:t>
            </a:r>
            <a:r>
              <a:rPr lang="ru-RU" sz="1500" dirty="0" smtClean="0">
                <a:latin typeface="Times New Roman" panose="02020603050405020304" pitchFamily="18" charset="0"/>
                <a:ea typeface="Times New Roman" panose="02020603050405020304" pitchFamily="18" charset="0"/>
              </a:rPr>
              <a:t>  недоступные </a:t>
            </a:r>
            <a:r>
              <a:rPr lang="ru-RU" sz="1500" dirty="0" err="1" smtClean="0">
                <a:latin typeface="Times New Roman" panose="02020603050405020304" pitchFamily="18" charset="0"/>
                <a:ea typeface="Times New Roman" panose="02020603050405020304" pitchFamily="18" charset="0"/>
              </a:rPr>
              <a:t>аналити-ческому</a:t>
            </a:r>
            <a:r>
              <a:rPr lang="ru-RU" sz="1500" dirty="0" smtClean="0">
                <a:latin typeface="Times New Roman" panose="02020603050405020304" pitchFamily="18" charset="0"/>
                <a:ea typeface="Times New Roman" panose="02020603050405020304" pitchFamily="18" charset="0"/>
              </a:rPr>
              <a:t>   проникновению   </a:t>
            </a:r>
            <a:r>
              <a:rPr lang="ru-RU" sz="1500" dirty="0">
                <a:latin typeface="Times New Roman" panose="02020603050405020304" pitchFamily="18" charset="0"/>
                <a:ea typeface="Times New Roman" panose="02020603050405020304" pitchFamily="18" charset="0"/>
              </a:rPr>
              <a:t>разума.  </a:t>
            </a:r>
          </a:p>
          <a:p>
            <a:pPr>
              <a:lnSpc>
                <a:spcPct val="150000"/>
              </a:lnSpc>
            </a:pPr>
            <a:r>
              <a:rPr lang="ru-RU" sz="1500" dirty="0">
                <a:latin typeface="Times New Roman" panose="02020603050405020304" pitchFamily="18" charset="0"/>
                <a:ea typeface="Times New Roman" panose="02020603050405020304" pitchFamily="18" charset="0"/>
              </a:rPr>
              <a:t>- </a:t>
            </a:r>
            <a:r>
              <a:rPr lang="ru-RU" sz="1500" dirty="0" smtClean="0">
                <a:latin typeface="Times New Roman" panose="02020603050405020304" pitchFamily="18" charset="0"/>
                <a:ea typeface="Times New Roman" panose="02020603050405020304" pitchFamily="18" charset="0"/>
              </a:rPr>
              <a:t>О  чем  </a:t>
            </a:r>
            <a:r>
              <a:rPr lang="ru-RU" sz="1500" dirty="0">
                <a:latin typeface="Times New Roman" panose="02020603050405020304" pitchFamily="18" charset="0"/>
                <a:ea typeface="Times New Roman" panose="02020603050405020304" pitchFamily="18" charset="0"/>
              </a:rPr>
              <a:t>кричит </a:t>
            </a:r>
            <a:r>
              <a:rPr lang="ru-RU" sz="1500" dirty="0" smtClean="0">
                <a:latin typeface="Times New Roman" panose="02020603050405020304" pitchFamily="18" charset="0"/>
                <a:ea typeface="Times New Roman" panose="02020603050405020304" pitchFamily="18" charset="0"/>
              </a:rPr>
              <a:t> душа  </a:t>
            </a:r>
            <a:r>
              <a:rPr lang="ru-RU" sz="1500" smtClean="0">
                <a:latin typeface="Times New Roman" panose="02020603050405020304" pitchFamily="18" charset="0"/>
                <a:ea typeface="Times New Roman" panose="02020603050405020304" pitchFamily="18" charset="0"/>
              </a:rPr>
              <a:t>поэтов   «серебряного   </a:t>
            </a:r>
            <a:r>
              <a:rPr lang="ru-RU" sz="1500" dirty="0">
                <a:latin typeface="Times New Roman" panose="02020603050405020304" pitchFamily="18" charset="0"/>
                <a:ea typeface="Times New Roman" panose="02020603050405020304" pitchFamily="18" charset="0"/>
              </a:rPr>
              <a:t>века</a:t>
            </a:r>
            <a:r>
              <a:rPr lang="ru-RU" sz="1500" dirty="0" smtClean="0">
                <a:latin typeface="Times New Roman" panose="02020603050405020304" pitchFamily="18" charset="0"/>
                <a:ea typeface="Times New Roman" panose="02020603050405020304" pitchFamily="18" charset="0"/>
              </a:rPr>
              <a:t>»?</a:t>
            </a:r>
          </a:p>
          <a:p>
            <a:pPr marL="0" indent="0">
              <a:lnSpc>
                <a:spcPct val="150000"/>
              </a:lnSpc>
              <a:buNone/>
            </a:pPr>
            <a:r>
              <a:rPr lang="ru-RU" sz="1400" dirty="0">
                <a:latin typeface="Times New Roman" panose="02020603050405020304" pitchFamily="18" charset="0"/>
                <a:ea typeface="Times New Roman" panose="02020603050405020304" pitchFamily="18" charset="0"/>
              </a:rPr>
              <a:t>(В ощущениях поэтов звучит лейтмотив своей «потерянности», в их словах переданы мучительность и неоднозначность отношения к происходящим событиям).</a:t>
            </a:r>
          </a:p>
          <a:p>
            <a:pPr>
              <a:lnSpc>
                <a:spcPct val="150000"/>
              </a:lnSpc>
              <a:buFont typeface="Wingdings" panose="05000000000000000000" pitchFamily="2" charset="2"/>
              <a:buChar char="Ø"/>
            </a:pPr>
            <a:endParaRPr lang="ru-RU" sz="9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xmlns="" val="24537520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type="body" idx="1"/>
          </p:nvPr>
        </p:nvSpPr>
        <p:spPr>
          <a:xfrm>
            <a:off x="384279" y="386750"/>
            <a:ext cx="5130695" cy="2251675"/>
          </a:xfrm>
        </p:spPr>
        <p:txBody>
          <a:bodyPr>
            <a:normAutofit/>
          </a:bodyPr>
          <a:lstStyle/>
          <a:p>
            <a:pPr marL="0" indent="0" algn="just"/>
            <a:r>
              <a:rPr lang="ru-RU" sz="1600" dirty="0">
                <a:latin typeface="Times New Roman" panose="02020603050405020304" pitchFamily="18" charset="0"/>
                <a:ea typeface="Times New Roman" panose="02020603050405020304" pitchFamily="18" charset="0"/>
              </a:rPr>
              <a:t>- В чем особенности творчества поэтов «</a:t>
            </a:r>
            <a:r>
              <a:rPr lang="ru-RU" sz="1600" dirty="0" smtClean="0">
                <a:latin typeface="Times New Roman" panose="02020603050405020304" pitchFamily="18" charset="0"/>
                <a:ea typeface="Times New Roman" panose="02020603050405020304" pitchFamily="18" charset="0"/>
              </a:rPr>
              <a:t>серебряного века</a:t>
            </a:r>
            <a:r>
              <a:rPr lang="ru-RU" sz="1600" dirty="0">
                <a:latin typeface="Times New Roman" panose="02020603050405020304" pitchFamily="18" charset="0"/>
                <a:ea typeface="Times New Roman" panose="02020603050405020304" pitchFamily="18" charset="0"/>
              </a:rPr>
              <a:t>»?</a:t>
            </a:r>
          </a:p>
          <a:p>
            <a:pPr marL="0" lvl="0" indent="0" algn="just"/>
            <a:r>
              <a:rPr lang="ru-RU" sz="1600" dirty="0">
                <a:latin typeface="Times New Roman" panose="02020603050405020304" pitchFamily="18" charset="0"/>
                <a:ea typeface="Times New Roman" panose="02020603050405020304" pitchFamily="18" charset="0"/>
              </a:rPr>
              <a:t>Никогда - ни до, ни после – не было в России такой взволнованности осознания эпохи, таких напряженных исканий и чаяний, как тогда, на изломе времени. </a:t>
            </a:r>
          </a:p>
          <a:p>
            <a:pPr marL="0" lvl="0" indent="0" algn="just"/>
            <a:r>
              <a:rPr lang="ru-RU" sz="1600" dirty="0">
                <a:latin typeface="Times New Roman" panose="02020603050405020304" pitchFamily="18" charset="0"/>
                <a:ea typeface="Times New Roman" panose="02020603050405020304" pitchFamily="18" charset="0"/>
              </a:rPr>
              <a:t>Свет </a:t>
            </a:r>
            <a:r>
              <a:rPr lang="ru-RU" sz="1600" dirty="0" smtClean="0">
                <a:latin typeface="Times New Roman" panose="02020603050405020304" pitchFamily="18" charset="0"/>
                <a:ea typeface="Times New Roman" panose="02020603050405020304" pitchFamily="18" charset="0"/>
              </a:rPr>
              <a:t> этих  творческих  озарений  навсегда </a:t>
            </a:r>
            <a:r>
              <a:rPr lang="ru-RU" sz="1600" dirty="0">
                <a:latin typeface="Times New Roman" panose="02020603050405020304" pitchFamily="18" charset="0"/>
                <a:ea typeface="Times New Roman" panose="02020603050405020304" pitchFamily="18" charset="0"/>
              </a:rPr>
              <a:t>останется в истории русской </a:t>
            </a:r>
            <a:r>
              <a:rPr lang="ru-RU" sz="1600" dirty="0" smtClean="0">
                <a:latin typeface="Times New Roman" panose="02020603050405020304" pitchFamily="18" charset="0"/>
                <a:ea typeface="Times New Roman" panose="02020603050405020304" pitchFamily="18" charset="0"/>
              </a:rPr>
              <a:t>литературы.</a:t>
            </a:r>
            <a:endParaRPr lang="ru-RU" sz="1600" dirty="0">
              <a:latin typeface="Times New Roman" panose="02020603050405020304" pitchFamily="18" charset="0"/>
              <a:ea typeface="Times New Roman" panose="02020603050405020304" pitchFamily="18" charset="0"/>
            </a:endParaRPr>
          </a:p>
          <a:p>
            <a:pPr lvl="0" algn="just"/>
            <a:r>
              <a:rPr lang="ru-RU" sz="1600" dirty="0">
                <a:latin typeface="Times New Roman" panose="02020603050405020304" pitchFamily="18" charset="0"/>
                <a:ea typeface="Times New Roman" panose="02020603050405020304" pitchFamily="18" charset="0"/>
              </a:rPr>
              <a:t>Русский </a:t>
            </a:r>
            <a:r>
              <a:rPr lang="ru-RU" sz="1600" dirty="0" smtClean="0">
                <a:latin typeface="Times New Roman" panose="02020603050405020304" pitchFamily="18" charset="0"/>
                <a:ea typeface="Times New Roman" panose="02020603050405020304" pitchFamily="18" charset="0"/>
              </a:rPr>
              <a:t> «серебряный  </a:t>
            </a:r>
            <a:r>
              <a:rPr lang="ru-RU" sz="1600" dirty="0">
                <a:latin typeface="Times New Roman" panose="02020603050405020304" pitchFamily="18" charset="0"/>
                <a:ea typeface="Times New Roman" panose="02020603050405020304" pitchFamily="18" charset="0"/>
              </a:rPr>
              <a:t>век</a:t>
            </a:r>
            <a:r>
              <a:rPr lang="ru-RU" sz="1600" dirty="0" smtClean="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незабываем </a:t>
            </a:r>
            <a:r>
              <a:rPr lang="ru-RU" sz="1600" dirty="0" smtClean="0">
                <a:latin typeface="Times New Roman" panose="02020603050405020304" pitchFamily="18" charset="0"/>
                <a:ea typeface="Times New Roman" panose="02020603050405020304" pitchFamily="18" charset="0"/>
              </a:rPr>
              <a:t> и  неповторим</a:t>
            </a:r>
            <a:r>
              <a:rPr lang="ru-RU" sz="1600" dirty="0">
                <a:latin typeface="Times New Roman" panose="02020603050405020304" pitchFamily="18" charset="0"/>
                <a:ea typeface="Times New Roman" panose="02020603050405020304" pitchFamily="18" charset="0"/>
              </a:rPr>
              <a:t>.</a:t>
            </a:r>
          </a:p>
          <a:p>
            <a:endParaRPr lang="ru-RU" dirty="0"/>
          </a:p>
        </p:txBody>
      </p:sp>
      <p:sp>
        <p:nvSpPr>
          <p:cNvPr id="4" name="Прямоугольник 3"/>
          <p:cNvSpPr/>
          <p:nvPr/>
        </p:nvSpPr>
        <p:spPr>
          <a:xfrm>
            <a:off x="168256" y="122227"/>
            <a:ext cx="5429288"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1738512087"/>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8813"/>
            <a:ext cx="5379932" cy="624934"/>
          </a:xfrm>
        </p:spPr>
        <p:txBody>
          <a:bodyPr>
            <a:normAutofit/>
          </a:bodyPr>
          <a:lstStyle/>
          <a:p>
            <a:r>
              <a:rPr lang="ru-RU" sz="2400" dirty="0" smtClean="0">
                <a:latin typeface="Times New Roman" pitchFamily="18" charset="0"/>
                <a:cs typeface="Times New Roman" pitchFamily="18" charset="0"/>
              </a:rPr>
              <a:t>«Серебряный  век»  русской  поэзии</a:t>
            </a:r>
            <a:endParaRPr lang="ru-RU" sz="2400" dirty="0">
              <a:latin typeface="Times New Roman" pitchFamily="18" charset="0"/>
              <a:cs typeface="Times New Roman" pitchFamily="18" charset="0"/>
            </a:endParaRPr>
          </a:p>
        </p:txBody>
      </p:sp>
      <p:sp>
        <p:nvSpPr>
          <p:cNvPr id="3" name="Объект 2"/>
          <p:cNvSpPr>
            <a:spLocks noGrp="1"/>
          </p:cNvSpPr>
          <p:nvPr>
            <p:ph type="body" idx="1"/>
          </p:nvPr>
        </p:nvSpPr>
        <p:spPr>
          <a:xfrm>
            <a:off x="243192" y="631415"/>
            <a:ext cx="5262664" cy="2024274"/>
          </a:xfrm>
        </p:spPr>
        <p:txBody>
          <a:bodyPr>
            <a:noAutofit/>
          </a:bodyPr>
          <a:lstStyle/>
          <a:p>
            <a:pPr marL="0" indent="0">
              <a:lnSpc>
                <a:spcPts val="2000"/>
              </a:lnSpc>
              <a:buNone/>
            </a:pPr>
            <a:r>
              <a:rPr lang="ru-RU" sz="1400" dirty="0" smtClean="0">
                <a:latin typeface="Times New Roman" pitchFamily="18" charset="0"/>
                <a:cs typeface="Times New Roman" pitchFamily="18" charset="0"/>
              </a:rPr>
              <a:t>Начальной   границей   </a:t>
            </a:r>
            <a:r>
              <a:rPr lang="ru-RU" sz="1400" i="1" dirty="0" smtClean="0">
                <a:latin typeface="Times New Roman" pitchFamily="18" charset="0"/>
                <a:cs typeface="Times New Roman" pitchFamily="18" charset="0"/>
              </a:rPr>
              <a:t>«серебряного   века»</a:t>
            </a:r>
            <a:r>
              <a:rPr lang="ru-RU" sz="1400" dirty="0" smtClean="0">
                <a:latin typeface="Times New Roman" pitchFamily="18" charset="0"/>
                <a:cs typeface="Times New Roman" pitchFamily="18" charset="0"/>
              </a:rPr>
              <a:t>  считается   середина 80-х гг.  </a:t>
            </a:r>
            <a:r>
              <a:rPr lang="en-US" sz="1400" dirty="0" smtClean="0">
                <a:latin typeface="Times New Roman" pitchFamily="18" charset="0"/>
                <a:cs typeface="Times New Roman" pitchFamily="18" charset="0"/>
              </a:rPr>
              <a:t>XIX</a:t>
            </a:r>
            <a:r>
              <a:rPr lang="ru-RU" sz="1400" dirty="0" smtClean="0">
                <a:latin typeface="Times New Roman" pitchFamily="18" charset="0"/>
                <a:cs typeface="Times New Roman" pitchFamily="18" charset="0"/>
              </a:rPr>
              <a:t> века</a:t>
            </a:r>
            <a:r>
              <a:rPr lang="ru-RU" sz="1400" dirty="0">
                <a:latin typeface="Times New Roman" pitchFamily="18" charset="0"/>
                <a:cs typeface="Times New Roman" pitchFamily="18" charset="0"/>
              </a:rPr>
              <a:t>.</a:t>
            </a:r>
          </a:p>
          <a:p>
            <a:pPr marL="0" indent="0">
              <a:lnSpc>
                <a:spcPts val="2000"/>
              </a:lnSpc>
              <a:buNone/>
            </a:pPr>
            <a:r>
              <a:rPr lang="ru-RU" sz="1400" dirty="0" smtClean="0">
                <a:latin typeface="Times New Roman" pitchFamily="18" charset="0"/>
                <a:cs typeface="Times New Roman" pitchFamily="18" charset="0"/>
              </a:rPr>
              <a:t>Есть  и  точная   дата – 1892 г.  Эта   дата   связана   с  именем Д. Мережковского.    В   1892 г.   вышла   в   свет   книга   стихов 27-летнего   Мережковского  «Символы». </a:t>
            </a:r>
            <a:endParaRPr lang="ru-RU" sz="1400" dirty="0">
              <a:latin typeface="Times New Roman" pitchFamily="18" charset="0"/>
              <a:cs typeface="Times New Roman" pitchFamily="18" charset="0"/>
            </a:endParaRPr>
          </a:p>
          <a:p>
            <a:pPr marL="0" indent="0">
              <a:lnSpc>
                <a:spcPts val="2000"/>
              </a:lnSpc>
              <a:buNone/>
            </a:pPr>
            <a:r>
              <a:rPr lang="ru-RU" sz="1400" dirty="0" smtClean="0">
                <a:latin typeface="Times New Roman" pitchFamily="18" charset="0"/>
                <a:cs typeface="Times New Roman" pitchFamily="18" charset="0"/>
              </a:rPr>
              <a:t>С точки зрения Д. Мережковского,  новое искусство   должно быть мистическим, импрессионистичным. Новое содержание требует новых средств. Мережковский заговорил о символе, однако точного определения дать не смог.</a:t>
            </a:r>
          </a:p>
          <a:p>
            <a:endParaRPr lang="ru-RU" sz="1400" dirty="0"/>
          </a:p>
        </p:txBody>
      </p:sp>
    </p:spTree>
    <p:extLst>
      <p:ext uri="{BB962C8B-B14F-4D97-AF65-F5344CB8AC3E}">
        <p14:creationId xmlns:p14="http://schemas.microsoft.com/office/powerpoint/2010/main" xmlns="" val="2428289786"/>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10662"/>
            <a:ext cx="5764212" cy="677108"/>
          </a:xfrm>
        </p:spPr>
        <p:txBody>
          <a:bodyPr/>
          <a:lstStyle/>
          <a:p>
            <a:pPr>
              <a:spcBef>
                <a:spcPts val="0"/>
              </a:spcBef>
              <a:defRPr/>
            </a:pPr>
            <a:r>
              <a:rPr lang="ru-RU" dirty="0" smtClean="0"/>
              <a:t>  </a:t>
            </a:r>
            <a:r>
              <a:rPr lang="ru-RU" sz="2200" dirty="0" smtClean="0">
                <a:latin typeface="Times New Roman" pitchFamily="18" charset="0"/>
                <a:cs typeface="Times New Roman" pitchFamily="18" charset="0"/>
              </a:rPr>
              <a:t>Задание для самостоятельного выполнения</a:t>
            </a:r>
            <a:endParaRPr lang="ru-RU" sz="2200" dirty="0">
              <a:latin typeface="Times New Roman" pitchFamily="18" charset="0"/>
              <a:cs typeface="Times New Roman" pitchFamily="18" charset="0"/>
            </a:endParaRPr>
          </a:p>
        </p:txBody>
      </p:sp>
      <p:sp>
        <p:nvSpPr>
          <p:cNvPr id="12" name="object 8"/>
          <p:cNvSpPr txBox="1"/>
          <p:nvPr/>
        </p:nvSpPr>
        <p:spPr>
          <a:xfrm>
            <a:off x="1524785" y="1027107"/>
            <a:ext cx="4038675" cy="945126"/>
          </a:xfrm>
          <a:prstGeom prst="rect">
            <a:avLst/>
          </a:prstGeom>
        </p:spPr>
        <p:txBody>
          <a:bodyPr wrap="square" lIns="0" tIns="21586" rIns="0" bIns="0">
            <a:spAutoFit/>
          </a:bodyPr>
          <a:lstStyle/>
          <a:p>
            <a:pPr>
              <a:lnSpc>
                <a:spcPct val="150000"/>
              </a:lnSpc>
              <a:defRPr/>
            </a:pPr>
            <a:r>
              <a:rPr lang="ru-RU" b="1" i="1" dirty="0">
                <a:solidFill>
                  <a:schemeClr val="accent1">
                    <a:lumMod val="75000"/>
                  </a:schemeClr>
                </a:solidFill>
                <a:cs typeface="Times New Roman" pitchFamily="18" charset="0"/>
              </a:rPr>
              <a:t>   </a:t>
            </a:r>
            <a:r>
              <a:rPr lang="ru-RU" b="1" i="1" dirty="0" smtClean="0">
                <a:solidFill>
                  <a:schemeClr val="accent1">
                    <a:lumMod val="75000"/>
                  </a:schemeClr>
                </a:solidFill>
                <a:cs typeface="Times New Roman" pitchFamily="18" charset="0"/>
              </a:rPr>
              <a:t>  </a:t>
            </a:r>
            <a:r>
              <a:rPr lang="ru-RU" sz="2000" b="1" i="1" dirty="0" smtClean="0">
                <a:solidFill>
                  <a:schemeClr val="accent1">
                    <a:lumMod val="75000"/>
                  </a:schemeClr>
                </a:solidFill>
                <a:latin typeface="Times New Roman" pitchFamily="18" charset="0"/>
                <a:cs typeface="Times New Roman" pitchFamily="18" charset="0"/>
              </a:rPr>
              <a:t>Прочитать  статью  учебника,  выучить новые определения.</a:t>
            </a:r>
            <a:endParaRPr lang="ru-RU" sz="2000" b="1" i="1" dirty="0">
              <a:solidFill>
                <a:schemeClr val="accent1">
                  <a:lumMod val="75000"/>
                </a:schemeClr>
              </a:solidFill>
              <a:latin typeface="Times New Roman" pitchFamily="18" charset="0"/>
              <a:cs typeface="Times New Roman" pitchFamily="18" charset="0"/>
            </a:endParaRPr>
          </a:p>
        </p:txBody>
      </p:sp>
      <p:grpSp>
        <p:nvGrpSpPr>
          <p:cNvPr id="3" name="object 13"/>
          <p:cNvGrpSpPr>
            <a:grpSpLocks/>
          </p:cNvGrpSpPr>
          <p:nvPr/>
        </p:nvGrpSpPr>
        <p:grpSpPr bwMode="auto">
          <a:xfrm>
            <a:off x="175101" y="765169"/>
            <a:ext cx="1209675" cy="1844990"/>
            <a:chOff x="377240" y="1199601"/>
            <a:chExt cx="906780" cy="1354051"/>
          </a:xfrm>
        </p:grpSpPr>
        <p:sp>
          <p:nvSpPr>
            <p:cNvPr id="21514" name="object 14"/>
            <p:cNvSpPr>
              <a:spLocks noChangeArrowheads="1"/>
            </p:cNvSpPr>
            <p:nvPr/>
          </p:nvSpPr>
          <p:spPr bwMode="auto">
            <a:xfrm>
              <a:off x="377240" y="1303972"/>
              <a:ext cx="906780" cy="1249680"/>
            </a:xfrm>
            <a:custGeom>
              <a:avLst/>
              <a:gdLst>
                <a:gd name="T0" fmla="*/ 0 w 906780"/>
                <a:gd name="T1" fmla="*/ 0 h 1249680"/>
                <a:gd name="T2" fmla="*/ 906780 w 906780"/>
                <a:gd name="T3" fmla="*/ 1249680 h 1249680"/>
              </a:gdLst>
              <a:ahLst/>
              <a:cxnLst/>
              <a:rect l="T0" t="T1" r="T2" b="T3"/>
              <a:pathLst>
                <a:path w="906780" h="1249680">
                  <a:moveTo>
                    <a:pt x="176110" y="102743"/>
                  </a:moveTo>
                  <a:lnTo>
                    <a:pt x="127190" y="102743"/>
                  </a:lnTo>
                  <a:lnTo>
                    <a:pt x="127190" y="937691"/>
                  </a:lnTo>
                  <a:lnTo>
                    <a:pt x="176110" y="937691"/>
                  </a:lnTo>
                  <a:lnTo>
                    <a:pt x="176110" y="102743"/>
                  </a:lnTo>
                  <a:close/>
                </a:path>
                <a:path w="906780" h="1249680">
                  <a:moveTo>
                    <a:pt x="699592" y="417474"/>
                  </a:moveTo>
                  <a:lnTo>
                    <a:pt x="334302" y="417474"/>
                  </a:lnTo>
                  <a:lnTo>
                    <a:pt x="334302" y="466407"/>
                  </a:lnTo>
                  <a:lnTo>
                    <a:pt x="699592" y="466407"/>
                  </a:lnTo>
                  <a:lnTo>
                    <a:pt x="699592" y="417474"/>
                  </a:lnTo>
                  <a:close/>
                </a:path>
                <a:path w="906780" h="1249680">
                  <a:moveTo>
                    <a:pt x="882230" y="1095870"/>
                  </a:moveTo>
                  <a:lnTo>
                    <a:pt x="102730" y="1095870"/>
                  </a:lnTo>
                  <a:lnTo>
                    <a:pt x="102730" y="1144803"/>
                  </a:lnTo>
                  <a:lnTo>
                    <a:pt x="882230" y="1144803"/>
                  </a:lnTo>
                  <a:lnTo>
                    <a:pt x="882230" y="1095870"/>
                  </a:lnTo>
                  <a:close/>
                </a:path>
                <a:path w="906780" h="1249680">
                  <a:moveTo>
                    <a:pt x="906691" y="0"/>
                  </a:moveTo>
                  <a:lnTo>
                    <a:pt x="752589" y="0"/>
                  </a:lnTo>
                  <a:lnTo>
                    <a:pt x="752589" y="48933"/>
                  </a:lnTo>
                  <a:lnTo>
                    <a:pt x="857770" y="48933"/>
                  </a:lnTo>
                  <a:lnTo>
                    <a:pt x="857770" y="963790"/>
                  </a:lnTo>
                  <a:lnTo>
                    <a:pt x="855586" y="974559"/>
                  </a:lnTo>
                  <a:lnTo>
                    <a:pt x="849642" y="983373"/>
                  </a:lnTo>
                  <a:lnTo>
                    <a:pt x="840828" y="989317"/>
                  </a:lnTo>
                  <a:lnTo>
                    <a:pt x="830046" y="991501"/>
                  </a:lnTo>
                  <a:lnTo>
                    <a:pt x="76631" y="991501"/>
                  </a:lnTo>
                  <a:lnTo>
                    <a:pt x="69392" y="991844"/>
                  </a:lnTo>
                  <a:lnTo>
                    <a:pt x="62344" y="992860"/>
                  </a:lnTo>
                  <a:lnTo>
                    <a:pt x="55499" y="994498"/>
                  </a:lnTo>
                  <a:lnTo>
                    <a:pt x="48907" y="996721"/>
                  </a:lnTo>
                  <a:lnTo>
                    <a:pt x="48907" y="76657"/>
                  </a:lnTo>
                  <a:lnTo>
                    <a:pt x="51092" y="65874"/>
                  </a:lnTo>
                  <a:lnTo>
                    <a:pt x="57035" y="57061"/>
                  </a:lnTo>
                  <a:lnTo>
                    <a:pt x="65849" y="51117"/>
                  </a:lnTo>
                  <a:lnTo>
                    <a:pt x="76631" y="48933"/>
                  </a:lnTo>
                  <a:lnTo>
                    <a:pt x="517753" y="48933"/>
                  </a:lnTo>
                  <a:lnTo>
                    <a:pt x="517753" y="0"/>
                  </a:lnTo>
                  <a:lnTo>
                    <a:pt x="76631" y="0"/>
                  </a:lnTo>
                  <a:lnTo>
                    <a:pt x="46837" y="6032"/>
                  </a:lnTo>
                  <a:lnTo>
                    <a:pt x="22466" y="22479"/>
                  </a:lnTo>
                  <a:lnTo>
                    <a:pt x="6032" y="46850"/>
                  </a:lnTo>
                  <a:lnTo>
                    <a:pt x="0" y="76657"/>
                  </a:lnTo>
                  <a:lnTo>
                    <a:pt x="0" y="1172527"/>
                  </a:lnTo>
                  <a:lnTo>
                    <a:pt x="6032" y="1202334"/>
                  </a:lnTo>
                  <a:lnTo>
                    <a:pt x="22466" y="1226693"/>
                  </a:lnTo>
                  <a:lnTo>
                    <a:pt x="46837" y="1243139"/>
                  </a:lnTo>
                  <a:lnTo>
                    <a:pt x="76631" y="1249172"/>
                  </a:lnTo>
                  <a:lnTo>
                    <a:pt x="882230" y="1249172"/>
                  </a:lnTo>
                  <a:lnTo>
                    <a:pt x="882230" y="1200238"/>
                  </a:lnTo>
                  <a:lnTo>
                    <a:pt x="76631" y="1200238"/>
                  </a:lnTo>
                  <a:lnTo>
                    <a:pt x="65849" y="1198067"/>
                  </a:lnTo>
                  <a:lnTo>
                    <a:pt x="57035" y="1192110"/>
                  </a:lnTo>
                  <a:lnTo>
                    <a:pt x="51092" y="1183309"/>
                  </a:lnTo>
                  <a:lnTo>
                    <a:pt x="48907" y="1172527"/>
                  </a:lnTo>
                  <a:lnTo>
                    <a:pt x="48907" y="1068158"/>
                  </a:lnTo>
                  <a:lnTo>
                    <a:pt x="51092" y="1057376"/>
                  </a:lnTo>
                  <a:lnTo>
                    <a:pt x="57035" y="1048562"/>
                  </a:lnTo>
                  <a:lnTo>
                    <a:pt x="65849" y="1042619"/>
                  </a:lnTo>
                  <a:lnTo>
                    <a:pt x="76631" y="1040434"/>
                  </a:lnTo>
                  <a:lnTo>
                    <a:pt x="830046" y="1040434"/>
                  </a:lnTo>
                  <a:lnTo>
                    <a:pt x="859853" y="1034402"/>
                  </a:lnTo>
                  <a:lnTo>
                    <a:pt x="884224" y="1017968"/>
                  </a:lnTo>
                  <a:lnTo>
                    <a:pt x="900658" y="993597"/>
                  </a:lnTo>
                  <a:lnTo>
                    <a:pt x="906691" y="963790"/>
                  </a:lnTo>
                  <a:lnTo>
                    <a:pt x="906691" y="0"/>
                  </a:lnTo>
                  <a:close/>
                </a:path>
              </a:pathLst>
            </a:custGeom>
            <a:solidFill>
              <a:srgbClr val="58595B"/>
            </a:solidFill>
            <a:ln w="9525">
              <a:noFill/>
              <a:miter lim="800000"/>
              <a:headEnd/>
              <a:tailEnd/>
            </a:ln>
          </p:spPr>
          <p:txBody>
            <a:bodyPr lIns="0" tIns="0" rIns="0" bIns="0"/>
            <a:lstStyle/>
            <a:p>
              <a:endParaRPr lang="ru-RU"/>
            </a:p>
          </p:txBody>
        </p:sp>
        <p:sp>
          <p:nvSpPr>
            <p:cNvPr id="21515" name="object 15"/>
            <p:cNvSpPr>
              <a:spLocks noChangeArrowheads="1"/>
            </p:cNvSpPr>
            <p:nvPr/>
          </p:nvSpPr>
          <p:spPr bwMode="auto">
            <a:xfrm>
              <a:off x="698458" y="1199601"/>
              <a:ext cx="492759" cy="1014730"/>
            </a:xfrm>
            <a:custGeom>
              <a:avLst/>
              <a:gdLst>
                <a:gd name="T0" fmla="*/ 0 w 492759"/>
                <a:gd name="T1" fmla="*/ 0 h 1014730"/>
                <a:gd name="T2" fmla="*/ 492759 w 492759"/>
                <a:gd name="T3" fmla="*/ 1014730 h 1014730"/>
              </a:gdLst>
              <a:ahLst/>
              <a:cxnLst/>
              <a:rect l="T0" t="T1" r="T2" b="T3"/>
              <a:pathLst>
                <a:path w="492759" h="1014730">
                  <a:moveTo>
                    <a:pt x="154927" y="965415"/>
                  </a:moveTo>
                  <a:lnTo>
                    <a:pt x="102743" y="965415"/>
                  </a:lnTo>
                  <a:lnTo>
                    <a:pt x="102743" y="1014349"/>
                  </a:lnTo>
                  <a:lnTo>
                    <a:pt x="154927" y="1014349"/>
                  </a:lnTo>
                  <a:lnTo>
                    <a:pt x="154927" y="965415"/>
                  </a:lnTo>
                  <a:close/>
                </a:path>
                <a:path w="492759" h="1014730">
                  <a:moveTo>
                    <a:pt x="259295" y="965415"/>
                  </a:moveTo>
                  <a:lnTo>
                    <a:pt x="207111" y="965415"/>
                  </a:lnTo>
                  <a:lnTo>
                    <a:pt x="207111" y="1014349"/>
                  </a:lnTo>
                  <a:lnTo>
                    <a:pt x="259295" y="1014349"/>
                  </a:lnTo>
                  <a:lnTo>
                    <a:pt x="259295" y="965415"/>
                  </a:lnTo>
                  <a:close/>
                </a:path>
                <a:path w="492759" h="1014730">
                  <a:moveTo>
                    <a:pt x="363664" y="965415"/>
                  </a:moveTo>
                  <a:lnTo>
                    <a:pt x="311480" y="965415"/>
                  </a:lnTo>
                  <a:lnTo>
                    <a:pt x="311480" y="1014349"/>
                  </a:lnTo>
                  <a:lnTo>
                    <a:pt x="363664" y="1014349"/>
                  </a:lnTo>
                  <a:lnTo>
                    <a:pt x="363664" y="965415"/>
                  </a:lnTo>
                  <a:close/>
                </a:path>
                <a:path w="492759" h="1014730">
                  <a:moveTo>
                    <a:pt x="466394" y="313105"/>
                  </a:moveTo>
                  <a:lnTo>
                    <a:pt x="0" y="313105"/>
                  </a:lnTo>
                  <a:lnTo>
                    <a:pt x="0" y="466407"/>
                  </a:lnTo>
                  <a:lnTo>
                    <a:pt x="466394" y="466407"/>
                  </a:lnTo>
                  <a:lnTo>
                    <a:pt x="466394" y="313105"/>
                  </a:lnTo>
                  <a:close/>
                </a:path>
                <a:path w="492759" h="1014730">
                  <a:moveTo>
                    <a:pt x="492493" y="50558"/>
                  </a:moveTo>
                  <a:lnTo>
                    <a:pt x="488518" y="30899"/>
                  </a:lnTo>
                  <a:lnTo>
                    <a:pt x="477672" y="14820"/>
                  </a:lnTo>
                  <a:lnTo>
                    <a:pt x="461594" y="3987"/>
                  </a:lnTo>
                  <a:lnTo>
                    <a:pt x="441934" y="0"/>
                  </a:lnTo>
                  <a:lnTo>
                    <a:pt x="337566" y="0"/>
                  </a:lnTo>
                  <a:lnTo>
                    <a:pt x="317906" y="3987"/>
                  </a:lnTo>
                  <a:lnTo>
                    <a:pt x="301840" y="14820"/>
                  </a:lnTo>
                  <a:lnTo>
                    <a:pt x="290995" y="30899"/>
                  </a:lnTo>
                  <a:lnTo>
                    <a:pt x="287007" y="50558"/>
                  </a:lnTo>
                  <a:lnTo>
                    <a:pt x="287007" y="257670"/>
                  </a:lnTo>
                  <a:lnTo>
                    <a:pt x="492493" y="257670"/>
                  </a:lnTo>
                  <a:lnTo>
                    <a:pt x="492493" y="50558"/>
                  </a:lnTo>
                  <a:close/>
                </a:path>
              </a:pathLst>
            </a:custGeom>
            <a:solidFill>
              <a:srgbClr val="0095DA"/>
            </a:solidFill>
            <a:ln w="9525">
              <a:noFill/>
              <a:miter lim="800000"/>
              <a:headEnd/>
              <a:tailEnd/>
            </a:ln>
          </p:spPr>
          <p:txBody>
            <a:bodyPr lIns="0" tIns="0" rIns="0" bIns="0"/>
            <a:lstStyle/>
            <a:p>
              <a:endParaRPr lang="ru-RU"/>
            </a:p>
          </p:txBody>
        </p:sp>
      </p:grpSp>
      <p:grpSp>
        <p:nvGrpSpPr>
          <p:cNvPr id="4" name="object 16"/>
          <p:cNvGrpSpPr>
            <a:grpSpLocks/>
          </p:cNvGrpSpPr>
          <p:nvPr/>
        </p:nvGrpSpPr>
        <p:grpSpPr bwMode="auto">
          <a:xfrm>
            <a:off x="2882106" y="2622558"/>
            <a:ext cx="1285884" cy="303213"/>
            <a:chOff x="320975" y="2634669"/>
            <a:chExt cx="1043940" cy="231775"/>
          </a:xfrm>
        </p:grpSpPr>
        <p:sp>
          <p:nvSpPr>
            <p:cNvPr id="21512" name="object 17"/>
            <p:cNvSpPr>
              <a:spLocks noChangeArrowheads="1"/>
            </p:cNvSpPr>
            <p:nvPr/>
          </p:nvSpPr>
          <p:spPr bwMode="auto">
            <a:xfrm>
              <a:off x="320975" y="2634669"/>
              <a:ext cx="1043940" cy="231775"/>
            </a:xfrm>
            <a:custGeom>
              <a:avLst/>
              <a:gdLst>
                <a:gd name="T0" fmla="*/ 0 w 1043940"/>
                <a:gd name="T1" fmla="*/ 0 h 231775"/>
                <a:gd name="T2" fmla="*/ 1043940 w 1043940"/>
                <a:gd name="T3" fmla="*/ 231775 h 231775"/>
              </a:gdLst>
              <a:ahLst/>
              <a:cxnLst/>
              <a:rect l="T0" t="T1" r="T2" b="T3"/>
              <a:pathLst>
                <a:path w="1043940" h="231775">
                  <a:moveTo>
                    <a:pt x="989877" y="0"/>
                  </a:moveTo>
                  <a:lnTo>
                    <a:pt x="652305" y="0"/>
                  </a:lnTo>
                  <a:lnTo>
                    <a:pt x="652305" y="48930"/>
                  </a:lnTo>
                  <a:lnTo>
                    <a:pt x="940956" y="48930"/>
                  </a:lnTo>
                  <a:lnTo>
                    <a:pt x="940956" y="78277"/>
                  </a:lnTo>
                  <a:lnTo>
                    <a:pt x="94233" y="78277"/>
                  </a:lnTo>
                  <a:lnTo>
                    <a:pt x="42052" y="130463"/>
                  </a:lnTo>
                  <a:lnTo>
                    <a:pt x="0" y="130463"/>
                  </a:lnTo>
                  <a:lnTo>
                    <a:pt x="0" y="179391"/>
                  </a:lnTo>
                  <a:lnTo>
                    <a:pt x="42052" y="179391"/>
                  </a:lnTo>
                  <a:lnTo>
                    <a:pt x="94233" y="231576"/>
                  </a:lnTo>
                  <a:lnTo>
                    <a:pt x="678394" y="231576"/>
                  </a:lnTo>
                  <a:lnTo>
                    <a:pt x="678394" y="182648"/>
                  </a:lnTo>
                  <a:lnTo>
                    <a:pt x="114505" y="182648"/>
                  </a:lnTo>
                  <a:lnTo>
                    <a:pt x="86770" y="154926"/>
                  </a:lnTo>
                  <a:lnTo>
                    <a:pt x="114505" y="127209"/>
                  </a:lnTo>
                  <a:lnTo>
                    <a:pt x="989877" y="127209"/>
                  </a:lnTo>
                  <a:lnTo>
                    <a:pt x="989877" y="0"/>
                  </a:lnTo>
                  <a:close/>
                </a:path>
                <a:path w="1043940" h="231775">
                  <a:moveTo>
                    <a:pt x="781138" y="127209"/>
                  </a:moveTo>
                  <a:lnTo>
                    <a:pt x="732210" y="127209"/>
                  </a:lnTo>
                  <a:lnTo>
                    <a:pt x="732210" y="231576"/>
                  </a:lnTo>
                  <a:lnTo>
                    <a:pt x="989877" y="231576"/>
                  </a:lnTo>
                  <a:lnTo>
                    <a:pt x="989877" y="182648"/>
                  </a:lnTo>
                  <a:lnTo>
                    <a:pt x="781138" y="182648"/>
                  </a:lnTo>
                  <a:lnTo>
                    <a:pt x="781138" y="127209"/>
                  </a:lnTo>
                  <a:close/>
                </a:path>
                <a:path w="1043940" h="231775">
                  <a:moveTo>
                    <a:pt x="259293" y="127209"/>
                  </a:moveTo>
                  <a:lnTo>
                    <a:pt x="210366" y="127209"/>
                  </a:lnTo>
                  <a:lnTo>
                    <a:pt x="210366" y="182648"/>
                  </a:lnTo>
                  <a:lnTo>
                    <a:pt x="259293" y="182648"/>
                  </a:lnTo>
                  <a:lnTo>
                    <a:pt x="259293" y="127209"/>
                  </a:lnTo>
                  <a:close/>
                </a:path>
                <a:path w="1043940" h="231775">
                  <a:moveTo>
                    <a:pt x="989877" y="127209"/>
                  </a:moveTo>
                  <a:lnTo>
                    <a:pt x="940956" y="127209"/>
                  </a:lnTo>
                  <a:lnTo>
                    <a:pt x="940956" y="182648"/>
                  </a:lnTo>
                  <a:lnTo>
                    <a:pt x="989877" y="182648"/>
                  </a:lnTo>
                  <a:lnTo>
                    <a:pt x="989877" y="179391"/>
                  </a:lnTo>
                  <a:lnTo>
                    <a:pt x="1043687" y="179391"/>
                  </a:lnTo>
                  <a:lnTo>
                    <a:pt x="1043687" y="130463"/>
                  </a:lnTo>
                  <a:lnTo>
                    <a:pt x="989877" y="130463"/>
                  </a:lnTo>
                  <a:lnTo>
                    <a:pt x="989877" y="127209"/>
                  </a:lnTo>
                  <a:close/>
                </a:path>
              </a:pathLst>
            </a:custGeom>
            <a:solidFill>
              <a:srgbClr val="58595B"/>
            </a:solidFill>
            <a:ln w="9525">
              <a:noFill/>
              <a:miter lim="800000"/>
              <a:headEnd/>
              <a:tailEnd/>
            </a:ln>
          </p:spPr>
          <p:txBody>
            <a:bodyPr lIns="0" tIns="0" rIns="0" bIns="0"/>
            <a:lstStyle/>
            <a:p>
              <a:endParaRPr lang="ru-RU"/>
            </a:p>
          </p:txBody>
        </p:sp>
        <p:sp>
          <p:nvSpPr>
            <p:cNvPr id="21513" name="object 18"/>
            <p:cNvSpPr>
              <a:spLocks noChangeArrowheads="1"/>
            </p:cNvSpPr>
            <p:nvPr/>
          </p:nvSpPr>
          <p:spPr bwMode="auto">
            <a:xfrm>
              <a:off x="1053186" y="2712947"/>
              <a:ext cx="257810" cy="153670"/>
            </a:xfrm>
            <a:custGeom>
              <a:avLst/>
              <a:gdLst>
                <a:gd name="T0" fmla="*/ 0 w 257809"/>
                <a:gd name="T1" fmla="*/ 0 h 153669"/>
                <a:gd name="T2" fmla="*/ 257809 w 257809"/>
                <a:gd name="T3" fmla="*/ 153669 h 153669"/>
              </a:gdLst>
              <a:ahLst/>
              <a:cxnLst/>
              <a:rect l="T0" t="T1" r="T2" b="T3"/>
              <a:pathLst>
                <a:path w="257809" h="153669">
                  <a:moveTo>
                    <a:pt x="257666" y="0"/>
                  </a:moveTo>
                  <a:lnTo>
                    <a:pt x="0" y="0"/>
                  </a:lnTo>
                  <a:lnTo>
                    <a:pt x="0" y="153299"/>
                  </a:lnTo>
                  <a:lnTo>
                    <a:pt x="257666" y="153299"/>
                  </a:lnTo>
                  <a:lnTo>
                    <a:pt x="257666" y="0"/>
                  </a:lnTo>
                  <a:close/>
                </a:path>
              </a:pathLst>
            </a:custGeom>
            <a:solidFill>
              <a:srgbClr val="0095DA"/>
            </a:solidFill>
            <a:ln w="9525">
              <a:noFill/>
              <a:miter lim="800000"/>
              <a:headEnd/>
              <a:tailEnd/>
            </a:ln>
          </p:spPr>
          <p:txBody>
            <a:bodyPr lIns="0" tIns="0" rIns="0" bIns="0"/>
            <a:lstStyle/>
            <a:p>
              <a:endParaRPr lang="ru-RU"/>
            </a:p>
          </p:txBody>
        </p:sp>
      </p:grpSp>
      <p:cxnSp>
        <p:nvCxnSpPr>
          <p:cNvPr id="14" name="Прямая соединительная линия 13"/>
          <p:cNvCxnSpPr/>
          <p:nvPr/>
        </p:nvCxnSpPr>
        <p:spPr>
          <a:xfrm>
            <a:off x="1666875" y="693742"/>
            <a:ext cx="3716338" cy="1587"/>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618837" y="2336805"/>
            <a:ext cx="3716338"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1776" y="2693995"/>
            <a:ext cx="2132824" cy="246205"/>
          </a:xfrm>
          <a:prstGeom prst="rect">
            <a:avLst/>
          </a:prstGeom>
          <a:ln w="38100">
            <a:solidFill>
              <a:srgbClr val="002060"/>
            </a:solidFill>
          </a:ln>
        </p:spPr>
        <p:txBody>
          <a:bodyPr wrap="square" lIns="91424" tIns="45712" rIns="91424" bIns="45712">
            <a:spAutoFit/>
          </a:bodyPr>
          <a:lstStyle/>
          <a:p>
            <a:pPr algn="ctr">
              <a:defRPr/>
            </a:pPr>
            <a:endParaRPr lang="ru-RU" b="1" i="1" dirty="0">
              <a:solidFill>
                <a:schemeClr val="accent1">
                  <a:lumMod val="75000"/>
                </a:schemeClr>
              </a:solidFill>
              <a:latin typeface="Times New Roman" pitchFamily="18" charset="0"/>
              <a:cs typeface="Times New Roman" pitchFamily="18" charset="0"/>
            </a:endParaRPr>
          </a:p>
        </p:txBody>
      </p:sp>
      <p:sp>
        <p:nvSpPr>
          <p:cNvPr id="16" name="object 8"/>
          <p:cNvSpPr txBox="1"/>
          <p:nvPr/>
        </p:nvSpPr>
        <p:spPr>
          <a:xfrm>
            <a:off x="335738" y="2643195"/>
            <a:ext cx="2357454" cy="298796"/>
          </a:xfrm>
          <a:prstGeom prst="rect">
            <a:avLst/>
          </a:prstGeom>
        </p:spPr>
        <p:txBody>
          <a:bodyPr wrap="square" lIns="0" tIns="21586" rIns="0" bIns="0">
            <a:spAutoFit/>
          </a:bodyPr>
          <a:lstStyle/>
          <a:p>
            <a:pPr>
              <a:defRPr/>
            </a:pPr>
            <a:r>
              <a:rPr lang="ru-RU" sz="1800" b="1" i="1" dirty="0">
                <a:solidFill>
                  <a:schemeClr val="accent1">
                    <a:lumMod val="75000"/>
                  </a:schemeClr>
                </a:solidFill>
                <a:cs typeface="Times New Roman" pitchFamily="18" charset="0"/>
              </a:rPr>
              <a:t>   </a:t>
            </a:r>
            <a:r>
              <a:rPr lang="ru-RU" sz="1800" b="1" i="1" dirty="0" smtClean="0">
                <a:solidFill>
                  <a:schemeClr val="accent1">
                    <a:lumMod val="75000"/>
                  </a:schemeClr>
                </a:solidFill>
                <a:cs typeface="Times New Roman" pitchFamily="18" charset="0"/>
              </a:rPr>
              <a:t> страницы   80-84</a:t>
            </a:r>
            <a:endParaRPr lang="ru-RU" sz="1800" b="1" i="1" dirty="0">
              <a:solidFill>
                <a:schemeClr val="accent1">
                  <a:lumMod val="75000"/>
                </a:scheme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type="body" idx="1"/>
          </p:nvPr>
        </p:nvSpPr>
        <p:spPr>
          <a:xfrm>
            <a:off x="267032" y="312443"/>
            <a:ext cx="5190184" cy="2383750"/>
          </a:xfrm>
        </p:spPr>
        <p:txBody>
          <a:bodyPr>
            <a:noAutofit/>
          </a:bodyPr>
          <a:lstStyle/>
          <a:p>
            <a:pPr marL="0" indent="0" algn="just">
              <a:buNone/>
            </a:pPr>
            <a:r>
              <a:rPr lang="ru-RU" sz="1400" dirty="0" smtClean="0">
                <a:latin typeface="Times New Roman" pitchFamily="18" charset="0"/>
                <a:cs typeface="Times New Roman" pitchFamily="18" charset="0"/>
              </a:rPr>
              <a:t>     Большинство исследователей считают, что этот яркий, «</a:t>
            </a:r>
            <a:r>
              <a:rPr lang="ru-RU" sz="1400" dirty="0">
                <a:latin typeface="Times New Roman" pitchFamily="18" charset="0"/>
                <a:cs typeface="Times New Roman" pitchFamily="18" charset="0"/>
              </a:rPr>
              <a:t>масочный</a:t>
            </a:r>
            <a:r>
              <a:rPr lang="ru-RU" sz="1400" dirty="0" smtClean="0">
                <a:latin typeface="Times New Roman" pitchFamily="18" charset="0"/>
                <a:cs typeface="Times New Roman" pitchFamily="18" charset="0"/>
              </a:rPr>
              <a:t>»,  «игровой»  период  русской  культуры   закончился в 1921-1922 годах</a:t>
            </a:r>
            <a:r>
              <a:rPr lang="ru-RU" sz="1400" dirty="0">
                <a:latin typeface="Times New Roman" pitchFamily="18" charset="0"/>
                <a:cs typeface="Times New Roman" pitchFamily="18" charset="0"/>
              </a:rPr>
              <a:t>.</a:t>
            </a:r>
          </a:p>
          <a:p>
            <a:pPr marL="0" indent="0" algn="just">
              <a:buNone/>
            </a:pPr>
            <a:r>
              <a:rPr lang="ru-RU" sz="1400" dirty="0" smtClean="0">
                <a:latin typeface="Times New Roman" pitchFamily="18" charset="0"/>
                <a:cs typeface="Times New Roman" pitchFamily="18" charset="0"/>
              </a:rPr>
              <a:t>    В 1921 году в очень тяжелом состоянии  духа  умер  А. Блок. А.Ахматова называла этого поэта «человек-эпоха», «трагический тенор эпохи». С его смертью эпоха закончилась</a:t>
            </a:r>
            <a:r>
              <a:rPr lang="ru-RU" sz="1400" dirty="0">
                <a:latin typeface="Times New Roman" pitchFamily="18" charset="0"/>
                <a:cs typeface="Times New Roman" pitchFamily="18" charset="0"/>
              </a:rPr>
              <a:t>.</a:t>
            </a:r>
          </a:p>
          <a:p>
            <a:pPr marL="0" indent="0" algn="just">
              <a:buNone/>
            </a:pPr>
            <a:r>
              <a:rPr lang="ru-RU" sz="1400" dirty="0" smtClean="0">
                <a:latin typeface="Times New Roman" pitchFamily="18" charset="0"/>
                <a:cs typeface="Times New Roman" pitchFamily="18" charset="0"/>
              </a:rPr>
              <a:t>    Второе потрясение – расстрел Н. Гумилева (фактически без суда и следствия, это была своего рода акция устрашения). Этот талантливый поэт, кавалер двух Георгиевских крестов оказался  в   братской  могиле,  если  это  можно  так  назвать, в пригороде Петрограда.  Место  его  захоронения не известно до сих пор</a:t>
            </a:r>
            <a:r>
              <a:rPr lang="ru-RU" sz="1400" dirty="0">
                <a:latin typeface="Times New Roman" pitchFamily="18" charset="0"/>
                <a:cs typeface="Times New Roman" pitchFamily="18" charset="0"/>
              </a:rPr>
              <a:t>.</a:t>
            </a:r>
          </a:p>
          <a:p>
            <a:pPr algn="just"/>
            <a:endParaRPr lang="ru-RU" sz="1400" dirty="0"/>
          </a:p>
        </p:txBody>
      </p:sp>
      <p:sp>
        <p:nvSpPr>
          <p:cNvPr id="4" name="Прямоугольник 3"/>
          <p:cNvSpPr/>
          <p:nvPr/>
        </p:nvSpPr>
        <p:spPr>
          <a:xfrm>
            <a:off x="168256" y="122227"/>
            <a:ext cx="5429288"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3952634103"/>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type="body" idx="1"/>
          </p:nvPr>
        </p:nvSpPr>
        <p:spPr>
          <a:xfrm>
            <a:off x="330741" y="199305"/>
            <a:ext cx="5097293" cy="1463126"/>
          </a:xfrm>
        </p:spPr>
        <p:txBody>
          <a:bodyPr>
            <a:normAutofit/>
          </a:bodyPr>
          <a:lstStyle/>
          <a:p>
            <a:pPr marL="0" indent="0">
              <a:buNone/>
            </a:pPr>
            <a:r>
              <a:rPr lang="ru-RU" sz="1400" dirty="0" smtClean="0">
                <a:latin typeface="Times New Roman" pitchFamily="18" charset="0"/>
                <a:cs typeface="Times New Roman" pitchFamily="18" charset="0"/>
              </a:rPr>
              <a:t>          Начало  </a:t>
            </a:r>
            <a:r>
              <a:rPr lang="en-US" sz="1400" dirty="0" smtClean="0">
                <a:latin typeface="Times New Roman" pitchFamily="18" charset="0"/>
                <a:cs typeface="Times New Roman" pitchFamily="18" charset="0"/>
              </a:rPr>
              <a:t>XX</a:t>
            </a:r>
            <a:r>
              <a:rPr lang="ru-RU" sz="1400" dirty="0" smtClean="0">
                <a:latin typeface="Times New Roman" pitchFamily="18" charset="0"/>
                <a:cs typeface="Times New Roman" pitchFamily="18" charset="0"/>
              </a:rPr>
              <a:t>  века  ознаменовалось  в  России  созданием значительных    культурных    ценностей    и    национального, и общечеловеческого масштаба. </a:t>
            </a:r>
            <a:endParaRPr lang="ru-RU" sz="1400" dirty="0">
              <a:latin typeface="Times New Roman" pitchFamily="18" charset="0"/>
              <a:cs typeface="Times New Roman" pitchFamily="18" charset="0"/>
            </a:endParaRPr>
          </a:p>
          <a:p>
            <a:pPr marL="0" indent="0">
              <a:buNone/>
            </a:pPr>
            <a:r>
              <a:rPr lang="ru-RU" sz="1400" dirty="0" smtClean="0">
                <a:latin typeface="Times New Roman" pitchFamily="18" charset="0"/>
                <a:cs typeface="Times New Roman" pitchFamily="18" charset="0"/>
              </a:rPr>
              <a:t>         Теперь  становится  все  более  очевидным: символизм, акмеизм, футуризм, утверждавшиеся в полемике с классикой </a:t>
            </a:r>
            <a:r>
              <a:rPr lang="en-US" sz="1400" dirty="0" smtClean="0">
                <a:latin typeface="Times New Roman" pitchFamily="18" charset="0"/>
                <a:cs typeface="Times New Roman" pitchFamily="18" charset="0"/>
              </a:rPr>
              <a:t>XIX</a:t>
            </a:r>
            <a:r>
              <a:rPr lang="ru-RU" sz="1400" dirty="0" smtClean="0">
                <a:latin typeface="Times New Roman" pitchFamily="18" charset="0"/>
                <a:cs typeface="Times New Roman" pitchFamily="18" charset="0"/>
              </a:rPr>
              <a:t> века, органически слились с ней. </a:t>
            </a:r>
            <a:endParaRPr lang="ru-RU" sz="1400" dirty="0">
              <a:latin typeface="Times New Roman" pitchFamily="18" charset="0"/>
              <a:cs typeface="Times New Roman" pitchFamily="18" charset="0"/>
            </a:endParaRPr>
          </a:p>
          <a:p>
            <a:endParaRPr lang="ru-RU" sz="1400" dirty="0"/>
          </a:p>
        </p:txBody>
      </p:sp>
      <p:pic>
        <p:nvPicPr>
          <p:cNvPr id="1026" name="Picture 2" descr="C:\Documents and Settings\Администратор\Рабочий стол\Замира(3)\images.jpeg"/>
          <p:cNvPicPr>
            <a:picLocks noChangeAspect="1" noChangeArrowheads="1"/>
          </p:cNvPicPr>
          <p:nvPr/>
        </p:nvPicPr>
        <p:blipFill>
          <a:blip r:embed="rId2"/>
          <a:srcRect/>
          <a:stretch>
            <a:fillRect/>
          </a:stretch>
        </p:blipFill>
        <p:spPr bwMode="auto">
          <a:xfrm>
            <a:off x="496389" y="1550126"/>
            <a:ext cx="4659085" cy="1485174"/>
          </a:xfrm>
          <a:prstGeom prst="rect">
            <a:avLst/>
          </a:prstGeom>
          <a:noFill/>
        </p:spPr>
      </p:pic>
      <p:sp>
        <p:nvSpPr>
          <p:cNvPr id="4" name="Прямоугольник 3"/>
          <p:cNvSpPr/>
          <p:nvPr/>
        </p:nvSpPr>
        <p:spPr>
          <a:xfrm>
            <a:off x="168256" y="122227"/>
            <a:ext cx="5429288"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772817683"/>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Основные   вопросы   урока	</a:t>
            </a:r>
            <a:endParaRPr lang="ru-RU" dirty="0"/>
          </a:p>
        </p:txBody>
      </p:sp>
      <p:sp>
        <p:nvSpPr>
          <p:cNvPr id="3" name="Объект 2"/>
          <p:cNvSpPr>
            <a:spLocks noGrp="1"/>
          </p:cNvSpPr>
          <p:nvPr>
            <p:ph type="body" idx="1"/>
          </p:nvPr>
        </p:nvSpPr>
        <p:spPr>
          <a:xfrm>
            <a:off x="184826" y="635135"/>
            <a:ext cx="5369668" cy="369888"/>
          </a:xfrm>
        </p:spPr>
        <p:txBody>
          <a:bodyPr>
            <a:noAutofit/>
          </a:bodyPr>
          <a:lstStyle/>
          <a:p>
            <a:pPr marL="174625" lvl="0" indent="-174625">
              <a:buFont typeface="Wingdings" panose="05000000000000000000" pitchFamily="2" charset="2"/>
              <a:buChar char="Ø"/>
            </a:pPr>
            <a:r>
              <a:rPr lang="ru-RU" sz="1800" dirty="0" smtClean="0">
                <a:latin typeface="Times New Roman" pitchFamily="18" charset="0"/>
                <a:cs typeface="Times New Roman" pitchFamily="18" charset="0"/>
              </a:rPr>
              <a:t>Что обусловило духовный кризис, начавшийся в конце </a:t>
            </a:r>
            <a:r>
              <a:rPr lang="en-US" sz="1800" dirty="0" smtClean="0">
                <a:latin typeface="Times New Roman" pitchFamily="18" charset="0"/>
                <a:cs typeface="Times New Roman" pitchFamily="18" charset="0"/>
              </a:rPr>
              <a:t>XIX</a:t>
            </a:r>
            <a:r>
              <a:rPr lang="ru-RU" sz="1800" dirty="0" smtClean="0">
                <a:latin typeface="Times New Roman" pitchFamily="18" charset="0"/>
                <a:cs typeface="Times New Roman" pitchFamily="18" charset="0"/>
              </a:rPr>
              <a:t> века, и как он отразился на искусстве</a:t>
            </a:r>
            <a:r>
              <a:rPr lang="ru-RU" sz="1800" dirty="0">
                <a:latin typeface="Times New Roman" pitchFamily="18" charset="0"/>
                <a:cs typeface="Times New Roman" pitchFamily="18" charset="0"/>
              </a:rPr>
              <a:t>?</a:t>
            </a:r>
          </a:p>
          <a:p>
            <a:pPr marL="182563" lvl="0" indent="-182563">
              <a:buFont typeface="Wingdings" panose="05000000000000000000" pitchFamily="2" charset="2"/>
              <a:buChar char="Ø"/>
            </a:pPr>
            <a:r>
              <a:rPr lang="ru-RU" sz="1800" dirty="0" smtClean="0">
                <a:latin typeface="Times New Roman" pitchFamily="18" charset="0"/>
                <a:cs typeface="Times New Roman" pitchFamily="18" charset="0"/>
              </a:rPr>
              <a:t>В чем особенности творчества поэтов «серебряного века</a:t>
            </a:r>
            <a:r>
              <a:rPr lang="ru-RU" sz="1800" dirty="0">
                <a:latin typeface="Times New Roman" pitchFamily="18" charset="0"/>
                <a:cs typeface="Times New Roman" pitchFamily="18" charset="0"/>
              </a:rPr>
              <a:t>»?</a:t>
            </a:r>
          </a:p>
          <a:p>
            <a:pPr>
              <a:buFont typeface="Wingdings" panose="05000000000000000000" pitchFamily="2" charset="2"/>
              <a:buChar char="Ø"/>
            </a:pPr>
            <a:endParaRPr lang="ru-RU" sz="1800" dirty="0">
              <a:latin typeface="Times New Roman" pitchFamily="18" charset="0"/>
              <a:cs typeface="Times New Roman" pitchFamily="18" charset="0"/>
            </a:endParaRPr>
          </a:p>
        </p:txBody>
      </p:sp>
      <p:pic>
        <p:nvPicPr>
          <p:cNvPr id="2050" name="Picture 2" descr="C:\Documents and Settings\Администратор\Рабочий стол\Замира(3)\забытые-книги-заставка-1-1280x640.jpg"/>
          <p:cNvPicPr>
            <a:picLocks noChangeAspect="1" noChangeArrowheads="1"/>
          </p:cNvPicPr>
          <p:nvPr/>
        </p:nvPicPr>
        <p:blipFill>
          <a:blip r:embed="rId2"/>
          <a:srcRect/>
          <a:stretch>
            <a:fillRect/>
          </a:stretch>
        </p:blipFill>
        <p:spPr bwMode="auto">
          <a:xfrm>
            <a:off x="736600" y="1881980"/>
            <a:ext cx="4064000" cy="1191420"/>
          </a:xfrm>
          <a:prstGeom prst="rect">
            <a:avLst/>
          </a:prstGeom>
          <a:noFill/>
        </p:spPr>
      </p:pic>
    </p:spTree>
    <p:extLst>
      <p:ext uri="{BB962C8B-B14F-4D97-AF65-F5344CB8AC3E}">
        <p14:creationId xmlns:p14="http://schemas.microsoft.com/office/powerpoint/2010/main" xmlns="" val="83540799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400" y="171281"/>
            <a:ext cx="5322549" cy="314325"/>
          </a:xfrm>
        </p:spPr>
        <p:txBody>
          <a:bodyPr>
            <a:noAutofit/>
          </a:bodyPr>
          <a:lstStyle/>
          <a:p>
            <a:pPr algn="l"/>
            <a:r>
              <a:rPr lang="ru-RU" sz="1800" dirty="0" smtClean="0">
                <a:latin typeface="Times New Roman" pitchFamily="18" charset="0"/>
                <a:cs typeface="Times New Roman" pitchFamily="18" charset="0"/>
              </a:rPr>
              <a:t>Имена каких писателей связаны с этим периодом?</a:t>
            </a:r>
            <a:endParaRPr lang="ru-RU" sz="1800" dirty="0">
              <a:latin typeface="Times New Roman" pitchFamily="18" charset="0"/>
              <a:cs typeface="Times New Roman" pitchFamily="18" charset="0"/>
            </a:endParaRPr>
          </a:p>
        </p:txBody>
      </p:sp>
      <p:sp>
        <p:nvSpPr>
          <p:cNvPr id="3" name="Объект 2"/>
          <p:cNvSpPr>
            <a:spLocks noGrp="1"/>
          </p:cNvSpPr>
          <p:nvPr>
            <p:ph type="body" idx="1"/>
          </p:nvPr>
        </p:nvSpPr>
        <p:spPr>
          <a:xfrm>
            <a:off x="136187" y="404856"/>
            <a:ext cx="5505856" cy="1836181"/>
          </a:xfrm>
        </p:spPr>
        <p:txBody>
          <a:bodyPr>
            <a:noAutofit/>
          </a:bodyPr>
          <a:lstStyle/>
          <a:p>
            <a:pPr>
              <a:buFont typeface="Wingdings" panose="05000000000000000000" pitchFamily="2" charset="2"/>
              <a:buChar char="Ø"/>
            </a:pPr>
            <a:endParaRPr lang="ru-RU" sz="900" dirty="0"/>
          </a:p>
          <a:p>
            <a:pPr marL="87313" indent="-87313">
              <a:lnSpc>
                <a:spcPts val="1700"/>
              </a:lnSpc>
              <a:buFont typeface="Wingdings" panose="05000000000000000000" pitchFamily="2" charset="2"/>
              <a:buChar char="Ø"/>
            </a:pPr>
            <a:r>
              <a:rPr lang="ru-RU" sz="1300" dirty="0" smtClean="0">
                <a:latin typeface="Times New Roman" pitchFamily="18" charset="0"/>
                <a:cs typeface="Times New Roman" pitchFamily="18" charset="0"/>
              </a:rPr>
              <a:t>1901 год – И.А. Бунин, Короленко В.Г., Чехов А.П., Серафимович А.С</a:t>
            </a:r>
            <a:r>
              <a:rPr lang="ru-RU" sz="1300" dirty="0">
                <a:latin typeface="Times New Roman" pitchFamily="18" charset="0"/>
                <a:cs typeface="Times New Roman" pitchFamily="18" charset="0"/>
              </a:rPr>
              <a:t>.</a:t>
            </a:r>
          </a:p>
          <a:p>
            <a:pPr marL="87313" indent="-87313">
              <a:lnSpc>
                <a:spcPts val="1700"/>
              </a:lnSpc>
              <a:buFont typeface="Wingdings" panose="05000000000000000000" pitchFamily="2" charset="2"/>
              <a:buChar char="Ø"/>
            </a:pPr>
            <a:r>
              <a:rPr lang="ru-RU" sz="1200" dirty="0" smtClean="0">
                <a:latin typeface="Times New Roman" pitchFamily="18" charset="0"/>
                <a:cs typeface="Times New Roman" pitchFamily="18" charset="0"/>
              </a:rPr>
              <a:t>1902  год – Горький А.М.  «На дне»,  К.Бальмонт,  А.Блок поэма «Возмездие».</a:t>
            </a:r>
            <a:endParaRPr lang="ru-RU" sz="1200" dirty="0">
              <a:latin typeface="Times New Roman" pitchFamily="18" charset="0"/>
              <a:cs typeface="Times New Roman" pitchFamily="18" charset="0"/>
            </a:endParaRPr>
          </a:p>
          <a:p>
            <a:pPr marL="87313" indent="-87313">
              <a:lnSpc>
                <a:spcPts val="1700"/>
              </a:lnSpc>
              <a:buFont typeface="Wingdings" panose="05000000000000000000" pitchFamily="2" charset="2"/>
              <a:buChar char="Ø"/>
            </a:pPr>
            <a:r>
              <a:rPr lang="ru-RU" sz="1300" dirty="0" smtClean="0">
                <a:latin typeface="Times New Roman" pitchFamily="18" charset="0"/>
                <a:cs typeface="Times New Roman" pitchFamily="18" charset="0"/>
              </a:rPr>
              <a:t>1903  год  –  Ф. Сологуб. </a:t>
            </a:r>
            <a:endParaRPr lang="ru-RU" sz="1300" dirty="0">
              <a:latin typeface="Times New Roman" pitchFamily="18" charset="0"/>
              <a:cs typeface="Times New Roman" pitchFamily="18" charset="0"/>
            </a:endParaRPr>
          </a:p>
          <a:p>
            <a:pPr marL="87313" indent="-87313">
              <a:lnSpc>
                <a:spcPts val="1700"/>
              </a:lnSpc>
              <a:buFont typeface="Wingdings" panose="05000000000000000000" pitchFamily="2" charset="2"/>
              <a:buChar char="Ø"/>
            </a:pPr>
            <a:r>
              <a:rPr lang="ru-RU" sz="1300" dirty="0" smtClean="0">
                <a:latin typeface="Times New Roman" pitchFamily="18" charset="0"/>
                <a:cs typeface="Times New Roman" pitchFamily="18" charset="0"/>
              </a:rPr>
              <a:t>1904 -1905 год –  А.Белый,  И. Анненский,  В.Иванов,   А.П. Чехов «Вишневый сад».</a:t>
            </a:r>
            <a:endParaRPr lang="ru-RU" sz="1300" dirty="0">
              <a:latin typeface="Times New Roman" pitchFamily="18" charset="0"/>
              <a:cs typeface="Times New Roman" pitchFamily="18" charset="0"/>
            </a:endParaRPr>
          </a:p>
          <a:p>
            <a:pPr marL="87313" indent="-87313">
              <a:lnSpc>
                <a:spcPts val="1700"/>
              </a:lnSpc>
              <a:buFont typeface="Wingdings" panose="05000000000000000000" pitchFamily="2" charset="2"/>
              <a:buChar char="Ø"/>
            </a:pPr>
            <a:r>
              <a:rPr lang="ru-RU" sz="1300" dirty="0" smtClean="0">
                <a:latin typeface="Times New Roman" pitchFamily="18" charset="0"/>
                <a:cs typeface="Times New Roman" pitchFamily="18" charset="0"/>
              </a:rPr>
              <a:t> А.Блок «Стихи о Прекрасной Даме» Н.Чернышевский «Что делать?».</a:t>
            </a:r>
            <a:endParaRPr lang="ru-RU" sz="1300" dirty="0">
              <a:latin typeface="Times New Roman" pitchFamily="18" charset="0"/>
              <a:cs typeface="Times New Roman" pitchFamily="18" charset="0"/>
            </a:endParaRPr>
          </a:p>
          <a:p>
            <a:pPr marL="87313" indent="-87313">
              <a:lnSpc>
                <a:spcPts val="1700"/>
              </a:lnSpc>
              <a:buFont typeface="Wingdings" panose="05000000000000000000" pitchFamily="2" charset="2"/>
              <a:buChar char="Ø"/>
            </a:pPr>
            <a:r>
              <a:rPr lang="ru-RU" sz="1300" dirty="0" smtClean="0">
                <a:latin typeface="Times New Roman" pitchFamily="18" charset="0"/>
                <a:cs typeface="Times New Roman" pitchFamily="18" charset="0"/>
              </a:rPr>
              <a:t>1907 год -   А.М.Горький   роман  «Мать».</a:t>
            </a:r>
            <a:endParaRPr lang="ru-RU" sz="1300" dirty="0">
              <a:latin typeface="Times New Roman" pitchFamily="18" charset="0"/>
              <a:cs typeface="Times New Roman" pitchFamily="18" charset="0"/>
            </a:endParaRPr>
          </a:p>
          <a:p>
            <a:pPr marL="87313" indent="-87313">
              <a:lnSpc>
                <a:spcPts val="1700"/>
              </a:lnSpc>
              <a:buFont typeface="Wingdings" panose="05000000000000000000" pitchFamily="2" charset="2"/>
              <a:buChar char="Ø"/>
            </a:pPr>
            <a:r>
              <a:rPr lang="ru-RU" sz="1300" dirty="0" smtClean="0">
                <a:latin typeface="Times New Roman" pitchFamily="18" charset="0"/>
                <a:cs typeface="Times New Roman" pitchFamily="18" charset="0"/>
              </a:rPr>
              <a:t>1907-1908 год И.Северянин, Ф. Сологуб, А.Блок.</a:t>
            </a:r>
            <a:endParaRPr lang="ru-RU" sz="1300" dirty="0">
              <a:latin typeface="Times New Roman" pitchFamily="18" charset="0"/>
              <a:cs typeface="Times New Roman" pitchFamily="18" charset="0"/>
            </a:endParaRPr>
          </a:p>
          <a:p>
            <a:pPr marL="87313" indent="-87313">
              <a:lnSpc>
                <a:spcPts val="1700"/>
              </a:lnSpc>
              <a:buFont typeface="Wingdings" panose="05000000000000000000" pitchFamily="2" charset="2"/>
              <a:buChar char="Ø"/>
            </a:pPr>
            <a:r>
              <a:rPr lang="ru-RU" sz="1200" dirty="0" smtClean="0">
                <a:latin typeface="Times New Roman" pitchFamily="18" charset="0"/>
                <a:cs typeface="Times New Roman" pitchFamily="18" charset="0"/>
              </a:rPr>
              <a:t>1910 – 1912 год – Н.Гумилев, И.Бунин «Деревня», А.Ахматова, И.Северянин.</a:t>
            </a:r>
            <a:endParaRPr lang="ru-RU" sz="1200" dirty="0">
              <a:latin typeface="Times New Roman" pitchFamily="18" charset="0"/>
              <a:cs typeface="Times New Roman" pitchFamily="18" charset="0"/>
            </a:endParaRPr>
          </a:p>
          <a:p>
            <a:pPr marL="87313" indent="-87313">
              <a:lnSpc>
                <a:spcPts val="1700"/>
              </a:lnSpc>
              <a:buFont typeface="Wingdings" panose="05000000000000000000" pitchFamily="2" charset="2"/>
              <a:buChar char="Ø"/>
            </a:pPr>
            <a:r>
              <a:rPr lang="ru-RU" sz="1300" dirty="0" smtClean="0">
                <a:latin typeface="Times New Roman" pitchFamily="18" charset="0"/>
                <a:cs typeface="Times New Roman" pitchFamily="18" charset="0"/>
              </a:rPr>
              <a:t>1912-1917 - И.Бунин «Суходол», А.Ахматова, С.Есенин, В.Маяковский. </a:t>
            </a:r>
            <a:endParaRPr lang="ru-RU" sz="1300" dirty="0">
              <a:latin typeface="Times New Roman" pitchFamily="18" charset="0"/>
              <a:cs typeface="Times New Roman" pitchFamily="18" charset="0"/>
            </a:endParaRPr>
          </a:p>
          <a:p>
            <a:pPr>
              <a:lnSpc>
                <a:spcPts val="1700"/>
              </a:lnSpc>
              <a:buFont typeface="Wingdings" panose="05000000000000000000" pitchFamily="2" charset="2"/>
              <a:buChar char="Ø"/>
            </a:pPr>
            <a:endParaRPr lang="ru-RU" sz="13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5112688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3"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1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3"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9000"/>
                            </p:stCondLst>
                            <p:childTnLst>
                              <p:par>
                                <p:cTn id="35" presetID="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39" fill="hold">
                            <p:stCondLst>
                              <p:cond delay="10500"/>
                            </p:stCondLst>
                            <p:childTnLst>
                              <p:par>
                                <p:cTn id="40" presetID="2" presetClass="entr" presetSubtype="8"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1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3" dur="1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44" fill="hold">
                            <p:stCondLst>
                              <p:cond delay="12000"/>
                            </p:stCondLst>
                            <p:childTnLst>
                              <p:par>
                                <p:cTn id="45" presetID="2" presetClass="entr" presetSubtype="8"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1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8" dur="1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008" y="0"/>
            <a:ext cx="5087566" cy="984885"/>
          </a:xfrm>
        </p:spPr>
        <p:txBody>
          <a:bodyPr/>
          <a:lstStyle/>
          <a:p>
            <a:pPr algn="ctr"/>
            <a:r>
              <a:rPr lang="ru-RU" sz="3200" dirty="0" smtClean="0">
                <a:latin typeface="Times New Roman" pitchFamily="18" charset="0"/>
                <a:cs typeface="Times New Roman" pitchFamily="18" charset="0"/>
              </a:rPr>
              <a:t>О чём же они писали?</a:t>
            </a:r>
            <a:endParaRPr lang="ru-RU" sz="3200" dirty="0">
              <a:latin typeface="Times New Roman" pitchFamily="18" charset="0"/>
              <a:cs typeface="Times New Roman" pitchFamily="18" charset="0"/>
            </a:endParaRPr>
          </a:p>
        </p:txBody>
      </p:sp>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214008" y="597271"/>
            <a:ext cx="1528763" cy="163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90497" y="811533"/>
            <a:ext cx="1697241" cy="1633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57362" y="1202165"/>
            <a:ext cx="1641916" cy="1633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54623" y="2276415"/>
            <a:ext cx="1623735" cy="298196"/>
          </a:xfrm>
          <a:prstGeom prst="rect">
            <a:avLst/>
          </a:prstGeom>
          <a:noFill/>
        </p:spPr>
        <p:txBody>
          <a:bodyPr wrap="square" lIns="51472" tIns="25736" rIns="51472" bIns="25736" rtlCol="0">
            <a:spAutoFit/>
          </a:bodyPr>
          <a:lstStyle/>
          <a:p>
            <a:pPr algn="ctr"/>
            <a:r>
              <a:rPr lang="ru-RU" sz="1600" dirty="0" smtClean="0">
                <a:latin typeface="Times New Roman" pitchFamily="18" charset="0"/>
                <a:cs typeface="Times New Roman" pitchFamily="18" charset="0"/>
              </a:rPr>
              <a:t>Л. Толстой</a:t>
            </a:r>
            <a:endParaRPr lang="ru-RU" sz="1600" dirty="0">
              <a:latin typeface="Times New Roman" pitchFamily="18" charset="0"/>
              <a:cs typeface="Times New Roman" pitchFamily="18" charset="0"/>
            </a:endParaRPr>
          </a:p>
        </p:txBody>
      </p:sp>
      <p:sp>
        <p:nvSpPr>
          <p:cNvPr id="8" name="TextBox 7"/>
          <p:cNvSpPr txBox="1"/>
          <p:nvPr/>
        </p:nvSpPr>
        <p:spPr>
          <a:xfrm>
            <a:off x="1918108" y="2524609"/>
            <a:ext cx="1623735" cy="298196"/>
          </a:xfrm>
          <a:prstGeom prst="rect">
            <a:avLst/>
          </a:prstGeom>
          <a:noFill/>
        </p:spPr>
        <p:txBody>
          <a:bodyPr wrap="square" lIns="51472" tIns="25736" rIns="51472" bIns="25736" rtlCol="0">
            <a:spAutoFit/>
          </a:bodyPr>
          <a:lstStyle/>
          <a:p>
            <a:pPr algn="ctr"/>
            <a:r>
              <a:rPr lang="ru-RU" sz="1600" dirty="0" smtClean="0">
                <a:latin typeface="Times New Roman" pitchFamily="18" charset="0"/>
                <a:cs typeface="Times New Roman" pitchFamily="18" charset="0"/>
              </a:rPr>
              <a:t>А.Чехов</a:t>
            </a:r>
            <a:endParaRPr lang="ru-RU" sz="1600" dirty="0">
              <a:latin typeface="Times New Roman" pitchFamily="18" charset="0"/>
              <a:cs typeface="Times New Roman" pitchFamily="18" charset="0"/>
            </a:endParaRPr>
          </a:p>
        </p:txBody>
      </p:sp>
      <p:sp>
        <p:nvSpPr>
          <p:cNvPr id="9" name="TextBox 8"/>
          <p:cNvSpPr txBox="1"/>
          <p:nvPr/>
        </p:nvSpPr>
        <p:spPr>
          <a:xfrm>
            <a:off x="3890600" y="2816347"/>
            <a:ext cx="1623735" cy="298196"/>
          </a:xfrm>
          <a:prstGeom prst="rect">
            <a:avLst/>
          </a:prstGeom>
          <a:noFill/>
        </p:spPr>
        <p:txBody>
          <a:bodyPr wrap="square" lIns="51472" tIns="25736" rIns="51472" bIns="25736" rtlCol="0">
            <a:spAutoFit/>
          </a:bodyPr>
          <a:lstStyle/>
          <a:p>
            <a:pPr algn="ctr"/>
            <a:r>
              <a:rPr lang="ru-RU" sz="1600" dirty="0" smtClean="0">
                <a:latin typeface="Times New Roman" pitchFamily="18" charset="0"/>
                <a:cs typeface="Times New Roman" pitchFamily="18" charset="0"/>
              </a:rPr>
              <a:t>Ф. Тютчев</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3603928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type="body" idx="1"/>
          </p:nvPr>
        </p:nvSpPr>
        <p:spPr>
          <a:xfrm>
            <a:off x="297937" y="264581"/>
            <a:ext cx="5139825" cy="2575895"/>
          </a:xfrm>
        </p:spPr>
        <p:txBody>
          <a:bodyPr>
            <a:noAutofit/>
          </a:bodyPr>
          <a:lstStyle/>
          <a:p>
            <a:pPr marL="174625" indent="-174625" algn="just">
              <a:buFont typeface="Wingdings" panose="05000000000000000000" pitchFamily="2" charset="2"/>
              <a:buChar char="Ø"/>
            </a:pPr>
            <a:r>
              <a:rPr lang="ru-RU" sz="1600" dirty="0" smtClean="0">
                <a:latin typeface="Times New Roman" pitchFamily="18" charset="0"/>
                <a:cs typeface="Times New Roman" pitchFamily="18" charset="0"/>
              </a:rPr>
              <a:t>У писателей «</a:t>
            </a:r>
            <a:r>
              <a:rPr lang="ru-RU" sz="1600" dirty="0" smtClean="0">
                <a:latin typeface="Times New Roman" pitchFamily="18" charset="0"/>
                <a:cs typeface="Times New Roman" pitchFamily="18" charset="0"/>
              </a:rPr>
              <a:t>серебряного </a:t>
            </a:r>
            <a:r>
              <a:rPr lang="ru-RU" sz="1600" dirty="0" smtClean="0">
                <a:latin typeface="Times New Roman" pitchFamily="18" charset="0"/>
                <a:cs typeface="Times New Roman" pitchFamily="18" charset="0"/>
              </a:rPr>
              <a:t>века» главенствовали гражданские и гуманистические принципы; интерес был направлен к духовному облику каждого человека: Л.Н.Толстой   «Анна Каренина»,    А.П.Чехов   «Дама с собачкой»,  пьеса «Три сестры».</a:t>
            </a:r>
          </a:p>
          <a:p>
            <a:pPr marL="174625" indent="-174625" algn="just">
              <a:buFont typeface="Wingdings" panose="05000000000000000000" pitchFamily="2" charset="2"/>
              <a:buChar char="Ø"/>
            </a:pP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Ф.И.Тютчев</a:t>
            </a:r>
            <a:r>
              <a:rPr lang="ru-RU" sz="1600" dirty="0" smtClean="0">
                <a:latin typeface="Times New Roman" pitchFamily="18" charset="0"/>
                <a:cs typeface="Times New Roman" pitchFamily="18" charset="0"/>
              </a:rPr>
              <a:t> глубоко прочувствовал трагическую судьбу людей в грозном вселенском хаосе, перед лицом непостижимой тайны сущего, обрекающего на гибель рока, но царство «пророческих снов», сокровенных видений поэта противостояло жестокой силе</a:t>
            </a:r>
            <a:r>
              <a:rPr lang="ru-RU" sz="1600" dirty="0">
                <a:latin typeface="Times New Roman" pitchFamily="18" charset="0"/>
                <a:cs typeface="Times New Roman" pitchFamily="18" charset="0"/>
              </a:rPr>
              <a:t>.</a:t>
            </a:r>
          </a:p>
        </p:txBody>
      </p:sp>
      <p:sp>
        <p:nvSpPr>
          <p:cNvPr id="4" name="Прямоугольник 3"/>
          <p:cNvSpPr/>
          <p:nvPr/>
        </p:nvSpPr>
        <p:spPr>
          <a:xfrm>
            <a:off x="168256" y="122227"/>
            <a:ext cx="5429288" cy="2928958"/>
          </a:xfrm>
          <a:prstGeom prst="rect">
            <a:avLst/>
          </a:prstGeom>
          <a:noFill/>
          <a:ln>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1797710305"/>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БСП15 январ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БСП15 января</Template>
  <TotalTime>556</TotalTime>
  <Words>2120</Words>
  <Application>Microsoft Office PowerPoint</Application>
  <PresentationFormat>Произвольный</PresentationFormat>
  <Paragraphs>155</Paragraphs>
  <Slides>30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БСП15 января</vt:lpstr>
      <vt:lpstr>Специальное оформление</vt:lpstr>
      <vt:lpstr> Литература</vt:lpstr>
      <vt:lpstr>Слайд 2</vt:lpstr>
      <vt:lpstr>«Серебряный  век»  русской  поэзии</vt:lpstr>
      <vt:lpstr>Слайд 4</vt:lpstr>
      <vt:lpstr>Слайд 5</vt:lpstr>
      <vt:lpstr>    Основные   вопросы   урока </vt:lpstr>
      <vt:lpstr>Имена каких писателей связаны с этим периодом?</vt:lpstr>
      <vt:lpstr>О чём же они писали?</vt:lpstr>
      <vt:lpstr>Слайд 9</vt:lpstr>
      <vt:lpstr>Слайд 10</vt:lpstr>
      <vt:lpstr>Возникновение названия «серебряный век»</vt:lpstr>
      <vt:lpstr>Слайд 12</vt:lpstr>
      <vt:lpstr>Декаданс</vt:lpstr>
      <vt:lpstr>Слайд 14</vt:lpstr>
      <vt:lpstr>Слайд 15</vt:lpstr>
      <vt:lpstr>Слайд 16</vt:lpstr>
      <vt:lpstr>Ф. Сологуб</vt:lpstr>
      <vt:lpstr>Символизм</vt:lpstr>
      <vt:lpstr>Слайд 19</vt:lpstr>
      <vt:lpstr>Слайд 20</vt:lpstr>
      <vt:lpstr>    А.Блок</vt:lpstr>
      <vt:lpstr>Акмеизм</vt:lpstr>
      <vt:lpstr>    Николай    Гумилев</vt:lpstr>
      <vt:lpstr>       Футуризм</vt:lpstr>
      <vt:lpstr>Слайд 25</vt:lpstr>
      <vt:lpstr>Слайд 26</vt:lpstr>
      <vt:lpstr>В.Хлебников</vt:lpstr>
      <vt:lpstr>Итоги      урока    </vt:lpstr>
      <vt:lpstr>Слайд 29</vt:lpstr>
      <vt:lpstr>  Задание для самостоятельного выполнения</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Конспект урока в 11 классе по теме:  Возникновение литературных течений в конце XIX- начале XX века  (на примере поэзии).</dc:title>
  <dc:creator>Den4ikDeka</dc:creator>
  <cp:lastModifiedBy>LAN_OS</cp:lastModifiedBy>
  <cp:revision>119</cp:revision>
  <dcterms:created xsi:type="dcterms:W3CDTF">2015-05-17T15:27:53Z</dcterms:created>
  <dcterms:modified xsi:type="dcterms:W3CDTF">2021-01-17T18:24:16Z</dcterms:modified>
</cp:coreProperties>
</file>