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87" r:id="rId2"/>
    <p:sldId id="290" r:id="rId3"/>
    <p:sldId id="291" r:id="rId4"/>
    <p:sldId id="258" r:id="rId5"/>
    <p:sldId id="262" r:id="rId6"/>
    <p:sldId id="259" r:id="rId7"/>
    <p:sldId id="260" r:id="rId8"/>
    <p:sldId id="263" r:id="rId9"/>
    <p:sldId id="268" r:id="rId10"/>
    <p:sldId id="269" r:id="rId11"/>
    <p:sldId id="282" r:id="rId12"/>
    <p:sldId id="270" r:id="rId13"/>
    <p:sldId id="271" r:id="rId14"/>
    <p:sldId id="272" r:id="rId15"/>
    <p:sldId id="273" r:id="rId16"/>
    <p:sldId id="274" r:id="rId17"/>
    <p:sldId id="279" r:id="rId18"/>
    <p:sldId id="276" r:id="rId19"/>
    <p:sldId id="277" r:id="rId20"/>
    <p:sldId id="278" r:id="rId21"/>
    <p:sldId id="280" r:id="rId22"/>
    <p:sldId id="281" r:id="rId23"/>
    <p:sldId id="284" r:id="rId24"/>
    <p:sldId id="285" r:id="rId25"/>
    <p:sldId id="283" r:id="rId26"/>
    <p:sldId id="286" r:id="rId27"/>
    <p:sldId id="292" r:id="rId28"/>
  </p:sldIdLst>
  <p:sldSz cx="5764213" cy="3244850"/>
  <p:notesSz cx="6858000" cy="9144000"/>
  <p:defaultTextStyle>
    <a:defPPr>
      <a:defRPr lang="ru-RU"/>
    </a:defPPr>
    <a:lvl1pPr marL="0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6497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2994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79491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05988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32484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58981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85478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11975" algn="l" defTabSz="4529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99" autoAdjust="0"/>
    <p:restoredTop sz="94737" autoAdjust="0"/>
  </p:normalViewPr>
  <p:slideViewPr>
    <p:cSldViewPr>
      <p:cViewPr>
        <p:scale>
          <a:sx n="75" d="100"/>
          <a:sy n="75" d="100"/>
        </p:scale>
        <p:origin x="-552" y="-1194"/>
      </p:cViewPr>
      <p:guideLst>
        <p:guide orient="horz" pos="1023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318" y="1008009"/>
            <a:ext cx="4899581" cy="695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634" y="1838748"/>
            <a:ext cx="4034949" cy="829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2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34928" y="41314"/>
            <a:ext cx="816597" cy="8735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135" y="41314"/>
            <a:ext cx="2356723" cy="8735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35" y="2085117"/>
            <a:ext cx="4899581" cy="64446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335" y="1375308"/>
            <a:ext cx="4899581" cy="709811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64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29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79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0591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323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588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853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1182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134" y="238857"/>
            <a:ext cx="1586160" cy="67601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64363" y="238857"/>
            <a:ext cx="1587160" cy="67601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29947"/>
            <a:ext cx="5187792" cy="5408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11" y="726336"/>
            <a:ext cx="2546862" cy="3027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6478" indent="0">
              <a:buNone/>
              <a:defRPr sz="1000" b="1"/>
            </a:lvl2pPr>
            <a:lvl3pPr marL="452956" indent="0">
              <a:buNone/>
              <a:defRPr sz="900" b="1"/>
            </a:lvl3pPr>
            <a:lvl4pPr marL="679434" indent="0">
              <a:buNone/>
              <a:defRPr sz="800" b="1"/>
            </a:lvl4pPr>
            <a:lvl5pPr marL="905911" indent="0">
              <a:buNone/>
              <a:defRPr sz="800" b="1"/>
            </a:lvl5pPr>
            <a:lvl6pPr marL="1132388" indent="0">
              <a:buNone/>
              <a:defRPr sz="800" b="1"/>
            </a:lvl6pPr>
            <a:lvl7pPr marL="1358866" indent="0">
              <a:buNone/>
              <a:defRPr sz="800" b="1"/>
            </a:lvl7pPr>
            <a:lvl8pPr marL="1585344" indent="0">
              <a:buNone/>
              <a:defRPr sz="800" b="1"/>
            </a:lvl8pPr>
            <a:lvl9pPr marL="1811821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11" y="1029038"/>
            <a:ext cx="2546862" cy="18695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141" y="726336"/>
            <a:ext cx="2547862" cy="3027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6478" indent="0">
              <a:buNone/>
              <a:defRPr sz="1000" b="1"/>
            </a:lvl2pPr>
            <a:lvl3pPr marL="452956" indent="0">
              <a:buNone/>
              <a:defRPr sz="900" b="1"/>
            </a:lvl3pPr>
            <a:lvl4pPr marL="679434" indent="0">
              <a:buNone/>
              <a:defRPr sz="800" b="1"/>
            </a:lvl4pPr>
            <a:lvl5pPr marL="905911" indent="0">
              <a:buNone/>
              <a:defRPr sz="800" b="1"/>
            </a:lvl5pPr>
            <a:lvl6pPr marL="1132388" indent="0">
              <a:buNone/>
              <a:defRPr sz="800" b="1"/>
            </a:lvl6pPr>
            <a:lvl7pPr marL="1358866" indent="0">
              <a:buNone/>
              <a:defRPr sz="800" b="1"/>
            </a:lvl7pPr>
            <a:lvl8pPr marL="1585344" indent="0">
              <a:buNone/>
              <a:defRPr sz="800" b="1"/>
            </a:lvl8pPr>
            <a:lvl9pPr marL="1811821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141" y="1029038"/>
            <a:ext cx="2547862" cy="18695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29194"/>
            <a:ext cx="1896386" cy="549822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3648" y="129193"/>
            <a:ext cx="3222355" cy="276939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11" y="679016"/>
            <a:ext cx="1896386" cy="2219568"/>
          </a:xfrm>
        </p:spPr>
        <p:txBody>
          <a:bodyPr/>
          <a:lstStyle>
            <a:lvl1pPr marL="0" indent="0">
              <a:buNone/>
              <a:defRPr sz="700"/>
            </a:lvl1pPr>
            <a:lvl2pPr marL="226478" indent="0">
              <a:buNone/>
              <a:defRPr sz="600"/>
            </a:lvl2pPr>
            <a:lvl3pPr marL="452956" indent="0">
              <a:buNone/>
              <a:defRPr sz="500"/>
            </a:lvl3pPr>
            <a:lvl4pPr marL="679434" indent="0">
              <a:buNone/>
              <a:defRPr sz="400"/>
            </a:lvl4pPr>
            <a:lvl5pPr marL="905911" indent="0">
              <a:buNone/>
              <a:defRPr sz="400"/>
            </a:lvl5pPr>
            <a:lvl6pPr marL="1132388" indent="0">
              <a:buNone/>
              <a:defRPr sz="400"/>
            </a:lvl6pPr>
            <a:lvl7pPr marL="1358866" indent="0">
              <a:buNone/>
              <a:defRPr sz="400"/>
            </a:lvl7pPr>
            <a:lvl8pPr marL="1585344" indent="0">
              <a:buNone/>
              <a:defRPr sz="400"/>
            </a:lvl8pPr>
            <a:lvl9pPr marL="1811821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26" y="2271396"/>
            <a:ext cx="3458528" cy="268151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826" y="289933"/>
            <a:ext cx="3458528" cy="1946910"/>
          </a:xfrm>
        </p:spPr>
        <p:txBody>
          <a:bodyPr/>
          <a:lstStyle>
            <a:lvl1pPr marL="0" indent="0">
              <a:buNone/>
              <a:defRPr sz="1600"/>
            </a:lvl1pPr>
            <a:lvl2pPr marL="226478" indent="0">
              <a:buNone/>
              <a:defRPr sz="1400"/>
            </a:lvl2pPr>
            <a:lvl3pPr marL="452956" indent="0">
              <a:buNone/>
              <a:defRPr sz="1200"/>
            </a:lvl3pPr>
            <a:lvl4pPr marL="679434" indent="0">
              <a:buNone/>
              <a:defRPr sz="1000"/>
            </a:lvl4pPr>
            <a:lvl5pPr marL="905911" indent="0">
              <a:buNone/>
              <a:defRPr sz="1000"/>
            </a:lvl5pPr>
            <a:lvl6pPr marL="1132388" indent="0">
              <a:buNone/>
              <a:defRPr sz="1000"/>
            </a:lvl6pPr>
            <a:lvl7pPr marL="1358866" indent="0">
              <a:buNone/>
              <a:defRPr sz="1000"/>
            </a:lvl7pPr>
            <a:lvl8pPr marL="1585344" indent="0">
              <a:buNone/>
              <a:defRPr sz="1000"/>
            </a:lvl8pPr>
            <a:lvl9pPr marL="1811821" indent="0">
              <a:buNone/>
              <a:defRPr sz="1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826" y="2539548"/>
            <a:ext cx="3458528" cy="380818"/>
          </a:xfrm>
        </p:spPr>
        <p:txBody>
          <a:bodyPr/>
          <a:lstStyle>
            <a:lvl1pPr marL="0" indent="0">
              <a:buNone/>
              <a:defRPr sz="700"/>
            </a:lvl1pPr>
            <a:lvl2pPr marL="226478" indent="0">
              <a:buNone/>
              <a:defRPr sz="600"/>
            </a:lvl2pPr>
            <a:lvl3pPr marL="452956" indent="0">
              <a:buNone/>
              <a:defRPr sz="500"/>
            </a:lvl3pPr>
            <a:lvl4pPr marL="679434" indent="0">
              <a:buNone/>
              <a:defRPr sz="400"/>
            </a:lvl4pPr>
            <a:lvl5pPr marL="905911" indent="0">
              <a:buNone/>
              <a:defRPr sz="400"/>
            </a:lvl5pPr>
            <a:lvl6pPr marL="1132388" indent="0">
              <a:buNone/>
              <a:defRPr sz="400"/>
            </a:lvl6pPr>
            <a:lvl7pPr marL="1358866" indent="0">
              <a:buNone/>
              <a:defRPr sz="400"/>
            </a:lvl7pPr>
            <a:lvl8pPr marL="1585344" indent="0">
              <a:buNone/>
              <a:defRPr sz="400"/>
            </a:lvl8pPr>
            <a:lvl9pPr marL="1811821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29947"/>
            <a:ext cx="5187792" cy="540808"/>
          </a:xfrm>
          <a:prstGeom prst="rect">
            <a:avLst/>
          </a:prstGeom>
        </p:spPr>
        <p:txBody>
          <a:bodyPr vert="horz" lIns="45295" tIns="22648" rIns="45295" bIns="226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11" y="757131"/>
            <a:ext cx="5187792" cy="2141452"/>
          </a:xfrm>
          <a:prstGeom prst="rect">
            <a:avLst/>
          </a:prstGeom>
        </p:spPr>
        <p:txBody>
          <a:bodyPr vert="horz" lIns="45295" tIns="22648" rIns="45295" bIns="226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12" y="3007495"/>
            <a:ext cx="1344983" cy="172758"/>
          </a:xfrm>
          <a:prstGeom prst="rect">
            <a:avLst/>
          </a:prstGeom>
        </p:spPr>
        <p:txBody>
          <a:bodyPr vert="horz" lIns="45295" tIns="22648" rIns="45295" bIns="2264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F03C-D4F3-4CBB-9BD4-685F89A233C5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440" y="3007495"/>
            <a:ext cx="1825334" cy="172758"/>
          </a:xfrm>
          <a:prstGeom prst="rect">
            <a:avLst/>
          </a:prstGeom>
        </p:spPr>
        <p:txBody>
          <a:bodyPr vert="horz" lIns="45295" tIns="22648" rIns="45295" bIns="2264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1020" y="3007495"/>
            <a:ext cx="1344983" cy="172758"/>
          </a:xfrm>
          <a:prstGeom prst="rect">
            <a:avLst/>
          </a:prstGeom>
        </p:spPr>
        <p:txBody>
          <a:bodyPr vert="horz" lIns="45295" tIns="22648" rIns="45295" bIns="22648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295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859" indent="-169859" algn="l" defTabSz="4529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8026" indent="-141549" algn="l" defTabSz="45295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194" indent="-113239" algn="l" defTabSz="452956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2672" indent="-113239" algn="l" defTabSz="452956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9150" indent="-113239" algn="l" defTabSz="452956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5627" indent="-113239" algn="l" defTabSz="45295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2105" indent="-113239" algn="l" defTabSz="45295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98583" indent="-113239" algn="l" defTabSz="45295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25060" indent="-113239" algn="l" defTabSz="452956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478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956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79434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911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2388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866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5344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1821" algn="l" defTabSz="45295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3" y="1589"/>
            <a:ext cx="5757863" cy="10207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/>
              <a:t>  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38967" y="229724"/>
            <a:ext cx="3959225" cy="691853"/>
          </a:xfrm>
        </p:spPr>
        <p:txBody>
          <a:bodyPr vert="horz" tIns="14602" rtlCol="0">
            <a:normAutofit fontScale="90000"/>
          </a:bodyPr>
          <a:lstStyle/>
          <a:p>
            <a:pPr marL="12698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ru-RU" sz="3400" spc="-5" dirty="0" smtClean="0"/>
              <a:t> </a:t>
            </a:r>
            <a:r>
              <a:rPr lang="ru-RU" sz="44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28" y="1050927"/>
            <a:ext cx="4678363" cy="2425021"/>
          </a:xfrm>
          <a:prstGeom prst="rect">
            <a:avLst/>
          </a:prstGeom>
        </p:spPr>
        <p:txBody>
          <a:bodyPr lIns="0" tIns="13968" rIns="0" bIns="0">
            <a:spAutoFit/>
          </a:bodyPr>
          <a:lstStyle/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r>
              <a:rPr sz="2400" b="1" spc="-2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2400" b="1" spc="-2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454025" y="1050928"/>
            <a:ext cx="344488" cy="676274"/>
          </a:xfrm>
          <a:custGeom>
            <a:avLst/>
            <a:gdLst>
              <a:gd name="T0" fmla="*/ 345101 w 344170"/>
              <a:gd name="T1" fmla="*/ 0 h 676275"/>
              <a:gd name="T2" fmla="*/ 0 w 344170"/>
              <a:gd name="T3" fmla="*/ 0 h 676275"/>
              <a:gd name="T4" fmla="*/ 0 w 344170"/>
              <a:gd name="T5" fmla="*/ 675751 h 676275"/>
              <a:gd name="T6" fmla="*/ 345101 w 344170"/>
              <a:gd name="T7" fmla="*/ 675751 h 676275"/>
              <a:gd name="T8" fmla="*/ 345101 w 344170"/>
              <a:gd name="T9" fmla="*/ 0 h 676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76275"/>
              <a:gd name="T17" fmla="*/ 344170 w 344170"/>
              <a:gd name="T18" fmla="*/ 676275 h 6762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454025" y="1979613"/>
            <a:ext cx="344488" cy="1035511"/>
          </a:xfrm>
          <a:custGeom>
            <a:avLst/>
            <a:gdLst>
              <a:gd name="T0" fmla="*/ 345101 w 344170"/>
              <a:gd name="T1" fmla="*/ 0 h 680719"/>
              <a:gd name="T2" fmla="*/ 0 w 344170"/>
              <a:gd name="T3" fmla="*/ 0 h 680719"/>
              <a:gd name="T4" fmla="*/ 0 w 344170"/>
              <a:gd name="T5" fmla="*/ 2522615 h 680719"/>
              <a:gd name="T6" fmla="*/ 345101 w 344170"/>
              <a:gd name="T7" fmla="*/ 2522615 h 680719"/>
              <a:gd name="T8" fmla="*/ 345101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10"/>
          <p:cNvGrpSpPr>
            <a:grpSpLocks/>
          </p:cNvGrpSpPr>
          <p:nvPr/>
        </p:nvGrpSpPr>
        <p:grpSpPr bwMode="auto">
          <a:xfrm>
            <a:off x="4684713" y="212725"/>
            <a:ext cx="635000" cy="635000"/>
            <a:chOff x="4686759" y="212868"/>
            <a:chExt cx="634365" cy="634365"/>
          </a:xfrm>
        </p:grpSpPr>
        <p:sp>
          <p:nvSpPr>
            <p:cNvPr id="5142" name="object 11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603608 w 603885"/>
                <a:gd name="T1" fmla="*/ 0 h 603885"/>
                <a:gd name="T2" fmla="*/ 0 w 603885"/>
                <a:gd name="T3" fmla="*/ 0 h 603885"/>
                <a:gd name="T4" fmla="*/ 0 w 603885"/>
                <a:gd name="T5" fmla="*/ 603609 h 603885"/>
                <a:gd name="T6" fmla="*/ 603608 w 603885"/>
                <a:gd name="T7" fmla="*/ 603609 h 603885"/>
                <a:gd name="T8" fmla="*/ 603608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3" name="object 12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608 w 603885"/>
                <a:gd name="T3" fmla="*/ 0 h 603885"/>
                <a:gd name="T4" fmla="*/ 603608 w 603885"/>
                <a:gd name="T5" fmla="*/ 603609 h 603885"/>
                <a:gd name="T6" fmla="*/ 0 w 603885"/>
                <a:gd name="T7" fmla="*/ 603609 h 603885"/>
                <a:gd name="T8" fmla="*/ 0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2841" y="249241"/>
            <a:ext cx="173037" cy="369970"/>
          </a:xfrm>
          <a:prstGeom prst="rect">
            <a:avLst/>
          </a:prstGeom>
        </p:spPr>
        <p:txBody>
          <a:bodyPr lIns="0" tIns="15872" rIns="0" bIns="0">
            <a:spAutoFit/>
          </a:bodyPr>
          <a:lstStyle/>
          <a:p>
            <a:pPr>
              <a:spcBef>
                <a:spcPts val="125"/>
              </a:spcBef>
              <a:defRPr/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425" y="541340"/>
            <a:ext cx="438150" cy="212236"/>
          </a:xfrm>
          <a:prstGeom prst="rect">
            <a:avLst/>
          </a:prstGeom>
        </p:spPr>
        <p:txBody>
          <a:bodyPr lIns="0" tIns="12063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15"/>
          <p:cNvGrpSpPr>
            <a:grpSpLocks/>
          </p:cNvGrpSpPr>
          <p:nvPr/>
        </p:nvGrpSpPr>
        <p:grpSpPr bwMode="auto">
          <a:xfrm>
            <a:off x="346077" y="288928"/>
            <a:ext cx="468313" cy="466725"/>
            <a:chOff x="346532" y="289010"/>
            <a:chExt cx="467359" cy="466725"/>
          </a:xfrm>
        </p:grpSpPr>
        <p:sp>
          <p:nvSpPr>
            <p:cNvPr id="5131" name="object 16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301975 w 325120"/>
                <a:gd name="T1" fmla="*/ 0 h 464184"/>
                <a:gd name="T2" fmla="*/ 22673 w 325120"/>
                <a:gd name="T3" fmla="*/ 0 h 464184"/>
                <a:gd name="T4" fmla="*/ 13828 w 325120"/>
                <a:gd name="T5" fmla="*/ 1961 h 464184"/>
                <a:gd name="T6" fmla="*/ 6623 w 325120"/>
                <a:gd name="T7" fmla="*/ 6956 h 464184"/>
                <a:gd name="T8" fmla="*/ 1775 w 325120"/>
                <a:gd name="T9" fmla="*/ 14269 h 464184"/>
                <a:gd name="T10" fmla="*/ 0 w 325120"/>
                <a:gd name="T11" fmla="*/ 23183 h 464184"/>
                <a:gd name="T12" fmla="*/ 0 w 325120"/>
                <a:gd name="T13" fmla="*/ 440585 h 464184"/>
                <a:gd name="T14" fmla="*/ 1822 w 325120"/>
                <a:gd name="T15" fmla="*/ 449613 h 464184"/>
                <a:gd name="T16" fmla="*/ 6791 w 325120"/>
                <a:gd name="T17" fmla="*/ 456985 h 464184"/>
                <a:gd name="T18" fmla="*/ 14162 w 325120"/>
                <a:gd name="T19" fmla="*/ 461954 h 464184"/>
                <a:gd name="T20" fmla="*/ 23187 w 325120"/>
                <a:gd name="T21" fmla="*/ 463777 h 464184"/>
                <a:gd name="T22" fmla="*/ 301457 w 325120"/>
                <a:gd name="T23" fmla="*/ 463777 h 464184"/>
                <a:gd name="T24" fmla="*/ 310484 w 325120"/>
                <a:gd name="T25" fmla="*/ 461954 h 464184"/>
                <a:gd name="T26" fmla="*/ 317856 w 325120"/>
                <a:gd name="T27" fmla="*/ 456985 h 464184"/>
                <a:gd name="T28" fmla="*/ 322826 w 325120"/>
                <a:gd name="T29" fmla="*/ 449613 h 464184"/>
                <a:gd name="T30" fmla="*/ 324648 w 325120"/>
                <a:gd name="T31" fmla="*/ 440585 h 464184"/>
                <a:gd name="T32" fmla="*/ 324648 w 325120"/>
                <a:gd name="T33" fmla="*/ 250804 h 464184"/>
                <a:gd name="T34" fmla="*/ 321185 w 325120"/>
                <a:gd name="T35" fmla="*/ 247345 h 464184"/>
                <a:gd name="T36" fmla="*/ 312649 w 325120"/>
                <a:gd name="T37" fmla="*/ 247345 h 464184"/>
                <a:gd name="T38" fmla="*/ 309190 w 325120"/>
                <a:gd name="T39" fmla="*/ 250804 h 464184"/>
                <a:gd name="T40" fmla="*/ 309190 w 325120"/>
                <a:gd name="T41" fmla="*/ 444855 h 464184"/>
                <a:gd name="T42" fmla="*/ 305727 w 325120"/>
                <a:gd name="T43" fmla="*/ 448318 h 464184"/>
                <a:gd name="T44" fmla="*/ 18921 w 325120"/>
                <a:gd name="T45" fmla="*/ 448318 h 464184"/>
                <a:gd name="T46" fmla="*/ 15458 w 325120"/>
                <a:gd name="T47" fmla="*/ 444855 h 464184"/>
                <a:gd name="T48" fmla="*/ 15458 w 325120"/>
                <a:gd name="T49" fmla="*/ 18914 h 464184"/>
                <a:gd name="T50" fmla="*/ 18921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73832 h 464184"/>
                <a:gd name="T58" fmla="*/ 312649 w 325120"/>
                <a:gd name="T59" fmla="*/ 77292 h 464184"/>
                <a:gd name="T60" fmla="*/ 321185 w 325120"/>
                <a:gd name="T61" fmla="*/ 77292 h 464184"/>
                <a:gd name="T62" fmla="*/ 324648 w 325120"/>
                <a:gd name="T63" fmla="*/ 73832 h 464184"/>
                <a:gd name="T64" fmla="*/ 324648 w 325120"/>
                <a:gd name="T65" fmla="*/ 23183 h 464184"/>
                <a:gd name="T66" fmla="*/ 322873 w 325120"/>
                <a:gd name="T67" fmla="*/ 14269 h 464184"/>
                <a:gd name="T68" fmla="*/ 318025 w 325120"/>
                <a:gd name="T69" fmla="*/ 6956 h 464184"/>
                <a:gd name="T70" fmla="*/ 310820 w 325120"/>
                <a:gd name="T71" fmla="*/ 1961 h 464184"/>
                <a:gd name="T72" fmla="*/ 301975 w 325120"/>
                <a:gd name="T73" fmla="*/ 0 h 4641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5120"/>
                <a:gd name="T112" fmla="*/ 0 h 464184"/>
                <a:gd name="T113" fmla="*/ 325120 w 325120"/>
                <a:gd name="T114" fmla="*/ 464184 h 4641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2" name="object 17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23187 w 325120"/>
                <a:gd name="T1" fmla="*/ 463777 h 464184"/>
                <a:gd name="T2" fmla="*/ 301457 w 325120"/>
                <a:gd name="T3" fmla="*/ 463777 h 464184"/>
                <a:gd name="T4" fmla="*/ 310484 w 325120"/>
                <a:gd name="T5" fmla="*/ 461954 h 464184"/>
                <a:gd name="T6" fmla="*/ 317856 w 325120"/>
                <a:gd name="T7" fmla="*/ 456985 h 464184"/>
                <a:gd name="T8" fmla="*/ 322826 w 325120"/>
                <a:gd name="T9" fmla="*/ 449613 h 464184"/>
                <a:gd name="T10" fmla="*/ 324648 w 325120"/>
                <a:gd name="T11" fmla="*/ 440585 h 464184"/>
                <a:gd name="T12" fmla="*/ 324648 w 325120"/>
                <a:gd name="T13" fmla="*/ 255074 h 464184"/>
                <a:gd name="T14" fmla="*/ 324648 w 325120"/>
                <a:gd name="T15" fmla="*/ 250804 h 464184"/>
                <a:gd name="T16" fmla="*/ 321185 w 325120"/>
                <a:gd name="T17" fmla="*/ 247345 h 464184"/>
                <a:gd name="T18" fmla="*/ 316919 w 325120"/>
                <a:gd name="T19" fmla="*/ 247345 h 464184"/>
                <a:gd name="T20" fmla="*/ 312649 w 325120"/>
                <a:gd name="T21" fmla="*/ 247345 h 464184"/>
                <a:gd name="T22" fmla="*/ 309190 w 325120"/>
                <a:gd name="T23" fmla="*/ 250804 h 464184"/>
                <a:gd name="T24" fmla="*/ 309190 w 325120"/>
                <a:gd name="T25" fmla="*/ 255074 h 464184"/>
                <a:gd name="T26" fmla="*/ 309190 w 325120"/>
                <a:gd name="T27" fmla="*/ 440585 h 464184"/>
                <a:gd name="T28" fmla="*/ 309190 w 325120"/>
                <a:gd name="T29" fmla="*/ 444855 h 464184"/>
                <a:gd name="T30" fmla="*/ 305727 w 325120"/>
                <a:gd name="T31" fmla="*/ 448318 h 464184"/>
                <a:gd name="T32" fmla="*/ 301457 w 325120"/>
                <a:gd name="T33" fmla="*/ 448318 h 464184"/>
                <a:gd name="T34" fmla="*/ 23187 w 325120"/>
                <a:gd name="T35" fmla="*/ 448318 h 464184"/>
                <a:gd name="T36" fmla="*/ 18921 w 325120"/>
                <a:gd name="T37" fmla="*/ 448318 h 464184"/>
                <a:gd name="T38" fmla="*/ 15458 w 325120"/>
                <a:gd name="T39" fmla="*/ 444855 h 464184"/>
                <a:gd name="T40" fmla="*/ 15458 w 325120"/>
                <a:gd name="T41" fmla="*/ 440585 h 464184"/>
                <a:gd name="T42" fmla="*/ 15458 w 325120"/>
                <a:gd name="T43" fmla="*/ 23183 h 464184"/>
                <a:gd name="T44" fmla="*/ 15458 w 325120"/>
                <a:gd name="T45" fmla="*/ 18914 h 464184"/>
                <a:gd name="T46" fmla="*/ 18921 w 325120"/>
                <a:gd name="T47" fmla="*/ 15454 h 464184"/>
                <a:gd name="T48" fmla="*/ 23187 w 325120"/>
                <a:gd name="T49" fmla="*/ 15454 h 464184"/>
                <a:gd name="T50" fmla="*/ 301457 w 325120"/>
                <a:gd name="T51" fmla="*/ 15454 h 464184"/>
                <a:gd name="T52" fmla="*/ 305727 w 325120"/>
                <a:gd name="T53" fmla="*/ 15454 h 464184"/>
                <a:gd name="T54" fmla="*/ 309190 w 325120"/>
                <a:gd name="T55" fmla="*/ 18914 h 464184"/>
                <a:gd name="T56" fmla="*/ 309190 w 325120"/>
                <a:gd name="T57" fmla="*/ 23183 h 464184"/>
                <a:gd name="T58" fmla="*/ 309190 w 325120"/>
                <a:gd name="T59" fmla="*/ 69562 h 464184"/>
                <a:gd name="T60" fmla="*/ 309190 w 325120"/>
                <a:gd name="T61" fmla="*/ 73832 h 464184"/>
                <a:gd name="T62" fmla="*/ 312649 w 325120"/>
                <a:gd name="T63" fmla="*/ 77292 h 464184"/>
                <a:gd name="T64" fmla="*/ 316919 w 325120"/>
                <a:gd name="T65" fmla="*/ 77292 h 464184"/>
                <a:gd name="T66" fmla="*/ 321185 w 325120"/>
                <a:gd name="T67" fmla="*/ 77292 h 464184"/>
                <a:gd name="T68" fmla="*/ 324648 w 325120"/>
                <a:gd name="T69" fmla="*/ 73832 h 464184"/>
                <a:gd name="T70" fmla="*/ 324648 w 325120"/>
                <a:gd name="T71" fmla="*/ 69562 h 464184"/>
                <a:gd name="T72" fmla="*/ 324648 w 325120"/>
                <a:gd name="T73" fmla="*/ 23183 h 464184"/>
                <a:gd name="T74" fmla="*/ 322873 w 325120"/>
                <a:gd name="T75" fmla="*/ 14269 h 464184"/>
                <a:gd name="T76" fmla="*/ 318025 w 325120"/>
                <a:gd name="T77" fmla="*/ 6956 h 464184"/>
                <a:gd name="T78" fmla="*/ 310820 w 325120"/>
                <a:gd name="T79" fmla="*/ 1961 h 464184"/>
                <a:gd name="T80" fmla="*/ 301975 w 325120"/>
                <a:gd name="T81" fmla="*/ 0 h 464184"/>
                <a:gd name="T82" fmla="*/ 22673 w 325120"/>
                <a:gd name="T83" fmla="*/ 0 h 464184"/>
                <a:gd name="T84" fmla="*/ 13828 w 325120"/>
                <a:gd name="T85" fmla="*/ 1961 h 464184"/>
                <a:gd name="T86" fmla="*/ 6623 w 325120"/>
                <a:gd name="T87" fmla="*/ 6956 h 464184"/>
                <a:gd name="T88" fmla="*/ 1775 w 325120"/>
                <a:gd name="T89" fmla="*/ 14269 h 464184"/>
                <a:gd name="T90" fmla="*/ 0 w 325120"/>
                <a:gd name="T91" fmla="*/ 23183 h 464184"/>
                <a:gd name="T92" fmla="*/ 0 w 325120"/>
                <a:gd name="T93" fmla="*/ 440585 h 464184"/>
                <a:gd name="T94" fmla="*/ 1822 w 325120"/>
                <a:gd name="T95" fmla="*/ 449613 h 464184"/>
                <a:gd name="T96" fmla="*/ 6791 w 325120"/>
                <a:gd name="T97" fmla="*/ 456985 h 464184"/>
                <a:gd name="T98" fmla="*/ 14162 w 325120"/>
                <a:gd name="T99" fmla="*/ 461954 h 464184"/>
                <a:gd name="T100" fmla="*/ 23187 w 325120"/>
                <a:gd name="T101" fmla="*/ 463777 h 464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5120"/>
                <a:gd name="T154" fmla="*/ 0 h 464184"/>
                <a:gd name="T155" fmla="*/ 325120 w 325120"/>
                <a:gd name="T156" fmla="*/ 464184 h 464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3" name="object 18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352473 w 418465"/>
                <a:gd name="T1" fmla="*/ 11192 h 418465"/>
                <a:gd name="T2" fmla="*/ 34678 w 418465"/>
                <a:gd name="T3" fmla="*/ 329086 h 418465"/>
                <a:gd name="T4" fmla="*/ 33761 w 418465"/>
                <a:gd name="T5" fmla="*/ 330761 h 418465"/>
                <a:gd name="T6" fmla="*/ 245 w 418465"/>
                <a:gd name="T7" fmla="*/ 412274 h 418465"/>
                <a:gd name="T8" fmla="*/ 5529 w 418465"/>
                <a:gd name="T9" fmla="*/ 417920 h 418465"/>
                <a:gd name="T10" fmla="*/ 10213 w 418465"/>
                <a:gd name="T11" fmla="*/ 417711 h 418465"/>
                <a:gd name="T12" fmla="*/ 22816 w 418465"/>
                <a:gd name="T13" fmla="*/ 395507 h 418465"/>
                <a:gd name="T14" fmla="*/ 65430 w 418465"/>
                <a:gd name="T15" fmla="*/ 347241 h 418465"/>
                <a:gd name="T16" fmla="*/ 307051 w 418465"/>
                <a:gd name="T17" fmla="*/ 78479 h 418465"/>
                <a:gd name="T18" fmla="*/ 317981 w 418465"/>
                <a:gd name="T19" fmla="*/ 67549 h 418465"/>
                <a:gd name="T20" fmla="*/ 352438 w 418465"/>
                <a:gd name="T21" fmla="*/ 54918 h 418465"/>
                <a:gd name="T22" fmla="*/ 369260 w 418465"/>
                <a:gd name="T23" fmla="*/ 16300 h 418465"/>
                <a:gd name="T24" fmla="*/ 408786 w 418465"/>
                <a:gd name="T25" fmla="*/ 14014 h 418465"/>
                <a:gd name="T26" fmla="*/ 406805 w 418465"/>
                <a:gd name="T27" fmla="*/ 11192 h 418465"/>
                <a:gd name="T28" fmla="*/ 43498 w 418465"/>
                <a:gd name="T29" fmla="*/ 347241 h 418465"/>
                <a:gd name="T30" fmla="*/ 22816 w 418465"/>
                <a:gd name="T31" fmla="*/ 395507 h 418465"/>
                <a:gd name="T32" fmla="*/ 88492 w 418465"/>
                <a:gd name="T33" fmla="*/ 384141 h 418465"/>
                <a:gd name="T34" fmla="*/ 89932 w 418465"/>
                <a:gd name="T35" fmla="*/ 382960 h 418465"/>
                <a:gd name="T36" fmla="*/ 84654 w 418465"/>
                <a:gd name="T37" fmla="*/ 366465 h 418465"/>
                <a:gd name="T38" fmla="*/ 328910 w 418465"/>
                <a:gd name="T39" fmla="*/ 78479 h 418465"/>
                <a:gd name="T40" fmla="*/ 339840 w 418465"/>
                <a:gd name="T41" fmla="*/ 111268 h 418465"/>
                <a:gd name="T42" fmla="*/ 106502 w 418465"/>
                <a:gd name="T43" fmla="*/ 366465 h 418465"/>
                <a:gd name="T44" fmla="*/ 350770 w 418465"/>
                <a:gd name="T45" fmla="*/ 100338 h 418465"/>
                <a:gd name="T46" fmla="*/ 352438 w 418465"/>
                <a:gd name="T47" fmla="*/ 54918 h 418465"/>
                <a:gd name="T48" fmla="*/ 363402 w 418465"/>
                <a:gd name="T49" fmla="*/ 87713 h 418465"/>
                <a:gd name="T50" fmla="*/ 372632 w 418465"/>
                <a:gd name="T51" fmla="*/ 100338 h 418465"/>
                <a:gd name="T52" fmla="*/ 374291 w 418465"/>
                <a:gd name="T53" fmla="*/ 76817 h 418465"/>
                <a:gd name="T54" fmla="*/ 408786 w 418465"/>
                <a:gd name="T55" fmla="*/ 14014 h 418465"/>
                <a:gd name="T56" fmla="*/ 393804 w 418465"/>
                <a:gd name="T57" fmla="*/ 18301 h 418465"/>
                <a:gd name="T58" fmla="*/ 404345 w 418465"/>
                <a:gd name="T59" fmla="*/ 40561 h 418465"/>
                <a:gd name="T60" fmla="*/ 396198 w 418465"/>
                <a:gd name="T61" fmla="*/ 54957 h 418465"/>
                <a:gd name="T62" fmla="*/ 396154 w 418465"/>
                <a:gd name="T63" fmla="*/ 76817 h 418465"/>
                <a:gd name="T64" fmla="*/ 415530 w 418465"/>
                <a:gd name="T65" fmla="*/ 53076 h 418465"/>
                <a:gd name="T66" fmla="*/ 415466 w 418465"/>
                <a:gd name="T67" fmla="*/ 24063 h 418465"/>
                <a:gd name="T68" fmla="*/ 396158 w 418465"/>
                <a:gd name="T69" fmla="*/ 54950 h 418465"/>
                <a:gd name="T70" fmla="*/ 365235 w 418465"/>
                <a:gd name="T71" fmla="*/ 2783 h 418465"/>
                <a:gd name="T72" fmla="*/ 406805 w 418465"/>
                <a:gd name="T73" fmla="*/ 11192 h 418465"/>
                <a:gd name="T74" fmla="*/ 379748 w 418465"/>
                <a:gd name="T75" fmla="*/ 0 h 418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8465"/>
                <a:gd name="T115" fmla="*/ 0 h 418465"/>
                <a:gd name="T116" fmla="*/ 418465 w 418465"/>
                <a:gd name="T117" fmla="*/ 418465 h 4184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4" name="object 19"/>
            <p:cNvSpPr>
              <a:spLocks noChangeArrowheads="1"/>
            </p:cNvSpPr>
            <p:nvPr/>
          </p:nvSpPr>
          <p:spPr bwMode="auto">
            <a:xfrm>
              <a:off x="734043" y="317960"/>
              <a:ext cx="65556" cy="6554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5" name="object 20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0 w 418465"/>
                <a:gd name="T1" fmla="*/ 0 h 418465"/>
                <a:gd name="T2" fmla="*/ 418465 w 418465"/>
                <a:gd name="T3" fmla="*/ 418465 h 418465"/>
              </a:gdLst>
              <a:ahLst/>
              <a:cxnLst/>
              <a:rect l="T0" t="T1" r="T2" b="T3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/>
                <a:t>          </a:t>
              </a:r>
            </a:p>
          </p:txBody>
        </p:sp>
        <p:sp>
          <p:nvSpPr>
            <p:cNvPr id="5136" name="object 21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7" name="object 22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193235 w 201295"/>
                <a:gd name="T1" fmla="*/ 0 h 15875"/>
                <a:gd name="T2" fmla="*/ 7728 w 201295"/>
                <a:gd name="T3" fmla="*/ 0 h 15875"/>
                <a:gd name="T4" fmla="*/ 3459 w 201295"/>
                <a:gd name="T5" fmla="*/ 0 h 15875"/>
                <a:gd name="T6" fmla="*/ 0 w 201295"/>
                <a:gd name="T7" fmla="*/ 3459 h 15875"/>
                <a:gd name="T8" fmla="*/ 0 w 201295"/>
                <a:gd name="T9" fmla="*/ 7728 h 15875"/>
                <a:gd name="T10" fmla="*/ 0 w 201295"/>
                <a:gd name="T11" fmla="*/ 11998 h 15875"/>
                <a:gd name="T12" fmla="*/ 3459 w 201295"/>
                <a:gd name="T13" fmla="*/ 15457 h 15875"/>
                <a:gd name="T14" fmla="*/ 7728 w 201295"/>
                <a:gd name="T15" fmla="*/ 15457 h 15875"/>
                <a:gd name="T16" fmla="*/ 193235 w 201295"/>
                <a:gd name="T17" fmla="*/ 15457 h 15875"/>
                <a:gd name="T18" fmla="*/ 197501 w 201295"/>
                <a:gd name="T19" fmla="*/ 15457 h 15875"/>
                <a:gd name="T20" fmla="*/ 200964 w 201295"/>
                <a:gd name="T21" fmla="*/ 11998 h 15875"/>
                <a:gd name="T22" fmla="*/ 200964 w 201295"/>
                <a:gd name="T23" fmla="*/ 7728 h 15875"/>
                <a:gd name="T24" fmla="*/ 200964 w 201295"/>
                <a:gd name="T25" fmla="*/ 3459 h 15875"/>
                <a:gd name="T26" fmla="*/ 197501 w 201295"/>
                <a:gd name="T27" fmla="*/ 0 h 15875"/>
                <a:gd name="T28" fmla="*/ 193235 w 201295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8" name="object 23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197501 w 201295"/>
                <a:gd name="T1" fmla="*/ 0 h 15875"/>
                <a:gd name="T2" fmla="*/ 3459 w 201295"/>
                <a:gd name="T3" fmla="*/ 0 h 15875"/>
                <a:gd name="T4" fmla="*/ 0 w 201295"/>
                <a:gd name="T5" fmla="*/ 3459 h 15875"/>
                <a:gd name="T6" fmla="*/ 0 w 201295"/>
                <a:gd name="T7" fmla="*/ 11998 h 15875"/>
                <a:gd name="T8" fmla="*/ 3459 w 201295"/>
                <a:gd name="T9" fmla="*/ 15457 h 15875"/>
                <a:gd name="T10" fmla="*/ 197501 w 201295"/>
                <a:gd name="T11" fmla="*/ 15457 h 15875"/>
                <a:gd name="T12" fmla="*/ 200964 w 201295"/>
                <a:gd name="T13" fmla="*/ 11998 h 15875"/>
                <a:gd name="T14" fmla="*/ 200964 w 201295"/>
                <a:gd name="T15" fmla="*/ 3459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295"/>
                <a:gd name="T25" fmla="*/ 0 h 15875"/>
                <a:gd name="T26" fmla="*/ 201295 w 201295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39" name="object 24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200964 w 201295"/>
                <a:gd name="T1" fmla="*/ 7728 h 15875"/>
                <a:gd name="T2" fmla="*/ 200964 w 201295"/>
                <a:gd name="T3" fmla="*/ 3459 h 15875"/>
                <a:gd name="T4" fmla="*/ 197501 w 201295"/>
                <a:gd name="T5" fmla="*/ 0 h 15875"/>
                <a:gd name="T6" fmla="*/ 193235 w 201295"/>
                <a:gd name="T7" fmla="*/ 0 h 15875"/>
                <a:gd name="T8" fmla="*/ 7728 w 201295"/>
                <a:gd name="T9" fmla="*/ 0 h 15875"/>
                <a:gd name="T10" fmla="*/ 3459 w 201295"/>
                <a:gd name="T11" fmla="*/ 0 h 15875"/>
                <a:gd name="T12" fmla="*/ 0 w 201295"/>
                <a:gd name="T13" fmla="*/ 3459 h 15875"/>
                <a:gd name="T14" fmla="*/ 0 w 201295"/>
                <a:gd name="T15" fmla="*/ 7728 h 15875"/>
                <a:gd name="T16" fmla="*/ 0 w 201295"/>
                <a:gd name="T17" fmla="*/ 11998 h 15875"/>
                <a:gd name="T18" fmla="*/ 3459 w 201295"/>
                <a:gd name="T19" fmla="*/ 15457 h 15875"/>
                <a:gd name="T20" fmla="*/ 7728 w 201295"/>
                <a:gd name="T21" fmla="*/ 15457 h 15875"/>
                <a:gd name="T22" fmla="*/ 193235 w 201295"/>
                <a:gd name="T23" fmla="*/ 15457 h 15875"/>
                <a:gd name="T24" fmla="*/ 197501 w 201295"/>
                <a:gd name="T25" fmla="*/ 15457 h 15875"/>
                <a:gd name="T26" fmla="*/ 200964 w 201295"/>
                <a:gd name="T27" fmla="*/ 11998 h 15875"/>
                <a:gd name="T28" fmla="*/ 200964 w 201295"/>
                <a:gd name="T29" fmla="*/ 7728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295"/>
                <a:gd name="T46" fmla="*/ 0 h 15875"/>
                <a:gd name="T47" fmla="*/ 201295 w 201295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0" name="object 25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151124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11998 h 15875"/>
                <a:gd name="T8" fmla="*/ 3459 w 154940"/>
                <a:gd name="T9" fmla="*/ 15461 h 15875"/>
                <a:gd name="T10" fmla="*/ 151124 w 154940"/>
                <a:gd name="T11" fmla="*/ 15461 h 15875"/>
                <a:gd name="T12" fmla="*/ 154587 w 154940"/>
                <a:gd name="T13" fmla="*/ 11998 h 15875"/>
                <a:gd name="T14" fmla="*/ 154587 w 154940"/>
                <a:gd name="T15" fmla="*/ 3463 h 15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940"/>
                <a:gd name="T25" fmla="*/ 0 h 15875"/>
                <a:gd name="T26" fmla="*/ 154940 w 154940"/>
                <a:gd name="T27" fmla="*/ 15875 h 15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141" name="object 26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7728 w 154940"/>
                <a:gd name="T1" fmla="*/ 0 h 15875"/>
                <a:gd name="T2" fmla="*/ 3459 w 154940"/>
                <a:gd name="T3" fmla="*/ 0 h 15875"/>
                <a:gd name="T4" fmla="*/ 0 w 154940"/>
                <a:gd name="T5" fmla="*/ 3463 h 15875"/>
                <a:gd name="T6" fmla="*/ 0 w 154940"/>
                <a:gd name="T7" fmla="*/ 7732 h 15875"/>
                <a:gd name="T8" fmla="*/ 0 w 154940"/>
                <a:gd name="T9" fmla="*/ 11998 h 15875"/>
                <a:gd name="T10" fmla="*/ 3459 w 154940"/>
                <a:gd name="T11" fmla="*/ 15461 h 15875"/>
                <a:gd name="T12" fmla="*/ 7728 w 154940"/>
                <a:gd name="T13" fmla="*/ 15461 h 15875"/>
                <a:gd name="T14" fmla="*/ 146858 w 154940"/>
                <a:gd name="T15" fmla="*/ 15461 h 15875"/>
                <a:gd name="T16" fmla="*/ 151124 w 154940"/>
                <a:gd name="T17" fmla="*/ 15461 h 15875"/>
                <a:gd name="T18" fmla="*/ 154587 w 154940"/>
                <a:gd name="T19" fmla="*/ 11998 h 15875"/>
                <a:gd name="T20" fmla="*/ 154587 w 154940"/>
                <a:gd name="T21" fmla="*/ 7732 h 15875"/>
                <a:gd name="T22" fmla="*/ 154587 w 154940"/>
                <a:gd name="T23" fmla="*/ 3463 h 15875"/>
                <a:gd name="T24" fmla="*/ 151124 w 154940"/>
                <a:gd name="T25" fmla="*/ 0 h 15875"/>
                <a:gd name="T26" fmla="*/ 146858 w 154940"/>
                <a:gd name="T27" fmla="*/ 0 h 15875"/>
                <a:gd name="T28" fmla="*/ 7728 w 154940"/>
                <a:gd name="T29" fmla="*/ 0 h 15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40"/>
                <a:gd name="T46" fmla="*/ 0 h 15875"/>
                <a:gd name="T47" fmla="*/ 154940 w 154940"/>
                <a:gd name="T48" fmla="*/ 15875 h 15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10404" y="183668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лександрович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(1880-1921)</a:t>
            </a: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5764212" cy="55085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338" y="550855"/>
            <a:ext cx="5286412" cy="1192466"/>
          </a:xfrm>
        </p:spPr>
        <p:txBody>
          <a:bodyPr>
            <a:noAutofit/>
          </a:bodyPr>
          <a:lstStyle/>
          <a:p>
            <a:pPr marL="0" indent="182563">
              <a:lnSpc>
                <a:spcPts val="15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200" dirty="0" smtClean="0">
                <a:latin typeface="Times New Roman" pitchFamily="18" charset="0"/>
                <a:cs typeface="Times New Roman" pitchFamily="18" charset="0"/>
              </a:rPr>
              <a:t>Начинал  в   духе   символизма  («Стихи о Прекрасной Даме», 1901—1902),  ощущение кризиса которого провозгласил в драме «Балаганчик» (1906).   Лирика   Блока,   по  своей  «стихийности»   близкая    музыке, формировалась под воздействием романса. </a:t>
            </a:r>
            <a:endParaRPr lang="ru-RU" sz="1400" kern="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Мои документы\Downloads\94381509_4514961_84856609_4514961_66006339_b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842" y="1336673"/>
            <a:ext cx="4143404" cy="17859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Мои документы\Downloads\220px-Blok-Sologub-Chul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0" y="193665"/>
            <a:ext cx="5286412" cy="257176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96222" y="2836871"/>
            <a:ext cx="3218814" cy="291964"/>
          </a:xfrm>
          <a:prstGeom prst="rect">
            <a:avLst/>
          </a:prstGeom>
        </p:spPr>
        <p:txBody>
          <a:bodyPr wrap="none" lIns="45299" tIns="22650" rIns="45299" bIns="2265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Блок, Сологуб и Чулков в 1908 году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300039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900" y="193665"/>
            <a:ext cx="3449834" cy="2384932"/>
          </a:xfrm>
        </p:spPr>
        <p:txBody>
          <a:bodyPr>
            <a:noAutofit/>
          </a:bodyPr>
          <a:lstStyle/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Через углубление социальных тенденций (цикл «Город», 1904—1908), </a:t>
            </a:r>
          </a:p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религиозного интереса (цикл «Снежная маска» -1907), </a:t>
            </a:r>
          </a:p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осмысление «страшного мира» (одноимённый цикл 1908—1916),</a:t>
            </a:r>
          </a:p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Стихотворение  «Из рук ты волка угощала» (1909), </a:t>
            </a:r>
          </a:p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осознание трагедии современного человека (пьеса «Роза и крест», 1912—1913) </a:t>
            </a:r>
          </a:p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пришёл к идее неизбежности «возмездия» (одноимённый цикл 1907—1913; цикл «Ямбы», 1907—1914; поэма «Возмездие», 1910—1921). </a:t>
            </a:r>
          </a:p>
          <a:p>
            <a:pPr>
              <a:lnSpc>
                <a:spcPts val="1300"/>
              </a:lnSpc>
              <a:buFont typeface="Wingdings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Главные темы поэзии нашли разрешение в цикле «Родина» (1907—1916).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Documents and Settings\user\Мои документы\Downloads\0_f691_47e247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959" y="407979"/>
            <a:ext cx="180052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776" y="265103"/>
            <a:ext cx="4857003" cy="23849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182563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Парадоксальное  сочетание  мистического  и    бытового, отрешённого и повседневного вообще характерно для всего творчества Блока в целом.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user\Мои документы\Downloads\img_6061667_514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544" y="836607"/>
            <a:ext cx="2428892" cy="207170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3214" y="1193797"/>
            <a:ext cx="2214578" cy="13384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5299" tIns="22650" rIns="45299" bIns="2265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есть отличительная особенность и его психической организации, и, как следствие, его собственного,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блоковского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символизма.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Удалить.(3)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9362" y="193665"/>
            <a:ext cx="1857388" cy="642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3214" y="182897"/>
            <a:ext cx="3256755" cy="30003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5299" tIns="22650" rIns="45299" bIns="2265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Бежим, бежим, дитя свободы,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 родной стране!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Я верен голосу природы,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Будь верен мне!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Здесь недоступны неба своды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Сквозь дым и прах!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Бежим, бежим, дитя природы,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Простор – в полях!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Бегут... Уж стогны миновали,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Кругом – поля.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 всей необозримой дали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Дрожит земля.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Бегут навстречу солнца, мая,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Свободных дней...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 приняла земля родная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Своих детей...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 приняла, и обласкала,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 обняла,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 в вешних далях им качала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Колокола...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И, поманив их невозможным,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Вновь предала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Дням быстротечным, дням тревожным,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Злым дням – без срока, без числа...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user\Мои документы\Downloads\4879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230" y="979483"/>
            <a:ext cx="2855981" cy="18057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810800" y="407979"/>
            <a:ext cx="16834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i="1" dirty="0" smtClean="0">
                <a:latin typeface="Times New Roman" pitchFamily="18" charset="0"/>
                <a:cs typeface="Times New Roman" pitchFamily="18" charset="0"/>
              </a:rPr>
              <a:t>Бежим, бежим, дитя свободы…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64212" cy="54080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 Музе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Documents and Settings\user\Мои документы\Downloads\parch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0" y="479417"/>
            <a:ext cx="5357850" cy="27654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0338" y="693731"/>
            <a:ext cx="2571768" cy="2646454"/>
          </a:xfrm>
          <a:prstGeom prst="rect">
            <a:avLst/>
          </a:prstGeom>
        </p:spPr>
        <p:txBody>
          <a:bodyPr wrap="square" lIns="45299" tIns="22650" rIns="45299" bIns="22650">
            <a:spAutoFit/>
          </a:bodyPr>
          <a:lstStyle/>
          <a:p>
            <a:pPr algn="ctr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Есть в напевах твоих сокровенных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Роковая о гибели весть.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Есть проклятье заветов священных,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Поругание </a:t>
            </a:r>
            <a:r>
              <a:rPr lang="ru-RU" sz="1000" i="1" dirty="0" err="1" smtClean="0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есть.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И такая влекущая сила,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Что готов я твердить за молвой,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Будто ангелов ты низводила,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Соблазняя своей красотой…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И когда ты смеешься над верой,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Над тобой загорается вдруг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Тот неяркий, пурпурово-серый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И когда-то мной виденный круг.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Зла, добра ли? — Ты вся — не отсюда.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Мудрено про тебя говорят: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Для иных ты — и Муза, и чудо.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Для меня ты — мученье и ад.</a:t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9230" y="622293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Мои документы\Downloads\parch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76" y="0"/>
            <a:ext cx="5214974" cy="3244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776" y="193665"/>
            <a:ext cx="2857520" cy="2754176"/>
          </a:xfrm>
          <a:prstGeom prst="rect">
            <a:avLst/>
          </a:prstGeom>
        </p:spPr>
        <p:txBody>
          <a:bodyPr wrap="square" lIns="45299" tIns="22650" rIns="45299" bIns="22650">
            <a:spAutoFit/>
          </a:bodyPr>
          <a:lstStyle/>
          <a:p>
            <a:pPr algn="ctr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Я не знаю, зачем на рассвете,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 час, когда уже не было сил,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Не погиб я, но лик твой заметил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твоих утешений просил?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Я хотел, чтоб мы были врагами,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Так за что ж подарила мне ты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Луг с цветами и твердь со звездами —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Всё проклятье своей красоты?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коварнее северной ночи,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хмельней золотого аи,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любови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цыганской короче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Были страшные ласки твои…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была роковая отрада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попираньи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заветных святынь,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безумная сердцу услада —</a:t>
            </a:r>
            <a:br>
              <a:rPr lang="ru-RU" sz="1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Эта горькая страсть, как полынь!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6288" y="3060608"/>
            <a:ext cx="891382" cy="184242"/>
          </a:xfrm>
          <a:prstGeom prst="rect">
            <a:avLst/>
          </a:prstGeom>
        </p:spPr>
        <p:txBody>
          <a:bodyPr wrap="none" lIns="45299" tIns="22650" rIns="45299" bIns="22650">
            <a:spAutoFit/>
          </a:bodyPr>
          <a:lstStyle/>
          <a:p>
            <a:r>
              <a:rPr lang="ru-RU" i="1" dirty="0" smtClean="0"/>
              <a:t>29 декабря 1912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Рабочий стол 2019\человечки\девуш77ка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230" y="193665"/>
            <a:ext cx="2786082" cy="2854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214" y="265103"/>
            <a:ext cx="4954308" cy="1117731"/>
          </a:xfrm>
        </p:spPr>
        <p:txBody>
          <a:bodyPr>
            <a:normAutofit fontScale="77500" lnSpcReduction="20000"/>
          </a:bodyPr>
          <a:lstStyle/>
          <a:p>
            <a:pPr marL="0" indent="358775" algn="just">
              <a:buNone/>
            </a:pPr>
            <a:r>
              <a:rPr lang="ru-RU" dirty="0" smtClean="0"/>
              <a:t>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 «Незнакомка» было написано А.А. Блоком в 1906 году. Оно вошло в цикл «Свирель запела на мосту». Это был сложный, трудный период в жизни поэта, его многие стихи пронизаны острым трагическим ощущением переломной эпохи. Сложности присутствовали и в личной жизни: у жены Блока, Любови Дмитриевны Менделеевой, был роман с его другом, поэтом Андреем Белым. В этой атмосфере «растерзанной мечты» и родилась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«Незнакомка».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Documents and Settings\user\Мои документы\Downloads\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0" y="1336673"/>
            <a:ext cx="1571636" cy="1643074"/>
          </a:xfrm>
          <a:prstGeom prst="rect">
            <a:avLst/>
          </a:prstGeom>
          <a:noFill/>
        </p:spPr>
      </p:pic>
      <p:pic>
        <p:nvPicPr>
          <p:cNvPr id="33795" name="Picture 3" descr="C:\Documents and Settings\user\Мои документы\Downloads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040" y="1336673"/>
            <a:ext cx="278608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214" y="550855"/>
            <a:ext cx="2214578" cy="25003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По вечерам над ресторанами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Горячий воздух дик и глух,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правит окриками пьяными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Весенний и тлетворный дух.</a:t>
            </a:r>
          </a:p>
          <a:p>
            <a:pPr algn="ctr">
              <a:buNone/>
            </a:pP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Вдали над пылью переулочной,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Над скукой загородных дач,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Чуть золотится крендель булочной,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раздается детский плач.</a:t>
            </a:r>
          </a:p>
          <a:p>
            <a:pPr algn="ctr">
              <a:buNone/>
            </a:pP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каждый вечер, за шлагбаумами,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Заламывая котелки,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Среди канав гуляют с дамами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Испытанные остряки.</a:t>
            </a:r>
          </a:p>
          <a:p>
            <a:pPr algn="ctr">
              <a:buNone/>
            </a:pPr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Над озером скрипят уключины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раздается женский визг,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А в небе, ко всему приученный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err="1" smtClean="0">
                <a:latin typeface="Times New Roman" pitchFamily="18" charset="0"/>
                <a:cs typeface="Times New Roman" pitchFamily="18" charset="0"/>
              </a:rPr>
              <a:t>Бесмысленно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кривится  диск.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6420" y="567618"/>
            <a:ext cx="2357455" cy="23848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45299" tIns="22650" rIns="45299" bIns="22650">
            <a:spAutoFit/>
          </a:bodyPr>
          <a:lstStyle/>
          <a:p>
            <a:pPr algn="ctr"/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каждый вечер друг единственный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В моем стакане отражен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влагой терпкой и таинственной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Как я, смирен и оглушен.</a:t>
            </a:r>
          </a:p>
          <a:p>
            <a:pPr algn="ctr"/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А рядом у соседних столиков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Лакеи сонные торчат,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пьяницы с глазами кроликов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i="1" dirty="0" err="1" smtClean="0">
                <a:latin typeface="Times New Roman" pitchFamily="18" charset="0"/>
                <a:cs typeface="Times New Roman" pitchFamily="18" charset="0"/>
              </a:rPr>
              <a:t>vino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i="1" dirty="0" err="1" smtClean="0">
                <a:latin typeface="Times New Roman" pitchFamily="18" charset="0"/>
                <a:cs typeface="Times New Roman" pitchFamily="18" charset="0"/>
              </a:rPr>
              <a:t>veritas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!»   </a:t>
            </a: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кричат.</a:t>
            </a:r>
          </a:p>
          <a:p>
            <a:pPr algn="ctr"/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каждый вечер, в час назначенный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(Иль это только снится мне?),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Девичий стан, шелками схваченный,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В туманном движется окне.</a:t>
            </a:r>
          </a:p>
          <a:p>
            <a:pPr algn="ctr"/>
            <a:endParaRPr lang="ru-RU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медленно, пройдя меж пьяными,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Всегда без спутников, одна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Дыша духами и туманами,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Она садится у окна.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"/>
            <a:ext cx="5764212" cy="47663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45299" tIns="22650" rIns="45299" bIns="22650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«Незнакомка»    Александр  Блок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462" y="193665"/>
            <a:ext cx="2857520" cy="27256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веют древними поверьями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Ее упругие шелка,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шляпа с траурными перьями,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в кольцах узкая рука.</a:t>
            </a:r>
          </a:p>
          <a:p>
            <a:pPr marL="0" indent="0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И странной близостью закованный,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Смотрю за темную вуаль,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И вижу берег очарованный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 И очарованную даль.</a:t>
            </a:r>
          </a:p>
          <a:p>
            <a:pPr marL="0" indent="0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Глухие тайны мне поручены,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Мне чье-то солнце вручено,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все души моей излучины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Пронзило терпкое вино.</a:t>
            </a:r>
          </a:p>
          <a:p>
            <a:pPr marL="0" indent="0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 И перья страуса склоненные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  В моем качаются мозгу,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 И очи синие бездонные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                                    Цветут на дальнем берегу.</a:t>
            </a:r>
          </a:p>
          <a:p>
            <a:pPr marL="0" indent="0">
              <a:buNone/>
            </a:pP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В моей душе лежит сокровище,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И ключ поручен только мне!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Ты право, пьяное чудовище!</a:t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>Я знаю: истина в вине.</a:t>
            </a:r>
          </a:p>
        </p:txBody>
      </p:sp>
      <p:pic>
        <p:nvPicPr>
          <p:cNvPr id="32770" name="Picture 2" descr="C:\Documents and Settings\user\Мои документы\Downloads\22706640_131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982" y="193665"/>
            <a:ext cx="2305685" cy="266798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Downloads\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0" y="229724"/>
            <a:ext cx="1785950" cy="2320637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10603" y="658248"/>
            <a:ext cx="2879725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Блок Александр Александрович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6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поэт-символист.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Documents and Settings\user\Мои документы\Downloads\128px-Блок_Александр_автограф_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982" y="2122491"/>
            <a:ext cx="2286016" cy="642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62" y="193665"/>
            <a:ext cx="5429288" cy="27860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338" y="407979"/>
            <a:ext cx="5187792" cy="2076704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«Ночь, улица, фонарь, аптека…»,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созданное Александром Блоком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является переломным в творчестве поэта. Восемь коротких строф не только принесли их автору мировую известность, но и изменили его жизненные взгляды. Данное произведение ознаменовало новый этап творчества Александра Блока, в котором он практически полностью отрекся от так обожаемого им символизма, впервые в жизни задумавшись над более прозаическими и банальными вещами.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8575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463" y="407979"/>
            <a:ext cx="3000396" cy="23167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«Ночь, улица, фонарь, аптека…» Александр Блок</a:t>
            </a:r>
          </a:p>
          <a:p>
            <a:pPr>
              <a:buNone/>
            </a:pPr>
            <a:endParaRPr lang="ru-RU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Ночь, улица, фонарь, аптека,</a:t>
            </a:r>
            <a:br>
              <a:rPr lang="ru-RU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Бессмысленный и тусклый свет.</a:t>
            </a:r>
            <a:br>
              <a:rPr lang="ru-RU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Живи еще хоть четверть века -</a:t>
            </a:r>
            <a:br>
              <a:rPr lang="ru-RU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Все будет так. Исхода нет.</a:t>
            </a:r>
          </a:p>
          <a:p>
            <a:pPr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Умрешь — начнешь опять сначала</a:t>
            </a:r>
            <a:br>
              <a:rPr lang="ru-RU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И повторится все, как встарь:</a:t>
            </a:r>
            <a:br>
              <a:rPr lang="ru-RU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Ночь, ледяная рябь канала,</a:t>
            </a:r>
            <a:br>
              <a:rPr lang="ru-RU" sz="1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Аптека, улица, фонарь.</a:t>
            </a:r>
          </a:p>
          <a:p>
            <a:endParaRPr lang="ru-RU" dirty="0"/>
          </a:p>
        </p:txBody>
      </p:sp>
      <p:pic>
        <p:nvPicPr>
          <p:cNvPr id="34818" name="Picture 2" descr="C:\Documents and Settings\user\Мои документы\Downloads\post-13325-1287344844,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858" y="193665"/>
            <a:ext cx="2501279" cy="28256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5764213" cy="550856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Революционные годы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338" y="836607"/>
            <a:ext cx="5143536" cy="2141452"/>
          </a:xfrm>
        </p:spPr>
        <p:txBody>
          <a:bodyPr>
            <a:normAutofit lnSpcReduction="10000"/>
          </a:bodyPr>
          <a:lstStyle/>
          <a:p>
            <a:pPr marL="1588" indent="1809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Февральскую и Октябрьскую революции Блок встретил со смешанными чувствами. Он отказался от эмиграции, считая, что должен быть с Россией в трудное время.  В  начале  мая  1917  года  был  принят на работу в «Чрезвычайную следственную комиссию для расследования противозаконных по должности действий бывших министров,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главноуправляющих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прочих высших должностных лиц как гражданских, так и военных и морских ведомств» в должности редактора.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693731"/>
            <a:ext cx="5429288" cy="235745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338" y="407979"/>
            <a:ext cx="2857520" cy="2500330"/>
          </a:xfrm>
        </p:spPr>
        <p:txBody>
          <a:bodyPr>
            <a:noAutofit/>
          </a:bodyPr>
          <a:lstStyle/>
          <a:p>
            <a:pPr marL="0" indent="182563" algn="just">
              <a:lnSpc>
                <a:spcPts val="16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Октябрьскую революцию Блок пытался осмыслить не только в публицистике, но и, что особенно показательно, в своей не похожей на всё предыдущее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твор-чество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поэме «Двенадцать» (1918). Это яркое и в целом недопонятое произведение стоит совершенно особняком в русской литературе Серебряного века и вызывало споры (как слева, так и справа) в течение всего XX века.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Documents and Settings\user\Мои документы\Downloads\0011-009-Tvor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296" y="265103"/>
            <a:ext cx="2217540" cy="2720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62" y="193665"/>
            <a:ext cx="5429288" cy="28575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338" y="265103"/>
            <a:ext cx="5187792" cy="2141452"/>
          </a:xfrm>
        </p:spPr>
        <p:txBody>
          <a:bodyPr>
            <a:noAutofit/>
          </a:bodyPr>
          <a:lstStyle/>
          <a:p>
            <a:pPr marL="0" indent="225425" algn="just">
              <a:lnSpc>
                <a:spcPts val="2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феврале 1919 года Блок был арестован Петроградской Чрезвычайной Комиссией. Его подозревали в участии в антисоветском заговоре. Через день, после двух долгих допросов Блока всё же освободили, так как за него вступился Луначарский.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Однако даже эти полтора дня тюрьмы надломили его. В 1920 году Блок записал в дневнике:</a:t>
            </a:r>
          </a:p>
          <a:p>
            <a:pPr marL="0" lvl="1" indent="225425" algn="just">
              <a:lnSpc>
                <a:spcPts val="2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«…под игом насилия человеческая совесть умолкает; тогда человек замыкается в старом; чем наглей насилие, тем прочнее замыкается человек в старом. Так случилось с Европой под игом войны, с Россией — ныне».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8575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900" y="265103"/>
            <a:ext cx="3096420" cy="2076704"/>
          </a:xfrm>
        </p:spPr>
        <p:txBody>
          <a:bodyPr>
            <a:noAutofit/>
          </a:bodyPr>
          <a:lstStyle/>
          <a:p>
            <a:pPr marL="0" indent="225425" algn="just">
              <a:lnSpc>
                <a:spcPts val="12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январе 1921 года Блок по случаю 84-й годовщины смерти Пушкина выступил в Доме литераторов со своей знаменитой речью «О назначении поэта».</a:t>
            </a:r>
          </a:p>
          <a:p>
            <a:pPr marL="0" indent="225425" algn="just">
              <a:lnSpc>
                <a:spcPts val="12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Эта речь была последним воплем отчаяния.</a:t>
            </a:r>
          </a:p>
          <a:p>
            <a:pPr marL="0" indent="225425" algn="just">
              <a:lnSpc>
                <a:spcPts val="12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Процитировав знаменитую строку Пушкина: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«На свете счастья нет, но есть покой и воля…»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— Блок повернулся к сидевшему тут же на сцене обескураженному советскому бюрократу и отчеканил:</a:t>
            </a:r>
          </a:p>
          <a:p>
            <a:pPr marL="0" lvl="1" indent="225425" algn="just">
              <a:lnSpc>
                <a:spcPts val="12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«…покой и волю тоже отнимают. Не внешний покой, а творческий. Не ребяческую волю, не свободу либеральничать, а творческую волю — тайную свободу. И поэт умирает, потому что дышать ему уже нечем: жизнь для него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потеряла смысл».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25425" algn="just">
              <a:lnSpc>
                <a:spcPts val="1200"/>
              </a:lnSpc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Documents and Settings\user\Мои документы\Downloads\img_4128852.jpg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3453610" y="265103"/>
            <a:ext cx="2143140" cy="25717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462" y="193665"/>
            <a:ext cx="5429288" cy="28575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732" y="259608"/>
            <a:ext cx="5230580" cy="1396888"/>
          </a:xfrm>
        </p:spPr>
        <p:txBody>
          <a:bodyPr>
            <a:noAutofit/>
          </a:bodyPr>
          <a:lstStyle/>
          <a:p>
            <a:pPr marL="0" indent="266700" algn="just">
              <a:lnSpc>
                <a:spcPts val="1200"/>
              </a:lnSpc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Оказавшись в тяжёлом материальном положении, он серьёзно болел и 7 августа 1921 года умер в своей последней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петроградской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квартире от воспаления сердечных клапанов. За несколько дней до смерти по Петербургу прошёл слух, будто поэт сошёл с ума. Действительно, накануне смерти Блок долго бредил, одержимый единственной мыслью: все ли экземпляры «Двенадцати» уничтожены. Однако поэт умер в полном сознании, что опровергает слухи о его помешательстве. Перед смертью, после получения отрицательного ответа на запрос о выезде на лечение за границу (от 12 июля), поэт сознательно уничтожил свои записи, отказывался от приёма пищи и лекарств.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00" y="1622425"/>
            <a:ext cx="2882107" cy="322741"/>
          </a:xfrm>
          <a:prstGeom prst="rect">
            <a:avLst/>
          </a:prstGeom>
        </p:spPr>
        <p:txBody>
          <a:bodyPr lIns="45299" tIns="22650" rIns="45299" bIns="2265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 был похоронен на Смоленском православном кладбище Петрограда.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4982" y="1550987"/>
            <a:ext cx="2882107" cy="322741"/>
          </a:xfrm>
          <a:prstGeom prst="rect">
            <a:avLst/>
          </a:prstGeom>
        </p:spPr>
        <p:txBody>
          <a:bodyPr lIns="45299" tIns="22650" rIns="45299" bIns="2265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1944 году прах Блока был перезахоронен на Литераторских мостках на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кладбище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Documents and Settings\user\Мои документы\Downloads\42285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66" y="1979616"/>
            <a:ext cx="1997272" cy="1143008"/>
          </a:xfrm>
          <a:prstGeom prst="rect">
            <a:avLst/>
          </a:prstGeom>
          <a:noFill/>
        </p:spPr>
      </p:pic>
      <p:pic>
        <p:nvPicPr>
          <p:cNvPr id="38915" name="Picture 3" descr="C:\Documents and Settings\user\Мои документы\Downloads\0010-008-Poet-byl-pokhoronen-na-Smolenskom-kladbisch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0734" y="1908177"/>
            <a:ext cx="1928826" cy="12120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62" y="193664"/>
            <a:ext cx="5429288" cy="292895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8"/>
          <p:cNvSpPr txBox="1"/>
          <p:nvPr/>
        </p:nvSpPr>
        <p:spPr>
          <a:xfrm>
            <a:off x="1667660" y="836607"/>
            <a:ext cx="3786214" cy="1560684"/>
          </a:xfrm>
          <a:prstGeom prst="rect">
            <a:avLst/>
          </a:prstGeom>
        </p:spPr>
        <p:txBody>
          <a:bodyPr wrap="square" lIns="0" tIns="21590" rIns="0" bIns="0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   материал     учебника    </a:t>
            </a:r>
            <a:r>
              <a:rPr lang="ru-RU" sz="20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    Блоке, 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выразительное     чтение    одного    из стихотворений  поэта.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13"/>
          <p:cNvGrpSpPr>
            <a:grpSpLocks/>
          </p:cNvGrpSpPr>
          <p:nvPr/>
        </p:nvGrpSpPr>
        <p:grpSpPr bwMode="auto">
          <a:xfrm>
            <a:off x="238900" y="622293"/>
            <a:ext cx="1209675" cy="1844990"/>
            <a:chOff x="377240" y="1199601"/>
            <a:chExt cx="906780" cy="1354051"/>
          </a:xfrm>
        </p:grpSpPr>
        <p:sp>
          <p:nvSpPr>
            <p:cNvPr id="21514" name="object 14"/>
            <p:cNvSpPr>
              <a:spLocks noChangeArrowheads="1"/>
            </p:cNvSpPr>
            <p:nvPr/>
          </p:nvSpPr>
          <p:spPr bwMode="auto">
            <a:xfrm>
              <a:off x="377240" y="1303972"/>
              <a:ext cx="906780" cy="1249680"/>
            </a:xfrm>
            <a:custGeom>
              <a:avLst/>
              <a:gdLst>
                <a:gd name="T0" fmla="*/ 0 w 906780"/>
                <a:gd name="T1" fmla="*/ 0 h 1249680"/>
                <a:gd name="T2" fmla="*/ 906780 w 906780"/>
                <a:gd name="T3" fmla="*/ 1249680 h 1249680"/>
              </a:gdLst>
              <a:ahLst/>
              <a:cxnLst/>
              <a:rect l="T0" t="T1" r="T2" b="T3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5" name="object 15"/>
            <p:cNvSpPr>
              <a:spLocks noChangeArrowheads="1"/>
            </p:cNvSpPr>
            <p:nvPr/>
          </p:nvSpPr>
          <p:spPr bwMode="auto">
            <a:xfrm>
              <a:off x="698458" y="1199601"/>
              <a:ext cx="492759" cy="1014730"/>
            </a:xfrm>
            <a:custGeom>
              <a:avLst/>
              <a:gdLst>
                <a:gd name="T0" fmla="*/ 0 w 492759"/>
                <a:gd name="T1" fmla="*/ 0 h 1014730"/>
                <a:gd name="T2" fmla="*/ 492759 w 492759"/>
                <a:gd name="T3" fmla="*/ 1014730 h 1014730"/>
              </a:gdLst>
              <a:ahLst/>
              <a:cxnLst/>
              <a:rect l="T0" t="T1" r="T2" b="T3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object 16"/>
          <p:cNvGrpSpPr>
            <a:grpSpLocks/>
          </p:cNvGrpSpPr>
          <p:nvPr/>
        </p:nvGrpSpPr>
        <p:grpSpPr bwMode="auto">
          <a:xfrm>
            <a:off x="2953544" y="2693995"/>
            <a:ext cx="1044575" cy="231775"/>
            <a:chOff x="320975" y="2634669"/>
            <a:chExt cx="1043940" cy="231775"/>
          </a:xfrm>
        </p:grpSpPr>
        <p:sp>
          <p:nvSpPr>
            <p:cNvPr id="21512" name="object 17"/>
            <p:cNvSpPr>
              <a:spLocks noChangeArrowheads="1"/>
            </p:cNvSpPr>
            <p:nvPr/>
          </p:nvSpPr>
          <p:spPr bwMode="auto">
            <a:xfrm>
              <a:off x="320975" y="2634669"/>
              <a:ext cx="1043940" cy="231775"/>
            </a:xfrm>
            <a:custGeom>
              <a:avLst/>
              <a:gdLst>
                <a:gd name="T0" fmla="*/ 0 w 1043940"/>
                <a:gd name="T1" fmla="*/ 0 h 231775"/>
                <a:gd name="T2" fmla="*/ 1043940 w 1043940"/>
                <a:gd name="T3" fmla="*/ 231775 h 231775"/>
              </a:gdLst>
              <a:ahLst/>
              <a:cxnLst/>
              <a:rect l="T0" t="T1" r="T2" b="T3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513" name="object 18"/>
            <p:cNvSpPr>
              <a:spLocks noChangeArrowheads="1"/>
            </p:cNvSpPr>
            <p:nvPr/>
          </p:nvSpPr>
          <p:spPr bwMode="auto">
            <a:xfrm>
              <a:off x="1053186" y="2712947"/>
              <a:ext cx="257810" cy="153670"/>
            </a:xfrm>
            <a:custGeom>
              <a:avLst/>
              <a:gdLst>
                <a:gd name="T0" fmla="*/ 0 w 257809"/>
                <a:gd name="T1" fmla="*/ 0 h 153669"/>
                <a:gd name="T2" fmla="*/ 257809 w 257809"/>
                <a:gd name="T3" fmla="*/ 153669 h 153669"/>
              </a:gdLst>
              <a:ahLst/>
              <a:cxnLst/>
              <a:rect l="T0" t="T1" r="T2" b="T3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1666875" y="693741"/>
            <a:ext cx="3716338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96222" y="2479681"/>
            <a:ext cx="3716338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38966" y="2622557"/>
            <a:ext cx="1707520" cy="33855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страницы  85-92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764213" cy="62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5764212" cy="677108"/>
          </a:xfrm>
          <a:prstGeom prst="rect">
            <a:avLst/>
          </a:prstGeom>
        </p:spPr>
        <p:txBody>
          <a:bodyPr vert="horz" lIns="45295" tIns="22648" rIns="45295" bIns="22648" rtlCol="0" anchor="ctr">
            <a:normAutofit/>
          </a:bodyPr>
          <a:lstStyle/>
          <a:p>
            <a:pPr marL="0" marR="0" lvl="0" indent="0" algn="ctr" defTabSz="452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Задание для самостоятельного выполнения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Мои документы\Downloads\Alexandra_Bl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62" y="229724"/>
            <a:ext cx="1285884" cy="203548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784" y="265103"/>
            <a:ext cx="3929090" cy="1584625"/>
          </a:xfrm>
          <a:prstGeom prst="rect">
            <a:avLst/>
          </a:prstGeom>
        </p:spPr>
        <p:txBody>
          <a:bodyPr wrap="square" lIns="45299" tIns="22650" rIns="45299" bIns="22650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Мать Блока - Александра Андреевна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дочь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ректора Санкт-Петербургского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университета Андрея Бекетова. Вскоре после рождения Александра мать поэта ушла от мужа, варшавского юриста Александра Львовича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Блока,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 1889 году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вторично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вышла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замуж за гвардейского офицера,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этом оставляя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сыну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фамилию первого мужа.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6222" y="1908177"/>
            <a:ext cx="4000528" cy="1007544"/>
          </a:xfrm>
          <a:prstGeom prst="rect">
            <a:avLst/>
          </a:prstGeom>
        </p:spPr>
        <p:txBody>
          <a:bodyPr wrap="square" lIns="45299" tIns="22650" rIns="45299" bIns="22650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Девятилетний Блок поселился  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 отчимом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Гренадерских казармах,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распо-ложенных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окраине Петербурга, на берегу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Невки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этот же год Александр Блок отдан в Введенскую гимназию.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024" y="2265210"/>
            <a:ext cx="1500198" cy="507407"/>
          </a:xfrm>
          <a:prstGeom prst="rect">
            <a:avLst/>
          </a:prstGeom>
        </p:spPr>
        <p:txBody>
          <a:bodyPr wrap="square" lIns="45299" tIns="22650" rIns="45299" bIns="22650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Александра Андреевна 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— мать поэта. </a:t>
            </a:r>
            <a:endParaRPr lang="ru-RU" sz="11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200"/>
              </a:lnSpc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Варшава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, 1880 год.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462" y="193665"/>
            <a:ext cx="5429288" cy="27860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user\Мои документы\Downloads\photo_9-9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65" y="429960"/>
            <a:ext cx="4472999" cy="228272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55826" y="2746750"/>
            <a:ext cx="1634132" cy="184242"/>
          </a:xfrm>
          <a:prstGeom prst="rect">
            <a:avLst/>
          </a:prstGeom>
          <a:noFill/>
        </p:spPr>
        <p:txBody>
          <a:bodyPr wrap="square" lIns="45299" tIns="22650" rIns="45299" bIns="22650" rtlCol="0">
            <a:spAutoFit/>
          </a:bodyPr>
          <a:lstStyle/>
          <a:p>
            <a:r>
              <a:rPr lang="ru-RU" dirty="0" smtClean="0"/>
              <a:t>Введенская гимназия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7860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2040" y="336856"/>
            <a:ext cx="3197574" cy="2521214"/>
          </a:xfrm>
        </p:spPr>
        <p:txBody>
          <a:bodyPr>
            <a:noAutofit/>
          </a:bodyPr>
          <a:lstStyle/>
          <a:p>
            <a:pPr marL="0" indent="176213" algn="just">
              <a:lnSpc>
                <a:spcPts val="14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стихи Блок написал в пять лет. В 10 лет Александр Блок написал два номера журнала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«Корабль».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 1894 по 1897 год он вместе с братьями писал рукописный журнал </a:t>
            </a:r>
            <a:r>
              <a:rPr lang="ru-RU" sz="1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«Вестник».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детства Александр Блок каждое лето проводил в подмосковном имении деда Шахматово. </a:t>
            </a:r>
          </a:p>
          <a:p>
            <a:pPr marL="0" indent="176213" algn="just">
              <a:lnSpc>
                <a:spcPts val="14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16 лет Блок увлёкся театром. В Петербурге Александр Блок записался в театральный кружок. Однако после первого успеха ролей в театре ему больше не давали.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user\Мои документы\Downloads\BLOK_Aleksandr_Aleksandrovic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0" y="229725"/>
            <a:ext cx="2071702" cy="27857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7462" y="193665"/>
            <a:ext cx="5429288" cy="27860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9231" y="443987"/>
            <a:ext cx="2684681" cy="23670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1897 году, очутившись с матерью за границей, в немецком курортном городке Бад-Наугейме, Блок пережил первую сильную юношескую влюблённость в Ксению Садовскую. Она оставила глубокий след в его творчестве.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Documents and Settings\user\Мои документы\Downloads\183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47" y="229724"/>
            <a:ext cx="2106656" cy="253991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7462" y="193665"/>
            <a:ext cx="5429288" cy="27860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user\Мои документы\Downloads\44a0635c916c.jpg"/>
          <p:cNvPicPr>
            <a:picLocks noChangeAspect="1" noChangeArrowheads="1"/>
          </p:cNvPicPr>
          <p:nvPr/>
        </p:nvPicPr>
        <p:blipFill>
          <a:blip r:embed="rId2" cstate="print"/>
          <a:srcRect b="5352"/>
          <a:stretch>
            <a:fillRect/>
          </a:stretch>
        </p:blipFill>
        <p:spPr bwMode="auto">
          <a:xfrm>
            <a:off x="238901" y="122227"/>
            <a:ext cx="5072098" cy="29289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6090" y="193665"/>
            <a:ext cx="3286148" cy="218051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ts val="1600"/>
              </a:lnSpc>
              <a:buNone/>
            </a:pPr>
            <a:r>
              <a:rPr lang="ru-RU" dirty="0" smtClean="0"/>
              <a:t>   </a:t>
            </a:r>
            <a:r>
              <a:rPr lang="ru-RU" sz="2500" dirty="0" smtClean="0"/>
              <a:t>      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    К. М. С.</a:t>
            </a:r>
            <a:br>
              <a:rPr lang="ru-RU" sz="5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Луна проснулась. Город шумный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Гремит вдали и льет огни,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Здесь все так тихо, там безумно,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Там все звенит,- а мы одни...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Но если б пламень этой встречи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Был пламень вечный и святой,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Не так лились бы наши речи,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Не так звучал бы голос твой!..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Ужель живут еще страданья,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И счастье может унести?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В час равнодушного свиданья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  <a:t>Мы вспомним грустное прости... </a:t>
            </a:r>
            <a:br>
              <a:rPr lang="ru-RU" sz="5200" i="1" spc="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                      14 декабря 1898</a:t>
            </a:r>
            <a:endParaRPr lang="ru-RU" sz="5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554" y="123325"/>
            <a:ext cx="5438196" cy="1395294"/>
          </a:xfrm>
        </p:spPr>
        <p:txBody>
          <a:bodyPr>
            <a:normAutofit/>
          </a:bodyPr>
          <a:lstStyle/>
          <a:p>
            <a:pPr marL="0" indent="182563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 1903 году Блок женился на Любови Менделеевой, дочери Д. И. Менделеева, героине его первой книги стихов «Стихи о Прекрасной Даме».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Downloads\Block_Lubov_Dmitrievn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517" y="634383"/>
            <a:ext cx="2159570" cy="234639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745930" y="579933"/>
            <a:ext cx="2882107" cy="24002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299" tIns="22650" rIns="45299" bIns="2265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Прозрачные, неведомые тени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Тебе плывут, и с ними Ты плывешь,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объятия лазурных сновидений, Невнятных нам, - Себя Ты отдаешь.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Перед Тобой синеют без границы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Моря, поля, и горы, и леса, Перекликаются в свободной выси птицы, Встает туман, алеют небеса.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 здесь, внизу, в пыли,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уничиженьи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Узрев на миг бессмертные черты, Безвестный раб, исполнен вдохновенья, Тебя поет. Его не знаешь Ты,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отличишь его в толпе народной, Не наградишь улыбкою его, Когда вослед взирает, несвободный, Вкусив на миг бессмертья Твоего.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июля 1901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338" y="336541"/>
            <a:ext cx="5187792" cy="2076704"/>
          </a:xfrm>
        </p:spPr>
        <p:txBody>
          <a:bodyPr>
            <a:noAutofit/>
          </a:bodyPr>
          <a:lstStyle/>
          <a:p>
            <a:pPr marL="0" indent="357188" algn="just">
              <a:lnSpc>
                <a:spcPts val="22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  1909 году происходит два  тяжёлых события в семье Блока: умирает ребёнок Любови Дмитриевны и умирает отец Блока. Чтобы прийти в себя, Блок со своей женой уезжают отдохнуть в Италию и Германию. За итальянские стихи Блока приняли в общество, которое называлось «Академией».  В ней помимо него состояли Валерий Брюсов, Михаил Кузмин, Вячеслав Иванов,   Иннокентий  Анненский.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93665"/>
            <a:ext cx="5429288" cy="278608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577</Words>
  <Application>Microsoft Office PowerPoint</Application>
  <PresentationFormat>Произвольный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Литература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Творчество</vt:lpstr>
      <vt:lpstr>Слайд 11</vt:lpstr>
      <vt:lpstr>Слайд 12</vt:lpstr>
      <vt:lpstr>Слайд 13</vt:lpstr>
      <vt:lpstr>Слайд 14</vt:lpstr>
      <vt:lpstr>К   Музе</vt:lpstr>
      <vt:lpstr>Слайд 16</vt:lpstr>
      <vt:lpstr>Слайд 17</vt:lpstr>
      <vt:lpstr>Слайд 18</vt:lpstr>
      <vt:lpstr>Слайд 19</vt:lpstr>
      <vt:lpstr>Слайд 20</vt:lpstr>
      <vt:lpstr>Слайд 21</vt:lpstr>
      <vt:lpstr>Революционные годы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Александрович Блок</dc:title>
  <dc:creator>user</dc:creator>
  <cp:lastModifiedBy>LAN_OS</cp:lastModifiedBy>
  <cp:revision>79</cp:revision>
  <dcterms:created xsi:type="dcterms:W3CDTF">2013-11-14T02:47:13Z</dcterms:created>
  <dcterms:modified xsi:type="dcterms:W3CDTF">2021-01-24T11:51:15Z</dcterms:modified>
</cp:coreProperties>
</file>