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76" r:id="rId2"/>
    <p:sldId id="278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74" r:id="rId11"/>
    <p:sldId id="261" r:id="rId12"/>
    <p:sldId id="264" r:id="rId13"/>
    <p:sldId id="265" r:id="rId14"/>
    <p:sldId id="275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7" r:id="rId23"/>
  </p:sldIdLst>
  <p:sldSz cx="5764213" cy="324485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882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7652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8647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15305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441323" algn="l" defTabSz="57652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729588" algn="l" defTabSz="57652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017852" algn="l" defTabSz="57652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306117" algn="l" defTabSz="57652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3" autoAdjust="0"/>
    <p:restoredTop sz="94673" autoAdjust="0"/>
  </p:normalViewPr>
  <p:slideViewPr>
    <p:cSldViewPr>
      <p:cViewPr varScale="1">
        <p:scale>
          <a:sx n="165" d="100"/>
          <a:sy n="165" d="100"/>
        </p:scale>
        <p:origin x="-102" y="-546"/>
      </p:cViewPr>
      <p:guideLst>
        <p:guide orient="horz" pos="1022"/>
        <p:guide pos="1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317" y="1005904"/>
            <a:ext cx="489958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632" y="1817116"/>
            <a:ext cx="40349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CB1164-9D41-4AF1-B8EC-BB733F4468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211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0142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7EA6-7E10-45D5-9888-64C08FA7D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87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4C6E30-C8B6-4611-9B3F-4ABFF9B70E4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11" y="746316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8570" y="746316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D6847B-6BAC-42FE-A3C4-B9927E2818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C36F3C-421F-427E-A0E9-46CD00F728F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30" y="71165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5720" y="159369"/>
            <a:ext cx="25265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FDAF71-7D5B-4B96-94E5-B585D1ED34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211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930142" y="757132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930142" y="1863537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B0E0-AE75-4DBE-B0D6-ECD72FF07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495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8211" y="757132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8211" y="1863537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930142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4AFF-4388-4158-9CB2-25B34BFB9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46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288211" y="757133"/>
            <a:ext cx="2545861" cy="36933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0142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C216-48D6-4B3C-B8DD-435F8D84F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373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31447"/>
            <a:ext cx="5187792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211" y="757133"/>
            <a:ext cx="2545861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2930142" y="757133"/>
            <a:ext cx="2545861" cy="36933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5A8AF-4B8E-4FCA-85D2-9603120B27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5517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23" y="536168"/>
            <a:ext cx="5649309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30" y="71165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0" y="102425"/>
            <a:ext cx="516287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9833" y="3017711"/>
            <a:ext cx="1844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11" y="3017711"/>
            <a:ext cx="13257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0234" y="3017711"/>
            <a:ext cx="13257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E679BB-A860-4958-9403-28DB1311AC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" y="1588"/>
            <a:ext cx="5757863" cy="1020762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/>
              <a:t>  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8058" y="193666"/>
            <a:ext cx="3959225" cy="691853"/>
          </a:xfrm>
        </p:spPr>
        <p:txBody>
          <a:bodyPr vert="horz" tIns="14602" rtlCol="0"/>
          <a:lstStyle/>
          <a:p>
            <a:pPr marL="12698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ru-RU" sz="3400" spc="-5" dirty="0" smtClean="0"/>
              <a:t> </a:t>
            </a:r>
            <a:r>
              <a:rPr lang="ru-RU" sz="4400" spc="-5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626" y="1050926"/>
            <a:ext cx="4678363" cy="2425021"/>
          </a:xfrm>
          <a:prstGeom prst="rect">
            <a:avLst/>
          </a:prstGeom>
        </p:spPr>
        <p:txBody>
          <a:bodyPr lIns="0" tIns="13968" rIns="0" bIns="0">
            <a:spAutoFit/>
          </a:bodyPr>
          <a:lstStyle/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r>
              <a:rPr sz="2400" b="1" spc="-2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2400" b="1" spc="-2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454025" y="1050927"/>
            <a:ext cx="344488" cy="676275"/>
          </a:xfrm>
          <a:custGeom>
            <a:avLst/>
            <a:gdLst>
              <a:gd name="T0" fmla="*/ 345101 w 344170"/>
              <a:gd name="T1" fmla="*/ 0 h 676275"/>
              <a:gd name="T2" fmla="*/ 0 w 344170"/>
              <a:gd name="T3" fmla="*/ 0 h 676275"/>
              <a:gd name="T4" fmla="*/ 0 w 344170"/>
              <a:gd name="T5" fmla="*/ 675751 h 676275"/>
              <a:gd name="T6" fmla="*/ 345101 w 344170"/>
              <a:gd name="T7" fmla="*/ 675751 h 676275"/>
              <a:gd name="T8" fmla="*/ 345101 w 344170"/>
              <a:gd name="T9" fmla="*/ 0 h 676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76275"/>
              <a:gd name="T17" fmla="*/ 344170 w 344170"/>
              <a:gd name="T18" fmla="*/ 676275 h 676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6"/>
          <p:cNvSpPr>
            <a:spLocks noChangeArrowheads="1"/>
          </p:cNvSpPr>
          <p:nvPr/>
        </p:nvSpPr>
        <p:spPr bwMode="auto">
          <a:xfrm>
            <a:off x="454025" y="1979613"/>
            <a:ext cx="344488" cy="944562"/>
          </a:xfrm>
          <a:custGeom>
            <a:avLst/>
            <a:gdLst>
              <a:gd name="T0" fmla="*/ 345101 w 344170"/>
              <a:gd name="T1" fmla="*/ 0 h 680719"/>
              <a:gd name="T2" fmla="*/ 0 w 344170"/>
              <a:gd name="T3" fmla="*/ 0 h 680719"/>
              <a:gd name="T4" fmla="*/ 0 w 344170"/>
              <a:gd name="T5" fmla="*/ 2522615 h 680719"/>
              <a:gd name="T6" fmla="*/ 345101 w 344170"/>
              <a:gd name="T7" fmla="*/ 2522615 h 680719"/>
              <a:gd name="T8" fmla="*/ 345101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object 10"/>
          <p:cNvGrpSpPr>
            <a:grpSpLocks/>
          </p:cNvGrpSpPr>
          <p:nvPr/>
        </p:nvGrpSpPr>
        <p:grpSpPr bwMode="auto">
          <a:xfrm>
            <a:off x="4684713" y="212725"/>
            <a:ext cx="635000" cy="635000"/>
            <a:chOff x="4686759" y="212868"/>
            <a:chExt cx="634365" cy="634365"/>
          </a:xfrm>
        </p:grpSpPr>
        <p:sp>
          <p:nvSpPr>
            <p:cNvPr id="5142" name="object 11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603608 w 603885"/>
                <a:gd name="T1" fmla="*/ 0 h 603885"/>
                <a:gd name="T2" fmla="*/ 0 w 603885"/>
                <a:gd name="T3" fmla="*/ 0 h 603885"/>
                <a:gd name="T4" fmla="*/ 0 w 603885"/>
                <a:gd name="T5" fmla="*/ 603609 h 603885"/>
                <a:gd name="T6" fmla="*/ 603608 w 603885"/>
                <a:gd name="T7" fmla="*/ 603609 h 603885"/>
                <a:gd name="T8" fmla="*/ 603608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3" name="object 12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0 w 603885"/>
                <a:gd name="T1" fmla="*/ 0 h 603885"/>
                <a:gd name="T2" fmla="*/ 603608 w 603885"/>
                <a:gd name="T3" fmla="*/ 0 h 603885"/>
                <a:gd name="T4" fmla="*/ 603608 w 603885"/>
                <a:gd name="T5" fmla="*/ 603609 h 603885"/>
                <a:gd name="T6" fmla="*/ 0 w 603885"/>
                <a:gd name="T7" fmla="*/ 603609 h 603885"/>
                <a:gd name="T8" fmla="*/ 0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8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2839" y="249240"/>
            <a:ext cx="173037" cy="369887"/>
          </a:xfrm>
          <a:prstGeom prst="rect">
            <a:avLst/>
          </a:prstGeom>
        </p:spPr>
        <p:txBody>
          <a:bodyPr lIns="0" tIns="15872" rIns="0" bIns="0">
            <a:spAutoFit/>
          </a:bodyPr>
          <a:lstStyle/>
          <a:p>
            <a:pPr>
              <a:spcBef>
                <a:spcPts val="125"/>
              </a:spcBef>
              <a:defRPr/>
            </a:pPr>
            <a:r>
              <a:rPr lang="en-US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425" y="541340"/>
            <a:ext cx="438150" cy="212725"/>
          </a:xfrm>
          <a:prstGeom prst="rect">
            <a:avLst/>
          </a:prstGeom>
        </p:spPr>
        <p:txBody>
          <a:bodyPr lIns="0" tIns="12063" rIns="0" bIns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15"/>
          <p:cNvGrpSpPr>
            <a:grpSpLocks/>
          </p:cNvGrpSpPr>
          <p:nvPr/>
        </p:nvGrpSpPr>
        <p:grpSpPr bwMode="auto">
          <a:xfrm>
            <a:off x="346075" y="288927"/>
            <a:ext cx="468313" cy="466725"/>
            <a:chOff x="346532" y="289010"/>
            <a:chExt cx="467359" cy="466725"/>
          </a:xfrm>
        </p:grpSpPr>
        <p:sp>
          <p:nvSpPr>
            <p:cNvPr id="5131" name="object 16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301975 w 325120"/>
                <a:gd name="T1" fmla="*/ 0 h 464184"/>
                <a:gd name="T2" fmla="*/ 22673 w 325120"/>
                <a:gd name="T3" fmla="*/ 0 h 464184"/>
                <a:gd name="T4" fmla="*/ 13828 w 325120"/>
                <a:gd name="T5" fmla="*/ 1961 h 464184"/>
                <a:gd name="T6" fmla="*/ 6623 w 325120"/>
                <a:gd name="T7" fmla="*/ 6956 h 464184"/>
                <a:gd name="T8" fmla="*/ 1775 w 325120"/>
                <a:gd name="T9" fmla="*/ 14269 h 464184"/>
                <a:gd name="T10" fmla="*/ 0 w 325120"/>
                <a:gd name="T11" fmla="*/ 23183 h 464184"/>
                <a:gd name="T12" fmla="*/ 0 w 325120"/>
                <a:gd name="T13" fmla="*/ 440585 h 464184"/>
                <a:gd name="T14" fmla="*/ 1822 w 325120"/>
                <a:gd name="T15" fmla="*/ 449613 h 464184"/>
                <a:gd name="T16" fmla="*/ 6791 w 325120"/>
                <a:gd name="T17" fmla="*/ 456985 h 464184"/>
                <a:gd name="T18" fmla="*/ 14162 w 325120"/>
                <a:gd name="T19" fmla="*/ 461954 h 464184"/>
                <a:gd name="T20" fmla="*/ 23187 w 325120"/>
                <a:gd name="T21" fmla="*/ 463777 h 464184"/>
                <a:gd name="T22" fmla="*/ 301457 w 325120"/>
                <a:gd name="T23" fmla="*/ 463777 h 464184"/>
                <a:gd name="T24" fmla="*/ 310484 w 325120"/>
                <a:gd name="T25" fmla="*/ 461954 h 464184"/>
                <a:gd name="T26" fmla="*/ 317856 w 325120"/>
                <a:gd name="T27" fmla="*/ 456985 h 464184"/>
                <a:gd name="T28" fmla="*/ 322826 w 325120"/>
                <a:gd name="T29" fmla="*/ 449613 h 464184"/>
                <a:gd name="T30" fmla="*/ 324648 w 325120"/>
                <a:gd name="T31" fmla="*/ 440585 h 464184"/>
                <a:gd name="T32" fmla="*/ 324648 w 325120"/>
                <a:gd name="T33" fmla="*/ 250804 h 464184"/>
                <a:gd name="T34" fmla="*/ 321185 w 325120"/>
                <a:gd name="T35" fmla="*/ 247345 h 464184"/>
                <a:gd name="T36" fmla="*/ 312649 w 325120"/>
                <a:gd name="T37" fmla="*/ 247345 h 464184"/>
                <a:gd name="T38" fmla="*/ 309190 w 325120"/>
                <a:gd name="T39" fmla="*/ 250804 h 464184"/>
                <a:gd name="T40" fmla="*/ 309190 w 325120"/>
                <a:gd name="T41" fmla="*/ 444855 h 464184"/>
                <a:gd name="T42" fmla="*/ 305727 w 325120"/>
                <a:gd name="T43" fmla="*/ 448318 h 464184"/>
                <a:gd name="T44" fmla="*/ 18921 w 325120"/>
                <a:gd name="T45" fmla="*/ 448318 h 464184"/>
                <a:gd name="T46" fmla="*/ 15458 w 325120"/>
                <a:gd name="T47" fmla="*/ 444855 h 464184"/>
                <a:gd name="T48" fmla="*/ 15458 w 325120"/>
                <a:gd name="T49" fmla="*/ 18914 h 464184"/>
                <a:gd name="T50" fmla="*/ 18921 w 325120"/>
                <a:gd name="T51" fmla="*/ 15454 h 464184"/>
                <a:gd name="T52" fmla="*/ 305727 w 325120"/>
                <a:gd name="T53" fmla="*/ 15454 h 464184"/>
                <a:gd name="T54" fmla="*/ 309190 w 325120"/>
                <a:gd name="T55" fmla="*/ 18914 h 464184"/>
                <a:gd name="T56" fmla="*/ 309190 w 325120"/>
                <a:gd name="T57" fmla="*/ 73832 h 464184"/>
                <a:gd name="T58" fmla="*/ 312649 w 325120"/>
                <a:gd name="T59" fmla="*/ 77292 h 464184"/>
                <a:gd name="T60" fmla="*/ 321185 w 325120"/>
                <a:gd name="T61" fmla="*/ 77292 h 464184"/>
                <a:gd name="T62" fmla="*/ 324648 w 325120"/>
                <a:gd name="T63" fmla="*/ 73832 h 464184"/>
                <a:gd name="T64" fmla="*/ 324648 w 325120"/>
                <a:gd name="T65" fmla="*/ 23183 h 464184"/>
                <a:gd name="T66" fmla="*/ 322873 w 325120"/>
                <a:gd name="T67" fmla="*/ 14269 h 464184"/>
                <a:gd name="T68" fmla="*/ 318025 w 325120"/>
                <a:gd name="T69" fmla="*/ 6956 h 464184"/>
                <a:gd name="T70" fmla="*/ 310820 w 325120"/>
                <a:gd name="T71" fmla="*/ 1961 h 464184"/>
                <a:gd name="T72" fmla="*/ 301975 w 325120"/>
                <a:gd name="T73" fmla="*/ 0 h 464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5120"/>
                <a:gd name="T112" fmla="*/ 0 h 464184"/>
                <a:gd name="T113" fmla="*/ 325120 w 325120"/>
                <a:gd name="T114" fmla="*/ 464184 h 464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2" name="object 17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23187 w 325120"/>
                <a:gd name="T1" fmla="*/ 463777 h 464184"/>
                <a:gd name="T2" fmla="*/ 301457 w 325120"/>
                <a:gd name="T3" fmla="*/ 463777 h 464184"/>
                <a:gd name="T4" fmla="*/ 310484 w 325120"/>
                <a:gd name="T5" fmla="*/ 461954 h 464184"/>
                <a:gd name="T6" fmla="*/ 317856 w 325120"/>
                <a:gd name="T7" fmla="*/ 456985 h 464184"/>
                <a:gd name="T8" fmla="*/ 322826 w 325120"/>
                <a:gd name="T9" fmla="*/ 449613 h 464184"/>
                <a:gd name="T10" fmla="*/ 324648 w 325120"/>
                <a:gd name="T11" fmla="*/ 440585 h 464184"/>
                <a:gd name="T12" fmla="*/ 324648 w 325120"/>
                <a:gd name="T13" fmla="*/ 255074 h 464184"/>
                <a:gd name="T14" fmla="*/ 324648 w 325120"/>
                <a:gd name="T15" fmla="*/ 250804 h 464184"/>
                <a:gd name="T16" fmla="*/ 321185 w 325120"/>
                <a:gd name="T17" fmla="*/ 247345 h 464184"/>
                <a:gd name="T18" fmla="*/ 316919 w 325120"/>
                <a:gd name="T19" fmla="*/ 247345 h 464184"/>
                <a:gd name="T20" fmla="*/ 312649 w 325120"/>
                <a:gd name="T21" fmla="*/ 247345 h 464184"/>
                <a:gd name="T22" fmla="*/ 309190 w 325120"/>
                <a:gd name="T23" fmla="*/ 250804 h 464184"/>
                <a:gd name="T24" fmla="*/ 309190 w 325120"/>
                <a:gd name="T25" fmla="*/ 255074 h 464184"/>
                <a:gd name="T26" fmla="*/ 309190 w 325120"/>
                <a:gd name="T27" fmla="*/ 440585 h 464184"/>
                <a:gd name="T28" fmla="*/ 309190 w 325120"/>
                <a:gd name="T29" fmla="*/ 444855 h 464184"/>
                <a:gd name="T30" fmla="*/ 305727 w 325120"/>
                <a:gd name="T31" fmla="*/ 448318 h 464184"/>
                <a:gd name="T32" fmla="*/ 301457 w 325120"/>
                <a:gd name="T33" fmla="*/ 448318 h 464184"/>
                <a:gd name="T34" fmla="*/ 23187 w 325120"/>
                <a:gd name="T35" fmla="*/ 448318 h 464184"/>
                <a:gd name="T36" fmla="*/ 18921 w 325120"/>
                <a:gd name="T37" fmla="*/ 448318 h 464184"/>
                <a:gd name="T38" fmla="*/ 15458 w 325120"/>
                <a:gd name="T39" fmla="*/ 444855 h 464184"/>
                <a:gd name="T40" fmla="*/ 15458 w 325120"/>
                <a:gd name="T41" fmla="*/ 440585 h 464184"/>
                <a:gd name="T42" fmla="*/ 15458 w 325120"/>
                <a:gd name="T43" fmla="*/ 23183 h 464184"/>
                <a:gd name="T44" fmla="*/ 15458 w 325120"/>
                <a:gd name="T45" fmla="*/ 18914 h 464184"/>
                <a:gd name="T46" fmla="*/ 18921 w 325120"/>
                <a:gd name="T47" fmla="*/ 15454 h 464184"/>
                <a:gd name="T48" fmla="*/ 23187 w 325120"/>
                <a:gd name="T49" fmla="*/ 15454 h 464184"/>
                <a:gd name="T50" fmla="*/ 301457 w 325120"/>
                <a:gd name="T51" fmla="*/ 15454 h 464184"/>
                <a:gd name="T52" fmla="*/ 305727 w 325120"/>
                <a:gd name="T53" fmla="*/ 15454 h 464184"/>
                <a:gd name="T54" fmla="*/ 309190 w 325120"/>
                <a:gd name="T55" fmla="*/ 18914 h 464184"/>
                <a:gd name="T56" fmla="*/ 309190 w 325120"/>
                <a:gd name="T57" fmla="*/ 23183 h 464184"/>
                <a:gd name="T58" fmla="*/ 309190 w 325120"/>
                <a:gd name="T59" fmla="*/ 69562 h 464184"/>
                <a:gd name="T60" fmla="*/ 309190 w 325120"/>
                <a:gd name="T61" fmla="*/ 73832 h 464184"/>
                <a:gd name="T62" fmla="*/ 312649 w 325120"/>
                <a:gd name="T63" fmla="*/ 77292 h 464184"/>
                <a:gd name="T64" fmla="*/ 316919 w 325120"/>
                <a:gd name="T65" fmla="*/ 77292 h 464184"/>
                <a:gd name="T66" fmla="*/ 321185 w 325120"/>
                <a:gd name="T67" fmla="*/ 77292 h 464184"/>
                <a:gd name="T68" fmla="*/ 324648 w 325120"/>
                <a:gd name="T69" fmla="*/ 73832 h 464184"/>
                <a:gd name="T70" fmla="*/ 324648 w 325120"/>
                <a:gd name="T71" fmla="*/ 69562 h 464184"/>
                <a:gd name="T72" fmla="*/ 324648 w 325120"/>
                <a:gd name="T73" fmla="*/ 23183 h 464184"/>
                <a:gd name="T74" fmla="*/ 322873 w 325120"/>
                <a:gd name="T75" fmla="*/ 14269 h 464184"/>
                <a:gd name="T76" fmla="*/ 318025 w 325120"/>
                <a:gd name="T77" fmla="*/ 6956 h 464184"/>
                <a:gd name="T78" fmla="*/ 310820 w 325120"/>
                <a:gd name="T79" fmla="*/ 1961 h 464184"/>
                <a:gd name="T80" fmla="*/ 301975 w 325120"/>
                <a:gd name="T81" fmla="*/ 0 h 464184"/>
                <a:gd name="T82" fmla="*/ 22673 w 325120"/>
                <a:gd name="T83" fmla="*/ 0 h 464184"/>
                <a:gd name="T84" fmla="*/ 13828 w 325120"/>
                <a:gd name="T85" fmla="*/ 1961 h 464184"/>
                <a:gd name="T86" fmla="*/ 6623 w 325120"/>
                <a:gd name="T87" fmla="*/ 6956 h 464184"/>
                <a:gd name="T88" fmla="*/ 1775 w 325120"/>
                <a:gd name="T89" fmla="*/ 14269 h 464184"/>
                <a:gd name="T90" fmla="*/ 0 w 325120"/>
                <a:gd name="T91" fmla="*/ 23183 h 464184"/>
                <a:gd name="T92" fmla="*/ 0 w 325120"/>
                <a:gd name="T93" fmla="*/ 440585 h 464184"/>
                <a:gd name="T94" fmla="*/ 1822 w 325120"/>
                <a:gd name="T95" fmla="*/ 449613 h 464184"/>
                <a:gd name="T96" fmla="*/ 6791 w 325120"/>
                <a:gd name="T97" fmla="*/ 456985 h 464184"/>
                <a:gd name="T98" fmla="*/ 14162 w 325120"/>
                <a:gd name="T99" fmla="*/ 461954 h 464184"/>
                <a:gd name="T100" fmla="*/ 23187 w 325120"/>
                <a:gd name="T101" fmla="*/ 463777 h 464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5120"/>
                <a:gd name="T154" fmla="*/ 0 h 464184"/>
                <a:gd name="T155" fmla="*/ 325120 w 325120"/>
                <a:gd name="T156" fmla="*/ 464184 h 464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3" name="object 18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352473 w 418465"/>
                <a:gd name="T1" fmla="*/ 11192 h 418465"/>
                <a:gd name="T2" fmla="*/ 34678 w 418465"/>
                <a:gd name="T3" fmla="*/ 329086 h 418465"/>
                <a:gd name="T4" fmla="*/ 33761 w 418465"/>
                <a:gd name="T5" fmla="*/ 330761 h 418465"/>
                <a:gd name="T6" fmla="*/ 245 w 418465"/>
                <a:gd name="T7" fmla="*/ 412274 h 418465"/>
                <a:gd name="T8" fmla="*/ 5529 w 418465"/>
                <a:gd name="T9" fmla="*/ 417920 h 418465"/>
                <a:gd name="T10" fmla="*/ 10213 w 418465"/>
                <a:gd name="T11" fmla="*/ 417711 h 418465"/>
                <a:gd name="T12" fmla="*/ 22816 w 418465"/>
                <a:gd name="T13" fmla="*/ 395507 h 418465"/>
                <a:gd name="T14" fmla="*/ 65430 w 418465"/>
                <a:gd name="T15" fmla="*/ 347241 h 418465"/>
                <a:gd name="T16" fmla="*/ 307051 w 418465"/>
                <a:gd name="T17" fmla="*/ 78479 h 418465"/>
                <a:gd name="T18" fmla="*/ 317981 w 418465"/>
                <a:gd name="T19" fmla="*/ 67549 h 418465"/>
                <a:gd name="T20" fmla="*/ 352438 w 418465"/>
                <a:gd name="T21" fmla="*/ 54918 h 418465"/>
                <a:gd name="T22" fmla="*/ 369260 w 418465"/>
                <a:gd name="T23" fmla="*/ 16300 h 418465"/>
                <a:gd name="T24" fmla="*/ 408786 w 418465"/>
                <a:gd name="T25" fmla="*/ 14014 h 418465"/>
                <a:gd name="T26" fmla="*/ 406805 w 418465"/>
                <a:gd name="T27" fmla="*/ 11192 h 418465"/>
                <a:gd name="T28" fmla="*/ 43498 w 418465"/>
                <a:gd name="T29" fmla="*/ 347241 h 418465"/>
                <a:gd name="T30" fmla="*/ 22816 w 418465"/>
                <a:gd name="T31" fmla="*/ 395507 h 418465"/>
                <a:gd name="T32" fmla="*/ 88492 w 418465"/>
                <a:gd name="T33" fmla="*/ 384141 h 418465"/>
                <a:gd name="T34" fmla="*/ 89932 w 418465"/>
                <a:gd name="T35" fmla="*/ 382960 h 418465"/>
                <a:gd name="T36" fmla="*/ 84654 w 418465"/>
                <a:gd name="T37" fmla="*/ 366465 h 418465"/>
                <a:gd name="T38" fmla="*/ 328910 w 418465"/>
                <a:gd name="T39" fmla="*/ 78479 h 418465"/>
                <a:gd name="T40" fmla="*/ 339840 w 418465"/>
                <a:gd name="T41" fmla="*/ 111268 h 418465"/>
                <a:gd name="T42" fmla="*/ 106502 w 418465"/>
                <a:gd name="T43" fmla="*/ 366465 h 418465"/>
                <a:gd name="T44" fmla="*/ 350770 w 418465"/>
                <a:gd name="T45" fmla="*/ 100338 h 418465"/>
                <a:gd name="T46" fmla="*/ 352438 w 418465"/>
                <a:gd name="T47" fmla="*/ 54918 h 418465"/>
                <a:gd name="T48" fmla="*/ 363402 w 418465"/>
                <a:gd name="T49" fmla="*/ 87713 h 418465"/>
                <a:gd name="T50" fmla="*/ 372632 w 418465"/>
                <a:gd name="T51" fmla="*/ 100338 h 418465"/>
                <a:gd name="T52" fmla="*/ 374291 w 418465"/>
                <a:gd name="T53" fmla="*/ 76817 h 418465"/>
                <a:gd name="T54" fmla="*/ 408786 w 418465"/>
                <a:gd name="T55" fmla="*/ 14014 h 418465"/>
                <a:gd name="T56" fmla="*/ 393804 w 418465"/>
                <a:gd name="T57" fmla="*/ 18301 h 418465"/>
                <a:gd name="T58" fmla="*/ 404345 w 418465"/>
                <a:gd name="T59" fmla="*/ 40561 h 418465"/>
                <a:gd name="T60" fmla="*/ 396198 w 418465"/>
                <a:gd name="T61" fmla="*/ 54957 h 418465"/>
                <a:gd name="T62" fmla="*/ 396154 w 418465"/>
                <a:gd name="T63" fmla="*/ 76817 h 418465"/>
                <a:gd name="T64" fmla="*/ 415530 w 418465"/>
                <a:gd name="T65" fmla="*/ 53076 h 418465"/>
                <a:gd name="T66" fmla="*/ 415466 w 418465"/>
                <a:gd name="T67" fmla="*/ 24063 h 418465"/>
                <a:gd name="T68" fmla="*/ 396158 w 418465"/>
                <a:gd name="T69" fmla="*/ 54950 h 418465"/>
                <a:gd name="T70" fmla="*/ 365235 w 418465"/>
                <a:gd name="T71" fmla="*/ 2783 h 418465"/>
                <a:gd name="T72" fmla="*/ 406805 w 418465"/>
                <a:gd name="T73" fmla="*/ 11192 h 418465"/>
                <a:gd name="T74" fmla="*/ 379748 w 418465"/>
                <a:gd name="T75" fmla="*/ 0 h 4184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8465"/>
                <a:gd name="T115" fmla="*/ 0 h 418465"/>
                <a:gd name="T116" fmla="*/ 418465 w 418465"/>
                <a:gd name="T117" fmla="*/ 418465 h 4184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4" name="object 19"/>
            <p:cNvSpPr>
              <a:spLocks noChangeArrowheads="1"/>
            </p:cNvSpPr>
            <p:nvPr/>
          </p:nvSpPr>
          <p:spPr bwMode="auto">
            <a:xfrm>
              <a:off x="734043" y="317960"/>
              <a:ext cx="65556" cy="6554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5" name="object 20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0 w 418465"/>
                <a:gd name="T1" fmla="*/ 0 h 418465"/>
                <a:gd name="T2" fmla="*/ 418465 w 418465"/>
                <a:gd name="T3" fmla="*/ 418465 h 418465"/>
              </a:gdLst>
              <a:ahLst/>
              <a:cxnLst/>
              <a:rect l="T0" t="T1" r="T2" b="T3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/>
                <a:t>          </a:t>
              </a:r>
            </a:p>
          </p:txBody>
        </p:sp>
        <p:sp>
          <p:nvSpPr>
            <p:cNvPr id="5136" name="object 21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197501 w 201295"/>
                <a:gd name="T1" fmla="*/ 0 h 15875"/>
                <a:gd name="T2" fmla="*/ 3459 w 201295"/>
                <a:gd name="T3" fmla="*/ 0 h 15875"/>
                <a:gd name="T4" fmla="*/ 0 w 201295"/>
                <a:gd name="T5" fmla="*/ 3459 h 15875"/>
                <a:gd name="T6" fmla="*/ 0 w 201295"/>
                <a:gd name="T7" fmla="*/ 11998 h 15875"/>
                <a:gd name="T8" fmla="*/ 3459 w 201295"/>
                <a:gd name="T9" fmla="*/ 15457 h 15875"/>
                <a:gd name="T10" fmla="*/ 197501 w 201295"/>
                <a:gd name="T11" fmla="*/ 15457 h 15875"/>
                <a:gd name="T12" fmla="*/ 200964 w 201295"/>
                <a:gd name="T13" fmla="*/ 11998 h 15875"/>
                <a:gd name="T14" fmla="*/ 200964 w 201295"/>
                <a:gd name="T15" fmla="*/ 3459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295"/>
                <a:gd name="T25" fmla="*/ 0 h 15875"/>
                <a:gd name="T26" fmla="*/ 201295 w 201295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7" name="object 22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193235 w 201295"/>
                <a:gd name="T1" fmla="*/ 0 h 15875"/>
                <a:gd name="T2" fmla="*/ 7728 w 201295"/>
                <a:gd name="T3" fmla="*/ 0 h 15875"/>
                <a:gd name="T4" fmla="*/ 3459 w 201295"/>
                <a:gd name="T5" fmla="*/ 0 h 15875"/>
                <a:gd name="T6" fmla="*/ 0 w 201295"/>
                <a:gd name="T7" fmla="*/ 3459 h 15875"/>
                <a:gd name="T8" fmla="*/ 0 w 201295"/>
                <a:gd name="T9" fmla="*/ 7728 h 15875"/>
                <a:gd name="T10" fmla="*/ 0 w 201295"/>
                <a:gd name="T11" fmla="*/ 11998 h 15875"/>
                <a:gd name="T12" fmla="*/ 3459 w 201295"/>
                <a:gd name="T13" fmla="*/ 15457 h 15875"/>
                <a:gd name="T14" fmla="*/ 7728 w 201295"/>
                <a:gd name="T15" fmla="*/ 15457 h 15875"/>
                <a:gd name="T16" fmla="*/ 193235 w 201295"/>
                <a:gd name="T17" fmla="*/ 15457 h 15875"/>
                <a:gd name="T18" fmla="*/ 197501 w 201295"/>
                <a:gd name="T19" fmla="*/ 15457 h 15875"/>
                <a:gd name="T20" fmla="*/ 200964 w 201295"/>
                <a:gd name="T21" fmla="*/ 11998 h 15875"/>
                <a:gd name="T22" fmla="*/ 200964 w 201295"/>
                <a:gd name="T23" fmla="*/ 7728 h 15875"/>
                <a:gd name="T24" fmla="*/ 200964 w 201295"/>
                <a:gd name="T25" fmla="*/ 3459 h 15875"/>
                <a:gd name="T26" fmla="*/ 197501 w 201295"/>
                <a:gd name="T27" fmla="*/ 0 h 15875"/>
                <a:gd name="T28" fmla="*/ 193235 w 201295"/>
                <a:gd name="T29" fmla="*/ 0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295"/>
                <a:gd name="T46" fmla="*/ 0 h 15875"/>
                <a:gd name="T47" fmla="*/ 201295 w 201295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8" name="object 23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197501 w 201295"/>
                <a:gd name="T1" fmla="*/ 0 h 15875"/>
                <a:gd name="T2" fmla="*/ 3459 w 201295"/>
                <a:gd name="T3" fmla="*/ 0 h 15875"/>
                <a:gd name="T4" fmla="*/ 0 w 201295"/>
                <a:gd name="T5" fmla="*/ 3459 h 15875"/>
                <a:gd name="T6" fmla="*/ 0 w 201295"/>
                <a:gd name="T7" fmla="*/ 11998 h 15875"/>
                <a:gd name="T8" fmla="*/ 3459 w 201295"/>
                <a:gd name="T9" fmla="*/ 15457 h 15875"/>
                <a:gd name="T10" fmla="*/ 197501 w 201295"/>
                <a:gd name="T11" fmla="*/ 15457 h 15875"/>
                <a:gd name="T12" fmla="*/ 200964 w 201295"/>
                <a:gd name="T13" fmla="*/ 11998 h 15875"/>
                <a:gd name="T14" fmla="*/ 200964 w 201295"/>
                <a:gd name="T15" fmla="*/ 3459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295"/>
                <a:gd name="T25" fmla="*/ 0 h 15875"/>
                <a:gd name="T26" fmla="*/ 201295 w 201295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9" name="object 24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200964 w 201295"/>
                <a:gd name="T1" fmla="*/ 7728 h 15875"/>
                <a:gd name="T2" fmla="*/ 200964 w 201295"/>
                <a:gd name="T3" fmla="*/ 3459 h 15875"/>
                <a:gd name="T4" fmla="*/ 197501 w 201295"/>
                <a:gd name="T5" fmla="*/ 0 h 15875"/>
                <a:gd name="T6" fmla="*/ 193235 w 201295"/>
                <a:gd name="T7" fmla="*/ 0 h 15875"/>
                <a:gd name="T8" fmla="*/ 7728 w 201295"/>
                <a:gd name="T9" fmla="*/ 0 h 15875"/>
                <a:gd name="T10" fmla="*/ 3459 w 201295"/>
                <a:gd name="T11" fmla="*/ 0 h 15875"/>
                <a:gd name="T12" fmla="*/ 0 w 201295"/>
                <a:gd name="T13" fmla="*/ 3459 h 15875"/>
                <a:gd name="T14" fmla="*/ 0 w 201295"/>
                <a:gd name="T15" fmla="*/ 7728 h 15875"/>
                <a:gd name="T16" fmla="*/ 0 w 201295"/>
                <a:gd name="T17" fmla="*/ 11998 h 15875"/>
                <a:gd name="T18" fmla="*/ 3459 w 201295"/>
                <a:gd name="T19" fmla="*/ 15457 h 15875"/>
                <a:gd name="T20" fmla="*/ 7728 w 201295"/>
                <a:gd name="T21" fmla="*/ 15457 h 15875"/>
                <a:gd name="T22" fmla="*/ 193235 w 201295"/>
                <a:gd name="T23" fmla="*/ 15457 h 15875"/>
                <a:gd name="T24" fmla="*/ 197501 w 201295"/>
                <a:gd name="T25" fmla="*/ 15457 h 15875"/>
                <a:gd name="T26" fmla="*/ 200964 w 201295"/>
                <a:gd name="T27" fmla="*/ 11998 h 15875"/>
                <a:gd name="T28" fmla="*/ 200964 w 201295"/>
                <a:gd name="T29" fmla="*/ 7728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295"/>
                <a:gd name="T46" fmla="*/ 0 h 15875"/>
                <a:gd name="T47" fmla="*/ 201295 w 201295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0" name="object 25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151124 w 154940"/>
                <a:gd name="T1" fmla="*/ 0 h 15875"/>
                <a:gd name="T2" fmla="*/ 3459 w 154940"/>
                <a:gd name="T3" fmla="*/ 0 h 15875"/>
                <a:gd name="T4" fmla="*/ 0 w 154940"/>
                <a:gd name="T5" fmla="*/ 3463 h 15875"/>
                <a:gd name="T6" fmla="*/ 0 w 154940"/>
                <a:gd name="T7" fmla="*/ 11998 h 15875"/>
                <a:gd name="T8" fmla="*/ 3459 w 154940"/>
                <a:gd name="T9" fmla="*/ 15461 h 15875"/>
                <a:gd name="T10" fmla="*/ 151124 w 154940"/>
                <a:gd name="T11" fmla="*/ 15461 h 15875"/>
                <a:gd name="T12" fmla="*/ 154587 w 154940"/>
                <a:gd name="T13" fmla="*/ 11998 h 15875"/>
                <a:gd name="T14" fmla="*/ 154587 w 154940"/>
                <a:gd name="T15" fmla="*/ 3463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940"/>
                <a:gd name="T25" fmla="*/ 0 h 15875"/>
                <a:gd name="T26" fmla="*/ 154940 w 154940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1" name="object 26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7728 w 154940"/>
                <a:gd name="T1" fmla="*/ 0 h 15875"/>
                <a:gd name="T2" fmla="*/ 3459 w 154940"/>
                <a:gd name="T3" fmla="*/ 0 h 15875"/>
                <a:gd name="T4" fmla="*/ 0 w 154940"/>
                <a:gd name="T5" fmla="*/ 3463 h 15875"/>
                <a:gd name="T6" fmla="*/ 0 w 154940"/>
                <a:gd name="T7" fmla="*/ 7732 h 15875"/>
                <a:gd name="T8" fmla="*/ 0 w 154940"/>
                <a:gd name="T9" fmla="*/ 11998 h 15875"/>
                <a:gd name="T10" fmla="*/ 3459 w 154940"/>
                <a:gd name="T11" fmla="*/ 15461 h 15875"/>
                <a:gd name="T12" fmla="*/ 7728 w 154940"/>
                <a:gd name="T13" fmla="*/ 15461 h 15875"/>
                <a:gd name="T14" fmla="*/ 146858 w 154940"/>
                <a:gd name="T15" fmla="*/ 15461 h 15875"/>
                <a:gd name="T16" fmla="*/ 151124 w 154940"/>
                <a:gd name="T17" fmla="*/ 15461 h 15875"/>
                <a:gd name="T18" fmla="*/ 154587 w 154940"/>
                <a:gd name="T19" fmla="*/ 11998 h 15875"/>
                <a:gd name="T20" fmla="*/ 154587 w 154940"/>
                <a:gd name="T21" fmla="*/ 7732 h 15875"/>
                <a:gd name="T22" fmla="*/ 154587 w 154940"/>
                <a:gd name="T23" fmla="*/ 3463 h 15875"/>
                <a:gd name="T24" fmla="*/ 151124 w 154940"/>
                <a:gd name="T25" fmla="*/ 0 h 15875"/>
                <a:gd name="T26" fmla="*/ 146858 w 154940"/>
                <a:gd name="T27" fmla="*/ 0 h 15875"/>
                <a:gd name="T28" fmla="*/ 7728 w 154940"/>
                <a:gd name="T29" fmla="*/ 0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40"/>
                <a:gd name="T46" fmla="*/ 0 h 15875"/>
                <a:gd name="T47" fmla="*/ 154940 w 154940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96968" y="1979615"/>
            <a:ext cx="4451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Литература  второй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половины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Журнал «Современник»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96354" y="122227"/>
            <a:ext cx="2947630" cy="29915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Творчество А.Н.Островского (1823-1886) непосредственно связано с журналом «Современник».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Его пьесой открывался каждый номер этого журнала.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«Вы наш гигант»,- говорил Островскому Некрасов, принимая очередную рукопись пьесы.</a:t>
            </a:r>
          </a:p>
        </p:txBody>
      </p:sp>
      <p:pic>
        <p:nvPicPr>
          <p:cNvPr id="29697" name="Picture 1" descr="C:\Documents and Settings\Администратор\Рабочий стол\Замира(3)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56" y="193665"/>
            <a:ext cx="2225761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8256" y="122227"/>
            <a:ext cx="5429288" cy="3000395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chernyshevsk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5567" y="193665"/>
            <a:ext cx="2031367" cy="27860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9" descr="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567" y="1836739"/>
            <a:ext cx="721868" cy="114300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8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2453478" y="265103"/>
            <a:ext cx="3000395" cy="30469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Н.Г. Чернышевский </a:t>
            </a:r>
          </a:p>
          <a:p>
            <a:pPr algn="ctr" eaLnBrk="1" hangingPunct="1"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(1828-1889),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публицист, философ, писатель, один из руководителей журнала «Современник». 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Теоретик «крестьянского социализма», ставшего основой идеологии народничества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10338" y="407979"/>
            <a:ext cx="3071834" cy="2154436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Иван Сергеевич Тургенев (1818- 1883) начинал свой творческий путь в журнале «Современник», опубликовав в нем первый рассказ из цикла «Записки охотника».</a:t>
            </a:r>
          </a:p>
        </p:txBody>
      </p:sp>
      <p:graphicFrame>
        <p:nvGraphicFramePr>
          <p:cNvPr id="12292" name="Object 9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3483663" y="265103"/>
          <a:ext cx="1924983" cy="2714644"/>
        </p:xfrm>
        <a:graphic>
          <a:graphicData uri="http://schemas.openxmlformats.org/presentationml/2006/ole">
            <p:oleObj spid="_x0000_s12293" name="Фотография Photo Editor" r:id="rId3" imgW="1428949" imgH="1905266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Журнал «Современник»</a:t>
            </a:r>
          </a:p>
        </p:txBody>
      </p:sp>
      <p:graphicFrame>
        <p:nvGraphicFramePr>
          <p:cNvPr id="13316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167462" y="193665"/>
          <a:ext cx="2071702" cy="2786082"/>
        </p:xfrm>
        <a:graphic>
          <a:graphicData uri="http://schemas.openxmlformats.org/presentationml/2006/ole">
            <p:oleObj spid="_x0000_s13317" name="Фотография Photo Editor" r:id="rId3" imgW="1142857" imgH="1609524" progId="">
              <p:embed/>
            </p:oleObj>
          </a:graphicData>
        </a:graphic>
      </p:graphicFrame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167726" y="407979"/>
            <a:ext cx="3368719" cy="221599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В 1852 году Лев Николаевич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Толстой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1828 - 1910) отослал  в  редакцию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«Современника»  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первую часть автобиографической трилогии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«Детство». </a:t>
            </a:r>
            <a:endParaRPr lang="ru-RU" alt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Это было  начало  его литературной славы.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75100" y="265103"/>
          <a:ext cx="1985138" cy="2643206"/>
        </p:xfrm>
        <a:graphic>
          <a:graphicData uri="http://schemas.openxmlformats.org/presentationml/2006/ole">
            <p:oleObj spid="_x0000_s14341" name="Точечный рисунок" r:id="rId3" imgW="3866667" imgH="5238095" progId="PBrush">
              <p:embed/>
            </p:oleObj>
          </a:graphicData>
        </a:graphic>
      </p:graphicFrame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67726" y="407979"/>
            <a:ext cx="3428875" cy="21544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Михаил 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Салтыков-Щедрин  </a:t>
            </a:r>
          </a:p>
          <a:p>
            <a:pPr algn="ctr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долгие годы плодотворно сотрудничал с журналом. </a:t>
            </a:r>
          </a:p>
          <a:p>
            <a:pPr algn="ctr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 его страницах увидели свет многие из его сатирических произведений.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903" y="-492443"/>
            <a:ext cx="3842808" cy="98488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                 Публицистика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62" y="1979615"/>
            <a:ext cx="5379743" cy="116339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Многообразие публицистики и её особая роль в жизни общества второй половины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века, конечно же, неоспоримы.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связано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это,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прежде всего, с тем общественным подъемом, который переживала Россия после отмены крепостного права, и с подъемом культуры и науки, развитием искусства, появлением уникального русского театра. </a:t>
            </a:r>
          </a:p>
        </p:txBody>
      </p:sp>
      <p:pic>
        <p:nvPicPr>
          <p:cNvPr id="15368" name="Picture 8" descr="C:\Documents and Settings\Администратор\Рабочий стол\Замира(3)\923113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44" y="550855"/>
            <a:ext cx="2586695" cy="1428760"/>
          </a:xfrm>
          <a:prstGeom prst="rect">
            <a:avLst/>
          </a:prstGeom>
          <a:noFill/>
        </p:spPr>
      </p:pic>
      <p:pic>
        <p:nvPicPr>
          <p:cNvPr id="15369" name="Picture 9" descr="C:\Documents and Settings\Администратор\Рабочий стол\Замира(3)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951" y="550856"/>
            <a:ext cx="2767162" cy="142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162873" cy="49244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        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Общественная мысль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5" y="550856"/>
            <a:ext cx="5353858" cy="166199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половине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века в литературе 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 общественной мысли складываются несколько философских течений: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 - западничество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 -славянофильство и </a:t>
            </a:r>
          </a:p>
          <a:p>
            <a:pPr eaLnBrk="1" hangingPunct="1"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 - народничество.</a:t>
            </a: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953544" y="1193797"/>
          <a:ext cx="2635569" cy="1857388"/>
        </p:xfrm>
        <a:graphic>
          <a:graphicData uri="http://schemas.openxmlformats.org/presentationml/2006/ole">
            <p:oleObj spid="_x0000_s16390" name="Фотография Photo Editor" r:id="rId3" imgW="1114581" imgH="847843" progId="">
              <p:embed/>
            </p:oleObj>
          </a:graphicData>
        </a:graphic>
      </p:graphicFrame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235256" y="2265367"/>
          <a:ext cx="2225761" cy="785818"/>
        </p:xfrm>
        <a:graphic>
          <a:graphicData uri="http://schemas.openxmlformats.org/presentationml/2006/ole">
            <p:oleObj spid="_x0000_s16391" name="Фотография Photo Editor" r:id="rId4" imgW="1352381" imgH="10190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7124" y="1"/>
            <a:ext cx="4371195" cy="49244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Славянофильство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100" y="550856"/>
            <a:ext cx="3007785" cy="2707408"/>
          </a:xfrm>
        </p:spPr>
        <p:txBody>
          <a:bodyPr/>
          <a:lstStyle/>
          <a:p>
            <a:pPr algn="just" eaLnBrk="1" hangingPunct="1">
              <a:lnSpc>
                <a:spcPts val="1400"/>
              </a:lnSpc>
              <a:defRPr/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Сформировалось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направ-ление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в русской литературе в 30-е годы. Отражало взгляды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пат-риархальных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кругов, встревоженных ростом новых буржуазных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отношений и разложением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старого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уклада.</a:t>
            </a:r>
          </a:p>
          <a:p>
            <a:pPr algn="just" eaLnBrk="1" hangingPunct="1">
              <a:lnSpc>
                <a:spcPts val="1400"/>
              </a:lnSpc>
              <a:defRPr/>
            </a:pP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Спасение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России,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считали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они, в сохранении и развитии православия и патриархальных основ. Требовали отмены крепостного права.</a:t>
            </a:r>
          </a:p>
          <a:p>
            <a:pPr algn="just" eaLnBrk="1" hangingPunct="1">
              <a:lnSpc>
                <a:spcPts val="1400"/>
              </a:lnSpc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Представители: А.С.Хомяков, Ю.Ф.Самарин,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Аксаковы.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400" dirty="0" smtClean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239296" y="550855"/>
          <a:ext cx="2409973" cy="2571768"/>
        </p:xfrm>
        <a:graphic>
          <a:graphicData uri="http://schemas.openxmlformats.org/presentationml/2006/ole">
            <p:oleObj spid="_x0000_s17413" name="Фотография Photo Editor" r:id="rId3" imgW="1428949" imgH="10190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0338" y="0"/>
            <a:ext cx="5162873" cy="49244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b="1" dirty="0" smtClean="0"/>
              <a:t>              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Западничество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62" y="2051053"/>
            <a:ext cx="5414013" cy="96949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Сложилось данное направление в 40-е годы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века. Общие требования сводились к призыву отмены крепостного права и выбора Россией  «западного», т.е. буржуазного пути  развития, отказ от православия как доминирующей конфессии.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Представители : Белинский В.Г.,  Герцен А.И.,  И.С.Тургенев  и  др.</a:t>
            </a: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295410" y="550856"/>
          <a:ext cx="1300812" cy="1143007"/>
        </p:xfrm>
        <a:graphic>
          <a:graphicData uri="http://schemas.openxmlformats.org/presentationml/2006/ole">
            <p:oleObj spid="_x0000_s18441" name="Фотография Photo Editor" r:id="rId3" imgW="1809524" imgH="1980952" progId="">
              <p:embed/>
            </p:oleObj>
          </a:graphicData>
        </a:graphic>
      </p:graphicFrame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2239164" y="622293"/>
          <a:ext cx="1214446" cy="1143008"/>
        </p:xfrm>
        <a:graphic>
          <a:graphicData uri="http://schemas.openxmlformats.org/presentationml/2006/ole">
            <p:oleObj spid="_x0000_s18442" name="Фотография Photo Editor" r:id="rId4" imgW="1724266" imgH="2381582" progId="">
              <p:embed/>
            </p:oleObj>
          </a:graphicData>
        </a:graphic>
      </p:graphicFrame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67462" y="1693863"/>
            <a:ext cx="1701481" cy="33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653" tIns="28826" rIns="57653" bIns="28826">
            <a:spAutoFit/>
          </a:bodyPr>
          <a:lstStyle/>
          <a:p>
            <a:pPr eaLnBrk="1" hangingPunct="1"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Белинский В.Г.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167726" y="1693863"/>
            <a:ext cx="1385497" cy="33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653" tIns="28826" rIns="57653" bIns="28826">
            <a:spAutoFit/>
          </a:bodyPr>
          <a:lstStyle/>
          <a:p>
            <a:pPr eaLnBrk="1" hangingPunct="1">
              <a:defRPr/>
            </a:pPr>
            <a:r>
              <a:rPr lang="ru-RU" alt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Герцен А.И.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82238" y="1693863"/>
            <a:ext cx="1632232" cy="33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653" tIns="28826" rIns="57653" bIns="28826">
            <a:spAutoFit/>
          </a:bodyPr>
          <a:lstStyle/>
          <a:p>
            <a:pPr eaLnBrk="1" hangingPunct="1"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Тургенев И.С.</a:t>
            </a:r>
            <a:endParaRPr lang="ru-RU" altLang="ru-RU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44" name="Picture 12" descr="C:\Documents and Settings\Администратор\Рабочий стол\Замира(3)\скачанные файл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3676" y="550855"/>
            <a:ext cx="1285884" cy="121444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7594" y="1"/>
            <a:ext cx="3286147" cy="98488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Почвенничество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62" y="550855"/>
            <a:ext cx="3669498" cy="2323713"/>
          </a:xfrm>
        </p:spPr>
        <p:txBody>
          <a:bodyPr/>
          <a:lstStyle/>
          <a:p>
            <a:pPr algn="l"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Зародилось в 50-е годы. Идеологом  и вдохновителем   был   Ф.М.Достоевский, </a:t>
            </a:r>
          </a:p>
          <a:p>
            <a:pPr algn="l">
              <a:defRPr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к которому примкнули  А.Григорьев   и  Н.Страхов.   Они считали, что все беды России в оторванности просвещенного общества от народа.    </a:t>
            </a:r>
          </a:p>
          <a:p>
            <a:pPr algn="l" eaLnBrk="1" hangingPunct="1">
              <a:defRPr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  Образованность  должна слиться  с народной почвой, приняв ее главную связь – христианское учение о морали, которое объединяет все слои общества.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904753" y="550855"/>
          <a:ext cx="1684360" cy="2428892"/>
        </p:xfrm>
        <a:graphic>
          <a:graphicData uri="http://schemas.openxmlformats.org/presentationml/2006/ole">
            <p:oleObj spid="_x0000_s19461" name="Фотография Photo Editor" r:id="rId3" imgW="3115110" imgH="400105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62" y="122227"/>
            <a:ext cx="5463543" cy="630942"/>
          </a:xfrm>
        </p:spPr>
        <p:txBody>
          <a:bodyPr/>
          <a:lstStyle/>
          <a:p>
            <a:r>
              <a:rPr lang="ru-RU" dirty="0" smtClean="0"/>
              <a:t>Литература  второй  половины  </a:t>
            </a:r>
            <a:r>
              <a:rPr lang="en-US" dirty="0" smtClean="0"/>
              <a:t>XIX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462" y="693731"/>
            <a:ext cx="5429288" cy="2215991"/>
          </a:xfrm>
        </p:spPr>
        <p:txBody>
          <a:bodyPr/>
          <a:lstStyle/>
          <a:p>
            <a:pPr algn="just"/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преддверии   60-х годов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века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начинается глубочайшее обновление русской литературы.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эпоха, чрезвычайно богатая по своему социально-историческому содержанию, принесла новые идеи и темы, раздвинула границы реализма, открыла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пути творческих исканий.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010203" cy="98488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500" dirty="0" smtClean="0"/>
              <a:t>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половины 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44" y="622294"/>
            <a:ext cx="5474169" cy="138499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Господствующим литературным методом данного периода является </a:t>
            </a:r>
            <a:r>
              <a:rPr lang="ru-RU" altLang="ru-RU" sz="1800" b="1" i="1" u="sng" dirty="0" smtClean="0">
                <a:effectLst/>
                <a:latin typeface="Times New Roman" pitchFamily="18" charset="0"/>
                <a:cs typeface="Times New Roman" pitchFamily="18" charset="0"/>
              </a:rPr>
              <a:t>критический реализм.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ru-RU" sz="1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b="1" i="1" u="sng" dirty="0" smtClean="0">
                <a:latin typeface="Times New Roman" pitchFamily="18" charset="0"/>
                <a:cs typeface="Times New Roman" pitchFamily="18" charset="0"/>
              </a:rPr>
              <a:t>Реализм - метод и направление в искусстве, основанный на</a:t>
            </a:r>
            <a:r>
              <a:rPr lang="en-US" altLang="ru-RU" sz="1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 u="sng" dirty="0" smtClean="0">
                <a:latin typeface="Times New Roman" pitchFamily="18" charset="0"/>
                <a:cs typeface="Times New Roman" pitchFamily="18" charset="0"/>
              </a:rPr>
              <a:t>правдивом и объективном изображении действительности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0" name="Picture 2" descr="C:\Documents and Settings\Администратор\Рабочий стол\Замира(3)\1524089337_2-literatura-i-izobrazitelnoye-iskusstvo-vtoroy-poloviny-19-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442" y="2051053"/>
            <a:ext cx="1864827" cy="107157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Замира(3)\1524089337_2-literatura-i-izobrazitelnoye-iskusstvo-vtoroy-poloviny-19-v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44" y="2051053"/>
            <a:ext cx="1864827" cy="1071570"/>
          </a:xfrm>
          <a:prstGeom prst="rect">
            <a:avLst/>
          </a:prstGeom>
          <a:noFill/>
        </p:spPr>
      </p:pic>
      <p:pic>
        <p:nvPicPr>
          <p:cNvPr id="32771" name="Picture 3" descr="C:\Documents and Settings\Администратор\Рабочий стол\Замира(3)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71" y="2051053"/>
            <a:ext cx="1804671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211" y="288431"/>
            <a:ext cx="5187792" cy="268688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altLang="ru-RU" sz="1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Критический реализм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– социальный реализм, пришедший на смену просветительскому. Авторы данного направления своей художественной задачей видели разоблачение пороков общества и анализ возможных вариантов их искоренения.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Произведения, созданные в контексте критического реализма, характеризуются принципом социальной обусловленности характеров героев и событий, наличием собирательных (типических) образов, особой формой психологизма (над личностью всегда довлеет общество), историзмом, диалектикой характеров героев.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2238"/>
            <a:ext cx="5764212" cy="67710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Задание для самостоятельного выполнения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2382040" y="765169"/>
            <a:ext cx="2786082" cy="1560684"/>
          </a:xfrm>
          <a:prstGeom prst="rect">
            <a:avLst/>
          </a:prstGeom>
        </p:spPr>
        <p:txBody>
          <a:bodyPr wrap="square" lIns="0" tIns="21590" rIns="0" bIns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Прочитать   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законспектировать  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статью       учебника   «Литература  </a:t>
            </a:r>
          </a:p>
          <a:p>
            <a:pPr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половины 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века».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13"/>
          <p:cNvGrpSpPr>
            <a:grpSpLocks/>
          </p:cNvGrpSpPr>
          <p:nvPr/>
        </p:nvGrpSpPr>
        <p:grpSpPr bwMode="auto">
          <a:xfrm>
            <a:off x="381776" y="693731"/>
            <a:ext cx="1209675" cy="1844990"/>
            <a:chOff x="377240" y="1199601"/>
            <a:chExt cx="906780" cy="1354051"/>
          </a:xfrm>
        </p:grpSpPr>
        <p:sp>
          <p:nvSpPr>
            <p:cNvPr id="21514" name="object 14"/>
            <p:cNvSpPr>
              <a:spLocks noChangeArrowheads="1"/>
            </p:cNvSpPr>
            <p:nvPr/>
          </p:nvSpPr>
          <p:spPr bwMode="auto">
            <a:xfrm>
              <a:off x="377240" y="1303972"/>
              <a:ext cx="906780" cy="1249680"/>
            </a:xfrm>
            <a:custGeom>
              <a:avLst/>
              <a:gdLst>
                <a:gd name="T0" fmla="*/ 0 w 906780"/>
                <a:gd name="T1" fmla="*/ 0 h 1249680"/>
                <a:gd name="T2" fmla="*/ 906780 w 906780"/>
                <a:gd name="T3" fmla="*/ 1249680 h 1249680"/>
              </a:gdLst>
              <a:ahLst/>
              <a:cxnLst/>
              <a:rect l="T0" t="T1" r="T2" b="T3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5" name="object 15"/>
            <p:cNvSpPr>
              <a:spLocks noChangeArrowheads="1"/>
            </p:cNvSpPr>
            <p:nvPr/>
          </p:nvSpPr>
          <p:spPr bwMode="auto">
            <a:xfrm>
              <a:off x="698458" y="1199601"/>
              <a:ext cx="492759" cy="1014730"/>
            </a:xfrm>
            <a:custGeom>
              <a:avLst/>
              <a:gdLst>
                <a:gd name="T0" fmla="*/ 0 w 492759"/>
                <a:gd name="T1" fmla="*/ 0 h 1014730"/>
                <a:gd name="T2" fmla="*/ 492759 w 492759"/>
                <a:gd name="T3" fmla="*/ 1014730 h 1014730"/>
              </a:gdLst>
              <a:ahLst/>
              <a:cxnLst/>
              <a:rect l="T0" t="T1" r="T2" b="T3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object 16"/>
          <p:cNvGrpSpPr>
            <a:grpSpLocks/>
          </p:cNvGrpSpPr>
          <p:nvPr/>
        </p:nvGrpSpPr>
        <p:grpSpPr bwMode="auto">
          <a:xfrm>
            <a:off x="2953544" y="2693995"/>
            <a:ext cx="1044575" cy="231775"/>
            <a:chOff x="320975" y="2634669"/>
            <a:chExt cx="1043940" cy="231775"/>
          </a:xfrm>
        </p:grpSpPr>
        <p:sp>
          <p:nvSpPr>
            <p:cNvPr id="21512" name="object 17"/>
            <p:cNvSpPr>
              <a:spLocks noChangeArrowheads="1"/>
            </p:cNvSpPr>
            <p:nvPr/>
          </p:nvSpPr>
          <p:spPr bwMode="auto">
            <a:xfrm>
              <a:off x="320975" y="2634669"/>
              <a:ext cx="1043940" cy="231775"/>
            </a:xfrm>
            <a:custGeom>
              <a:avLst/>
              <a:gdLst>
                <a:gd name="T0" fmla="*/ 0 w 1043940"/>
                <a:gd name="T1" fmla="*/ 0 h 231775"/>
                <a:gd name="T2" fmla="*/ 1043940 w 1043940"/>
                <a:gd name="T3" fmla="*/ 231775 h 231775"/>
              </a:gdLst>
              <a:ahLst/>
              <a:cxnLst/>
              <a:rect l="T0" t="T1" r="T2" b="T3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3" name="object 18"/>
            <p:cNvSpPr>
              <a:spLocks noChangeArrowheads="1"/>
            </p:cNvSpPr>
            <p:nvPr/>
          </p:nvSpPr>
          <p:spPr bwMode="auto">
            <a:xfrm>
              <a:off x="1053186" y="2712947"/>
              <a:ext cx="257810" cy="153670"/>
            </a:xfrm>
            <a:custGeom>
              <a:avLst/>
              <a:gdLst>
                <a:gd name="T0" fmla="*/ 0 w 257809"/>
                <a:gd name="T1" fmla="*/ 0 h 153669"/>
                <a:gd name="T2" fmla="*/ 257809 w 257809"/>
                <a:gd name="T3" fmla="*/ 153669 h 153669"/>
              </a:gdLst>
              <a:ahLst/>
              <a:cxnLst/>
              <a:rect l="T0" t="T1" r="T2" b="T3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1666875" y="693741"/>
            <a:ext cx="3716338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18837" y="2336805"/>
            <a:ext cx="3716338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67528" y="2693995"/>
            <a:ext cx="1896674" cy="36933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страницы  39-43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317" y="1005904"/>
            <a:ext cx="4899581" cy="63094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Литература </a:t>
            </a:r>
            <a:br>
              <a:rPr lang="ru-RU" altLang="ru-RU" smtClean="0"/>
            </a:br>
            <a:r>
              <a:rPr lang="ru-RU" altLang="ru-RU" smtClean="0"/>
              <a:t>2 половины 19 века.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"/>
          </p:nvPr>
        </p:nvSpPr>
        <p:spPr>
          <a:xfrm>
            <a:off x="2382040" y="1767522"/>
            <a:ext cx="3188252" cy="12926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«Нельзя не впасть в отчаяние при виде того, что совершается дома. </a:t>
            </a:r>
            <a:endParaRPr lang="en-US" altLang="ru-RU" sz="1500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Но нельзя верить, чтобы такой язык не был дан великому народу».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                         И.С.Тургенев.</a:t>
            </a:r>
          </a:p>
        </p:txBody>
      </p:sp>
      <p:pic>
        <p:nvPicPr>
          <p:cNvPr id="3076" name="Picture 4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2227"/>
            <a:ext cx="957124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106" y="122227"/>
            <a:ext cx="1082803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chernyshev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460" y="122227"/>
            <a:ext cx="1022647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633" y="122227"/>
            <a:ext cx="94558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1" name="Object 13"/>
          <p:cNvGraphicFramePr>
            <a:graphicFrameLocks noChangeAspect="1"/>
          </p:cNvGraphicFramePr>
          <p:nvPr/>
        </p:nvGraphicFramePr>
        <p:xfrm>
          <a:off x="957124" y="122227"/>
          <a:ext cx="902336" cy="1500198"/>
        </p:xfrm>
        <a:graphic>
          <a:graphicData uri="http://schemas.openxmlformats.org/presentationml/2006/ole">
            <p:oleObj spid="_x0000_s3083" name="Точечный рисунок" r:id="rId7" imgW="3067478" imgH="4001058" progId="PBrush">
              <p:embed/>
            </p:oleObj>
          </a:graphicData>
        </a:graphic>
      </p:graphicFrame>
      <p:graphicFrame>
        <p:nvGraphicFramePr>
          <p:cNvPr id="3082" name="Object 14"/>
          <p:cNvGraphicFramePr>
            <a:graphicFrameLocks noChangeAspect="1"/>
          </p:cNvGraphicFramePr>
          <p:nvPr/>
        </p:nvGraphicFramePr>
        <p:xfrm>
          <a:off x="3964909" y="122227"/>
          <a:ext cx="902336" cy="1500198"/>
        </p:xfrm>
        <a:graphic>
          <a:graphicData uri="http://schemas.openxmlformats.org/presentationml/2006/ole">
            <p:oleObj spid="_x0000_s3084" name="Фотография Photo Editor" r:id="rId8" imgW="1428949" imgH="1905266" progId="">
              <p:embed/>
            </p:oleObj>
          </a:graphicData>
        </a:graphic>
      </p:graphicFrame>
      <p:pic>
        <p:nvPicPr>
          <p:cNvPr id="3085" name="Picture 13" descr="C:\Documents and Settings\Администратор\Рабочий стол\Замира(3)\unna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22426"/>
            <a:ext cx="2280549" cy="16224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" y="0"/>
            <a:ext cx="5764212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70" y="102425"/>
            <a:ext cx="5162873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2500" dirty="0" smtClean="0"/>
              <a:t>   </a:t>
            </a:r>
            <a:r>
              <a:rPr lang="ru-RU" altLang="ru-RU" sz="2500" dirty="0" smtClean="0"/>
              <a:t>Литература </a:t>
            </a:r>
            <a:r>
              <a:rPr lang="en-US" altLang="ru-RU" sz="2500" dirty="0" smtClean="0"/>
              <a:t>  II</a:t>
            </a:r>
            <a:r>
              <a:rPr lang="ru-RU" altLang="ru-RU" sz="2500" dirty="0" smtClean="0"/>
              <a:t> </a:t>
            </a:r>
            <a:r>
              <a:rPr lang="en-US" altLang="ru-RU" sz="2500" dirty="0" smtClean="0"/>
              <a:t> </a:t>
            </a:r>
            <a:r>
              <a:rPr lang="ru-RU" altLang="ru-RU" sz="2500" dirty="0" smtClean="0"/>
              <a:t>половины</a:t>
            </a:r>
            <a:r>
              <a:rPr lang="en-US" altLang="ru-RU" sz="2500" dirty="0" smtClean="0"/>
              <a:t> </a:t>
            </a:r>
            <a:r>
              <a:rPr lang="ru-RU" altLang="ru-RU" sz="2500" dirty="0" smtClean="0"/>
              <a:t> </a:t>
            </a:r>
            <a:r>
              <a:rPr lang="en-US" altLang="ru-RU" sz="2500" dirty="0" smtClean="0"/>
              <a:t>XIX </a:t>
            </a:r>
            <a:r>
              <a:rPr lang="ru-RU" altLang="ru-RU" sz="2500" dirty="0" smtClean="0"/>
              <a:t> века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338" y="122227"/>
            <a:ext cx="5187792" cy="295465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Литература превращается в авангард общественной мысли, заключает в себе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функцию информативную, воспитательную и образовательную одновременно.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Она становится рупором общественной жизни, тем объединяющим звеном, на которое равняются, за которым идут, т.е. выполняет не только роль художественных произведений, воспитывающих ум и чувство, но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практически выполняют роль сегодняшних СМИ – формирование сознания нации.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5764213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0082" y="336542"/>
            <a:ext cx="3489031" cy="274228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Именно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особую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играет </a:t>
            </a: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публицистика.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i="1" u="sng" dirty="0" smtClean="0">
                <a:latin typeface="Times New Roman" pitchFamily="18" charset="0"/>
                <a:cs typeface="Times New Roman" pitchFamily="18" charset="0"/>
              </a:rPr>
              <a:t>Публицистика</a:t>
            </a: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 – это</a:t>
            </a:r>
            <a:r>
              <a:rPr lang="en-US" alt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en-US" altLang="ru-RU" sz="1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литературы,</a:t>
            </a: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ориентированный на массового </a:t>
            </a: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читателя, рассчитанный на эмоциональный отклик от читателя.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    Жанры публицистики: статья, очерк, интервью, критическая статья, репортаж, памфлет, фельетон. </a:t>
            </a:r>
          </a:p>
        </p:txBody>
      </p:sp>
      <p:pic>
        <p:nvPicPr>
          <p:cNvPr id="22529" name="Picture 1" descr="E:\Мои документы 3\Шаблоны\Библиотека эмблемы\Книги\Старинные книги\1_525518423450352551842345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979"/>
            <a:ext cx="2017212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764213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670" y="102425"/>
            <a:ext cx="5162873" cy="38472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500" dirty="0" smtClean="0"/>
              <a:t>Литература 2 половины 19 века.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338" y="265103"/>
            <a:ext cx="3248408" cy="2769989"/>
          </a:xfrm>
        </p:spPr>
        <p:txBody>
          <a:bodyPr/>
          <a:lstStyle/>
          <a:p>
            <a:pPr algn="just" eaLnBrk="1" hangingPunct="1">
              <a:lnSpc>
                <a:spcPts val="2400"/>
              </a:lnSpc>
              <a:defRPr/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Появляется целый ряд периодических печатных изданий, которые являются не просто литературно-художественными журналами, но являют собой трибуну, арену для словесных баталий в поисках       истины.</a:t>
            </a:r>
          </a:p>
          <a:p>
            <a:pPr algn="just" eaLnBrk="1" hangingPunct="1">
              <a:lnSpc>
                <a:spcPts val="2400"/>
              </a:lnSpc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Одно из таких изданий – это         журнал «Современник».</a:t>
            </a:r>
          </a:p>
        </p:txBody>
      </p:sp>
      <p:pic>
        <p:nvPicPr>
          <p:cNvPr id="21505" name="Picture 1" descr="C:\Documents and Settings\Администратор\Рабочий стол\Замира(3)\3117951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131" y="193665"/>
            <a:ext cx="1985138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11" y="131448"/>
            <a:ext cx="5187792" cy="31547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                  Журнал «Современник»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462" y="550855"/>
            <a:ext cx="3786214" cy="2308324"/>
          </a:xfrm>
        </p:spPr>
        <p:txBody>
          <a:bodyPr/>
          <a:lstStyle/>
          <a:p>
            <a:pPr algn="just" eaLnBrk="1" hangingPunct="1">
              <a:lnSpc>
                <a:spcPts val="2000"/>
              </a:lnSpc>
              <a:defRPr/>
            </a:pP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«Современник»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- литературно –художественный     журнал,      выходил  </a:t>
            </a: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 1836 по 1846 годы в городе Санкт-Петербурге, основан А.С.Пушкиным.  После смерти поэта издавался группой    его  друзей  во   главе с  В.А.Жуковским. </a:t>
            </a: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С 1838  года перешел к П.А.Плетневу, который в 1846 году передал свои права Н.А. Некрасову  и  И.И.Панаеву. </a:t>
            </a:r>
          </a:p>
        </p:txBody>
      </p:sp>
      <p:pic>
        <p:nvPicPr>
          <p:cNvPr id="7173" name="Picture 12" descr="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25114" y="550855"/>
            <a:ext cx="1576986" cy="16430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2882106" y="2193929"/>
            <a:ext cx="3212206" cy="90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653" tIns="28826" rIns="57653" bIns="2882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i="1" dirty="0" smtClean="0">
                <a:latin typeface="Times New Roman" panose="02020603050405020304" pitchFamily="18" charset="0"/>
              </a:rPr>
              <a:t>                       На </a:t>
            </a:r>
            <a:r>
              <a:rPr lang="ru-RU" altLang="ru-RU" sz="1100" b="1" i="1" dirty="0">
                <a:latin typeface="Times New Roman" panose="02020603050405020304" pitchFamily="18" charset="0"/>
              </a:rPr>
              <a:t>фотографии</a:t>
            </a:r>
            <a:r>
              <a:rPr lang="ru-RU" altLang="ru-RU" sz="1100" b="1" i="1" dirty="0" smtClean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i="1" dirty="0" smtClean="0">
                <a:latin typeface="Times New Roman" panose="02020603050405020304" pitchFamily="18" charset="0"/>
              </a:rPr>
              <a:t>                      </a:t>
            </a:r>
            <a:r>
              <a:rPr lang="ru-RU" altLang="ru-RU" sz="1100" b="1" i="1" dirty="0" err="1" smtClean="0">
                <a:latin typeface="Times New Roman" panose="02020603050405020304" pitchFamily="18" charset="0"/>
              </a:rPr>
              <a:t>слева-направо</a:t>
            </a:r>
            <a:r>
              <a:rPr lang="ru-RU" altLang="ru-RU" sz="1100" b="1" i="1" dirty="0" smtClean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i="1" u="sng" dirty="0" smtClean="0">
                <a:latin typeface="Times New Roman" panose="02020603050405020304" pitchFamily="18" charset="0"/>
              </a:rPr>
              <a:t>И.А.Гончаров</a:t>
            </a:r>
            <a:r>
              <a:rPr lang="ru-RU" altLang="ru-RU" sz="1100" b="1" i="1" u="sng" dirty="0">
                <a:latin typeface="Times New Roman" panose="02020603050405020304" pitchFamily="18" charset="0"/>
              </a:rPr>
              <a:t>, </a:t>
            </a:r>
            <a:r>
              <a:rPr lang="ru-RU" altLang="ru-RU" sz="1100" b="1" i="1" u="sng" dirty="0" smtClean="0">
                <a:latin typeface="Times New Roman" panose="02020603050405020304" pitchFamily="18" charset="0"/>
              </a:rPr>
              <a:t> И.С.Тургенев</a:t>
            </a:r>
            <a:r>
              <a:rPr lang="ru-RU" altLang="ru-RU" sz="1100" b="1" i="1" u="sng" dirty="0">
                <a:latin typeface="Times New Roman" panose="02020603050405020304" pitchFamily="18" charset="0"/>
              </a:rPr>
              <a:t>, </a:t>
            </a:r>
            <a:endParaRPr lang="ru-RU" altLang="ru-RU" sz="1100" b="1" i="1" u="sng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i="1" u="sng" dirty="0" smtClean="0">
                <a:latin typeface="Times New Roman" panose="02020603050405020304" pitchFamily="18" charset="0"/>
              </a:rPr>
              <a:t>А.В.Дружинин</a:t>
            </a:r>
            <a:r>
              <a:rPr lang="ru-RU" altLang="ru-RU" sz="1100" b="1" i="1" u="sng" dirty="0">
                <a:latin typeface="Times New Roman" panose="02020603050405020304" pitchFamily="18" charset="0"/>
              </a:rPr>
              <a:t>, А.Н.Островский. </a:t>
            </a:r>
            <a:endParaRPr lang="ru-RU" altLang="ru-RU" sz="1100" b="1" i="1" u="sng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i="1" u="sng" dirty="0" smtClean="0">
                <a:latin typeface="Times New Roman" panose="02020603050405020304" pitchFamily="18" charset="0"/>
              </a:rPr>
              <a:t>Стоят</a:t>
            </a:r>
            <a:r>
              <a:rPr lang="ru-RU" altLang="ru-RU" sz="1100" b="1" i="1" u="sng" dirty="0">
                <a:latin typeface="Times New Roman" panose="02020603050405020304" pitchFamily="18" charset="0"/>
              </a:rPr>
              <a:t>: Л.Н.Толстой и </a:t>
            </a:r>
            <a:r>
              <a:rPr lang="ru-RU" altLang="ru-RU" sz="1100" b="1" i="1" u="sng" dirty="0" smtClean="0">
                <a:latin typeface="Times New Roman" panose="02020603050405020304" pitchFamily="18" charset="0"/>
              </a:rPr>
              <a:t>Д.В.Григорович.</a:t>
            </a:r>
            <a:endParaRPr lang="ru-RU" altLang="ru-RU" sz="1100" b="1" i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11" y="131448"/>
            <a:ext cx="5187792" cy="31547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                    Журнал «Современник»</a:t>
            </a:r>
          </a:p>
        </p:txBody>
      </p:sp>
      <p:pic>
        <p:nvPicPr>
          <p:cNvPr id="8195" name="Picture 6" descr=" Панаев, Иван Иванович  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100" y="193665"/>
            <a:ext cx="2076401" cy="29165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7" descr="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681" y="1979615"/>
            <a:ext cx="660096" cy="1035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310602" y="265103"/>
            <a:ext cx="3188252" cy="265919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Панаев Иван Иванович, современный писатель, один из редакторов журнала "Современник", автор романов и повестей "Львы в провинции", "Онагр", "Тля",  "Великосветский   и  провинциальный хлыщи", "Барыня" и других; также известный в нашей литературе под псевдонимом "Нового поэта". Родился в 1812 году в Санкт-Петербурге.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100" y="193665"/>
            <a:ext cx="2105450" cy="2916552"/>
          </a:xfrm>
        </p:spPr>
      </p:pic>
      <p:pic>
        <p:nvPicPr>
          <p:cNvPr id="9221" name="Picture 10" descr="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00" y="2051053"/>
            <a:ext cx="613791" cy="1035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7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2453478" y="265103"/>
            <a:ext cx="3128097" cy="276998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Николай Алексеевич Некрасов (1821 - 1877)  – поэт, общественный деятель, главный редактор журнала «Современник»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  1846  по 1860 год. После того, как в 1866 году закрыли  «Современник», возглавил    журнал «Отечественные записки».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256" y="193664"/>
            <a:ext cx="5429288" cy="285752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Двоеточие  в БСП  </Template>
  <TotalTime>563</TotalTime>
  <Words>963</Words>
  <Application>Microsoft Office PowerPoint</Application>
  <PresentationFormat>Произвольный</PresentationFormat>
  <Paragraphs>87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Точечный рисунок</vt:lpstr>
      <vt:lpstr>Фотография Photo Editor</vt:lpstr>
      <vt:lpstr> Литература</vt:lpstr>
      <vt:lpstr>Литература  второй  половины  XIX  века</vt:lpstr>
      <vt:lpstr>Литература  2 половины 19 века.</vt:lpstr>
      <vt:lpstr>   Литература   II  половины  XIX  века</vt:lpstr>
      <vt:lpstr>Слайд 5</vt:lpstr>
      <vt:lpstr>Литература 2 половины 19 века.</vt:lpstr>
      <vt:lpstr>                  Журнал «Современник»</vt:lpstr>
      <vt:lpstr>                    Журнал «Современник»</vt:lpstr>
      <vt:lpstr>Слайд 9</vt:lpstr>
      <vt:lpstr>Журнал «Современник»</vt:lpstr>
      <vt:lpstr>Слайд 11</vt:lpstr>
      <vt:lpstr>Слайд 12</vt:lpstr>
      <vt:lpstr>Журнал «Современник»</vt:lpstr>
      <vt:lpstr>Слайд 14</vt:lpstr>
      <vt:lpstr>                       Публицистика</vt:lpstr>
      <vt:lpstr>          Общественная мысль</vt:lpstr>
      <vt:lpstr>   Славянофильство </vt:lpstr>
      <vt:lpstr>               Западничество</vt:lpstr>
      <vt:lpstr>Почвенничество </vt:lpstr>
      <vt:lpstr>  Литература II половины XIX века</vt:lpstr>
      <vt:lpstr>Слайд 21</vt:lpstr>
      <vt:lpstr>  Задание для самостоятельного выполнения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2 половины 19 века.</dc:title>
  <dc:creator>Ass</dc:creator>
  <cp:lastModifiedBy>LAN_OS</cp:lastModifiedBy>
  <cp:revision>98</cp:revision>
  <dcterms:created xsi:type="dcterms:W3CDTF">2008-09-01T15:45:56Z</dcterms:created>
  <dcterms:modified xsi:type="dcterms:W3CDTF">2021-01-10T14:54:44Z</dcterms:modified>
</cp:coreProperties>
</file>