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39"/>
  </p:notesMasterIdLst>
  <p:sldIdLst>
    <p:sldId id="292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3" r:id="rId38"/>
  </p:sldIdLst>
  <p:sldSz cx="5764213" cy="3244850"/>
  <p:notesSz cx="6858000" cy="9144000"/>
  <p:embeddedFontLst>
    <p:embeddedFont>
      <p:font typeface="Calibri" pitchFamily="34" charset="0"/>
      <p:regular r:id="rId40"/>
      <p:bold r:id="rId41"/>
      <p:italic r:id="rId42"/>
      <p:boldItalic r:id="rId43"/>
    </p:embeddedFont>
    <p:embeddedFont>
      <p:font typeface="Comic Sans MS" pitchFamily="66" charset="0"/>
      <p:regular r:id="rId44"/>
      <p:bold r:id="rId45"/>
    </p:embeddedFont>
    <p:embeddedFont>
      <p:font typeface="Tahoma" pitchFamily="34" charset="0"/>
      <p:regular r:id="rId46"/>
      <p:bold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96" y="-1128"/>
      </p:cViewPr>
      <p:guideLst>
        <p:guide orient="horz" pos="1022"/>
        <p:guide pos="1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Shape 28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Shape 115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Shape 122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Shape 129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Shape 159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Shape 168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Shape 175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Shape 181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Shape 188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Shape 208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Shape 48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6" name="Shape 276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Shape 29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Shape 60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Shape 75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4175" y="685800"/>
            <a:ext cx="608965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317" y="1005904"/>
            <a:ext cx="489958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632" y="1817116"/>
            <a:ext cx="403494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31447"/>
            <a:ext cx="5187792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88211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30142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87079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type="tx">
  <p:cSld name="Title and tex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288211" y="180269"/>
            <a:ext cx="5187792" cy="648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63" tIns="25725" rIns="51463" bIns="257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500" b="0" i="0" u="none" strike="noStrike" cap="none">
                <a:solidFill>
                  <a:schemeClr val="dk2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288211" y="937401"/>
            <a:ext cx="5187792" cy="1946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63" tIns="25725" rIns="51463" bIns="25725" anchor="t" anchorCtr="0"/>
          <a:lstStyle>
            <a:lvl1pPr marL="257358" marR="0" lvl="0" indent="-20302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hlink"/>
              </a:buClr>
              <a:buSzPts val="2080"/>
              <a:buFont typeface="Noto Sans Symbols"/>
              <a:buChar char="■"/>
              <a:defRPr sz="18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1pPr>
            <a:lvl2pPr marL="514716" marR="0" lvl="1" indent="-193733" algn="l" rtl="0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chemeClr val="folHlink"/>
              </a:buClr>
              <a:buSzPts val="1820"/>
              <a:buFont typeface="Noto Sans Symbols"/>
              <a:buChar char="■"/>
              <a:defRPr sz="16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2pPr>
            <a:lvl3pPr marL="772074" marR="0" lvl="2" indent="-184440" algn="l" rtl="0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hlink"/>
              </a:buClr>
              <a:buSzPts val="1560"/>
              <a:buFont typeface="Noto Sans Symbols"/>
              <a:buChar char="■"/>
              <a:defRPr sz="14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3pPr>
            <a:lvl4pPr marL="1029432" marR="0" lvl="3" indent="-175146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folHlink"/>
              </a:buClr>
              <a:buSzPts val="1300"/>
              <a:buFont typeface="Noto Sans Symbols"/>
              <a:buChar char="■"/>
              <a:defRPr sz="11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4pPr>
            <a:lvl5pPr marL="1286789" marR="0" lvl="4" indent="-175146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sz="11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5pPr>
            <a:lvl6pPr marL="1544147" marR="0" lvl="5" indent="-175146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sz="11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6pPr>
            <a:lvl7pPr marL="1801505" marR="0" lvl="6" indent="-175146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sz="11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7pPr>
            <a:lvl8pPr marL="2058863" marR="0" lvl="7" indent="-175146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sz="11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8pPr>
            <a:lvl9pPr marL="2316221" marR="0" lvl="8" indent="-175146" algn="l" rtl="0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chemeClr val="hlink"/>
              </a:buClr>
              <a:buSzPts val="1300"/>
              <a:buFont typeface="Noto Sans Symbols"/>
              <a:buChar char="■"/>
              <a:defRPr sz="1100" b="0" i="0" u="none" strike="noStrike" cap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288211" y="2954917"/>
            <a:ext cx="1344983" cy="22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63" tIns="25725" rIns="51463" bIns="25725" anchor="b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1969440" y="2954917"/>
            <a:ext cx="1825334" cy="22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63" tIns="25725" rIns="51463" bIns="257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ru-RU"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4131019" y="2954917"/>
            <a:ext cx="1344983" cy="22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1463" tIns="25725" rIns="51463" bIns="25725" anchor="b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11" y="746316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8570" y="746316"/>
            <a:ext cx="250743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30" y="71165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5720" y="159369"/>
            <a:ext cx="25265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31447"/>
            <a:ext cx="5187792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8211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930142" y="757132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2930142" y="1863537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495644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31447"/>
            <a:ext cx="5187792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8211" y="757132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8211" y="1863537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2930142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46459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31447"/>
            <a:ext cx="5187792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Место для изображения из Интернета 2"/>
          <p:cNvSpPr>
            <a:spLocks noGrp="1"/>
          </p:cNvSpPr>
          <p:nvPr>
            <p:ph type="clipArt" sz="half" idx="1"/>
          </p:nvPr>
        </p:nvSpPr>
        <p:spPr>
          <a:xfrm>
            <a:off x="288211" y="757133"/>
            <a:ext cx="2545861" cy="369332"/>
          </a:xfrm>
        </p:spPr>
        <p:txBody>
          <a:bodyPr/>
          <a:lstStyle/>
          <a:p>
            <a:pPr lvl="0"/>
            <a:r>
              <a:rPr lang="ru-RU" noProof="0" smtClean="0"/>
              <a:t>Вставка клипа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30142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373963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11" y="131447"/>
            <a:ext cx="5187792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288211" y="757133"/>
            <a:ext cx="2545861" cy="26776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Место для изображения из Интернета 3"/>
          <p:cNvSpPr>
            <a:spLocks noGrp="1"/>
          </p:cNvSpPr>
          <p:nvPr>
            <p:ph type="clipArt" sz="half" idx="2"/>
          </p:nvPr>
        </p:nvSpPr>
        <p:spPr>
          <a:xfrm>
            <a:off x="2930142" y="757133"/>
            <a:ext cx="2545861" cy="369332"/>
          </a:xfrm>
        </p:spPr>
        <p:txBody>
          <a:bodyPr/>
          <a:lstStyle/>
          <a:p>
            <a:pPr lvl="0"/>
            <a:r>
              <a:rPr lang="ru-RU" noProof="0" smtClean="0"/>
              <a:t>Вставка клипа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517448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23" y="536168"/>
            <a:ext cx="5649309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30" y="71165"/>
            <a:ext cx="5649309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70" y="102425"/>
            <a:ext cx="516287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143" y="781128"/>
            <a:ext cx="45299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59833" y="3017711"/>
            <a:ext cx="184454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11" y="3017711"/>
            <a:ext cx="132576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0234" y="3017711"/>
            <a:ext cx="132576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" y="1588"/>
            <a:ext cx="5757863" cy="1020762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ru-RU"/>
              <a:t>   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18058" y="193666"/>
            <a:ext cx="3959225" cy="691853"/>
          </a:xfrm>
        </p:spPr>
        <p:txBody>
          <a:bodyPr vert="horz" tIns="14602" rtlCol="0"/>
          <a:lstStyle/>
          <a:p>
            <a:pPr marL="12698" eaLnBrk="1" fontAlgn="auto" hangingPunct="1">
              <a:spcBef>
                <a:spcPts val="114"/>
              </a:spcBef>
              <a:spcAft>
                <a:spcPts val="0"/>
              </a:spcAft>
              <a:defRPr/>
            </a:pPr>
            <a:r>
              <a:rPr lang="ru-RU" sz="3400" spc="-5" dirty="0" smtClean="0"/>
              <a:t> </a:t>
            </a:r>
            <a:r>
              <a:rPr lang="ru-RU" sz="4400" spc="-5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9626" y="1050926"/>
            <a:ext cx="4678363" cy="2425021"/>
          </a:xfrm>
          <a:prstGeom prst="rect">
            <a:avLst/>
          </a:prstGeom>
        </p:spPr>
        <p:txBody>
          <a:bodyPr lIns="0" tIns="13968" rIns="0" bIns="0">
            <a:spAutoFit/>
          </a:bodyPr>
          <a:lstStyle/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r>
              <a:rPr sz="2400" b="1" spc="-2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endParaRPr lang="ru-RU" sz="2400" b="1" spc="-2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  <a:p>
            <a:pPr marL="18412">
              <a:lnSpc>
                <a:spcPts val="1950"/>
              </a:lnSpc>
              <a:spcBef>
                <a:spcPts val="110"/>
              </a:spcBef>
              <a:defRPr/>
            </a:pPr>
            <a:endParaRPr lang="ru-RU" sz="2400" b="1" spc="-2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125" name="object 5"/>
          <p:cNvSpPr>
            <a:spLocks noChangeArrowheads="1"/>
          </p:cNvSpPr>
          <p:nvPr/>
        </p:nvSpPr>
        <p:spPr bwMode="auto">
          <a:xfrm>
            <a:off x="454025" y="1050927"/>
            <a:ext cx="344488" cy="676275"/>
          </a:xfrm>
          <a:custGeom>
            <a:avLst/>
            <a:gdLst>
              <a:gd name="T0" fmla="*/ 345101 w 344170"/>
              <a:gd name="T1" fmla="*/ 0 h 676275"/>
              <a:gd name="T2" fmla="*/ 0 w 344170"/>
              <a:gd name="T3" fmla="*/ 0 h 676275"/>
              <a:gd name="T4" fmla="*/ 0 w 344170"/>
              <a:gd name="T5" fmla="*/ 675751 h 676275"/>
              <a:gd name="T6" fmla="*/ 345101 w 344170"/>
              <a:gd name="T7" fmla="*/ 675751 h 676275"/>
              <a:gd name="T8" fmla="*/ 345101 w 344170"/>
              <a:gd name="T9" fmla="*/ 0 h 67627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76275"/>
              <a:gd name="T17" fmla="*/ 344170 w 344170"/>
              <a:gd name="T18" fmla="*/ 676275 h 67627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6"/>
          <p:cNvSpPr>
            <a:spLocks noChangeArrowheads="1"/>
          </p:cNvSpPr>
          <p:nvPr/>
        </p:nvSpPr>
        <p:spPr bwMode="auto">
          <a:xfrm>
            <a:off x="454025" y="1979613"/>
            <a:ext cx="344488" cy="944562"/>
          </a:xfrm>
          <a:custGeom>
            <a:avLst/>
            <a:gdLst>
              <a:gd name="T0" fmla="*/ 345101 w 344170"/>
              <a:gd name="T1" fmla="*/ 0 h 680719"/>
              <a:gd name="T2" fmla="*/ 0 w 344170"/>
              <a:gd name="T3" fmla="*/ 0 h 680719"/>
              <a:gd name="T4" fmla="*/ 0 w 344170"/>
              <a:gd name="T5" fmla="*/ 2522615 h 680719"/>
              <a:gd name="T6" fmla="*/ 345101 w 344170"/>
              <a:gd name="T7" fmla="*/ 2522615 h 680719"/>
              <a:gd name="T8" fmla="*/ 345101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2" name="object 10"/>
          <p:cNvGrpSpPr>
            <a:grpSpLocks/>
          </p:cNvGrpSpPr>
          <p:nvPr/>
        </p:nvGrpSpPr>
        <p:grpSpPr bwMode="auto">
          <a:xfrm>
            <a:off x="4684713" y="212725"/>
            <a:ext cx="635000" cy="635000"/>
            <a:chOff x="4686759" y="212868"/>
            <a:chExt cx="634365" cy="634365"/>
          </a:xfrm>
        </p:grpSpPr>
        <p:sp>
          <p:nvSpPr>
            <p:cNvPr id="5142" name="object 11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603608 w 603885"/>
                <a:gd name="T1" fmla="*/ 0 h 603885"/>
                <a:gd name="T2" fmla="*/ 0 w 603885"/>
                <a:gd name="T3" fmla="*/ 0 h 603885"/>
                <a:gd name="T4" fmla="*/ 0 w 603885"/>
                <a:gd name="T5" fmla="*/ 603609 h 603885"/>
                <a:gd name="T6" fmla="*/ 603608 w 603885"/>
                <a:gd name="T7" fmla="*/ 603609 h 603885"/>
                <a:gd name="T8" fmla="*/ 603608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3" name="object 12"/>
            <p:cNvSpPr>
              <a:spLocks noChangeArrowheads="1"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0 w 603885"/>
                <a:gd name="T1" fmla="*/ 0 h 603885"/>
                <a:gd name="T2" fmla="*/ 603608 w 603885"/>
                <a:gd name="T3" fmla="*/ 0 h 603885"/>
                <a:gd name="T4" fmla="*/ 603608 w 603885"/>
                <a:gd name="T5" fmla="*/ 603609 h 603885"/>
                <a:gd name="T6" fmla="*/ 0 w 603885"/>
                <a:gd name="T7" fmla="*/ 603609 h 603885"/>
                <a:gd name="T8" fmla="*/ 0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2839" y="249240"/>
            <a:ext cx="173037" cy="369887"/>
          </a:xfrm>
          <a:prstGeom prst="rect">
            <a:avLst/>
          </a:prstGeom>
        </p:spPr>
        <p:txBody>
          <a:bodyPr lIns="0" tIns="15872" rIns="0" bIns="0">
            <a:spAutoFit/>
          </a:bodyPr>
          <a:lstStyle/>
          <a:p>
            <a:pPr>
              <a:spcBef>
                <a:spcPts val="125"/>
              </a:spcBef>
              <a:defRPr/>
            </a:pPr>
            <a:r>
              <a:rPr lang="en-US" sz="23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3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425" y="541340"/>
            <a:ext cx="438150" cy="212725"/>
          </a:xfrm>
          <a:prstGeom prst="rect">
            <a:avLst/>
          </a:prstGeom>
        </p:spPr>
        <p:txBody>
          <a:bodyPr lIns="0" tIns="12063" rIns="0" bIns="0">
            <a:spAutoFit/>
          </a:bodyPr>
          <a:lstStyle/>
          <a:p>
            <a:pPr>
              <a:spcBef>
                <a:spcPts val="95"/>
              </a:spcBef>
              <a:defRPr/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5" name="object 15"/>
          <p:cNvGrpSpPr>
            <a:grpSpLocks/>
          </p:cNvGrpSpPr>
          <p:nvPr/>
        </p:nvGrpSpPr>
        <p:grpSpPr bwMode="auto">
          <a:xfrm>
            <a:off x="346075" y="288927"/>
            <a:ext cx="468313" cy="466725"/>
            <a:chOff x="346532" y="289010"/>
            <a:chExt cx="467359" cy="466725"/>
          </a:xfrm>
        </p:grpSpPr>
        <p:sp>
          <p:nvSpPr>
            <p:cNvPr id="5131" name="object 16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301975 w 325120"/>
                <a:gd name="T1" fmla="*/ 0 h 464184"/>
                <a:gd name="T2" fmla="*/ 22673 w 325120"/>
                <a:gd name="T3" fmla="*/ 0 h 464184"/>
                <a:gd name="T4" fmla="*/ 13828 w 325120"/>
                <a:gd name="T5" fmla="*/ 1961 h 464184"/>
                <a:gd name="T6" fmla="*/ 6623 w 325120"/>
                <a:gd name="T7" fmla="*/ 6956 h 464184"/>
                <a:gd name="T8" fmla="*/ 1775 w 325120"/>
                <a:gd name="T9" fmla="*/ 14269 h 464184"/>
                <a:gd name="T10" fmla="*/ 0 w 325120"/>
                <a:gd name="T11" fmla="*/ 23183 h 464184"/>
                <a:gd name="T12" fmla="*/ 0 w 325120"/>
                <a:gd name="T13" fmla="*/ 440585 h 464184"/>
                <a:gd name="T14" fmla="*/ 1822 w 325120"/>
                <a:gd name="T15" fmla="*/ 449613 h 464184"/>
                <a:gd name="T16" fmla="*/ 6791 w 325120"/>
                <a:gd name="T17" fmla="*/ 456985 h 464184"/>
                <a:gd name="T18" fmla="*/ 14162 w 325120"/>
                <a:gd name="T19" fmla="*/ 461954 h 464184"/>
                <a:gd name="T20" fmla="*/ 23187 w 325120"/>
                <a:gd name="T21" fmla="*/ 463777 h 464184"/>
                <a:gd name="T22" fmla="*/ 301457 w 325120"/>
                <a:gd name="T23" fmla="*/ 463777 h 464184"/>
                <a:gd name="T24" fmla="*/ 310484 w 325120"/>
                <a:gd name="T25" fmla="*/ 461954 h 464184"/>
                <a:gd name="T26" fmla="*/ 317856 w 325120"/>
                <a:gd name="T27" fmla="*/ 456985 h 464184"/>
                <a:gd name="T28" fmla="*/ 322826 w 325120"/>
                <a:gd name="T29" fmla="*/ 449613 h 464184"/>
                <a:gd name="T30" fmla="*/ 324648 w 325120"/>
                <a:gd name="T31" fmla="*/ 440585 h 464184"/>
                <a:gd name="T32" fmla="*/ 324648 w 325120"/>
                <a:gd name="T33" fmla="*/ 250804 h 464184"/>
                <a:gd name="T34" fmla="*/ 321185 w 325120"/>
                <a:gd name="T35" fmla="*/ 247345 h 464184"/>
                <a:gd name="T36" fmla="*/ 312649 w 325120"/>
                <a:gd name="T37" fmla="*/ 247345 h 464184"/>
                <a:gd name="T38" fmla="*/ 309190 w 325120"/>
                <a:gd name="T39" fmla="*/ 250804 h 464184"/>
                <a:gd name="T40" fmla="*/ 309190 w 325120"/>
                <a:gd name="T41" fmla="*/ 444855 h 464184"/>
                <a:gd name="T42" fmla="*/ 305727 w 325120"/>
                <a:gd name="T43" fmla="*/ 448318 h 464184"/>
                <a:gd name="T44" fmla="*/ 18921 w 325120"/>
                <a:gd name="T45" fmla="*/ 448318 h 464184"/>
                <a:gd name="T46" fmla="*/ 15458 w 325120"/>
                <a:gd name="T47" fmla="*/ 444855 h 464184"/>
                <a:gd name="T48" fmla="*/ 15458 w 325120"/>
                <a:gd name="T49" fmla="*/ 18914 h 464184"/>
                <a:gd name="T50" fmla="*/ 18921 w 325120"/>
                <a:gd name="T51" fmla="*/ 15454 h 464184"/>
                <a:gd name="T52" fmla="*/ 305727 w 325120"/>
                <a:gd name="T53" fmla="*/ 15454 h 464184"/>
                <a:gd name="T54" fmla="*/ 309190 w 325120"/>
                <a:gd name="T55" fmla="*/ 18914 h 464184"/>
                <a:gd name="T56" fmla="*/ 309190 w 325120"/>
                <a:gd name="T57" fmla="*/ 73832 h 464184"/>
                <a:gd name="T58" fmla="*/ 312649 w 325120"/>
                <a:gd name="T59" fmla="*/ 77292 h 464184"/>
                <a:gd name="T60" fmla="*/ 321185 w 325120"/>
                <a:gd name="T61" fmla="*/ 77292 h 464184"/>
                <a:gd name="T62" fmla="*/ 324648 w 325120"/>
                <a:gd name="T63" fmla="*/ 73832 h 464184"/>
                <a:gd name="T64" fmla="*/ 324648 w 325120"/>
                <a:gd name="T65" fmla="*/ 23183 h 464184"/>
                <a:gd name="T66" fmla="*/ 322873 w 325120"/>
                <a:gd name="T67" fmla="*/ 14269 h 464184"/>
                <a:gd name="T68" fmla="*/ 318025 w 325120"/>
                <a:gd name="T69" fmla="*/ 6956 h 464184"/>
                <a:gd name="T70" fmla="*/ 310820 w 325120"/>
                <a:gd name="T71" fmla="*/ 1961 h 464184"/>
                <a:gd name="T72" fmla="*/ 301975 w 325120"/>
                <a:gd name="T73" fmla="*/ 0 h 464184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25120"/>
                <a:gd name="T112" fmla="*/ 0 h 464184"/>
                <a:gd name="T113" fmla="*/ 325120 w 325120"/>
                <a:gd name="T114" fmla="*/ 464184 h 464184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2" name="object 17"/>
            <p:cNvSpPr>
              <a:spLocks noChangeArrowheads="1"/>
            </p:cNvSpPr>
            <p:nvPr/>
          </p:nvSpPr>
          <p:spPr bwMode="auto">
            <a:xfrm>
              <a:off x="347903" y="290381"/>
              <a:ext cx="325120" cy="464184"/>
            </a:xfrm>
            <a:custGeom>
              <a:avLst/>
              <a:gdLst>
                <a:gd name="T0" fmla="*/ 23187 w 325120"/>
                <a:gd name="T1" fmla="*/ 463777 h 464184"/>
                <a:gd name="T2" fmla="*/ 301457 w 325120"/>
                <a:gd name="T3" fmla="*/ 463777 h 464184"/>
                <a:gd name="T4" fmla="*/ 310484 w 325120"/>
                <a:gd name="T5" fmla="*/ 461954 h 464184"/>
                <a:gd name="T6" fmla="*/ 317856 w 325120"/>
                <a:gd name="T7" fmla="*/ 456985 h 464184"/>
                <a:gd name="T8" fmla="*/ 322826 w 325120"/>
                <a:gd name="T9" fmla="*/ 449613 h 464184"/>
                <a:gd name="T10" fmla="*/ 324648 w 325120"/>
                <a:gd name="T11" fmla="*/ 440585 h 464184"/>
                <a:gd name="T12" fmla="*/ 324648 w 325120"/>
                <a:gd name="T13" fmla="*/ 255074 h 464184"/>
                <a:gd name="T14" fmla="*/ 324648 w 325120"/>
                <a:gd name="T15" fmla="*/ 250804 h 464184"/>
                <a:gd name="T16" fmla="*/ 321185 w 325120"/>
                <a:gd name="T17" fmla="*/ 247345 h 464184"/>
                <a:gd name="T18" fmla="*/ 316919 w 325120"/>
                <a:gd name="T19" fmla="*/ 247345 h 464184"/>
                <a:gd name="T20" fmla="*/ 312649 w 325120"/>
                <a:gd name="T21" fmla="*/ 247345 h 464184"/>
                <a:gd name="T22" fmla="*/ 309190 w 325120"/>
                <a:gd name="T23" fmla="*/ 250804 h 464184"/>
                <a:gd name="T24" fmla="*/ 309190 w 325120"/>
                <a:gd name="T25" fmla="*/ 255074 h 464184"/>
                <a:gd name="T26" fmla="*/ 309190 w 325120"/>
                <a:gd name="T27" fmla="*/ 440585 h 464184"/>
                <a:gd name="T28" fmla="*/ 309190 w 325120"/>
                <a:gd name="T29" fmla="*/ 444855 h 464184"/>
                <a:gd name="T30" fmla="*/ 305727 w 325120"/>
                <a:gd name="T31" fmla="*/ 448318 h 464184"/>
                <a:gd name="T32" fmla="*/ 301457 w 325120"/>
                <a:gd name="T33" fmla="*/ 448318 h 464184"/>
                <a:gd name="T34" fmla="*/ 23187 w 325120"/>
                <a:gd name="T35" fmla="*/ 448318 h 464184"/>
                <a:gd name="T36" fmla="*/ 18921 w 325120"/>
                <a:gd name="T37" fmla="*/ 448318 h 464184"/>
                <a:gd name="T38" fmla="*/ 15458 w 325120"/>
                <a:gd name="T39" fmla="*/ 444855 h 464184"/>
                <a:gd name="T40" fmla="*/ 15458 w 325120"/>
                <a:gd name="T41" fmla="*/ 440585 h 464184"/>
                <a:gd name="T42" fmla="*/ 15458 w 325120"/>
                <a:gd name="T43" fmla="*/ 23183 h 464184"/>
                <a:gd name="T44" fmla="*/ 15458 w 325120"/>
                <a:gd name="T45" fmla="*/ 18914 h 464184"/>
                <a:gd name="T46" fmla="*/ 18921 w 325120"/>
                <a:gd name="T47" fmla="*/ 15454 h 464184"/>
                <a:gd name="T48" fmla="*/ 23187 w 325120"/>
                <a:gd name="T49" fmla="*/ 15454 h 464184"/>
                <a:gd name="T50" fmla="*/ 301457 w 325120"/>
                <a:gd name="T51" fmla="*/ 15454 h 464184"/>
                <a:gd name="T52" fmla="*/ 305727 w 325120"/>
                <a:gd name="T53" fmla="*/ 15454 h 464184"/>
                <a:gd name="T54" fmla="*/ 309190 w 325120"/>
                <a:gd name="T55" fmla="*/ 18914 h 464184"/>
                <a:gd name="T56" fmla="*/ 309190 w 325120"/>
                <a:gd name="T57" fmla="*/ 23183 h 464184"/>
                <a:gd name="T58" fmla="*/ 309190 w 325120"/>
                <a:gd name="T59" fmla="*/ 69562 h 464184"/>
                <a:gd name="T60" fmla="*/ 309190 w 325120"/>
                <a:gd name="T61" fmla="*/ 73832 h 464184"/>
                <a:gd name="T62" fmla="*/ 312649 w 325120"/>
                <a:gd name="T63" fmla="*/ 77292 h 464184"/>
                <a:gd name="T64" fmla="*/ 316919 w 325120"/>
                <a:gd name="T65" fmla="*/ 77292 h 464184"/>
                <a:gd name="T66" fmla="*/ 321185 w 325120"/>
                <a:gd name="T67" fmla="*/ 77292 h 464184"/>
                <a:gd name="T68" fmla="*/ 324648 w 325120"/>
                <a:gd name="T69" fmla="*/ 73832 h 464184"/>
                <a:gd name="T70" fmla="*/ 324648 w 325120"/>
                <a:gd name="T71" fmla="*/ 69562 h 464184"/>
                <a:gd name="T72" fmla="*/ 324648 w 325120"/>
                <a:gd name="T73" fmla="*/ 23183 h 464184"/>
                <a:gd name="T74" fmla="*/ 322873 w 325120"/>
                <a:gd name="T75" fmla="*/ 14269 h 464184"/>
                <a:gd name="T76" fmla="*/ 318025 w 325120"/>
                <a:gd name="T77" fmla="*/ 6956 h 464184"/>
                <a:gd name="T78" fmla="*/ 310820 w 325120"/>
                <a:gd name="T79" fmla="*/ 1961 h 464184"/>
                <a:gd name="T80" fmla="*/ 301975 w 325120"/>
                <a:gd name="T81" fmla="*/ 0 h 464184"/>
                <a:gd name="T82" fmla="*/ 22673 w 325120"/>
                <a:gd name="T83" fmla="*/ 0 h 464184"/>
                <a:gd name="T84" fmla="*/ 13828 w 325120"/>
                <a:gd name="T85" fmla="*/ 1961 h 464184"/>
                <a:gd name="T86" fmla="*/ 6623 w 325120"/>
                <a:gd name="T87" fmla="*/ 6956 h 464184"/>
                <a:gd name="T88" fmla="*/ 1775 w 325120"/>
                <a:gd name="T89" fmla="*/ 14269 h 464184"/>
                <a:gd name="T90" fmla="*/ 0 w 325120"/>
                <a:gd name="T91" fmla="*/ 23183 h 464184"/>
                <a:gd name="T92" fmla="*/ 0 w 325120"/>
                <a:gd name="T93" fmla="*/ 440585 h 464184"/>
                <a:gd name="T94" fmla="*/ 1822 w 325120"/>
                <a:gd name="T95" fmla="*/ 449613 h 464184"/>
                <a:gd name="T96" fmla="*/ 6791 w 325120"/>
                <a:gd name="T97" fmla="*/ 456985 h 464184"/>
                <a:gd name="T98" fmla="*/ 14162 w 325120"/>
                <a:gd name="T99" fmla="*/ 461954 h 464184"/>
                <a:gd name="T100" fmla="*/ 23187 w 325120"/>
                <a:gd name="T101" fmla="*/ 463777 h 46418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25120"/>
                <a:gd name="T154" fmla="*/ 0 h 464184"/>
                <a:gd name="T155" fmla="*/ 325120 w 325120"/>
                <a:gd name="T156" fmla="*/ 464184 h 46418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3" name="object 18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352473 w 418465"/>
                <a:gd name="T1" fmla="*/ 11192 h 418465"/>
                <a:gd name="T2" fmla="*/ 34678 w 418465"/>
                <a:gd name="T3" fmla="*/ 329086 h 418465"/>
                <a:gd name="T4" fmla="*/ 33761 w 418465"/>
                <a:gd name="T5" fmla="*/ 330761 h 418465"/>
                <a:gd name="T6" fmla="*/ 245 w 418465"/>
                <a:gd name="T7" fmla="*/ 412274 h 418465"/>
                <a:gd name="T8" fmla="*/ 5529 w 418465"/>
                <a:gd name="T9" fmla="*/ 417920 h 418465"/>
                <a:gd name="T10" fmla="*/ 10213 w 418465"/>
                <a:gd name="T11" fmla="*/ 417711 h 418465"/>
                <a:gd name="T12" fmla="*/ 22816 w 418465"/>
                <a:gd name="T13" fmla="*/ 395507 h 418465"/>
                <a:gd name="T14" fmla="*/ 65430 w 418465"/>
                <a:gd name="T15" fmla="*/ 347241 h 418465"/>
                <a:gd name="T16" fmla="*/ 307051 w 418465"/>
                <a:gd name="T17" fmla="*/ 78479 h 418465"/>
                <a:gd name="T18" fmla="*/ 317981 w 418465"/>
                <a:gd name="T19" fmla="*/ 67549 h 418465"/>
                <a:gd name="T20" fmla="*/ 352438 w 418465"/>
                <a:gd name="T21" fmla="*/ 54918 h 418465"/>
                <a:gd name="T22" fmla="*/ 369260 w 418465"/>
                <a:gd name="T23" fmla="*/ 16300 h 418465"/>
                <a:gd name="T24" fmla="*/ 408786 w 418465"/>
                <a:gd name="T25" fmla="*/ 14014 h 418465"/>
                <a:gd name="T26" fmla="*/ 406805 w 418465"/>
                <a:gd name="T27" fmla="*/ 11192 h 418465"/>
                <a:gd name="T28" fmla="*/ 43498 w 418465"/>
                <a:gd name="T29" fmla="*/ 347241 h 418465"/>
                <a:gd name="T30" fmla="*/ 22816 w 418465"/>
                <a:gd name="T31" fmla="*/ 395507 h 418465"/>
                <a:gd name="T32" fmla="*/ 88492 w 418465"/>
                <a:gd name="T33" fmla="*/ 384141 h 418465"/>
                <a:gd name="T34" fmla="*/ 89932 w 418465"/>
                <a:gd name="T35" fmla="*/ 382960 h 418465"/>
                <a:gd name="T36" fmla="*/ 84654 w 418465"/>
                <a:gd name="T37" fmla="*/ 366465 h 418465"/>
                <a:gd name="T38" fmla="*/ 328910 w 418465"/>
                <a:gd name="T39" fmla="*/ 78479 h 418465"/>
                <a:gd name="T40" fmla="*/ 339840 w 418465"/>
                <a:gd name="T41" fmla="*/ 111268 h 418465"/>
                <a:gd name="T42" fmla="*/ 106502 w 418465"/>
                <a:gd name="T43" fmla="*/ 366465 h 418465"/>
                <a:gd name="T44" fmla="*/ 350770 w 418465"/>
                <a:gd name="T45" fmla="*/ 100338 h 418465"/>
                <a:gd name="T46" fmla="*/ 352438 w 418465"/>
                <a:gd name="T47" fmla="*/ 54918 h 418465"/>
                <a:gd name="T48" fmla="*/ 363402 w 418465"/>
                <a:gd name="T49" fmla="*/ 87713 h 418465"/>
                <a:gd name="T50" fmla="*/ 372632 w 418465"/>
                <a:gd name="T51" fmla="*/ 100338 h 418465"/>
                <a:gd name="T52" fmla="*/ 374291 w 418465"/>
                <a:gd name="T53" fmla="*/ 76817 h 418465"/>
                <a:gd name="T54" fmla="*/ 408786 w 418465"/>
                <a:gd name="T55" fmla="*/ 14014 h 418465"/>
                <a:gd name="T56" fmla="*/ 393804 w 418465"/>
                <a:gd name="T57" fmla="*/ 18301 h 418465"/>
                <a:gd name="T58" fmla="*/ 404345 w 418465"/>
                <a:gd name="T59" fmla="*/ 40561 h 418465"/>
                <a:gd name="T60" fmla="*/ 396198 w 418465"/>
                <a:gd name="T61" fmla="*/ 54957 h 418465"/>
                <a:gd name="T62" fmla="*/ 396154 w 418465"/>
                <a:gd name="T63" fmla="*/ 76817 h 418465"/>
                <a:gd name="T64" fmla="*/ 415530 w 418465"/>
                <a:gd name="T65" fmla="*/ 53076 h 418465"/>
                <a:gd name="T66" fmla="*/ 415466 w 418465"/>
                <a:gd name="T67" fmla="*/ 24063 h 418465"/>
                <a:gd name="T68" fmla="*/ 396158 w 418465"/>
                <a:gd name="T69" fmla="*/ 54950 h 418465"/>
                <a:gd name="T70" fmla="*/ 365235 w 418465"/>
                <a:gd name="T71" fmla="*/ 2783 h 418465"/>
                <a:gd name="T72" fmla="*/ 406805 w 418465"/>
                <a:gd name="T73" fmla="*/ 11192 h 418465"/>
                <a:gd name="T74" fmla="*/ 379748 w 418465"/>
                <a:gd name="T75" fmla="*/ 0 h 41846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18465"/>
                <a:gd name="T115" fmla="*/ 0 h 418465"/>
                <a:gd name="T116" fmla="*/ 418465 w 418465"/>
                <a:gd name="T117" fmla="*/ 418465 h 418465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4" name="object 19"/>
            <p:cNvSpPr>
              <a:spLocks noChangeArrowheads="1"/>
            </p:cNvSpPr>
            <p:nvPr/>
          </p:nvSpPr>
          <p:spPr bwMode="auto">
            <a:xfrm>
              <a:off x="734043" y="317960"/>
              <a:ext cx="65556" cy="65545"/>
            </a:xfrm>
            <a:prstGeom prst="rect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5" name="object 20"/>
            <p:cNvSpPr>
              <a:spLocks noChangeArrowheads="1"/>
            </p:cNvSpPr>
            <p:nvPr/>
          </p:nvSpPr>
          <p:spPr bwMode="auto">
            <a:xfrm>
              <a:off x="393882" y="305318"/>
              <a:ext cx="418465" cy="418465"/>
            </a:xfrm>
            <a:custGeom>
              <a:avLst/>
              <a:gdLst>
                <a:gd name="T0" fmla="*/ 0 w 418465"/>
                <a:gd name="T1" fmla="*/ 0 h 418465"/>
                <a:gd name="T2" fmla="*/ 418465 w 418465"/>
                <a:gd name="T3" fmla="*/ 418465 h 418465"/>
              </a:gdLst>
              <a:ahLst/>
              <a:cxnLst/>
              <a:rect l="T0" t="T1" r="T2" b="T3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r>
                <a:rPr lang="ru-RU"/>
                <a:t>          </a:t>
              </a:r>
            </a:p>
          </p:txBody>
        </p:sp>
        <p:sp>
          <p:nvSpPr>
            <p:cNvPr id="5136" name="object 21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197501 w 201295"/>
                <a:gd name="T1" fmla="*/ 0 h 15875"/>
                <a:gd name="T2" fmla="*/ 3459 w 201295"/>
                <a:gd name="T3" fmla="*/ 0 h 15875"/>
                <a:gd name="T4" fmla="*/ 0 w 201295"/>
                <a:gd name="T5" fmla="*/ 3459 h 15875"/>
                <a:gd name="T6" fmla="*/ 0 w 201295"/>
                <a:gd name="T7" fmla="*/ 11998 h 15875"/>
                <a:gd name="T8" fmla="*/ 3459 w 201295"/>
                <a:gd name="T9" fmla="*/ 15457 h 15875"/>
                <a:gd name="T10" fmla="*/ 197501 w 201295"/>
                <a:gd name="T11" fmla="*/ 15457 h 15875"/>
                <a:gd name="T12" fmla="*/ 200964 w 201295"/>
                <a:gd name="T13" fmla="*/ 11998 h 15875"/>
                <a:gd name="T14" fmla="*/ 200964 w 201295"/>
                <a:gd name="T15" fmla="*/ 3459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1295"/>
                <a:gd name="T25" fmla="*/ 0 h 15875"/>
                <a:gd name="T26" fmla="*/ 201295 w 201295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7" name="object 22"/>
            <p:cNvSpPr>
              <a:spLocks noChangeArrowheads="1"/>
            </p:cNvSpPr>
            <p:nvPr/>
          </p:nvSpPr>
          <p:spPr bwMode="auto">
            <a:xfrm>
              <a:off x="409721" y="360080"/>
              <a:ext cx="201295" cy="15875"/>
            </a:xfrm>
            <a:custGeom>
              <a:avLst/>
              <a:gdLst>
                <a:gd name="T0" fmla="*/ 193235 w 201295"/>
                <a:gd name="T1" fmla="*/ 0 h 15875"/>
                <a:gd name="T2" fmla="*/ 7728 w 201295"/>
                <a:gd name="T3" fmla="*/ 0 h 15875"/>
                <a:gd name="T4" fmla="*/ 3459 w 201295"/>
                <a:gd name="T5" fmla="*/ 0 h 15875"/>
                <a:gd name="T6" fmla="*/ 0 w 201295"/>
                <a:gd name="T7" fmla="*/ 3459 h 15875"/>
                <a:gd name="T8" fmla="*/ 0 w 201295"/>
                <a:gd name="T9" fmla="*/ 7728 h 15875"/>
                <a:gd name="T10" fmla="*/ 0 w 201295"/>
                <a:gd name="T11" fmla="*/ 11998 h 15875"/>
                <a:gd name="T12" fmla="*/ 3459 w 201295"/>
                <a:gd name="T13" fmla="*/ 15457 h 15875"/>
                <a:gd name="T14" fmla="*/ 7728 w 201295"/>
                <a:gd name="T15" fmla="*/ 15457 h 15875"/>
                <a:gd name="T16" fmla="*/ 193235 w 201295"/>
                <a:gd name="T17" fmla="*/ 15457 h 15875"/>
                <a:gd name="T18" fmla="*/ 197501 w 201295"/>
                <a:gd name="T19" fmla="*/ 15457 h 15875"/>
                <a:gd name="T20" fmla="*/ 200964 w 201295"/>
                <a:gd name="T21" fmla="*/ 11998 h 15875"/>
                <a:gd name="T22" fmla="*/ 200964 w 201295"/>
                <a:gd name="T23" fmla="*/ 7728 h 15875"/>
                <a:gd name="T24" fmla="*/ 200964 w 201295"/>
                <a:gd name="T25" fmla="*/ 3459 h 15875"/>
                <a:gd name="T26" fmla="*/ 197501 w 201295"/>
                <a:gd name="T27" fmla="*/ 0 h 15875"/>
                <a:gd name="T28" fmla="*/ 193235 w 201295"/>
                <a:gd name="T29" fmla="*/ 0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1295"/>
                <a:gd name="T46" fmla="*/ 0 h 15875"/>
                <a:gd name="T47" fmla="*/ 201295 w 201295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8" name="object 23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197501 w 201295"/>
                <a:gd name="T1" fmla="*/ 0 h 15875"/>
                <a:gd name="T2" fmla="*/ 3459 w 201295"/>
                <a:gd name="T3" fmla="*/ 0 h 15875"/>
                <a:gd name="T4" fmla="*/ 0 w 201295"/>
                <a:gd name="T5" fmla="*/ 3459 h 15875"/>
                <a:gd name="T6" fmla="*/ 0 w 201295"/>
                <a:gd name="T7" fmla="*/ 11998 h 15875"/>
                <a:gd name="T8" fmla="*/ 3459 w 201295"/>
                <a:gd name="T9" fmla="*/ 15457 h 15875"/>
                <a:gd name="T10" fmla="*/ 197501 w 201295"/>
                <a:gd name="T11" fmla="*/ 15457 h 15875"/>
                <a:gd name="T12" fmla="*/ 200964 w 201295"/>
                <a:gd name="T13" fmla="*/ 11998 h 15875"/>
                <a:gd name="T14" fmla="*/ 200964 w 201295"/>
                <a:gd name="T15" fmla="*/ 3459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1295"/>
                <a:gd name="T25" fmla="*/ 0 h 15875"/>
                <a:gd name="T26" fmla="*/ 201295 w 201295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9" name="object 24"/>
            <p:cNvSpPr>
              <a:spLocks noChangeArrowheads="1"/>
            </p:cNvSpPr>
            <p:nvPr/>
          </p:nvSpPr>
          <p:spPr bwMode="auto">
            <a:xfrm>
              <a:off x="409721" y="406457"/>
              <a:ext cx="201295" cy="15875"/>
            </a:xfrm>
            <a:custGeom>
              <a:avLst/>
              <a:gdLst>
                <a:gd name="T0" fmla="*/ 200964 w 201295"/>
                <a:gd name="T1" fmla="*/ 7728 h 15875"/>
                <a:gd name="T2" fmla="*/ 200964 w 201295"/>
                <a:gd name="T3" fmla="*/ 3459 h 15875"/>
                <a:gd name="T4" fmla="*/ 197501 w 201295"/>
                <a:gd name="T5" fmla="*/ 0 h 15875"/>
                <a:gd name="T6" fmla="*/ 193235 w 201295"/>
                <a:gd name="T7" fmla="*/ 0 h 15875"/>
                <a:gd name="T8" fmla="*/ 7728 w 201295"/>
                <a:gd name="T9" fmla="*/ 0 h 15875"/>
                <a:gd name="T10" fmla="*/ 3459 w 201295"/>
                <a:gd name="T11" fmla="*/ 0 h 15875"/>
                <a:gd name="T12" fmla="*/ 0 w 201295"/>
                <a:gd name="T13" fmla="*/ 3459 h 15875"/>
                <a:gd name="T14" fmla="*/ 0 w 201295"/>
                <a:gd name="T15" fmla="*/ 7728 h 15875"/>
                <a:gd name="T16" fmla="*/ 0 w 201295"/>
                <a:gd name="T17" fmla="*/ 11998 h 15875"/>
                <a:gd name="T18" fmla="*/ 3459 w 201295"/>
                <a:gd name="T19" fmla="*/ 15457 h 15875"/>
                <a:gd name="T20" fmla="*/ 7728 w 201295"/>
                <a:gd name="T21" fmla="*/ 15457 h 15875"/>
                <a:gd name="T22" fmla="*/ 193235 w 201295"/>
                <a:gd name="T23" fmla="*/ 15457 h 15875"/>
                <a:gd name="T24" fmla="*/ 197501 w 201295"/>
                <a:gd name="T25" fmla="*/ 15457 h 15875"/>
                <a:gd name="T26" fmla="*/ 200964 w 201295"/>
                <a:gd name="T27" fmla="*/ 11998 h 15875"/>
                <a:gd name="T28" fmla="*/ 200964 w 201295"/>
                <a:gd name="T29" fmla="*/ 7728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1295"/>
                <a:gd name="T46" fmla="*/ 0 h 15875"/>
                <a:gd name="T47" fmla="*/ 201295 w 201295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0" name="object 25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151124 w 154940"/>
                <a:gd name="T1" fmla="*/ 0 h 15875"/>
                <a:gd name="T2" fmla="*/ 3459 w 154940"/>
                <a:gd name="T3" fmla="*/ 0 h 15875"/>
                <a:gd name="T4" fmla="*/ 0 w 154940"/>
                <a:gd name="T5" fmla="*/ 3463 h 15875"/>
                <a:gd name="T6" fmla="*/ 0 w 154940"/>
                <a:gd name="T7" fmla="*/ 11998 h 15875"/>
                <a:gd name="T8" fmla="*/ 3459 w 154940"/>
                <a:gd name="T9" fmla="*/ 15461 h 15875"/>
                <a:gd name="T10" fmla="*/ 151124 w 154940"/>
                <a:gd name="T11" fmla="*/ 15461 h 15875"/>
                <a:gd name="T12" fmla="*/ 154587 w 154940"/>
                <a:gd name="T13" fmla="*/ 11998 h 15875"/>
                <a:gd name="T14" fmla="*/ 154587 w 154940"/>
                <a:gd name="T15" fmla="*/ 3463 h 158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4940"/>
                <a:gd name="T25" fmla="*/ 0 h 15875"/>
                <a:gd name="T26" fmla="*/ 154940 w 154940"/>
                <a:gd name="T27" fmla="*/ 15875 h 1587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41" name="object 26"/>
            <p:cNvSpPr>
              <a:spLocks noChangeArrowheads="1"/>
            </p:cNvSpPr>
            <p:nvPr/>
          </p:nvSpPr>
          <p:spPr bwMode="auto">
            <a:xfrm>
              <a:off x="409721" y="452830"/>
              <a:ext cx="154940" cy="15875"/>
            </a:xfrm>
            <a:custGeom>
              <a:avLst/>
              <a:gdLst>
                <a:gd name="T0" fmla="*/ 7728 w 154940"/>
                <a:gd name="T1" fmla="*/ 0 h 15875"/>
                <a:gd name="T2" fmla="*/ 3459 w 154940"/>
                <a:gd name="T3" fmla="*/ 0 h 15875"/>
                <a:gd name="T4" fmla="*/ 0 w 154940"/>
                <a:gd name="T5" fmla="*/ 3463 h 15875"/>
                <a:gd name="T6" fmla="*/ 0 w 154940"/>
                <a:gd name="T7" fmla="*/ 7732 h 15875"/>
                <a:gd name="T8" fmla="*/ 0 w 154940"/>
                <a:gd name="T9" fmla="*/ 11998 h 15875"/>
                <a:gd name="T10" fmla="*/ 3459 w 154940"/>
                <a:gd name="T11" fmla="*/ 15461 h 15875"/>
                <a:gd name="T12" fmla="*/ 7728 w 154940"/>
                <a:gd name="T13" fmla="*/ 15461 h 15875"/>
                <a:gd name="T14" fmla="*/ 146858 w 154940"/>
                <a:gd name="T15" fmla="*/ 15461 h 15875"/>
                <a:gd name="T16" fmla="*/ 151124 w 154940"/>
                <a:gd name="T17" fmla="*/ 15461 h 15875"/>
                <a:gd name="T18" fmla="*/ 154587 w 154940"/>
                <a:gd name="T19" fmla="*/ 11998 h 15875"/>
                <a:gd name="T20" fmla="*/ 154587 w 154940"/>
                <a:gd name="T21" fmla="*/ 7732 h 15875"/>
                <a:gd name="T22" fmla="*/ 154587 w 154940"/>
                <a:gd name="T23" fmla="*/ 3463 h 15875"/>
                <a:gd name="T24" fmla="*/ 151124 w 154940"/>
                <a:gd name="T25" fmla="*/ 0 h 15875"/>
                <a:gd name="T26" fmla="*/ 146858 w 154940"/>
                <a:gd name="T27" fmla="*/ 0 h 15875"/>
                <a:gd name="T28" fmla="*/ 7728 w 154940"/>
                <a:gd name="T29" fmla="*/ 0 h 1587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4940"/>
                <a:gd name="T46" fmla="*/ 0 h 15875"/>
                <a:gd name="T47" fmla="*/ 154940 w 154940"/>
                <a:gd name="T48" fmla="*/ 15875 h 1587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noFill/>
            <a:ln w="3175">
              <a:solidFill>
                <a:srgbClr val="00AEEF"/>
              </a:solidFill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879474" y="1968321"/>
            <a:ext cx="454977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Н.В. </a:t>
            </a:r>
            <a:r>
              <a:rPr lang="en-US" sz="22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Гоголь</a:t>
            </a:r>
            <a:r>
              <a:rPr lang="ru-RU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ru-RU" sz="2200" b="1" dirty="0" smtClean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r>
              <a:rPr lang="ru-RU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</a:t>
            </a:r>
            <a:r>
              <a:rPr lang="en-US" sz="22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оэма</a:t>
            </a:r>
            <a:r>
              <a:rPr lang="en-US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en-US" sz="22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Мёртвые</a:t>
            </a:r>
            <a:r>
              <a:rPr lang="en-US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2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души</a:t>
            </a:r>
            <a:r>
              <a:rPr lang="en-US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</a:t>
            </a:r>
            <a:r>
              <a:rPr lang="ru-RU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ru-RU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</a:t>
            </a:r>
            <a:r>
              <a:rPr lang="en-US" sz="22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рок</a:t>
            </a:r>
            <a:r>
              <a:rPr lang="en-US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22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обобщение</a:t>
            </a:r>
            <a:r>
              <a:rPr lang="en-US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ru-RU" sz="22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ru-RU" sz="22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Shape 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9182" y="566346"/>
            <a:ext cx="2132068" cy="258912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Shape 95"/>
          <p:cNvSpPr txBox="1"/>
          <p:nvPr/>
        </p:nvSpPr>
        <p:spPr>
          <a:xfrm>
            <a:off x="113082" y="1"/>
            <a:ext cx="5459043" cy="47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Настасья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Петровна</a:t>
            </a:r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Коробочка</a:t>
            </a:r>
            <a:endParaRPr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Shape 96"/>
          <p:cNvSpPr txBox="1"/>
          <p:nvPr/>
        </p:nvSpPr>
        <p:spPr>
          <a:xfrm>
            <a:off x="2505076" y="553532"/>
            <a:ext cx="3062922" cy="2872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Иной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и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почтенный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и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государственный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даже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человек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endParaRPr lang="ru-RU" sz="15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а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деле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выходит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совершенная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Коробочка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зарубил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что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себе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lang="ru-RU" sz="15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голову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то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уж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ничем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его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lang="ru-RU" sz="15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пересилишь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;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сколько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lang="ru-RU" sz="15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ни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представляй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ему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доводов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ясных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день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все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отскакивает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от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него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резинный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мяч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отскакивает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от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стены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».</a:t>
            </a:r>
            <a:endParaRPr sz="15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Shape 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407" y="571501"/>
            <a:ext cx="2151117" cy="2562224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 txBox="1"/>
          <p:nvPr/>
        </p:nvSpPr>
        <p:spPr>
          <a:xfrm>
            <a:off x="1608545" y="0"/>
            <a:ext cx="2753905" cy="25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Коробочка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Shape 104"/>
          <p:cNvSpPr txBox="1"/>
          <p:nvPr/>
        </p:nvSpPr>
        <p:spPr>
          <a:xfrm>
            <a:off x="2438400" y="754686"/>
            <a:ext cx="2914650" cy="1125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характеризует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Коробочку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ее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рассказ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lang="ru-RU" sz="20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3000"/>
            </a:pP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сгоревшем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изнутри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кузнеце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?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чем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для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нее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заключается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печальный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смысл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произошедшего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?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>
            <a:spLocks noGrp="1"/>
          </p:cNvSpPr>
          <p:nvPr>
            <p:ph type="title"/>
          </p:nvPr>
        </p:nvSpPr>
        <p:spPr>
          <a:xfrm>
            <a:off x="276323" y="389833"/>
            <a:ext cx="2304951" cy="2602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Продулся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в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пух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убухал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четырёх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рысаков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свинтус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тресну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о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смеху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жидомор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отыграл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бы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просадил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бы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эх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брат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юркость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характера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брудастая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бранный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задор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»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sz="1600" b="1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90883" y="642547"/>
            <a:ext cx="2632924" cy="232923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Shape 111"/>
          <p:cNvSpPr txBox="1"/>
          <p:nvPr/>
        </p:nvSpPr>
        <p:spPr>
          <a:xfrm>
            <a:off x="295216" y="186311"/>
            <a:ext cx="5128748" cy="37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Назовите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данного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героя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дайте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ему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характеристику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solidFill>
                <a:srgbClr val="0070C0"/>
              </a:solidFill>
            </a:endParaRPr>
          </a:p>
        </p:txBody>
      </p:sp>
      <p:sp>
        <p:nvSpPr>
          <p:cNvPr id="112" name="Shape 112"/>
          <p:cNvSpPr txBox="1"/>
          <p:nvPr/>
        </p:nvSpPr>
        <p:spPr>
          <a:xfrm>
            <a:off x="3257489" y="2682803"/>
            <a:ext cx="1724260" cy="341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800"/>
            </a:pPr>
            <a:r>
              <a:rPr lang="en-US" sz="1800" b="1" i="1" dirty="0" err="1">
                <a:latin typeface="Times New Roman"/>
                <a:ea typeface="Times New Roman"/>
                <a:cs typeface="Times New Roman"/>
                <a:sym typeface="Times New Roman"/>
              </a:rPr>
              <a:t>Ноздрёв</a:t>
            </a:r>
            <a:r>
              <a:rPr lang="en-US" sz="1800" i="1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800" i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1" y="0"/>
            <a:ext cx="5764212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/>
        </p:nvSpPr>
        <p:spPr>
          <a:xfrm>
            <a:off x="1564948" y="0"/>
            <a:ext cx="2054552" cy="247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Ноздрёв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8" name="Shape 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150" y="533492"/>
            <a:ext cx="2219622" cy="2453167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 txBox="1"/>
          <p:nvPr/>
        </p:nvSpPr>
        <p:spPr>
          <a:xfrm>
            <a:off x="2664465" y="538717"/>
            <a:ext cx="2951157" cy="2468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Полный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лет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тридцати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разбитной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малый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черномазый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шумный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всегда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веселый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свежий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с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черными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смоль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бакенбардами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Этот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легкомысленный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гуляка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и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хвастун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пышет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здоровьем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от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него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веет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простодушной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самовлюбленностью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lang="ru-RU" sz="16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бесшабашной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удалью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endParaRPr sz="16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Shape 1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38575" y="532546"/>
            <a:ext cx="1688465" cy="2521519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Shape 125"/>
          <p:cNvSpPr txBox="1"/>
          <p:nvPr/>
        </p:nvSpPr>
        <p:spPr>
          <a:xfrm>
            <a:off x="495300" y="0"/>
            <a:ext cx="4848225" cy="25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Ноздрёв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Чичиков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0" y="650349"/>
            <a:ext cx="3677868" cy="2927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500"/>
            </a:pP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Лихач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кутила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Ноздрев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беззастенчиво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хвастает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и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обманывает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всех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кто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встречается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с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ним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В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любое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общество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он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вносит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сумятицу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его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появление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всегда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предвещает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скандал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Ни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одном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собрании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где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он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был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обходилось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без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истории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Какая-нибудь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история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непременно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происходила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: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или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выведут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его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под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руки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из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зала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жандармы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или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принуждены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бывают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вытолкать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свои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же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приятели</a:t>
            </a:r>
            <a:r>
              <a:rPr lang="en-US" sz="14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».</a:t>
            </a:r>
            <a:endParaRPr sz="14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200124" y="472042"/>
            <a:ext cx="2762151" cy="25215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Вековое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стояние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крепкий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дуб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неуклюжий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порядок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бараний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бок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христопродавцы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индюк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ростом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с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телёнка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обгрыз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обсосал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машинища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силища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омедведило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»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.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b="1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2" name="Shape 1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92450" y="658421"/>
            <a:ext cx="2524124" cy="2405453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Shape 133"/>
          <p:cNvSpPr txBox="1"/>
          <p:nvPr/>
        </p:nvSpPr>
        <p:spPr>
          <a:xfrm>
            <a:off x="276526" y="205361"/>
            <a:ext cx="5128748" cy="37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Назовите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данного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героя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дайте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ему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характеристику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solidFill>
                <a:srgbClr val="0070C0"/>
              </a:solidFill>
            </a:endParaRPr>
          </a:p>
        </p:txBody>
      </p:sp>
      <p:sp>
        <p:nvSpPr>
          <p:cNvPr id="134" name="Shape 134"/>
          <p:cNvSpPr txBox="1"/>
          <p:nvPr/>
        </p:nvSpPr>
        <p:spPr>
          <a:xfrm>
            <a:off x="3267014" y="2630898"/>
            <a:ext cx="1724260" cy="341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800"/>
            </a:pPr>
            <a:r>
              <a:rPr lang="en-US" sz="1800" b="1" i="1" dirty="0" err="1">
                <a:latin typeface="Times New Roman"/>
                <a:ea typeface="Times New Roman"/>
                <a:cs typeface="Times New Roman"/>
                <a:sym typeface="Times New Roman"/>
              </a:rPr>
              <a:t>Собакевич</a:t>
            </a:r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-1" y="0"/>
            <a:ext cx="5764213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Shape 1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424" y="587378"/>
            <a:ext cx="2323833" cy="2566723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Shape 140"/>
          <p:cNvSpPr txBox="1"/>
          <p:nvPr/>
        </p:nvSpPr>
        <p:spPr>
          <a:xfrm>
            <a:off x="723841" y="0"/>
            <a:ext cx="3714809" cy="25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Собакевич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1" name="Shape 141"/>
          <p:cNvSpPr txBox="1"/>
          <p:nvPr/>
        </p:nvSpPr>
        <p:spPr>
          <a:xfrm>
            <a:off x="2473808" y="702300"/>
            <a:ext cx="3087256" cy="1774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Собакевич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–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хитрый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человек-кулак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 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себе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уме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»,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опытный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хозяин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внешне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похожий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медведя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(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даже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зовут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его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Михаилом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Семеновичем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).</a:t>
            </a:r>
            <a:endParaRPr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Shape 1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71849" y="600074"/>
            <a:ext cx="2251779" cy="249555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Shape 147"/>
          <p:cNvSpPr txBox="1"/>
          <p:nvPr/>
        </p:nvSpPr>
        <p:spPr>
          <a:xfrm>
            <a:off x="129540" y="659920"/>
            <a:ext cx="3356610" cy="2423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Во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время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беседы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с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Чичиковым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Собакевич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дает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нелестные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характеристики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общим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знакомым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: «Я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их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знаю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всех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: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это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все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мошенники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весь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город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там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такой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…».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Есть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ли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в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словах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Собакевича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какая-то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доля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истины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?</a:t>
            </a:r>
            <a:endParaRPr sz="18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Shape 148"/>
          <p:cNvSpPr txBox="1"/>
          <p:nvPr/>
        </p:nvSpPr>
        <p:spPr>
          <a:xfrm>
            <a:off x="628649" y="0"/>
            <a:ext cx="4105275" cy="25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Собакевич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едой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title"/>
          </p:nvPr>
        </p:nvSpPr>
        <p:spPr>
          <a:xfrm>
            <a:off x="133350" y="253912"/>
            <a:ext cx="2563874" cy="28212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Дряхлым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инвалидом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лишённые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верхушек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забиты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остановившийся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маятник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заросший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заглохший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плесень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паутина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пыль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навоз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гниль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прореха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1600" b="1" i="1" dirty="0" smtClean="0">
                <a:solidFill>
                  <a:srgbClr val="0070C0"/>
                </a:solidFill>
              </a:rPr>
              <a:t> </a:t>
            </a:r>
            <a:endParaRPr b="1" i="1">
              <a:solidFill>
                <a:srgbClr val="0070C0"/>
              </a:solidFill>
            </a:endParaRPr>
          </a:p>
        </p:txBody>
      </p:sp>
      <p:pic>
        <p:nvPicPr>
          <p:cNvPr id="154" name="Shape 1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90883" y="575319"/>
            <a:ext cx="2724092" cy="252665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 txBox="1"/>
          <p:nvPr/>
        </p:nvSpPr>
        <p:spPr>
          <a:xfrm>
            <a:off x="295216" y="157736"/>
            <a:ext cx="5128748" cy="37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8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Назовите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данного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героя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дайте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ему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характеристику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156" name="Shape 156"/>
          <p:cNvSpPr txBox="1"/>
          <p:nvPr/>
        </p:nvSpPr>
        <p:spPr>
          <a:xfrm>
            <a:off x="3209864" y="2719226"/>
            <a:ext cx="1724260" cy="341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800"/>
            </a:pPr>
            <a:r>
              <a:rPr lang="en-US" sz="1800" b="1" i="1" dirty="0" err="1">
                <a:latin typeface="Times New Roman"/>
                <a:ea typeface="Times New Roman"/>
                <a:cs typeface="Times New Roman"/>
                <a:sym typeface="Times New Roman"/>
              </a:rPr>
              <a:t>Плюшкин</a:t>
            </a:r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-1" y="0"/>
            <a:ext cx="5764213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Shape 1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116" y="666750"/>
            <a:ext cx="1889759" cy="2467685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 txBox="1"/>
          <p:nvPr/>
        </p:nvSpPr>
        <p:spPr>
          <a:xfrm>
            <a:off x="1446620" y="0"/>
            <a:ext cx="2363380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Плюшкин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4" name="Shape 164"/>
          <p:cNvSpPr txBox="1"/>
          <p:nvPr/>
        </p:nvSpPr>
        <p:spPr>
          <a:xfrm>
            <a:off x="1895493" y="1804113"/>
            <a:ext cx="3586621" cy="10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Самое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печальное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мрачное</a:t>
            </a:r>
            <a:r>
              <a:rPr lang="en-US" sz="18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место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– </a:t>
            </a: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некогда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богатое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имение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помещика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Плюшкина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разоренное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патологической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скупостью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хозяина</a:t>
            </a:r>
            <a:r>
              <a:rPr lang="en-US" sz="18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endParaRPr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5" name="Shape 165"/>
          <p:cNvSpPr txBox="1"/>
          <p:nvPr/>
        </p:nvSpPr>
        <p:spPr>
          <a:xfrm>
            <a:off x="2140649" y="456559"/>
            <a:ext cx="3404489" cy="10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Время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остановилось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для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этого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человека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потерявшего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нормальный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облик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и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превратившегося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 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прореху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человечестве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».</a:t>
            </a:r>
            <a:endParaRPr sz="18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Shape 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76700" y="542924"/>
            <a:ext cx="1552575" cy="2000251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Shape 32"/>
          <p:cNvSpPr txBox="1"/>
          <p:nvPr/>
        </p:nvSpPr>
        <p:spPr>
          <a:xfrm>
            <a:off x="-341249" y="2507999"/>
            <a:ext cx="3353451" cy="53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endParaRPr sz="1200">
              <a:solidFill>
                <a:schemeClr val="dk1"/>
              </a:solidFill>
            </a:endParaRPr>
          </a:p>
        </p:txBody>
      </p:sp>
      <p:sp>
        <p:nvSpPr>
          <p:cNvPr id="33" name="Shape 33"/>
          <p:cNvSpPr txBox="1"/>
          <p:nvPr/>
        </p:nvSpPr>
        <p:spPr>
          <a:xfrm>
            <a:off x="201320" y="1134973"/>
            <a:ext cx="3837280" cy="907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just">
              <a:buClr>
                <a:schemeClr val="dk1"/>
              </a:buClr>
              <a:buSzPts val="2400"/>
            </a:pPr>
            <a:r>
              <a:rPr lang="ru-RU" sz="2400" i="1" dirty="0" smtClean="0">
                <a:solidFill>
                  <a:schemeClr val="dk1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      </a:t>
            </a:r>
            <a:r>
              <a:rPr lang="en-US" sz="2400" i="1" dirty="0" err="1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Гоголь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смеша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и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смеясь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невидимо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плакал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оттого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что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в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его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сатиры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улеглась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вся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бесконечная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Русь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своею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отрицательною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стороною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со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своею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плотью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кровью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и </a:t>
            </a:r>
            <a:r>
              <a:rPr lang="en-US" sz="24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дыханием</a:t>
            </a:r>
            <a:r>
              <a:rPr lang="en-US" sz="24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. </a:t>
            </a:r>
            <a:endParaRPr sz="24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buClr>
                <a:schemeClr val="dk1"/>
              </a:buClr>
              <a:buSzPts val="2400"/>
            </a:pPr>
            <a:r>
              <a:rPr lang="en-US" sz="1600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И.А.Гончаров</a:t>
            </a:r>
            <a:r>
              <a:rPr lang="ru-RU" sz="1600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193664"/>
            <a:ext cx="5489594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Shape 1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8581" y="583719"/>
            <a:ext cx="2110269" cy="252151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Shape 171"/>
          <p:cNvSpPr txBox="1"/>
          <p:nvPr/>
        </p:nvSpPr>
        <p:spPr>
          <a:xfrm>
            <a:off x="158115" y="0"/>
            <a:ext cx="4823460" cy="25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Плюшкин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у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сундука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2" name="Shape 172"/>
          <p:cNvSpPr txBox="1"/>
          <p:nvPr/>
        </p:nvSpPr>
        <p:spPr>
          <a:xfrm>
            <a:off x="2247901" y="631760"/>
            <a:ext cx="3362324" cy="2444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середины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потолка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висела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люстра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в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холстинном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мешке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от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пыли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сделавшаяся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похожею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шелковый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кокон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в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котором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сидит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червяк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В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углу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комнаты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была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навалена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куча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того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что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погрубее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и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что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недостойно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лежать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столах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».</a:t>
            </a:r>
            <a:endParaRPr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hape 177"/>
          <p:cNvSpPr txBox="1">
            <a:spLocks noGrp="1"/>
          </p:cNvSpPr>
          <p:nvPr>
            <p:ph type="title"/>
          </p:nvPr>
        </p:nvSpPr>
        <p:spPr>
          <a:xfrm>
            <a:off x="200026" y="1266184"/>
            <a:ext cx="3419474" cy="1294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just">
              <a:buClr>
                <a:schemeClr val="dk1"/>
              </a:buClr>
              <a:buSzPts val="2800"/>
            </a:pP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Вот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они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опустившиеся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пугающие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образы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Гоголя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Вспомните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определяющие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детали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портрета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быта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поме</a:t>
            </a:r>
            <a:r>
              <a:rPr lang="ru-RU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US" sz="18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щиков</a:t>
            </a:r>
            <a:r>
              <a:rPr lang="en-US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тексту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поэмы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Посмотрите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ещё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них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глазами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иллюстратора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</a:t>
            </a:r>
            <a:r>
              <a:rPr lang="en-US" sz="18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</a:t>
            </a:r>
            <a:r>
              <a:rPr lang="ru-RU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</a:t>
            </a:r>
            <a:r>
              <a:rPr lang="en-US" sz="18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ветьте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чём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по-вашему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удача</a:t>
            </a:r>
            <a:r>
              <a:rPr lang="en-US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художника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b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pic>
        <p:nvPicPr>
          <p:cNvPr id="178" name="Shape 1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6643" y="483937"/>
            <a:ext cx="2147570" cy="23068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227382" y="171846"/>
            <a:ext cx="3153993" cy="2930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Этот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персонаж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всё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время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меняется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зависимости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того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с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кем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данный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момент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разговаривает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 с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Маниловым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сюсюкает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с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Ноздрёвым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хамит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«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тыкает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», с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Коробочкой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коверкает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слова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с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Собакевичем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рыкает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Хотя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есть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у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него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дифференцирующие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его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авторские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слова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b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толст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тонок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говорит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громко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,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тихо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»,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есть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приспосабливается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всем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400" i="1">
              <a:solidFill>
                <a:srgbClr val="0070C0"/>
              </a:solidFill>
            </a:endParaRPr>
          </a:p>
        </p:txBody>
      </p:sp>
      <p:pic>
        <p:nvPicPr>
          <p:cNvPr id="184" name="Shape 1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36438" y="190500"/>
            <a:ext cx="2264261" cy="2800350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Shape 185"/>
          <p:cNvSpPr txBox="1"/>
          <p:nvPr/>
        </p:nvSpPr>
        <p:spPr>
          <a:xfrm>
            <a:off x="3593770" y="2590389"/>
            <a:ext cx="1724260" cy="341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800"/>
            </a:pPr>
            <a:r>
              <a:rPr lang="en-US" sz="1800" b="1" i="1" dirty="0" err="1">
                <a:latin typeface="Times New Roman"/>
                <a:ea typeface="Times New Roman"/>
                <a:cs typeface="Times New Roman"/>
                <a:sym typeface="Times New Roman"/>
              </a:rPr>
              <a:t>Чичиков</a:t>
            </a:r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Shape 1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5250" y="593244"/>
            <a:ext cx="1680279" cy="2511906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Shape 192"/>
          <p:cNvSpPr txBox="1"/>
          <p:nvPr/>
        </p:nvSpPr>
        <p:spPr>
          <a:xfrm>
            <a:off x="0" y="0"/>
            <a:ext cx="5924550" cy="196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Павел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Иванович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Чичиков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3" name="Shape 193"/>
          <p:cNvSpPr txBox="1"/>
          <p:nvPr/>
        </p:nvSpPr>
        <p:spPr>
          <a:xfrm>
            <a:off x="114300" y="603501"/>
            <a:ext cx="3629025" cy="1358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детства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научившийся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«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копить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копейку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»,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Чичиков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наделен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всеми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необходимыми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качествами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антигероя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Внешняя безликость, хамелеонство, способность к перевоплощению в зависимости от обстоятельств. Он бездуховен, одержим лишь одной идеей – стать «миллионщиком», обрести покой и достаток.</a:t>
            </a:r>
            <a:endParaRPr lang="ru-RU" sz="16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dk1"/>
              </a:buClr>
              <a:buSzPts val="2600"/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" name="Shape 194"/>
          <p:cNvSpPr txBox="1"/>
          <p:nvPr/>
        </p:nvSpPr>
        <p:spPr>
          <a:xfrm>
            <a:off x="219075" y="1667196"/>
            <a:ext cx="3705225" cy="794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600"/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 txBox="1">
            <a:spLocks noGrp="1"/>
          </p:cNvSpPr>
          <p:nvPr>
            <p:ph type="title"/>
          </p:nvPr>
        </p:nvSpPr>
        <p:spPr>
          <a:xfrm>
            <a:off x="113083" y="2309150"/>
            <a:ext cx="5651130" cy="8257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l">
              <a:lnSpc>
                <a:spcPts val="1500"/>
              </a:lnSpc>
              <a:buClr>
                <a:schemeClr val="dk1"/>
              </a:buClr>
              <a:buSzPts val="400"/>
            </a:pPr>
            <a:r>
              <a:rPr lang="en-US" sz="1600" b="1" i="1" dirty="0" err="1" smtClean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Чичиков</a:t>
            </a:r>
            <a:r>
              <a:rPr lang="en-US" sz="1600" dirty="0" smtClean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человек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богатых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неисчерпаемых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возможностей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который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его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задатками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психолога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мог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стать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незаменимым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любой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сфере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деятельности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600" i="1">
              <a:solidFill>
                <a:srgbClr val="0070C0"/>
              </a:solidFill>
            </a:endParaRPr>
          </a:p>
        </p:txBody>
      </p:sp>
      <p:sp>
        <p:nvSpPr>
          <p:cNvPr id="200" name="Shape 200"/>
          <p:cNvSpPr txBox="1"/>
          <p:nvPr/>
        </p:nvSpPr>
        <p:spPr>
          <a:xfrm>
            <a:off x="-4104" y="72022"/>
            <a:ext cx="5768317" cy="649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уходя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оксюморона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заключённого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названии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endParaRPr lang="ru-RU" sz="1600" b="1" dirty="0" smtClean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6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Мёртвые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души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»,-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скажите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кто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УМЕР в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каждом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них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b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600" b="1">
              <a:solidFill>
                <a:srgbClr val="0070C0"/>
              </a:solidFill>
            </a:endParaRPr>
          </a:p>
        </p:txBody>
      </p:sp>
      <p:sp>
        <p:nvSpPr>
          <p:cNvPr id="201" name="Shape 201"/>
          <p:cNvSpPr txBox="1"/>
          <p:nvPr/>
        </p:nvSpPr>
        <p:spPr>
          <a:xfrm>
            <a:off x="98384" y="590703"/>
            <a:ext cx="4861367" cy="375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>
              <a:buClr>
                <a:srgbClr val="FFFF66"/>
              </a:buClr>
              <a:buSzPts val="2800"/>
            </a:pPr>
            <a:r>
              <a:rPr lang="en-US" sz="1600" b="1" i="1" dirty="0" err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Манилов</a:t>
            </a:r>
            <a:r>
              <a:rPr lang="en-US" sz="1600" dirty="0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миротворец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6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дипломат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r>
              <a:rPr lang="en-US" sz="1600" i="1" dirty="0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-US" sz="1600" i="1" dirty="0">
                <a:solidFill>
                  <a:srgbClr val="0070C0"/>
                </a:solidFill>
                <a:latin typeface="Tahoma"/>
                <a:ea typeface="Tahoma"/>
                <a:cs typeface="Tahoma"/>
                <a:sym typeface="Tahoma"/>
              </a:rPr>
            </a:br>
            <a:endParaRPr sz="1600" i="1">
              <a:solidFill>
                <a:srgbClr val="0070C0"/>
              </a:solidFill>
            </a:endParaRPr>
          </a:p>
        </p:txBody>
      </p:sp>
      <p:sp>
        <p:nvSpPr>
          <p:cNvPr id="202" name="Shape 202"/>
          <p:cNvSpPr txBox="1"/>
          <p:nvPr/>
        </p:nvSpPr>
        <p:spPr>
          <a:xfrm>
            <a:off x="126322" y="825581"/>
            <a:ext cx="5765213" cy="649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>
              <a:lnSpc>
                <a:spcPts val="1700"/>
              </a:lnSpc>
              <a:buClr>
                <a:srgbClr val="FFFF66"/>
              </a:buClr>
              <a:buSzPts val="2800"/>
            </a:pPr>
            <a:r>
              <a:rPr lang="en-US" sz="1600" b="1" i="1" dirty="0" err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Ноздрёв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человек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который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может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горы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свернуть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если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его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энергию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направить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нужное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русло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r>
              <a:rPr lang="en-US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8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>
              <a:solidFill>
                <a:schemeClr val="tx1"/>
              </a:solidFill>
            </a:endParaRPr>
          </a:p>
        </p:txBody>
      </p:sp>
      <p:sp>
        <p:nvSpPr>
          <p:cNvPr id="203" name="Shape 203"/>
          <p:cNvSpPr txBox="1"/>
          <p:nvPr/>
        </p:nvSpPr>
        <p:spPr>
          <a:xfrm>
            <a:off x="108959" y="1321756"/>
            <a:ext cx="5765213" cy="577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>
              <a:lnSpc>
                <a:spcPts val="1600"/>
              </a:lnSpc>
              <a:buClr>
                <a:srgbClr val="FFFF66"/>
              </a:buClr>
              <a:buSzPts val="2800"/>
            </a:pPr>
            <a:r>
              <a:rPr lang="en-US" sz="1600" b="1" i="1" dirty="0" err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Собакевич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умный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хозяйственник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лучшем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смысле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этого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слова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опора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общества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  <a:t/>
            </a:r>
            <a:br>
              <a:rPr lang="en-US" sz="1200" dirty="0">
                <a:solidFill>
                  <a:schemeClr val="tx1"/>
                </a:solidFill>
                <a:latin typeface="Tahoma"/>
                <a:ea typeface="Tahoma"/>
                <a:cs typeface="Tahoma"/>
                <a:sym typeface="Tahoma"/>
              </a:rPr>
            </a:br>
            <a:endParaRPr>
              <a:solidFill>
                <a:schemeClr val="tx1"/>
              </a:solidFill>
            </a:endParaRPr>
          </a:p>
        </p:txBody>
      </p:sp>
      <p:sp>
        <p:nvSpPr>
          <p:cNvPr id="204" name="Shape 204"/>
          <p:cNvSpPr txBox="1"/>
          <p:nvPr/>
        </p:nvSpPr>
        <p:spPr>
          <a:xfrm>
            <a:off x="121535" y="1752592"/>
            <a:ext cx="5128748" cy="649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>
              <a:lnSpc>
                <a:spcPts val="1600"/>
              </a:lnSpc>
              <a:buClr>
                <a:srgbClr val="FFFF66"/>
              </a:buClr>
              <a:buSzPts val="2800"/>
            </a:pPr>
            <a:r>
              <a:rPr lang="en-US" sz="1600" b="1" i="1" dirty="0" err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Коробочка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просто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хлебосольная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добросердечная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сердобольная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русская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женщина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r>
              <a:rPr lang="en-U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600"/>
          </a:p>
        </p:txBody>
      </p:sp>
      <p:sp>
        <p:nvSpPr>
          <p:cNvPr id="205" name="Shape 205"/>
          <p:cNvSpPr txBox="1"/>
          <p:nvPr/>
        </p:nvSpPr>
        <p:spPr>
          <a:xfrm>
            <a:off x="126092" y="2121442"/>
            <a:ext cx="5638121" cy="245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>
              <a:buClr>
                <a:srgbClr val="FFFF66"/>
              </a:buClr>
              <a:buSzPts val="2800"/>
            </a:pPr>
            <a:r>
              <a:rPr lang="en-US" sz="1600" b="1" i="1" dirty="0" err="1">
                <a:solidFill>
                  <a:srgbClr val="C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Плюшкин</a:t>
            </a:r>
            <a:r>
              <a:rPr lang="en-US" sz="1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интеллигент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глава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большой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дружной</a:t>
            </a:r>
            <a:r>
              <a:rPr lang="en-US" sz="1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семьи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 i="1">
              <a:solidFill>
                <a:srgbClr val="0070C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1" y="0"/>
            <a:ext cx="5764213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title"/>
          </p:nvPr>
        </p:nvSpPr>
        <p:spPr>
          <a:xfrm>
            <a:off x="194624" y="613239"/>
            <a:ext cx="5414958" cy="1798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>
              <a:buClr>
                <a:schemeClr val="dk1"/>
              </a:buClr>
              <a:buSzPts val="4000"/>
            </a:pP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почему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всё-таки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Гоголь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показал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помещиков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худших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сторон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r>
              <a:rPr lang="en-US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2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6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Есть</a:t>
            </a:r>
            <a:r>
              <a:rPr lang="en-US" sz="26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сегодня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такие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люди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может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они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говоря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языком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писателя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«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повымерли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 </a:t>
            </a:r>
            <a:r>
              <a:rPr lang="en-US" sz="26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давно</a:t>
            </a:r>
            <a:r>
              <a:rPr lang="en-US" sz="26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i="1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/>
        </p:nvSpPr>
        <p:spPr>
          <a:xfrm>
            <a:off x="158117" y="362041"/>
            <a:ext cx="5493014" cy="2793425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endParaRPr sz="1200">
              <a:solidFill>
                <a:schemeClr val="dk1"/>
              </a:solidFill>
            </a:endParaRPr>
          </a:p>
        </p:txBody>
      </p:sp>
      <p:cxnSp>
        <p:nvCxnSpPr>
          <p:cNvPr id="216" name="Shape 216"/>
          <p:cNvCxnSpPr/>
          <p:nvPr/>
        </p:nvCxnSpPr>
        <p:spPr>
          <a:xfrm>
            <a:off x="158117" y="1758378"/>
            <a:ext cx="5493014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17" name="Shape 217"/>
          <p:cNvSpPr/>
          <p:nvPr/>
        </p:nvSpPr>
        <p:spPr>
          <a:xfrm>
            <a:off x="2337709" y="1418120"/>
            <a:ext cx="1522448" cy="647468"/>
          </a:xfrm>
          <a:prstGeom prst="ellipse">
            <a:avLst/>
          </a:prstGeom>
          <a:solidFill>
            <a:srgbClr val="3366FF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600"/>
            </a:pPr>
            <a:r>
              <a:rPr lang="en-US" sz="1700" b="1" dirty="0" err="1">
                <a:solidFill>
                  <a:srgbClr val="FFFF0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Чичиков</a:t>
            </a:r>
            <a:endParaRPr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385282" y="1281416"/>
            <a:ext cx="1316196" cy="409362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200"/>
            </a:pPr>
            <a:r>
              <a:rPr lang="en-US" sz="1400" b="1" dirty="0" err="1">
                <a:latin typeface="Comic Sans MS"/>
                <a:ea typeface="Comic Sans MS"/>
                <a:cs typeface="Comic Sans MS"/>
                <a:sym typeface="Comic Sans MS"/>
              </a:rPr>
              <a:t>Манилов</a:t>
            </a:r>
            <a:endParaRPr/>
          </a:p>
        </p:txBody>
      </p:sp>
      <p:sp>
        <p:nvSpPr>
          <p:cNvPr id="219" name="Shape 219"/>
          <p:cNvSpPr/>
          <p:nvPr/>
        </p:nvSpPr>
        <p:spPr>
          <a:xfrm>
            <a:off x="930680" y="770652"/>
            <a:ext cx="1528939" cy="409362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200"/>
            </a:pPr>
            <a:r>
              <a:rPr lang="en-US" sz="1400" b="1" dirty="0" err="1">
                <a:latin typeface="Comic Sans MS"/>
                <a:ea typeface="Comic Sans MS"/>
                <a:cs typeface="Comic Sans MS"/>
                <a:sym typeface="Comic Sans MS"/>
              </a:rPr>
              <a:t>Коробочка</a:t>
            </a:r>
            <a:endParaRPr/>
          </a:p>
        </p:txBody>
      </p:sp>
      <p:sp>
        <p:nvSpPr>
          <p:cNvPr id="220" name="Shape 220"/>
          <p:cNvSpPr/>
          <p:nvPr/>
        </p:nvSpPr>
        <p:spPr>
          <a:xfrm>
            <a:off x="2382742" y="464194"/>
            <a:ext cx="1205410" cy="409362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200"/>
            </a:pPr>
            <a:r>
              <a:rPr lang="en-US" sz="1400" b="1" dirty="0" err="1">
                <a:latin typeface="Comic Sans MS"/>
                <a:ea typeface="Comic Sans MS"/>
                <a:cs typeface="Comic Sans MS"/>
                <a:sym typeface="Comic Sans MS"/>
              </a:rPr>
              <a:t>Ноздрев</a:t>
            </a:r>
            <a:endParaRPr/>
          </a:p>
        </p:txBody>
      </p:sp>
      <p:sp>
        <p:nvSpPr>
          <p:cNvPr id="221" name="Shape 221"/>
          <p:cNvSpPr/>
          <p:nvPr/>
        </p:nvSpPr>
        <p:spPr>
          <a:xfrm>
            <a:off x="3536067" y="770652"/>
            <a:ext cx="1562582" cy="409362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200"/>
            </a:pPr>
            <a:r>
              <a:rPr lang="en-US" sz="1400" b="1" dirty="0" err="1">
                <a:latin typeface="Comic Sans MS"/>
                <a:ea typeface="Comic Sans MS"/>
                <a:cs typeface="Comic Sans MS"/>
                <a:sym typeface="Comic Sans MS"/>
              </a:rPr>
              <a:t>Собакевич</a:t>
            </a:r>
            <a:endParaRPr/>
          </a:p>
        </p:txBody>
      </p:sp>
      <p:sp>
        <p:nvSpPr>
          <p:cNvPr id="222" name="Shape 222"/>
          <p:cNvSpPr/>
          <p:nvPr/>
        </p:nvSpPr>
        <p:spPr>
          <a:xfrm>
            <a:off x="4056927" y="1281416"/>
            <a:ext cx="1487346" cy="409362"/>
          </a:xfrm>
          <a:prstGeom prst="ellipse">
            <a:avLst/>
          </a:prstGeom>
          <a:solidFill>
            <a:srgbClr val="FFFF99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200"/>
            </a:pPr>
            <a:r>
              <a:rPr lang="en-US" sz="1400" b="1" dirty="0" err="1">
                <a:latin typeface="Comic Sans MS"/>
                <a:ea typeface="Comic Sans MS"/>
                <a:cs typeface="Comic Sans MS"/>
                <a:sym typeface="Comic Sans MS"/>
              </a:rPr>
              <a:t>Плюшкин</a:t>
            </a:r>
            <a:endParaRPr/>
          </a:p>
        </p:txBody>
      </p:sp>
      <p:sp>
        <p:nvSpPr>
          <p:cNvPr id="223" name="Shape 223"/>
          <p:cNvSpPr/>
          <p:nvPr/>
        </p:nvSpPr>
        <p:spPr>
          <a:xfrm>
            <a:off x="289367" y="1928884"/>
            <a:ext cx="1637818" cy="40936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200"/>
            </a:pPr>
            <a:r>
              <a:rPr lang="en-US" sz="1400" b="1" dirty="0" err="1">
                <a:latin typeface="Comic Sans MS"/>
                <a:ea typeface="Comic Sans MS"/>
                <a:cs typeface="Comic Sans MS"/>
                <a:sym typeface="Comic Sans MS"/>
              </a:rPr>
              <a:t>Губернатор</a:t>
            </a:r>
            <a:endParaRPr/>
          </a:p>
        </p:txBody>
      </p:sp>
      <p:sp>
        <p:nvSpPr>
          <p:cNvPr id="224" name="Shape 224"/>
          <p:cNvSpPr/>
          <p:nvPr/>
        </p:nvSpPr>
        <p:spPr>
          <a:xfrm>
            <a:off x="4016415" y="1928884"/>
            <a:ext cx="1527858" cy="409362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200"/>
            </a:pPr>
            <a:r>
              <a:rPr lang="en-US" sz="1400" b="1" dirty="0" err="1">
                <a:latin typeface="Comic Sans MS"/>
                <a:ea typeface="Comic Sans MS"/>
                <a:cs typeface="Comic Sans MS"/>
                <a:sym typeface="Comic Sans MS"/>
              </a:rPr>
              <a:t>Прокурор</a:t>
            </a:r>
            <a:endParaRPr/>
          </a:p>
        </p:txBody>
      </p:sp>
      <p:sp>
        <p:nvSpPr>
          <p:cNvPr id="225" name="Shape 225"/>
          <p:cNvSpPr/>
          <p:nvPr/>
        </p:nvSpPr>
        <p:spPr>
          <a:xfrm>
            <a:off x="2893672" y="2440398"/>
            <a:ext cx="2054506" cy="442411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200"/>
            </a:pPr>
            <a:r>
              <a:rPr lang="en-US" sz="1400" b="1" dirty="0" err="1">
                <a:latin typeface="Comic Sans MS"/>
                <a:ea typeface="Comic Sans MS"/>
                <a:cs typeface="Comic Sans MS"/>
                <a:sym typeface="Comic Sans MS"/>
              </a:rPr>
              <a:t>Полицмейстер</a:t>
            </a:r>
            <a:endParaRPr/>
          </a:p>
        </p:txBody>
      </p:sp>
      <p:sp>
        <p:nvSpPr>
          <p:cNvPr id="227" name="Shape 227"/>
          <p:cNvSpPr/>
          <p:nvPr/>
        </p:nvSpPr>
        <p:spPr>
          <a:xfrm>
            <a:off x="868101" y="2440398"/>
            <a:ext cx="1968973" cy="442411"/>
          </a:xfrm>
          <a:prstGeom prst="ellipse">
            <a:avLst/>
          </a:prstGeom>
          <a:solidFill>
            <a:srgbClr val="CCFFC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200"/>
            </a:pPr>
            <a:r>
              <a:rPr lang="en-US" sz="1400" b="1" dirty="0" err="1">
                <a:latin typeface="Comic Sans MS"/>
                <a:ea typeface="Comic Sans MS"/>
                <a:cs typeface="Comic Sans MS"/>
                <a:sym typeface="Comic Sans MS"/>
              </a:rPr>
              <a:t>Почтмейстер</a:t>
            </a:r>
            <a:endParaRPr/>
          </a:p>
        </p:txBody>
      </p:sp>
      <p:sp>
        <p:nvSpPr>
          <p:cNvPr id="228" name="Shape 228"/>
          <p:cNvSpPr txBox="1"/>
          <p:nvPr/>
        </p:nvSpPr>
        <p:spPr>
          <a:xfrm>
            <a:off x="1980232" y="921775"/>
            <a:ext cx="1906393" cy="36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200"/>
            </a:pPr>
            <a:r>
              <a:rPr lang="en-US" sz="14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Помещики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деревенские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жители</a:t>
            </a:r>
            <a:endParaRPr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9" name="Shape 229"/>
          <p:cNvSpPr txBox="1"/>
          <p:nvPr/>
        </p:nvSpPr>
        <p:spPr>
          <a:xfrm>
            <a:off x="1945507" y="1996139"/>
            <a:ext cx="1906393" cy="3605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200"/>
            </a:pPr>
            <a:r>
              <a:rPr lang="en-US" sz="14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Чиновники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городские</a:t>
            </a:r>
            <a:r>
              <a:rPr lang="en-US" sz="14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4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жители</a:t>
            </a:r>
            <a:endParaRPr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Shape 226"/>
          <p:cNvSpPr txBox="1"/>
          <p:nvPr/>
        </p:nvSpPr>
        <p:spPr>
          <a:xfrm>
            <a:off x="247650" y="0"/>
            <a:ext cx="5295900" cy="25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0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Система</a:t>
            </a:r>
            <a:r>
              <a:rPr lang="en-US" sz="30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образов</a:t>
            </a:r>
            <a:r>
              <a:rPr lang="en-US" sz="30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поэмы</a:t>
            </a:r>
            <a:endParaRPr sz="30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Shape 2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3939" y="584522"/>
            <a:ext cx="2026951" cy="2505919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Shape 235"/>
          <p:cNvSpPr txBox="1"/>
          <p:nvPr/>
        </p:nvSpPr>
        <p:spPr>
          <a:xfrm>
            <a:off x="1059083" y="0"/>
            <a:ext cx="3049929" cy="25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Губернатор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6" name="Shape 236"/>
          <p:cNvSpPr txBox="1"/>
          <p:nvPr/>
        </p:nvSpPr>
        <p:spPr>
          <a:xfrm>
            <a:off x="98385" y="618874"/>
            <a:ext cx="3524490" cy="2625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Управители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города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единодушны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только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стремлении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широко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пожить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счет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сумм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нежно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любимого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ими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отечества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».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Чиновники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грабят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и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государство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endParaRPr lang="ru-RU" sz="16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просителей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Казнокрадство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взяточничество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грабеж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населения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–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явления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повседневные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вполне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закономерные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Ни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одна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просьба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lang="ru-RU" sz="16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рассматривается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без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взятки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endParaRPr sz="16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Shape 2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6276" y="572947"/>
            <a:ext cx="2203385" cy="2570944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Shape 242"/>
          <p:cNvSpPr txBox="1"/>
          <p:nvPr/>
        </p:nvSpPr>
        <p:spPr>
          <a:xfrm>
            <a:off x="0" y="89384"/>
            <a:ext cx="5694744" cy="476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Иван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Антонович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</a:t>
            </a:r>
            <a:r>
              <a:rPr lang="en-US" sz="2400" b="1" dirty="0" err="1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кувшинное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рыло</a:t>
            </a:r>
            <a:r>
              <a:rPr lang="en-US" sz="24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 </a:t>
            </a:r>
            <a:r>
              <a:rPr lang="en-US" sz="2000" b="1" dirty="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                     </a:t>
            </a:r>
            <a:endParaRPr/>
          </a:p>
        </p:txBody>
      </p:sp>
      <p:sp>
        <p:nvSpPr>
          <p:cNvPr id="243" name="Shape 243"/>
          <p:cNvSpPr txBox="1"/>
          <p:nvPr/>
        </p:nvSpPr>
        <p:spPr>
          <a:xfrm>
            <a:off x="2361235" y="668500"/>
            <a:ext cx="3262223" cy="22067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Все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чиновники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начиная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lang="ru-RU" sz="18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3000"/>
            </a:pP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мелкого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чиновника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губернского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города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endParaRPr lang="ru-RU" sz="18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3000"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заканчивая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вельможей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раскрывают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одну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ту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же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закономерность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: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страже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законности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стоят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мошенники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бездушные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люди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endParaRPr sz="18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 txBox="1"/>
          <p:nvPr/>
        </p:nvSpPr>
        <p:spPr>
          <a:xfrm>
            <a:off x="370390" y="0"/>
            <a:ext cx="5139159" cy="25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Губернское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общество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9" name="Shape 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6548" y="630821"/>
            <a:ext cx="2292992" cy="1869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Shape 2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5372" y="688694"/>
            <a:ext cx="2178592" cy="1863524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Shape 251"/>
          <p:cNvSpPr txBox="1"/>
          <p:nvPr/>
        </p:nvSpPr>
        <p:spPr>
          <a:xfrm>
            <a:off x="118868" y="2579945"/>
            <a:ext cx="5446981" cy="4476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соотносятся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поэме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Гоголя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злободневное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lang="ru-RU" sz="18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 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вечное</a:t>
            </a:r>
            <a:r>
              <a:rPr lang="en-US" sz="18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история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современность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?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Shape 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115" y="225337"/>
            <a:ext cx="1937385" cy="2704042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Shape 40"/>
          <p:cNvSpPr txBox="1"/>
          <p:nvPr/>
        </p:nvSpPr>
        <p:spPr>
          <a:xfrm>
            <a:off x="2028826" y="165169"/>
            <a:ext cx="3582988" cy="3232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700"/>
            </a:pP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Обложка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«</a:t>
            </a:r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ё</a:t>
            </a:r>
            <a:r>
              <a:rPr lang="en-US" sz="1600" b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ртвых</a:t>
            </a:r>
            <a:r>
              <a:rPr lang="en-US" sz="16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душ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была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выполнена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в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стиле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гротескного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орнамента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совмещавшего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в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причудливом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сочетании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детали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повседневного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быта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человеческие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головы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черепа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скелеты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что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без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сомнения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соответствовало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самому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гротескному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содержанию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поэмы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и </a:t>
            </a:r>
            <a:r>
              <a:rPr lang="en-US" sz="1600" b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</a:t>
            </a: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</a:t>
            </a:r>
            <a:r>
              <a:rPr lang="en-US" sz="1600" b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давало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говорил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сам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Гоголь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«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кутерьму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суматоху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сбивчивость</a:t>
            </a:r>
            <a:r>
              <a:rPr lang="en-US" sz="16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».</a:t>
            </a:r>
            <a:endParaRPr sz="16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814"/>
              </a:spcBef>
              <a:buClr>
                <a:schemeClr val="dk1"/>
              </a:buClr>
              <a:buSzPts val="2500"/>
            </a:pPr>
            <a:r>
              <a:rPr lang="en-US" sz="1600" b="1" i="1" dirty="0" err="1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Ю.Манн</a:t>
            </a:r>
            <a:r>
              <a:rPr lang="ru-RU" sz="1600" b="1" i="1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Shape 2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4111" y="555584"/>
            <a:ext cx="1952427" cy="2123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Shape 25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20992" y="607672"/>
            <a:ext cx="2129742" cy="1985058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Shape 258"/>
          <p:cNvSpPr txBox="1"/>
          <p:nvPr/>
        </p:nvSpPr>
        <p:spPr>
          <a:xfrm>
            <a:off x="775505" y="0"/>
            <a:ext cx="3929605" cy="25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Дамы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города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NN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9" name="Shape 259"/>
          <p:cNvSpPr txBox="1"/>
          <p:nvPr/>
        </p:nvSpPr>
        <p:spPr>
          <a:xfrm>
            <a:off x="3123" y="2595129"/>
            <a:ext cx="5761090" cy="649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чем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видит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автор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главные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недостатки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своей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эпохи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lang="ru-RU" sz="15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каковы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его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нравственные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рецепты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обращенные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в</a:t>
            </a:r>
            <a:r>
              <a:rPr lang="ru-RU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5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будущее</a:t>
            </a:r>
            <a:r>
              <a:rPr lang="en-US" sz="15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?</a:t>
            </a:r>
            <a:endParaRPr sz="15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Shape 2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317" y="619244"/>
            <a:ext cx="1874369" cy="1574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Shape 2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0728" y="601885"/>
            <a:ext cx="1950006" cy="1516282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Shape 266"/>
          <p:cNvSpPr txBox="1"/>
          <p:nvPr/>
        </p:nvSpPr>
        <p:spPr>
          <a:xfrm>
            <a:off x="1209554" y="0"/>
            <a:ext cx="3374021" cy="588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Народ</a:t>
            </a:r>
            <a:r>
              <a:rPr lang="en-US" sz="3200" b="1" dirty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поэме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7" name="Shape 267"/>
          <p:cNvSpPr txBox="1"/>
          <p:nvPr/>
        </p:nvSpPr>
        <p:spPr>
          <a:xfrm>
            <a:off x="1" y="2099388"/>
            <a:ext cx="5493014" cy="105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Нищета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пьянство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всеобщая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лень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бестолковщина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– </a:t>
            </a:r>
            <a:endParaRPr lang="ru-RU" sz="16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так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выглядит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крепостная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деревня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Мужик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задавлен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endParaRPr lang="ru-RU" sz="16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но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утратил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способности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различать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праведников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endParaRPr lang="ru-RU" sz="16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ru-RU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  </a:t>
            </a:r>
            <a:r>
              <a:rPr lang="en-US" sz="16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</a:t>
            </a:r>
            <a:r>
              <a:rPr lang="en-US" sz="16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небокоптителей</a:t>
            </a:r>
            <a:r>
              <a:rPr lang="en-US" sz="16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».</a:t>
            </a:r>
            <a:endParaRPr sz="16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295215" y="161676"/>
            <a:ext cx="5187792" cy="845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>
              <a:buClr>
                <a:schemeClr val="dk1"/>
              </a:buClr>
              <a:buSzPts val="2800"/>
            </a:pP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чём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главный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урок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Гоголя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вашего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возраста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b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обозначает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слово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пошлость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»? </a:t>
            </a:r>
            <a:b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Какое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слово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является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его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антонимом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b="1" i="1">
              <a:solidFill>
                <a:srgbClr val="0070C0"/>
              </a:solidFill>
            </a:endParaRPr>
          </a:p>
        </p:txBody>
      </p:sp>
      <p:sp>
        <p:nvSpPr>
          <p:cNvPr id="273" name="Shape 273"/>
          <p:cNvSpPr txBox="1"/>
          <p:nvPr/>
        </p:nvSpPr>
        <p:spPr>
          <a:xfrm>
            <a:off x="215725" y="1206929"/>
            <a:ext cx="5310881" cy="152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вынесли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один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самых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важных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уроков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Гоголя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Чтобы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однажды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взглянув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зеркало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endParaRPr b="1" i="1">
              <a:solidFill>
                <a:srgbClr val="0070C0"/>
              </a:solidFill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увидеть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своё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оскотинившееся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лицо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», </a:t>
            </a:r>
            <a:endParaRPr b="1" i="1">
              <a:solidFill>
                <a:srgbClr val="0070C0"/>
              </a:solidFill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надо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много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работать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над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собой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уметь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увидеть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lang="ru-RU" sz="1800" b="1" i="1" dirty="0" smtClean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обыденном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необыкновенное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земном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возвышенное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всеми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силами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стремиться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к </a:t>
            </a:r>
            <a:r>
              <a:rPr lang="en-US" sz="18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нему</a:t>
            </a:r>
            <a:r>
              <a:rPr lang="en-US" sz="18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1" i="1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>
            <a:spLocks noGrp="1"/>
          </p:cNvSpPr>
          <p:nvPr>
            <p:ph type="title"/>
          </p:nvPr>
        </p:nvSpPr>
        <p:spPr>
          <a:xfrm>
            <a:off x="2478451" y="633346"/>
            <a:ext cx="3285762" cy="1186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>
              <a:lnSpc>
                <a:spcPts val="1400"/>
              </a:lnSpc>
              <a:buClr>
                <a:schemeClr val="dk1"/>
              </a:buClr>
              <a:buSzPts val="2400"/>
            </a:pPr>
            <a:r>
              <a:rPr lang="en-US" sz="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4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Забирайте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собою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путь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выходя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мягких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4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юношеских</a:t>
            </a:r>
            <a:r>
              <a:rPr lang="en-US" sz="14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лет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суровое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ожесточающее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мужество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b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забирайте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собою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человеческие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движения</a:t>
            </a:r>
            <a:r>
              <a:rPr lang="en-US" sz="14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lang="ru-RU" sz="14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оставляйте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их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дороге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b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подымете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потом</a:t>
            </a:r>
            <a:r>
              <a:rPr lang="en-US" sz="14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!”</a:t>
            </a:r>
            <a:r>
              <a:rPr lang="en-US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sz="1400"/>
          </a:p>
        </p:txBody>
      </p:sp>
      <p:sp>
        <p:nvSpPr>
          <p:cNvPr id="279" name="Shape 279"/>
          <p:cNvSpPr txBox="1"/>
          <p:nvPr/>
        </p:nvSpPr>
        <p:spPr>
          <a:xfrm>
            <a:off x="2427774" y="1575105"/>
            <a:ext cx="3336439" cy="1669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Какое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значение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имеет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слово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«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мужество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»?</a:t>
            </a:r>
            <a:b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</a:br>
            <a:r>
              <a:rPr lang="en-US" sz="1400" dirty="0" err="1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Не</a:t>
            </a:r>
            <a:r>
              <a:rPr lang="en-US" sz="1400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случайно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Иван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Сергеевич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b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</a:b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Тургенев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писал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: </a:t>
            </a:r>
            <a:b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</a:b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“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Язык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его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до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безумия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неправильный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b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</a:b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приводит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меня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в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восторг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: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живое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400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тело</a:t>
            </a:r>
            <a:r>
              <a:rPr lang="en-US" sz="1400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”.</a:t>
            </a:r>
            <a:endParaRPr sz="1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0" name="Shape 2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117" y="243840"/>
            <a:ext cx="2326004" cy="280947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2720340" y="151130"/>
            <a:ext cx="28797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Есть</a:t>
            </a:r>
            <a:r>
              <a:rPr lang="en-US" sz="14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 </a:t>
            </a:r>
            <a:r>
              <a:rPr lang="en-US" sz="1400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поэме</a:t>
            </a:r>
            <a:r>
              <a:rPr lang="en-US" sz="14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обнадёживающее</a:t>
            </a:r>
            <a:r>
              <a:rPr lang="en-US" sz="14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напутствие</a:t>
            </a:r>
            <a:r>
              <a:rPr lang="en-US" sz="14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и </a:t>
            </a:r>
            <a:r>
              <a:rPr lang="en-US" sz="1400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</a:t>
            </a:r>
            <a:r>
              <a:rPr lang="en-US" sz="14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его</a:t>
            </a:r>
            <a:r>
              <a:rPr lang="en-US" sz="14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знаете</a:t>
            </a:r>
            <a:r>
              <a:rPr lang="en-US" sz="14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5250" y="193664"/>
            <a:ext cx="5588000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/>
          </p:nvPr>
        </p:nvSpPr>
        <p:spPr>
          <a:xfrm>
            <a:off x="204150" y="525780"/>
            <a:ext cx="5401948" cy="2597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>
              <a:buClr>
                <a:schemeClr val="dk1"/>
              </a:buClr>
              <a:buSzPts val="3200"/>
            </a:pPr>
            <a:r>
              <a:rPr lang="en-US" sz="14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Взбутетенить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забранки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загинаешь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пришпандорь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скалдырник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повеликатней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корячиться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корамора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такая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потьма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неавантажная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побратима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с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медом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бочковатость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ребр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незачем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бабиться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во</a:t>
            </a:r>
            <a:r>
              <a:rPr lang="en-US" sz="14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всю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пропалую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субдительный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суперфлю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b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всё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обезьянства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…</a:t>
            </a:r>
            <a:b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4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устах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гениального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писателя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все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эти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слова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разговорные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обороты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речи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явные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грамматические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неправильности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рождают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сказал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В. В.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Стасов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язык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“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неслыханный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своей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естественности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”: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сочный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красочный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1400" b="1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убедительный</a:t>
            </a:r>
            <a:r>
              <a:rPr lang="en-US" sz="1400" b="1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400" b="1" i="1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3290" y="249039"/>
            <a:ext cx="4456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Зачитаем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замашистые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слова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b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которые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мы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собрали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ходе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чтения</a:t>
            </a:r>
            <a:r>
              <a:rPr lang="en-US" sz="1800" b="1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ru-RU" sz="1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title"/>
          </p:nvPr>
        </p:nvSpPr>
        <p:spPr>
          <a:xfrm>
            <a:off x="104172" y="0"/>
            <a:ext cx="5474825" cy="3114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Николай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Васильевич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Гоголь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раз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отмечалось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учеными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–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это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следующая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после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Пушкина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столбовая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веха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пути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нашей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литературы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Без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него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немыслимы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Салтыков-Щедрин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Достоевский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Чехов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Герои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идеи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Гоголя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перекочевали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расселились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писателей-сатириков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начала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XX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века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b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себя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дома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произведения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Зощенко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Ильфа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Петрова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Булгакова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 </a:t>
            </a:r>
            <a: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Хотя</a:t>
            </a:r>
            <a:r>
              <a:rPr lang="en-US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гоголевские</a:t>
            </a:r>
            <a:r>
              <a:rPr lang="en-US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образы</a:t>
            </a:r>
            <a: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претерпели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2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фантастические</a:t>
            </a:r>
            <a: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изменения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суть</a:t>
            </a:r>
            <a: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осталась</a:t>
            </a:r>
            <a: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</a:t>
            </a:r>
            <a:r>
              <a:rPr lang="en-US" sz="12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</a:t>
            </a:r>
            <a:r>
              <a:rPr lang="en-US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2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Дивясь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великому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уму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b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Его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гонят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злословят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b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современники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ему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жизни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памятник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готовят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b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Но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нет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пощады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у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судьбы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Тому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чей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благородный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гений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Стал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обличителем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толпы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b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Её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страстей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12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заблуждений</a:t>
            </a: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b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2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</a:t>
            </a:r>
            <a:r>
              <a:rPr lang="en-US" sz="1200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Н.А.Некрасов</a:t>
            </a:r>
            <a:r>
              <a:rPr lang="ru-RU" sz="12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120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0"/>
            <a:ext cx="5764212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/>
          <p:nvPr/>
        </p:nvSpPr>
        <p:spPr>
          <a:xfrm>
            <a:off x="2339340" y="468945"/>
            <a:ext cx="3291840" cy="1395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ru-RU" sz="2400" b="1" dirty="0" smtClean="0">
                <a:solidFill>
                  <a:schemeClr val="dk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«…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какой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огромный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какой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оригинальный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сюжет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!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</a:p>
          <a:p>
            <a:pPr algn="ctr">
              <a:buClr>
                <a:schemeClr val="dk1"/>
              </a:buClr>
              <a:buSzPts val="3000"/>
            </a:pP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Вся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Русь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в </a:t>
            </a:r>
            <a:r>
              <a:rPr lang="en-US" sz="2400" b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нем</a:t>
            </a:r>
            <a:r>
              <a:rPr lang="en-US" sz="2400" b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!...»</a:t>
            </a:r>
            <a:endParaRPr sz="2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814"/>
              </a:spcBef>
              <a:buClr>
                <a:schemeClr val="dk1"/>
              </a:buClr>
              <a:buSzPts val="2500"/>
            </a:pPr>
            <a:r>
              <a:rPr lang="en-US" sz="24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Н.В.Гоголь</a:t>
            </a:r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. </a:t>
            </a:r>
            <a:endParaRPr sz="2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" name="Shape 2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1289" y="304800"/>
            <a:ext cx="2226631" cy="26060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22238"/>
            <a:ext cx="5764212" cy="677108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Задание для самостоятельного выполнения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1498525" y="917572"/>
            <a:ext cx="4038675" cy="1252907"/>
          </a:xfrm>
          <a:prstGeom prst="rect">
            <a:avLst/>
          </a:prstGeom>
        </p:spPr>
        <p:txBody>
          <a:bodyPr wrap="square" lIns="0" tIns="21590" rIns="0" bIns="0">
            <a:spAutoFit/>
          </a:bodyPr>
          <a:lstStyle/>
          <a:p>
            <a:pPr>
              <a:defRPr/>
            </a:pPr>
            <a:r>
              <a:rPr lang="ru-RU" b="1" i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Дать  письменный  развёрнутый ответ   на   вопрос:   Что   нового </a:t>
            </a:r>
          </a:p>
          <a:p>
            <a:pPr>
              <a:defRPr/>
            </a:pP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внёс  </a:t>
            </a:r>
            <a:r>
              <a:rPr lang="ru-RU" sz="2000" b="1" i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 русскую   </a:t>
            </a:r>
            <a:r>
              <a:rPr lang="ru-RU" sz="20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реалистическую литературу   Н.В.Гоголь?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object 13"/>
          <p:cNvGrpSpPr>
            <a:grpSpLocks/>
          </p:cNvGrpSpPr>
          <p:nvPr/>
        </p:nvGrpSpPr>
        <p:grpSpPr bwMode="auto">
          <a:xfrm>
            <a:off x="175100" y="765169"/>
            <a:ext cx="1209675" cy="1844990"/>
            <a:chOff x="377240" y="1199601"/>
            <a:chExt cx="906780" cy="1354051"/>
          </a:xfrm>
        </p:grpSpPr>
        <p:sp>
          <p:nvSpPr>
            <p:cNvPr id="21514" name="object 14"/>
            <p:cNvSpPr>
              <a:spLocks noChangeArrowheads="1"/>
            </p:cNvSpPr>
            <p:nvPr/>
          </p:nvSpPr>
          <p:spPr bwMode="auto">
            <a:xfrm>
              <a:off x="377240" y="1303972"/>
              <a:ext cx="906780" cy="1249680"/>
            </a:xfrm>
            <a:custGeom>
              <a:avLst/>
              <a:gdLst>
                <a:gd name="T0" fmla="*/ 0 w 906780"/>
                <a:gd name="T1" fmla="*/ 0 h 1249680"/>
                <a:gd name="T2" fmla="*/ 906780 w 906780"/>
                <a:gd name="T3" fmla="*/ 1249680 h 1249680"/>
              </a:gdLst>
              <a:ahLst/>
              <a:cxnLst/>
              <a:rect l="T0" t="T1" r="T2" b="T3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5" name="object 15"/>
            <p:cNvSpPr>
              <a:spLocks noChangeArrowheads="1"/>
            </p:cNvSpPr>
            <p:nvPr/>
          </p:nvSpPr>
          <p:spPr bwMode="auto">
            <a:xfrm>
              <a:off x="698458" y="1199601"/>
              <a:ext cx="492759" cy="1014730"/>
            </a:xfrm>
            <a:custGeom>
              <a:avLst/>
              <a:gdLst>
                <a:gd name="T0" fmla="*/ 0 w 492759"/>
                <a:gd name="T1" fmla="*/ 0 h 1014730"/>
                <a:gd name="T2" fmla="*/ 492759 w 492759"/>
                <a:gd name="T3" fmla="*/ 1014730 h 1014730"/>
              </a:gdLst>
              <a:ahLst/>
              <a:cxnLst/>
              <a:rect l="T0" t="T1" r="T2" b="T3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grpSp>
        <p:nvGrpSpPr>
          <p:cNvPr id="4" name="object 16"/>
          <p:cNvGrpSpPr>
            <a:grpSpLocks/>
          </p:cNvGrpSpPr>
          <p:nvPr/>
        </p:nvGrpSpPr>
        <p:grpSpPr bwMode="auto">
          <a:xfrm>
            <a:off x="2100083" y="2693996"/>
            <a:ext cx="1044575" cy="231775"/>
            <a:chOff x="320975" y="2634669"/>
            <a:chExt cx="1043940" cy="231775"/>
          </a:xfrm>
        </p:grpSpPr>
        <p:sp>
          <p:nvSpPr>
            <p:cNvPr id="21512" name="object 17"/>
            <p:cNvSpPr>
              <a:spLocks noChangeArrowheads="1"/>
            </p:cNvSpPr>
            <p:nvPr/>
          </p:nvSpPr>
          <p:spPr bwMode="auto">
            <a:xfrm>
              <a:off x="320975" y="2634669"/>
              <a:ext cx="1043940" cy="231775"/>
            </a:xfrm>
            <a:custGeom>
              <a:avLst/>
              <a:gdLst>
                <a:gd name="T0" fmla="*/ 0 w 1043940"/>
                <a:gd name="T1" fmla="*/ 0 h 231775"/>
                <a:gd name="T2" fmla="*/ 1043940 w 1043940"/>
                <a:gd name="T3" fmla="*/ 231775 h 231775"/>
              </a:gdLst>
              <a:ahLst/>
              <a:cxnLst/>
              <a:rect l="T0" t="T1" r="T2" b="T3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1513" name="object 18"/>
            <p:cNvSpPr>
              <a:spLocks noChangeArrowheads="1"/>
            </p:cNvSpPr>
            <p:nvPr/>
          </p:nvSpPr>
          <p:spPr bwMode="auto">
            <a:xfrm>
              <a:off x="1053186" y="2712947"/>
              <a:ext cx="257810" cy="153670"/>
            </a:xfrm>
            <a:custGeom>
              <a:avLst/>
              <a:gdLst>
                <a:gd name="T0" fmla="*/ 0 w 257809"/>
                <a:gd name="T1" fmla="*/ 0 h 153669"/>
                <a:gd name="T2" fmla="*/ 257809 w 257809"/>
                <a:gd name="T3" fmla="*/ 153669 h 153669"/>
              </a:gdLst>
              <a:ahLst/>
              <a:cxnLst/>
              <a:rect l="T0" t="T1" r="T2" b="T3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  <a:ln w="9525">
              <a:noFill/>
              <a:miter lim="800000"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1666875" y="693741"/>
            <a:ext cx="3716338" cy="1587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18837" y="2336805"/>
            <a:ext cx="3716338" cy="1588"/>
          </a:xfrm>
          <a:prstGeom prst="line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35256" y="2693995"/>
            <a:ext cx="1006804" cy="230832"/>
          </a:xfrm>
          <a:prstGeom prst="rect">
            <a:avLst/>
          </a:prstGeom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b="1" i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171450" y="129944"/>
            <a:ext cx="5304553" cy="2003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l">
              <a:buClr>
                <a:schemeClr val="dk1"/>
              </a:buClr>
              <a:buSzPts val="3600"/>
            </a:pPr>
            <a:r>
              <a:rPr lang="ru-RU" sz="1600" b="1" u="sng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600" b="1" u="sng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600" u="sng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600" u="sng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ru-RU" sz="1600" u="sng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ru-RU" sz="1600" u="sng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7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7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16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Сатирическая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направленность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поэмы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b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Образы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помещиков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ваш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взгляд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них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b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Уроки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Гоголя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b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«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Замашистый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язык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Гоголя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b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Традиции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Гоголя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и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литературные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21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аналогии</a:t>
            </a:r>
            <a:r>
              <a:rPr lang="en-US" sz="21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i="1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96027" y="0"/>
            <a:ext cx="23599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u="sng" dirty="0" err="1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План</a:t>
            </a:r>
            <a:r>
              <a:rPr lang="en-US" sz="3200" b="1" u="sng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u="sng" dirty="0" err="1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урока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title"/>
          </p:nvPr>
        </p:nvSpPr>
        <p:spPr>
          <a:xfrm>
            <a:off x="2447925" y="930044"/>
            <a:ext cx="3110548" cy="709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Сатира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–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это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уничтожающая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критика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пороков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окружающей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действительности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. В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сущности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смысл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сатиры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Гоголя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заключён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в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эпиграфе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к</a:t>
            </a:r>
            <a:r>
              <a:rPr lang="ru-RU" sz="1800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нашему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ru-RU" sz="1800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800" i="1" dirty="0" err="1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уроку</a:t>
            </a:r>
            <a:r>
              <a:rPr lang="en-US" sz="18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.</a:t>
            </a:r>
            <a:r>
              <a:rPr lang="en-US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6" name="Shape 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5" y="180976"/>
            <a:ext cx="2219325" cy="2276474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 txBox="1"/>
          <p:nvPr/>
        </p:nvSpPr>
        <p:spPr>
          <a:xfrm>
            <a:off x="0" y="2219218"/>
            <a:ext cx="5495864" cy="11589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8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Так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над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чем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же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смеётся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что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критикует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Н.В.Гоголь</a:t>
            </a:r>
            <a:endParaRPr lang="ru-RU" sz="1800" dirty="0" smtClean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algn="ctr">
              <a:buClr>
                <a:schemeClr val="dk1"/>
              </a:buClr>
              <a:buSzPts val="2800"/>
            </a:pPr>
            <a:r>
              <a:rPr lang="en-US" sz="1800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</a:t>
            </a:r>
            <a:r>
              <a:rPr lang="en-US" sz="18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своей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поэме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«</a:t>
            </a:r>
            <a:r>
              <a:rPr lang="en-US" sz="18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Мёртвые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души</a:t>
            </a:r>
            <a:r>
              <a:rPr lang="en-US" sz="1800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»?</a:t>
            </a:r>
            <a:r>
              <a:rPr lang="en-U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6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193664"/>
            <a:ext cx="5429288" cy="2857521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>
            <a:spLocks noGrp="1"/>
          </p:cNvSpPr>
          <p:nvPr>
            <p:ph type="title"/>
          </p:nvPr>
        </p:nvSpPr>
        <p:spPr>
          <a:xfrm>
            <a:off x="161866" y="699696"/>
            <a:ext cx="3076634" cy="1907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Clr>
                <a:schemeClr val="dk2"/>
              </a:buClr>
              <a:buSzPts val="2400"/>
            </a:pPr>
            <a:r>
              <a:rPr lang="en-US" sz="1600" dirty="0"/>
              <a:t/>
            </a:r>
            <a:br>
              <a:rPr lang="en-US" sz="1600" dirty="0"/>
            </a:b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«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Кусочек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яблочка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конфетка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орешек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душенька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ротик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бисерный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чехольчик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сигарка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именины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сердца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извольте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проходить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удостоили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посещением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прелюбезнейший</a:t>
            </a:r>
            <a:r>
              <a:rPr lang="en-US" sz="1800" i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lang="en-US" sz="1800" i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дух</a:t>
            </a:r>
            <a:r>
              <a:rPr lang="en-US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i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наслажденья</a:t>
            </a:r>
            <a:r>
              <a:rPr lang="en-US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»</a:t>
            </a:r>
            <a:r>
              <a:rPr lang="ru-RU" sz="1800" i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i="1">
              <a:solidFill>
                <a:srgbClr val="0070C0"/>
              </a:solidFill>
            </a:endParaRPr>
          </a:p>
        </p:txBody>
      </p:sp>
      <p:pic>
        <p:nvPicPr>
          <p:cNvPr id="63" name="Shape 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7075" y="623497"/>
            <a:ext cx="2362200" cy="237687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Shape 64"/>
          <p:cNvSpPr txBox="1"/>
          <p:nvPr/>
        </p:nvSpPr>
        <p:spPr>
          <a:xfrm>
            <a:off x="295216" y="157736"/>
            <a:ext cx="5128748" cy="37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Назовите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данного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героя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дайте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ему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характеристику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65" name="Shape 65"/>
          <p:cNvSpPr txBox="1"/>
          <p:nvPr/>
        </p:nvSpPr>
        <p:spPr>
          <a:xfrm>
            <a:off x="3845446" y="2614470"/>
            <a:ext cx="1724260" cy="341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800"/>
            </a:pPr>
            <a:r>
              <a:rPr lang="en-US" sz="1800" b="1" i="1" dirty="0" err="1">
                <a:latin typeface="Times New Roman"/>
                <a:ea typeface="Times New Roman"/>
                <a:cs typeface="Times New Roman"/>
                <a:sym typeface="Times New Roman"/>
              </a:rPr>
              <a:t>Манилов</a:t>
            </a:r>
            <a:r>
              <a:rPr lang="en-US" sz="1800" i="1" dirty="0"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800" i="1" dirty="0">
                <a:latin typeface="Times New Roman"/>
                <a:ea typeface="Times New Roman"/>
                <a:cs typeface="Times New Roman"/>
                <a:sym typeface="Times New Roman"/>
              </a:rPr>
            </a:br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-1" y="0"/>
            <a:ext cx="5764213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 txBox="1"/>
          <p:nvPr/>
        </p:nvSpPr>
        <p:spPr>
          <a:xfrm>
            <a:off x="1394931" y="-1"/>
            <a:ext cx="2710344" cy="266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Манилов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Shape 71"/>
          <p:cNvSpPr txBox="1"/>
          <p:nvPr/>
        </p:nvSpPr>
        <p:spPr>
          <a:xfrm>
            <a:off x="129539" y="483225"/>
            <a:ext cx="3004185" cy="1990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lnSpc>
                <a:spcPts val="2200"/>
              </a:lnSpc>
              <a:buClr>
                <a:schemeClr val="dk1"/>
              </a:buClr>
              <a:buSzPts val="3000"/>
            </a:pP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Манилов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природе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добрый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даже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благородный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бесплодно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прожил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в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деревне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endParaRPr lang="ru-RU" sz="2000" b="1" i="1" dirty="0" smtClean="0">
              <a:solidFill>
                <a:srgbClr val="0070C0"/>
              </a:solidFill>
              <a:latin typeface="Times New Roman" pitchFamily="18" charset="0"/>
              <a:ea typeface="Comic Sans MS"/>
              <a:cs typeface="Times New Roman" pitchFamily="18" charset="0"/>
              <a:sym typeface="Comic Sans MS"/>
            </a:endParaRPr>
          </a:p>
          <a:p>
            <a:pPr algn="ctr">
              <a:lnSpc>
                <a:spcPts val="2200"/>
              </a:lnSpc>
              <a:buClr>
                <a:schemeClr val="dk1"/>
              </a:buClr>
              <a:buSzPts val="3000"/>
            </a:pP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ни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грош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никому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не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доставил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пользы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опошлел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сделался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приторным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своею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добротою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…»</a:t>
            </a:r>
            <a:endParaRPr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2" name="Shape 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99772" y="559444"/>
            <a:ext cx="2320696" cy="2564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Shape 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650" y="590550"/>
            <a:ext cx="1762125" cy="142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Shape 7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12319" y="1581150"/>
            <a:ext cx="1621706" cy="1524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Shape 78"/>
          <p:cNvSpPr txBox="1"/>
          <p:nvPr/>
        </p:nvSpPr>
        <p:spPr>
          <a:xfrm>
            <a:off x="1804349" y="0"/>
            <a:ext cx="1837343" cy="259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3200" b="1" dirty="0" err="1">
                <a:solidFill>
                  <a:schemeClr val="bg1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Манилов</a:t>
            </a:r>
            <a:endParaRPr sz="32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Shape 79"/>
          <p:cNvSpPr txBox="1"/>
          <p:nvPr/>
        </p:nvSpPr>
        <p:spPr>
          <a:xfrm>
            <a:off x="0" y="2049141"/>
            <a:ext cx="3994920" cy="692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 algn="ctr">
              <a:buClr>
                <a:schemeClr val="dk1"/>
              </a:buClr>
              <a:buSzPts val="3000"/>
            </a:pP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реагирует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Манилов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на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просьбу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Чичикова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касающуюся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продажи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мертвых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душ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?</a:t>
            </a:r>
            <a:endParaRPr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Shape 80"/>
          <p:cNvSpPr txBox="1"/>
          <p:nvPr/>
        </p:nvSpPr>
        <p:spPr>
          <a:xfrm>
            <a:off x="2045243" y="558713"/>
            <a:ext cx="3585620" cy="908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t" anchorCtr="0">
            <a:noAutofit/>
          </a:bodyPr>
          <a:lstStyle/>
          <a:p>
            <a:pPr>
              <a:buClr>
                <a:schemeClr val="dk1"/>
              </a:buClr>
              <a:buSzPts val="3000"/>
            </a:pP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  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Какие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«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ключи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»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подобрал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Чичиков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к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Манилову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</a:t>
            </a:r>
            <a:r>
              <a:rPr lang="ru-RU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smtClean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его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супруге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,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стремясь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завоевать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их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 </a:t>
            </a:r>
            <a:r>
              <a:rPr lang="en-US" sz="2000" b="1" i="1" dirty="0" err="1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симпатии</a:t>
            </a:r>
            <a:r>
              <a:rPr lang="en-US" sz="2000" b="1" i="1" dirty="0">
                <a:solidFill>
                  <a:srgbClr val="0070C0"/>
                </a:solidFill>
                <a:latin typeface="Times New Roman" pitchFamily="18" charset="0"/>
                <a:ea typeface="Comic Sans MS"/>
                <a:cs typeface="Times New Roman" pitchFamily="18" charset="0"/>
                <a:sym typeface="Comic Sans MS"/>
              </a:rPr>
              <a:t>?</a:t>
            </a:r>
            <a:endParaRPr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2965239" y="426237"/>
            <a:ext cx="2559261" cy="2685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«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Невмочь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плачутся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деньжонки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пестряд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ё</a:t>
            </a:r>
            <a:r>
              <a:rPr lang="en-US" sz="1600" i="1" dirty="0" err="1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вые</a:t>
            </a:r>
            <a:r>
              <a:rPr lang="en-US" sz="1600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мешочки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распоротый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салоп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поизотрутся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батюшка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отец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мой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святители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страсти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почивали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я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чай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маненько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повременю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en-US" sz="1600" i="1" dirty="0" err="1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авось</a:t>
            </a:r>
            <a:r>
              <a:rPr lang="en-US" sz="1600" i="1" dirty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, 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  </a:t>
            </a:r>
            <a:r>
              <a:rPr lang="en-US" sz="1600" i="1" dirty="0" err="1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ахти</a:t>
            </a:r>
            <a:r>
              <a:rPr lang="en-US" sz="1600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»</a:t>
            </a:r>
            <a:r>
              <a:rPr lang="ru-RU" sz="1600" i="1" dirty="0" smtClean="0">
                <a:solidFill>
                  <a:srgbClr val="0070C0"/>
                </a:solidFill>
                <a:latin typeface="Times New Roman" pitchFamily="18" charset="0"/>
                <a:ea typeface="Times New Roman"/>
                <a:cs typeface="Times New Roman" pitchFamily="18" charset="0"/>
                <a:sym typeface="Times New Roman"/>
              </a:rPr>
              <a:t>.</a:t>
            </a:r>
            <a:r>
              <a:rPr lang="en-US" sz="1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sz="1600" i="1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7" name="Shape 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149" y="532546"/>
            <a:ext cx="2681926" cy="2572604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Shape 88"/>
          <p:cNvSpPr txBox="1"/>
          <p:nvPr/>
        </p:nvSpPr>
        <p:spPr>
          <a:xfrm>
            <a:off x="295216" y="157736"/>
            <a:ext cx="5128748" cy="374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Clr>
                <a:schemeClr val="dk1"/>
              </a:buClr>
              <a:buSzPts val="2800"/>
            </a:pP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Назовите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данного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героя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дайте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en-US" sz="1800" b="1" dirty="0" err="1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ему</a:t>
            </a:r>
            <a:r>
              <a:rPr lang="en-US" sz="1800" b="1" dirty="0" smtClean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800" b="1" dirty="0" err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характеристику</a:t>
            </a:r>
            <a:r>
              <a:rPr lang="en-US" sz="18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/>
            </a:r>
            <a:br>
              <a:rPr lang="en-US" sz="16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b="1">
              <a:solidFill>
                <a:srgbClr val="0070C0"/>
              </a:solidFill>
            </a:endParaRPr>
          </a:p>
        </p:txBody>
      </p:sp>
      <p:sp>
        <p:nvSpPr>
          <p:cNvPr id="89" name="Shape 89"/>
          <p:cNvSpPr txBox="1"/>
          <p:nvPr/>
        </p:nvSpPr>
        <p:spPr>
          <a:xfrm>
            <a:off x="564822" y="2785920"/>
            <a:ext cx="1724260" cy="204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9499" tIns="29742" rIns="59499" bIns="29742" anchor="ctr" anchorCtr="0">
            <a:noAutofit/>
          </a:bodyPr>
          <a:lstStyle/>
          <a:p>
            <a:pPr algn="ctr">
              <a:buSzPts val="2800"/>
            </a:pPr>
            <a:r>
              <a:rPr lang="en-US" sz="1800" b="1" i="1" dirty="0" err="1">
                <a:latin typeface="Times New Roman"/>
                <a:ea typeface="Times New Roman"/>
                <a:cs typeface="Times New Roman"/>
                <a:sym typeface="Times New Roman"/>
              </a:rPr>
              <a:t>Коробочка</a:t>
            </a:r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-1" y="0"/>
            <a:ext cx="5764213" cy="3244850"/>
          </a:xfrm>
          <a:prstGeom prst="rect">
            <a:avLst/>
          </a:prstGeom>
          <a:noFill/>
          <a:ln>
            <a:solidFill>
              <a:srgbClr val="00B050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Литератур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Литература</Template>
  <TotalTime>158</TotalTime>
  <Words>1349</Words>
  <PresentationFormat>Произвольный</PresentationFormat>
  <Paragraphs>130</Paragraphs>
  <Slides>37</Slides>
  <Notes>35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Times New Roman</vt:lpstr>
      <vt:lpstr>Calibri</vt:lpstr>
      <vt:lpstr>Comic Sans MS</vt:lpstr>
      <vt:lpstr>Tahoma</vt:lpstr>
      <vt:lpstr>Noto Sans Symbols</vt:lpstr>
      <vt:lpstr>Литература</vt:lpstr>
      <vt:lpstr> Литература</vt:lpstr>
      <vt:lpstr>Слайд 2</vt:lpstr>
      <vt:lpstr>Слайд 3</vt:lpstr>
      <vt:lpstr>     - Сатирическая направленность поэмы. - Образы помещиков и ваш взгляд на них. - Уроки Гоголя. - «Замашистый» язык Гоголя. - Традиции Гоголя и литературные аналогии.</vt:lpstr>
      <vt:lpstr>Сатира – это уничтожающая критика пороков, окружающей действительности. В сущности, смысл сатиры Гоголя заключён в эпиграфе к  нашему  уроку. </vt:lpstr>
      <vt:lpstr> «Кусочек яблочка, конфетка, орешек, душенька, ротик, бисерный чехольчик, сигарка, именины сердца, извольте проходить, удостоили посещением, прелюбезнейший,    дух наслажденья».</vt:lpstr>
      <vt:lpstr>Слайд 7</vt:lpstr>
      <vt:lpstr>Слайд 8</vt:lpstr>
      <vt:lpstr>«Невмочь, плачутся, деньжонки, пестрядёвые мешочки, распоротый салоп, поизотрутся, батюшка, отец мой, святители, страсти, почивали, я чай, маненько повременю, авось,   ахти». </vt:lpstr>
      <vt:lpstr>Слайд 10</vt:lpstr>
      <vt:lpstr>Слайд 11</vt:lpstr>
      <vt:lpstr>«Продулся в пух, убухал четырёх рысаков, свинтус, тресну со смеху, жидомор, отыграл бы, просадил бы, эх, брат, юркость характера, брудастая, бранный задор» </vt:lpstr>
      <vt:lpstr>Слайд 13</vt:lpstr>
      <vt:lpstr>Слайд 14</vt:lpstr>
      <vt:lpstr>«Вековое стояние, крепкий  дуб, неуклюжий порядок, бараний  бок, христопродавцы, индюк ростом с телёнка, обгрыз, обсосал, машинища, силища,  омедведило». </vt:lpstr>
      <vt:lpstr>Слайд 16</vt:lpstr>
      <vt:lpstr>Слайд 17</vt:lpstr>
      <vt:lpstr>«Дряхлым инвалидом, лишённые верхушек, забиты, остановившийся маятник,  заросший, заглохший,  плесень, паутина, пыль, навоз, гниль, прореха». </vt:lpstr>
      <vt:lpstr>Слайд 19</vt:lpstr>
      <vt:lpstr>Слайд 20</vt:lpstr>
      <vt:lpstr>Вот они все – опустившиеся, пугающие образы Гоголя. Вспомните определяющие детали портрета и быта поме-щиков по тексту поэмы. Посмотрите ещё раз на них глазами иллюстратора  и от-ветьте,  в чём, по-вашему, удача художника?   </vt:lpstr>
      <vt:lpstr>Этот персонаж всё время меняется в зависимости от того, с кем в данный момент разговаривает: с Маниловым сюсюкает, с Ноздрёвым хамит и «тыкает», с Коробочкой коверкает слова, с Собакевичем рыкает… Хотя есть и у него дифференцирующие его авторские слова:  «Ни толст, ни тонок, говорит ни громко , ни тихо», то есть он приспосабливается ко всем.</vt:lpstr>
      <vt:lpstr>Слайд 23</vt:lpstr>
      <vt:lpstr>Чичиков – человек богатых, неисчерпаемых возможностей, который с его задатками психолога мог стать незаменимым в любой сфере деятельности.</vt:lpstr>
      <vt:lpstr>Так почему же всё-таки Гоголь показал помещиков с худших сторон? Есть ли сегодня такие люди, может, они, говоря языком писателя, «повымерли» давно?</vt:lpstr>
      <vt:lpstr>Слайд 26</vt:lpstr>
      <vt:lpstr>Слайд 27</vt:lpstr>
      <vt:lpstr>Слайд 28</vt:lpstr>
      <vt:lpstr>Слайд 29</vt:lpstr>
      <vt:lpstr>Слайд 30</vt:lpstr>
      <vt:lpstr>Слайд 31</vt:lpstr>
      <vt:lpstr>В чём главный урок Гоголя для вашего возраста? Что обозначает слово «пошлость»?  Какое слово является его антонимом?</vt:lpstr>
      <vt:lpstr> “Забирайте же с собою в путь, выходя из мягких  юношеских лет в суровое ожесточающее мужество,  забирайте с собою все человеческие движения,  не оставляйте их на дороге,  не подымете потом!” </vt:lpstr>
      <vt:lpstr>Взбутетенить, забранки загинаешь, пришпандорь, скалдырник, повеликатней, корячиться, как корамора, такая потьма, неавантажная, побратима с медом, бочковатость ребр, незачем бабиться,  во всю пропалую, субдительный суперфлю,  всё из обезьянства и … В устах гениального писателя все эти слова, разговорные обороты речи, явные грамматические неправильности рождают, как сказал В. В. Стасов, язык “неслыханный по своей естественности”: сочный, красочный и убедительный.</vt:lpstr>
      <vt:lpstr>Николай Васильевич Гоголь, как не раз отмечалось учеными, – это следующая после Пушкина столбовая веха на пути нашей литературы. Без него немыслимы ни Салтыков-Щедрин, ни Достоевский, ни Чехов… Герои и идеи Гоголя перекочевали и расселились у писателей-сатириков начала XX века,  как у себя дома (произведения Зощенко, Ильфа и Петрова, Булгакова).  Хотя  гоголевские  образы  претерпели   фантастические   изменения,  суть  осталась  та  же. …Дивясь великому уму, Его не гонят, не злословят, И современники ему При жизни памятник готовят. Но нет пощады у судьбы Тому, чей благородный гений Стал обличителем толпы, Её страстей и заблуждений.                              Н.А.Некрасов.</vt:lpstr>
      <vt:lpstr>Слайд 36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Н.В. Гоголь,  поэма «Мёртвые души»  (урок – обобщение в 9-м классе)</dc:title>
  <cp:lastModifiedBy>LAN_OS</cp:lastModifiedBy>
  <cp:revision>53</cp:revision>
  <dcterms:modified xsi:type="dcterms:W3CDTF">2021-01-10T09:01:42Z</dcterms:modified>
</cp:coreProperties>
</file>