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47" r:id="rId3"/>
    <p:sldId id="348" r:id="rId4"/>
    <p:sldId id="349" r:id="rId5"/>
    <p:sldId id="350" r:id="rId6"/>
    <p:sldId id="351" r:id="rId7"/>
    <p:sldId id="353" r:id="rId8"/>
    <p:sldId id="354" r:id="rId9"/>
    <p:sldId id="355" r:id="rId10"/>
    <p:sldId id="358" r:id="rId11"/>
    <p:sldId id="356" r:id="rId12"/>
    <p:sldId id="359" r:id="rId13"/>
    <p:sldId id="360" r:id="rId14"/>
    <p:sldId id="337" r:id="rId15"/>
    <p:sldId id="338" r:id="rId16"/>
    <p:sldId id="339" r:id="rId17"/>
    <p:sldId id="340" r:id="rId18"/>
    <p:sldId id="341" r:id="rId19"/>
    <p:sldId id="342" r:id="rId20"/>
    <p:sldId id="361" r:id="rId21"/>
    <p:sldId id="344" r:id="rId22"/>
    <p:sldId id="343" r:id="rId23"/>
    <p:sldId id="345" r:id="rId24"/>
    <p:sldId id="363" r:id="rId25"/>
    <p:sldId id="362" r:id="rId26"/>
    <p:sldId id="346" r:id="rId27"/>
    <p:sldId id="271" r:id="rId2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12" autoAdjust="0"/>
    <p:restoredTop sz="91278" autoAdjust="0"/>
  </p:normalViewPr>
  <p:slideViewPr>
    <p:cSldViewPr>
      <p:cViewPr>
        <p:scale>
          <a:sx n="75" d="100"/>
          <a:sy n="75" d="100"/>
        </p:scale>
        <p:origin x="-678" y="-948"/>
      </p:cViewPr>
      <p:guideLst>
        <p:guide orient="horz" pos="2880"/>
        <p:guide pos="216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4617-FD99-4AC3-9521-C6BE2C905BF4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6DDF-4963-4FBF-99E9-321E47346A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74" y="180084"/>
            <a:ext cx="504507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2215" y="612618"/>
            <a:ext cx="2397626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5960" y="612618"/>
            <a:ext cx="2397627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>
          <a:xfrm>
            <a:off x="1960372" y="3017710"/>
            <a:ext cx="184505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>
          <a:xfrm>
            <a:off x="288290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9FC6-FDC2-43F7-B834-BC8B6FCFE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978" y="218738"/>
            <a:ext cx="4107682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mtClean="0"/>
              <a:t>          </a:t>
            </a:r>
            <a:r>
              <a:rPr lang="ru-RU" sz="3400" dirty="0" smtClean="0"/>
              <a:t>Литература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89" y="2099881"/>
            <a:ext cx="344170" cy="8084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8527" y="541953"/>
            <a:ext cx="46657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68718" y="1336673"/>
            <a:ext cx="2097082" cy="17145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82636" y="2051053"/>
            <a:ext cx="28829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  ли  у   Н.В.Гоголя надежда  на воскрешение России?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809625" y="1050925"/>
            <a:ext cx="4678363" cy="2155716"/>
          </a:xfrm>
          <a:prstGeom prst="rect">
            <a:avLst/>
          </a:prstGeom>
        </p:spPr>
        <p:txBody>
          <a:bodyPr lIns="0" tIns="13968" rIns="0" bIns="0">
            <a:spAutoFit/>
          </a:bodyPr>
          <a:lstStyle/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r>
              <a:rPr sz="2400" b="1" spc="-20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grpSp>
        <p:nvGrpSpPr>
          <p:cNvPr id="15" name="object 15"/>
          <p:cNvGrpSpPr>
            <a:grpSpLocks/>
          </p:cNvGrpSpPr>
          <p:nvPr/>
        </p:nvGrpSpPr>
        <p:grpSpPr bwMode="auto">
          <a:xfrm>
            <a:off x="346075" y="288925"/>
            <a:ext cx="468313" cy="466725"/>
            <a:chOff x="346532" y="289010"/>
            <a:chExt cx="467359" cy="466725"/>
          </a:xfrm>
        </p:grpSpPr>
        <p:sp>
          <p:nvSpPr>
            <p:cNvPr id="16" name="object 16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301975 w 325120"/>
                <a:gd name="T1" fmla="*/ 0 h 464184"/>
                <a:gd name="T2" fmla="*/ 22673 w 325120"/>
                <a:gd name="T3" fmla="*/ 0 h 464184"/>
                <a:gd name="T4" fmla="*/ 13828 w 325120"/>
                <a:gd name="T5" fmla="*/ 1961 h 464184"/>
                <a:gd name="T6" fmla="*/ 6623 w 325120"/>
                <a:gd name="T7" fmla="*/ 6956 h 464184"/>
                <a:gd name="T8" fmla="*/ 1775 w 325120"/>
                <a:gd name="T9" fmla="*/ 14269 h 464184"/>
                <a:gd name="T10" fmla="*/ 0 w 325120"/>
                <a:gd name="T11" fmla="*/ 23183 h 464184"/>
                <a:gd name="T12" fmla="*/ 0 w 325120"/>
                <a:gd name="T13" fmla="*/ 440585 h 464184"/>
                <a:gd name="T14" fmla="*/ 1822 w 325120"/>
                <a:gd name="T15" fmla="*/ 449613 h 464184"/>
                <a:gd name="T16" fmla="*/ 6791 w 325120"/>
                <a:gd name="T17" fmla="*/ 456985 h 464184"/>
                <a:gd name="T18" fmla="*/ 14162 w 325120"/>
                <a:gd name="T19" fmla="*/ 461954 h 464184"/>
                <a:gd name="T20" fmla="*/ 23187 w 325120"/>
                <a:gd name="T21" fmla="*/ 463777 h 464184"/>
                <a:gd name="T22" fmla="*/ 301457 w 325120"/>
                <a:gd name="T23" fmla="*/ 463777 h 464184"/>
                <a:gd name="T24" fmla="*/ 310484 w 325120"/>
                <a:gd name="T25" fmla="*/ 461954 h 464184"/>
                <a:gd name="T26" fmla="*/ 317856 w 325120"/>
                <a:gd name="T27" fmla="*/ 456985 h 464184"/>
                <a:gd name="T28" fmla="*/ 322826 w 325120"/>
                <a:gd name="T29" fmla="*/ 449613 h 464184"/>
                <a:gd name="T30" fmla="*/ 324648 w 325120"/>
                <a:gd name="T31" fmla="*/ 440585 h 464184"/>
                <a:gd name="T32" fmla="*/ 324648 w 325120"/>
                <a:gd name="T33" fmla="*/ 250804 h 464184"/>
                <a:gd name="T34" fmla="*/ 321185 w 325120"/>
                <a:gd name="T35" fmla="*/ 247345 h 464184"/>
                <a:gd name="T36" fmla="*/ 312649 w 325120"/>
                <a:gd name="T37" fmla="*/ 247345 h 464184"/>
                <a:gd name="T38" fmla="*/ 309190 w 325120"/>
                <a:gd name="T39" fmla="*/ 250804 h 464184"/>
                <a:gd name="T40" fmla="*/ 309190 w 325120"/>
                <a:gd name="T41" fmla="*/ 444855 h 464184"/>
                <a:gd name="T42" fmla="*/ 305727 w 325120"/>
                <a:gd name="T43" fmla="*/ 448318 h 464184"/>
                <a:gd name="T44" fmla="*/ 18921 w 325120"/>
                <a:gd name="T45" fmla="*/ 448318 h 464184"/>
                <a:gd name="T46" fmla="*/ 15458 w 325120"/>
                <a:gd name="T47" fmla="*/ 444855 h 464184"/>
                <a:gd name="T48" fmla="*/ 15458 w 325120"/>
                <a:gd name="T49" fmla="*/ 18914 h 464184"/>
                <a:gd name="T50" fmla="*/ 18921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73832 h 464184"/>
                <a:gd name="T58" fmla="*/ 312649 w 325120"/>
                <a:gd name="T59" fmla="*/ 77292 h 464184"/>
                <a:gd name="T60" fmla="*/ 321185 w 325120"/>
                <a:gd name="T61" fmla="*/ 77292 h 464184"/>
                <a:gd name="T62" fmla="*/ 324648 w 325120"/>
                <a:gd name="T63" fmla="*/ 73832 h 464184"/>
                <a:gd name="T64" fmla="*/ 324648 w 325120"/>
                <a:gd name="T65" fmla="*/ 23183 h 464184"/>
                <a:gd name="T66" fmla="*/ 322873 w 325120"/>
                <a:gd name="T67" fmla="*/ 14269 h 464184"/>
                <a:gd name="T68" fmla="*/ 318025 w 325120"/>
                <a:gd name="T69" fmla="*/ 6956 h 464184"/>
                <a:gd name="T70" fmla="*/ 310820 w 325120"/>
                <a:gd name="T71" fmla="*/ 1961 h 464184"/>
                <a:gd name="T72" fmla="*/ 301975 w 325120"/>
                <a:gd name="T73" fmla="*/ 0 h 464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5120"/>
                <a:gd name="T112" fmla="*/ 0 h 464184"/>
                <a:gd name="T113" fmla="*/ 325120 w 325120"/>
                <a:gd name="T114" fmla="*/ 464184 h 464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7" name="object 17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23187 w 325120"/>
                <a:gd name="T1" fmla="*/ 463777 h 464184"/>
                <a:gd name="T2" fmla="*/ 301457 w 325120"/>
                <a:gd name="T3" fmla="*/ 463777 h 464184"/>
                <a:gd name="T4" fmla="*/ 310484 w 325120"/>
                <a:gd name="T5" fmla="*/ 461954 h 464184"/>
                <a:gd name="T6" fmla="*/ 317856 w 325120"/>
                <a:gd name="T7" fmla="*/ 456985 h 464184"/>
                <a:gd name="T8" fmla="*/ 322826 w 325120"/>
                <a:gd name="T9" fmla="*/ 449613 h 464184"/>
                <a:gd name="T10" fmla="*/ 324648 w 325120"/>
                <a:gd name="T11" fmla="*/ 440585 h 464184"/>
                <a:gd name="T12" fmla="*/ 324648 w 325120"/>
                <a:gd name="T13" fmla="*/ 255074 h 464184"/>
                <a:gd name="T14" fmla="*/ 324648 w 325120"/>
                <a:gd name="T15" fmla="*/ 250804 h 464184"/>
                <a:gd name="T16" fmla="*/ 321185 w 325120"/>
                <a:gd name="T17" fmla="*/ 247345 h 464184"/>
                <a:gd name="T18" fmla="*/ 316919 w 325120"/>
                <a:gd name="T19" fmla="*/ 247345 h 464184"/>
                <a:gd name="T20" fmla="*/ 312649 w 325120"/>
                <a:gd name="T21" fmla="*/ 247345 h 464184"/>
                <a:gd name="T22" fmla="*/ 309190 w 325120"/>
                <a:gd name="T23" fmla="*/ 250804 h 464184"/>
                <a:gd name="T24" fmla="*/ 309190 w 325120"/>
                <a:gd name="T25" fmla="*/ 255074 h 464184"/>
                <a:gd name="T26" fmla="*/ 309190 w 325120"/>
                <a:gd name="T27" fmla="*/ 440585 h 464184"/>
                <a:gd name="T28" fmla="*/ 309190 w 325120"/>
                <a:gd name="T29" fmla="*/ 444855 h 464184"/>
                <a:gd name="T30" fmla="*/ 305727 w 325120"/>
                <a:gd name="T31" fmla="*/ 448318 h 464184"/>
                <a:gd name="T32" fmla="*/ 301457 w 325120"/>
                <a:gd name="T33" fmla="*/ 448318 h 464184"/>
                <a:gd name="T34" fmla="*/ 23187 w 325120"/>
                <a:gd name="T35" fmla="*/ 448318 h 464184"/>
                <a:gd name="T36" fmla="*/ 18921 w 325120"/>
                <a:gd name="T37" fmla="*/ 448318 h 464184"/>
                <a:gd name="T38" fmla="*/ 15458 w 325120"/>
                <a:gd name="T39" fmla="*/ 444855 h 464184"/>
                <a:gd name="T40" fmla="*/ 15458 w 325120"/>
                <a:gd name="T41" fmla="*/ 440585 h 464184"/>
                <a:gd name="T42" fmla="*/ 15458 w 325120"/>
                <a:gd name="T43" fmla="*/ 23183 h 464184"/>
                <a:gd name="T44" fmla="*/ 15458 w 325120"/>
                <a:gd name="T45" fmla="*/ 18914 h 464184"/>
                <a:gd name="T46" fmla="*/ 18921 w 325120"/>
                <a:gd name="T47" fmla="*/ 15454 h 464184"/>
                <a:gd name="T48" fmla="*/ 23187 w 325120"/>
                <a:gd name="T49" fmla="*/ 15454 h 464184"/>
                <a:gd name="T50" fmla="*/ 301457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23183 h 464184"/>
                <a:gd name="T58" fmla="*/ 309190 w 325120"/>
                <a:gd name="T59" fmla="*/ 69562 h 464184"/>
                <a:gd name="T60" fmla="*/ 309190 w 325120"/>
                <a:gd name="T61" fmla="*/ 73832 h 464184"/>
                <a:gd name="T62" fmla="*/ 312649 w 325120"/>
                <a:gd name="T63" fmla="*/ 77292 h 464184"/>
                <a:gd name="T64" fmla="*/ 316919 w 325120"/>
                <a:gd name="T65" fmla="*/ 77292 h 464184"/>
                <a:gd name="T66" fmla="*/ 321185 w 325120"/>
                <a:gd name="T67" fmla="*/ 77292 h 464184"/>
                <a:gd name="T68" fmla="*/ 324648 w 325120"/>
                <a:gd name="T69" fmla="*/ 73832 h 464184"/>
                <a:gd name="T70" fmla="*/ 324648 w 325120"/>
                <a:gd name="T71" fmla="*/ 69562 h 464184"/>
                <a:gd name="T72" fmla="*/ 324648 w 325120"/>
                <a:gd name="T73" fmla="*/ 23183 h 464184"/>
                <a:gd name="T74" fmla="*/ 322873 w 325120"/>
                <a:gd name="T75" fmla="*/ 14269 h 464184"/>
                <a:gd name="T76" fmla="*/ 318025 w 325120"/>
                <a:gd name="T77" fmla="*/ 6956 h 464184"/>
                <a:gd name="T78" fmla="*/ 310820 w 325120"/>
                <a:gd name="T79" fmla="*/ 1961 h 464184"/>
                <a:gd name="T80" fmla="*/ 301975 w 325120"/>
                <a:gd name="T81" fmla="*/ 0 h 464184"/>
                <a:gd name="T82" fmla="*/ 22673 w 325120"/>
                <a:gd name="T83" fmla="*/ 0 h 464184"/>
                <a:gd name="T84" fmla="*/ 13828 w 325120"/>
                <a:gd name="T85" fmla="*/ 1961 h 464184"/>
                <a:gd name="T86" fmla="*/ 6623 w 325120"/>
                <a:gd name="T87" fmla="*/ 6956 h 464184"/>
                <a:gd name="T88" fmla="*/ 1775 w 325120"/>
                <a:gd name="T89" fmla="*/ 14269 h 464184"/>
                <a:gd name="T90" fmla="*/ 0 w 325120"/>
                <a:gd name="T91" fmla="*/ 23183 h 464184"/>
                <a:gd name="T92" fmla="*/ 0 w 325120"/>
                <a:gd name="T93" fmla="*/ 440585 h 464184"/>
                <a:gd name="T94" fmla="*/ 1822 w 325120"/>
                <a:gd name="T95" fmla="*/ 449613 h 464184"/>
                <a:gd name="T96" fmla="*/ 6791 w 325120"/>
                <a:gd name="T97" fmla="*/ 456985 h 464184"/>
                <a:gd name="T98" fmla="*/ 14162 w 325120"/>
                <a:gd name="T99" fmla="*/ 461954 h 464184"/>
                <a:gd name="T100" fmla="*/ 23187 w 325120"/>
                <a:gd name="T101" fmla="*/ 463777 h 464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5120"/>
                <a:gd name="T154" fmla="*/ 0 h 464184"/>
                <a:gd name="T155" fmla="*/ 325120 w 325120"/>
                <a:gd name="T156" fmla="*/ 464184 h 464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" name="object 18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352473 w 418465"/>
                <a:gd name="T1" fmla="*/ 11192 h 418465"/>
                <a:gd name="T2" fmla="*/ 34678 w 418465"/>
                <a:gd name="T3" fmla="*/ 329086 h 418465"/>
                <a:gd name="T4" fmla="*/ 33761 w 418465"/>
                <a:gd name="T5" fmla="*/ 330761 h 418465"/>
                <a:gd name="T6" fmla="*/ 245 w 418465"/>
                <a:gd name="T7" fmla="*/ 412274 h 418465"/>
                <a:gd name="T8" fmla="*/ 5529 w 418465"/>
                <a:gd name="T9" fmla="*/ 417920 h 418465"/>
                <a:gd name="T10" fmla="*/ 10213 w 418465"/>
                <a:gd name="T11" fmla="*/ 417711 h 418465"/>
                <a:gd name="T12" fmla="*/ 22816 w 418465"/>
                <a:gd name="T13" fmla="*/ 395507 h 418465"/>
                <a:gd name="T14" fmla="*/ 65430 w 418465"/>
                <a:gd name="T15" fmla="*/ 347241 h 418465"/>
                <a:gd name="T16" fmla="*/ 307051 w 418465"/>
                <a:gd name="T17" fmla="*/ 78479 h 418465"/>
                <a:gd name="T18" fmla="*/ 317981 w 418465"/>
                <a:gd name="T19" fmla="*/ 67549 h 418465"/>
                <a:gd name="T20" fmla="*/ 352438 w 418465"/>
                <a:gd name="T21" fmla="*/ 54918 h 418465"/>
                <a:gd name="T22" fmla="*/ 369260 w 418465"/>
                <a:gd name="T23" fmla="*/ 16300 h 418465"/>
                <a:gd name="T24" fmla="*/ 408786 w 418465"/>
                <a:gd name="T25" fmla="*/ 14014 h 418465"/>
                <a:gd name="T26" fmla="*/ 406805 w 418465"/>
                <a:gd name="T27" fmla="*/ 11192 h 418465"/>
                <a:gd name="T28" fmla="*/ 43498 w 418465"/>
                <a:gd name="T29" fmla="*/ 347241 h 418465"/>
                <a:gd name="T30" fmla="*/ 22816 w 418465"/>
                <a:gd name="T31" fmla="*/ 395507 h 418465"/>
                <a:gd name="T32" fmla="*/ 88492 w 418465"/>
                <a:gd name="T33" fmla="*/ 384141 h 418465"/>
                <a:gd name="T34" fmla="*/ 89932 w 418465"/>
                <a:gd name="T35" fmla="*/ 382960 h 418465"/>
                <a:gd name="T36" fmla="*/ 84654 w 418465"/>
                <a:gd name="T37" fmla="*/ 366465 h 418465"/>
                <a:gd name="T38" fmla="*/ 328910 w 418465"/>
                <a:gd name="T39" fmla="*/ 78479 h 418465"/>
                <a:gd name="T40" fmla="*/ 339840 w 418465"/>
                <a:gd name="T41" fmla="*/ 111268 h 418465"/>
                <a:gd name="T42" fmla="*/ 106502 w 418465"/>
                <a:gd name="T43" fmla="*/ 366465 h 418465"/>
                <a:gd name="T44" fmla="*/ 350770 w 418465"/>
                <a:gd name="T45" fmla="*/ 100338 h 418465"/>
                <a:gd name="T46" fmla="*/ 352438 w 418465"/>
                <a:gd name="T47" fmla="*/ 54918 h 418465"/>
                <a:gd name="T48" fmla="*/ 363402 w 418465"/>
                <a:gd name="T49" fmla="*/ 87713 h 418465"/>
                <a:gd name="T50" fmla="*/ 372632 w 418465"/>
                <a:gd name="T51" fmla="*/ 100338 h 418465"/>
                <a:gd name="T52" fmla="*/ 374291 w 418465"/>
                <a:gd name="T53" fmla="*/ 76817 h 418465"/>
                <a:gd name="T54" fmla="*/ 408786 w 418465"/>
                <a:gd name="T55" fmla="*/ 14014 h 418465"/>
                <a:gd name="T56" fmla="*/ 393804 w 418465"/>
                <a:gd name="T57" fmla="*/ 18301 h 418465"/>
                <a:gd name="T58" fmla="*/ 404345 w 418465"/>
                <a:gd name="T59" fmla="*/ 40561 h 418465"/>
                <a:gd name="T60" fmla="*/ 396198 w 418465"/>
                <a:gd name="T61" fmla="*/ 54957 h 418465"/>
                <a:gd name="T62" fmla="*/ 396154 w 418465"/>
                <a:gd name="T63" fmla="*/ 76817 h 418465"/>
                <a:gd name="T64" fmla="*/ 415530 w 418465"/>
                <a:gd name="T65" fmla="*/ 53076 h 418465"/>
                <a:gd name="T66" fmla="*/ 415466 w 418465"/>
                <a:gd name="T67" fmla="*/ 24063 h 418465"/>
                <a:gd name="T68" fmla="*/ 396158 w 418465"/>
                <a:gd name="T69" fmla="*/ 54950 h 418465"/>
                <a:gd name="T70" fmla="*/ 365235 w 418465"/>
                <a:gd name="T71" fmla="*/ 2783 h 418465"/>
                <a:gd name="T72" fmla="*/ 406805 w 418465"/>
                <a:gd name="T73" fmla="*/ 11192 h 418465"/>
                <a:gd name="T74" fmla="*/ 379748 w 418465"/>
                <a:gd name="T75" fmla="*/ 0 h 418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8465"/>
                <a:gd name="T115" fmla="*/ 0 h 418465"/>
                <a:gd name="T116" fmla="*/ 418465 w 418465"/>
                <a:gd name="T117" fmla="*/ 418465 h 4184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object 19"/>
            <p:cNvSpPr>
              <a:spLocks noChangeArrowheads="1"/>
            </p:cNvSpPr>
            <p:nvPr/>
          </p:nvSpPr>
          <p:spPr bwMode="auto">
            <a:xfrm>
              <a:off x="734043" y="317960"/>
              <a:ext cx="65556" cy="6554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0" name="object 20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0 w 418465"/>
                <a:gd name="T1" fmla="*/ 0 h 418465"/>
                <a:gd name="T2" fmla="*/ 418465 w 418465"/>
                <a:gd name="T3" fmla="*/ 418465 h 418465"/>
              </a:gdLst>
              <a:ahLst/>
              <a:cxnLst/>
              <a:rect l="T0" t="T1" r="T2" b="T3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/>
                <a:t>          </a:t>
              </a:r>
            </a:p>
          </p:txBody>
        </p:sp>
        <p:sp>
          <p:nvSpPr>
            <p:cNvPr id="21" name="object 21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object 22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3235 w 201295"/>
                <a:gd name="T1" fmla="*/ 0 h 15875"/>
                <a:gd name="T2" fmla="*/ 7728 w 201295"/>
                <a:gd name="T3" fmla="*/ 0 h 15875"/>
                <a:gd name="T4" fmla="*/ 3459 w 201295"/>
                <a:gd name="T5" fmla="*/ 0 h 15875"/>
                <a:gd name="T6" fmla="*/ 0 w 201295"/>
                <a:gd name="T7" fmla="*/ 3459 h 15875"/>
                <a:gd name="T8" fmla="*/ 0 w 201295"/>
                <a:gd name="T9" fmla="*/ 7728 h 15875"/>
                <a:gd name="T10" fmla="*/ 0 w 201295"/>
                <a:gd name="T11" fmla="*/ 11998 h 15875"/>
                <a:gd name="T12" fmla="*/ 3459 w 201295"/>
                <a:gd name="T13" fmla="*/ 15457 h 15875"/>
                <a:gd name="T14" fmla="*/ 7728 w 201295"/>
                <a:gd name="T15" fmla="*/ 15457 h 15875"/>
                <a:gd name="T16" fmla="*/ 193235 w 201295"/>
                <a:gd name="T17" fmla="*/ 15457 h 15875"/>
                <a:gd name="T18" fmla="*/ 197501 w 201295"/>
                <a:gd name="T19" fmla="*/ 15457 h 15875"/>
                <a:gd name="T20" fmla="*/ 200964 w 201295"/>
                <a:gd name="T21" fmla="*/ 11998 h 15875"/>
                <a:gd name="T22" fmla="*/ 200964 w 201295"/>
                <a:gd name="T23" fmla="*/ 7728 h 15875"/>
                <a:gd name="T24" fmla="*/ 200964 w 201295"/>
                <a:gd name="T25" fmla="*/ 3459 h 15875"/>
                <a:gd name="T26" fmla="*/ 197501 w 201295"/>
                <a:gd name="T27" fmla="*/ 0 h 15875"/>
                <a:gd name="T28" fmla="*/ 193235 w 201295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object 23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" name="object 24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200964 w 201295"/>
                <a:gd name="T1" fmla="*/ 7728 h 15875"/>
                <a:gd name="T2" fmla="*/ 200964 w 201295"/>
                <a:gd name="T3" fmla="*/ 3459 h 15875"/>
                <a:gd name="T4" fmla="*/ 197501 w 201295"/>
                <a:gd name="T5" fmla="*/ 0 h 15875"/>
                <a:gd name="T6" fmla="*/ 193235 w 201295"/>
                <a:gd name="T7" fmla="*/ 0 h 15875"/>
                <a:gd name="T8" fmla="*/ 7728 w 201295"/>
                <a:gd name="T9" fmla="*/ 0 h 15875"/>
                <a:gd name="T10" fmla="*/ 3459 w 201295"/>
                <a:gd name="T11" fmla="*/ 0 h 15875"/>
                <a:gd name="T12" fmla="*/ 0 w 201295"/>
                <a:gd name="T13" fmla="*/ 3459 h 15875"/>
                <a:gd name="T14" fmla="*/ 0 w 201295"/>
                <a:gd name="T15" fmla="*/ 7728 h 15875"/>
                <a:gd name="T16" fmla="*/ 0 w 201295"/>
                <a:gd name="T17" fmla="*/ 11998 h 15875"/>
                <a:gd name="T18" fmla="*/ 3459 w 201295"/>
                <a:gd name="T19" fmla="*/ 15457 h 15875"/>
                <a:gd name="T20" fmla="*/ 7728 w 201295"/>
                <a:gd name="T21" fmla="*/ 15457 h 15875"/>
                <a:gd name="T22" fmla="*/ 193235 w 201295"/>
                <a:gd name="T23" fmla="*/ 15457 h 15875"/>
                <a:gd name="T24" fmla="*/ 197501 w 201295"/>
                <a:gd name="T25" fmla="*/ 15457 h 15875"/>
                <a:gd name="T26" fmla="*/ 200964 w 201295"/>
                <a:gd name="T27" fmla="*/ 11998 h 15875"/>
                <a:gd name="T28" fmla="*/ 200964 w 201295"/>
                <a:gd name="T29" fmla="*/ 7728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" name="object 25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151124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11998 h 15875"/>
                <a:gd name="T8" fmla="*/ 3459 w 154940"/>
                <a:gd name="T9" fmla="*/ 15461 h 15875"/>
                <a:gd name="T10" fmla="*/ 151124 w 154940"/>
                <a:gd name="T11" fmla="*/ 15461 h 15875"/>
                <a:gd name="T12" fmla="*/ 154587 w 154940"/>
                <a:gd name="T13" fmla="*/ 11998 h 15875"/>
                <a:gd name="T14" fmla="*/ 154587 w 154940"/>
                <a:gd name="T15" fmla="*/ 3463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940"/>
                <a:gd name="T25" fmla="*/ 0 h 15875"/>
                <a:gd name="T26" fmla="*/ 154940 w 154940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" name="object 26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7728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7732 h 15875"/>
                <a:gd name="T8" fmla="*/ 0 w 154940"/>
                <a:gd name="T9" fmla="*/ 11998 h 15875"/>
                <a:gd name="T10" fmla="*/ 3459 w 154940"/>
                <a:gd name="T11" fmla="*/ 15461 h 15875"/>
                <a:gd name="T12" fmla="*/ 7728 w 154940"/>
                <a:gd name="T13" fmla="*/ 15461 h 15875"/>
                <a:gd name="T14" fmla="*/ 146858 w 154940"/>
                <a:gd name="T15" fmla="*/ 15461 h 15875"/>
                <a:gd name="T16" fmla="*/ 151124 w 154940"/>
                <a:gd name="T17" fmla="*/ 15461 h 15875"/>
                <a:gd name="T18" fmla="*/ 154587 w 154940"/>
                <a:gd name="T19" fmla="*/ 11998 h 15875"/>
                <a:gd name="T20" fmla="*/ 154587 w 154940"/>
                <a:gd name="T21" fmla="*/ 7732 h 15875"/>
                <a:gd name="T22" fmla="*/ 154587 w 154940"/>
                <a:gd name="T23" fmla="*/ 3463 h 15875"/>
                <a:gd name="T24" fmla="*/ 151124 w 154940"/>
                <a:gd name="T25" fmla="*/ 0 h 15875"/>
                <a:gd name="T26" fmla="*/ 146858 w 154940"/>
                <a:gd name="T27" fmla="*/ 0 h 15875"/>
                <a:gd name="T28" fmla="*/ 7728 w 154940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40"/>
                <a:gd name="T46" fmla="*/ 0 h 15875"/>
                <a:gd name="T47" fmla="*/ 154940 w 154940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Замира(3)\2fe186151e564211b5fcc1726c65b21b_i-18678.jpg"/>
          <p:cNvPicPr>
            <a:picLocks noChangeAspect="1" noChangeArrowheads="1"/>
          </p:cNvPicPr>
          <p:nvPr/>
        </p:nvPicPr>
        <p:blipFill>
          <a:blip r:embed="rId2"/>
          <a:srcRect l="42424"/>
          <a:stretch>
            <a:fillRect/>
          </a:stretch>
        </p:blipFill>
        <p:spPr bwMode="auto">
          <a:xfrm>
            <a:off x="3811594" y="622293"/>
            <a:ext cx="1714512" cy="242889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336541"/>
            <a:ext cx="5261032" cy="61555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намеревался вывезти приобретённых «крестьян» Чичиков?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132" y="1122359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в Херсонскую губернию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в Одесскую губернию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Московскую губернию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в Новгородскую губернию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336541"/>
            <a:ext cx="5261032" cy="61555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Куда намеревался вывезти приобретённых «крестьян» Чичиков?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132" y="1122359"/>
            <a:ext cx="4572032" cy="149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 в Херсонскую губернию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в Одесскую губернию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Московскую губернию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в Новгородскую губернию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 descr="C:\Documents and Settings\Администратор\Рабочий стол\Замира(3)\2fe186151e564211b5fcc1726c65b21b_i-18678.jpg"/>
          <p:cNvPicPr>
            <a:picLocks noChangeAspect="1" noChangeArrowheads="1"/>
          </p:cNvPicPr>
          <p:nvPr/>
        </p:nvPicPr>
        <p:blipFill>
          <a:blip r:embed="rId2"/>
          <a:srcRect l="42424"/>
          <a:stretch>
            <a:fillRect/>
          </a:stretch>
        </p:blipFill>
        <p:spPr bwMode="auto">
          <a:xfrm>
            <a:off x="3811594" y="622293"/>
            <a:ext cx="171451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336541"/>
            <a:ext cx="5357850" cy="61555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Жители города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подозревали, что Чичиков – это переодетый: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594" y="1193797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Кутузов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Император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Ревизор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Наполеон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Documents and Settings\Администратор\Рабочий стол\Замира(3)\Гогол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979483"/>
            <a:ext cx="35719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336541"/>
            <a:ext cx="5357850" cy="61555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Жители города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подозревали, что Чичиков – это переодетый: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594" y="1193797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Кутузов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Император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Ревизор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Г)   Наполеон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Documents and Settings\Администратор\Рабочий стол\Замира(3)\Гогол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979483"/>
            <a:ext cx="35719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Рабочий стол 2019\человечки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94" y="1336673"/>
            <a:ext cx="5143536" cy="1762124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1829" y="1"/>
            <a:ext cx="5163971" cy="430213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i="1" u="sng" smtClean="0">
                <a:latin typeface="Times New Roman" pitchFamily="18" charset="0"/>
                <a:cs typeface="Times New Roman" pitchFamily="18" charset="0"/>
              </a:rPr>
              <a:t>Цели и задачи исследования: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694" y="550855"/>
            <a:ext cx="5289419" cy="997196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Проследить, как входит в поэму крестьянская Русь.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Обратиться к жанровым особенностям произведения и выяснить роль лирических отступлений в поэме.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Ответить на проблемный вопрос.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0121" y="103189"/>
            <a:ext cx="5165559" cy="460375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000" i="1" u="sng" dirty="0" smtClean="0">
                <a:latin typeface="Times New Roman" pitchFamily="18" charset="0"/>
                <a:cs typeface="Times New Roman" pitchFamily="18" charset="0"/>
              </a:rPr>
              <a:t>              Гипотеза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256" y="693731"/>
            <a:ext cx="3429023" cy="2369880"/>
          </a:xfrm>
          <a:prstGeom prst="rect">
            <a:avLst/>
          </a:prstGeo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Мертвой души не может быть, так как она бессмертна. Если  в душе человека таится жизнь – образ Божий, значит, у него есть надежда на возрождение.</a:t>
            </a:r>
          </a:p>
        </p:txBody>
      </p:sp>
      <p:pic>
        <p:nvPicPr>
          <p:cNvPr id="2050" name="Picture 2" descr="E:\Мои документы 3\Шаблоны\свечи анимация\244564442_5303c0c6a5daaac9552fb19240c5403d_8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594" y="550855"/>
            <a:ext cx="186415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91" y="1"/>
            <a:ext cx="5046464" cy="430213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     Результаты наблюдений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8256" y="622293"/>
            <a:ext cx="3502989" cy="2492990"/>
          </a:xfrm>
        </p:spPr>
        <p:txBody>
          <a:bodyPr/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Arial"/>
              </a:rPr>
              <a:t> Слово «поэма» написано более крупным шрифтом, чем название, что указывает на значимость жанра.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Arial"/>
              </a:rPr>
              <a:t> Черепа и скелеты указывают на то, что это путешествие в страну мертвых.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Arial"/>
              </a:rPr>
              <a:t> Летящая бричка напрямую связана с образом дороги в поэме.  </a:t>
            </a:r>
          </a:p>
          <a:p>
            <a:pPr marL="299880" indent="-2998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7172" name="Picture 8" descr="7926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40157" y="622300"/>
            <a:ext cx="1787454" cy="2357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6667" b="19047"/>
          <a:stretch>
            <a:fillRect/>
          </a:stretch>
        </p:blipFill>
        <p:spPr bwMode="auto">
          <a:xfrm>
            <a:off x="96818" y="122227"/>
            <a:ext cx="55007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90" y="122238"/>
            <a:ext cx="5165560" cy="430212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       Результаты наблюдений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1739892" y="693731"/>
            <a:ext cx="228821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</a:rPr>
              <a:t>Мертвые души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166734" y="1281114"/>
            <a:ext cx="1929343" cy="11271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196" tIns="28598" rIns="57196" bIns="28598" anchor="ctr"/>
          <a:lstStyle/>
          <a:p>
            <a:endParaRPr lang="ru-RU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66734" y="1265238"/>
            <a:ext cx="1976981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400" b="1" i="1">
                <a:solidFill>
                  <a:srgbClr val="0070C0"/>
                </a:solidFill>
              </a:rPr>
              <a:t>Ревизская душа –единица  учета населения, товар, который покупает Чичиков</a:t>
            </a:r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3741180" y="1265238"/>
            <a:ext cx="1857886" cy="1143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196" tIns="28598" rIns="57196" bIns="28598" anchor="ctr"/>
          <a:lstStyle/>
          <a:p>
            <a:endParaRPr lang="ru-RU"/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669723" y="1265238"/>
            <a:ext cx="195316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400" b="1" i="1">
                <a:solidFill>
                  <a:srgbClr val="0070C0"/>
                </a:solidFill>
              </a:rPr>
              <a:t>Помещики, чиновники и сам Чичиков, погрязшие в грехах и, следовательно, мертвые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2024621" y="2408238"/>
            <a:ext cx="1788017" cy="6461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7196" tIns="28598" rIns="57196" bIns="28598" anchor="ctr"/>
          <a:lstStyle/>
          <a:p>
            <a:endParaRPr lang="ru-RU"/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2024620" y="2408238"/>
            <a:ext cx="185947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400" b="1" i="1" dirty="0" smtClean="0">
                <a:solidFill>
                  <a:srgbClr val="0070C0"/>
                </a:solidFill>
              </a:rPr>
              <a:t>Души </a:t>
            </a:r>
            <a:endParaRPr lang="ru-RU" sz="1400" b="1" i="1" dirty="0">
              <a:solidFill>
                <a:srgbClr val="0070C0"/>
              </a:solidFill>
            </a:endParaRPr>
          </a:p>
          <a:p>
            <a:pPr algn="ctr" defTabSz="514350">
              <a:spcBef>
                <a:spcPct val="50000"/>
              </a:spcBef>
            </a:pPr>
            <a:r>
              <a:rPr lang="ru-RU" sz="1400" b="1" i="1" dirty="0">
                <a:solidFill>
                  <a:srgbClr val="0070C0"/>
                </a:solidFill>
              </a:rPr>
              <a:t>умерших  крестьян</a:t>
            </a:r>
          </a:p>
        </p:txBody>
      </p:sp>
      <p:sp>
        <p:nvSpPr>
          <p:cNvPr id="8203" name="Line 16"/>
          <p:cNvSpPr>
            <a:spLocks noChangeShapeType="1"/>
          </p:cNvSpPr>
          <p:nvPr/>
        </p:nvSpPr>
        <p:spPr bwMode="auto">
          <a:xfrm flipH="1">
            <a:off x="2096077" y="1193801"/>
            <a:ext cx="500201" cy="71437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>
            <a:off x="3240980" y="1193801"/>
            <a:ext cx="500200" cy="71437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  <p:sp>
        <p:nvSpPr>
          <p:cNvPr id="8205" name="Line 19"/>
          <p:cNvSpPr>
            <a:spLocks noChangeShapeType="1"/>
          </p:cNvSpPr>
          <p:nvPr/>
        </p:nvSpPr>
        <p:spPr bwMode="auto">
          <a:xfrm flipH="1">
            <a:off x="2928156" y="1193800"/>
            <a:ext cx="46051" cy="114300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Рабочий стол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8256" y="479417"/>
            <a:ext cx="5429288" cy="71438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66" y="0"/>
            <a:ext cx="5300534" cy="43088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ли в поэме живые души?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11330" y="479417"/>
            <a:ext cx="2214578" cy="357190"/>
          </a:xfrm>
          <a:prstGeom prst="rect">
            <a:avLst/>
          </a:prstGeom>
          <a:ln w="38100">
            <a:noFill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Мертвые души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0"/>
            <a:ext cx="115574" cy="3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196" tIns="28598" rIns="57196" bIns="28598" anchor="ctr"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83032" y="1336673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Павел Иванович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Чичиков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54206" y="1336673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помещики и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чиновники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6818" y="1336673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умершие  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крестьяне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96818" y="1979615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физическая смерть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954206" y="1979615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нет души,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духовная смерть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883032" y="1979615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души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мёртвые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6818" y="2622557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 живая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душа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954206" y="2622557"/>
            <a:ext cx="1714512" cy="35719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 могут обрести душу, если захотят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883032" y="2622557"/>
            <a:ext cx="1714512" cy="50006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/>
          <a:lstStyle/>
          <a:p>
            <a:pPr lvl="0" algn="ctr">
              <a:lnSpc>
                <a:spcPts val="1200"/>
              </a:lnSpc>
              <a:spcBef>
                <a:spcPct val="0"/>
              </a:spcBef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 возможно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перерождение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(апостол Павел)</a:t>
            </a:r>
          </a:p>
        </p:txBody>
      </p:sp>
      <p:cxnSp>
        <p:nvCxnSpPr>
          <p:cNvPr id="22" name="Прямая со стрелкой 21"/>
          <p:cNvCxnSpPr>
            <a:stCxn id="14" idx="2"/>
            <a:endCxn id="15" idx="0"/>
          </p:cNvCxnSpPr>
          <p:nvPr/>
        </p:nvCxnSpPr>
        <p:spPr>
          <a:xfrm rot="5400000">
            <a:off x="811198" y="1836739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811992" y="1835945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40554" y="2478887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597942" y="2478887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669380" y="1835945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598206" y="2478887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598206" y="1835945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1097744" y="1193003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312454" y="1193003"/>
            <a:ext cx="285752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2" idx="0"/>
          </p:cNvCxnSpPr>
          <p:nvPr/>
        </p:nvCxnSpPr>
        <p:spPr>
          <a:xfrm rot="5400000">
            <a:off x="2562223" y="1085846"/>
            <a:ext cx="500066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Замира(3)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54" y="1050921"/>
            <a:ext cx="2609850" cy="966782"/>
          </a:xfrm>
          <a:prstGeom prst="rect">
            <a:avLst/>
          </a:prstGeom>
          <a:noFill/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025644" y="1193797"/>
            <a:ext cx="1928826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Живая  народная душа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8256" y="122227"/>
            <a:ext cx="265820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Талантливость: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каретник Михеев, сапожник Телятников. плотник Степан Пробка  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240981" y="211138"/>
            <a:ext cx="2250106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Сила и острота народного ума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меткость русского слова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38191" y="2193925"/>
            <a:ext cx="214371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Глубина  и  цельность: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задушевная русская песня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882106" y="2193925"/>
            <a:ext cx="2558166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76" tIns="25738" rIns="51476" bIns="25738">
            <a:spAutoFit/>
          </a:bodyPr>
          <a:lstStyle/>
          <a:p>
            <a:pPr algn="ctr" defTabSz="514350">
              <a:spcBef>
                <a:spcPct val="50000"/>
              </a:spcBef>
            </a:pPr>
            <a:r>
              <a:rPr lang="ru-RU" sz="15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Широта и щедрость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яркость и безудержность веселых народных праздников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 flipV="1">
            <a:off x="1382702" y="908045"/>
            <a:ext cx="1214446" cy="214314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V="1">
            <a:off x="3525841" y="979488"/>
            <a:ext cx="858453" cy="142871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1238592" y="1908177"/>
            <a:ext cx="1215680" cy="214312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3383894" y="1908175"/>
            <a:ext cx="1143315" cy="28575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lIns="57196" tIns="28598" rIns="57196" bIns="28598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0" y="336541"/>
            <a:ext cx="3168652" cy="92333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каким помещиком Чичиков совершил свою первую сделку?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4338" y="1479549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с  Ноздрёвым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с  Собакевичем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с Маниловым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с  Коробочкой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501520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C:\Documents and Settings\Администратор\Рабочий стол\Замира(3)\Гоголь\ima1ges.jpe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239694" y="336541"/>
            <a:ext cx="250033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11132" y="122227"/>
            <a:ext cx="5143536" cy="1231106"/>
          </a:xfrm>
        </p:spPr>
        <p:txBody>
          <a:bodyPr/>
          <a:lstStyle/>
          <a:p>
            <a:pPr indent="27146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поэме Гоголя «Мёртвые  души» встречаются два типа  отступлений –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которые служат для раскрытия характеров и образов персонажей, и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лирические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отображающие размышления и переживания автора о судьбе России и её народа.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462" y="50788"/>
            <a:ext cx="5429288" cy="3071835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C:\Documents and Settings\Администратор\Рабочий стол\Замира(3)\Гоголь\scale1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388" y="1336673"/>
            <a:ext cx="350046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sz="half" idx="1"/>
          </p:nvPr>
        </p:nvSpPr>
        <p:spPr>
          <a:xfrm>
            <a:off x="311132" y="122227"/>
            <a:ext cx="5114745" cy="37544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Эх, тройка! птица  тройка, кто тебя выдумал?    знать, 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бойкого народа ты могла только родиться, в той земле, что не любит шутить, а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ровнем-гладнем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разметнулась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полсвета, да и ступай считать версты, пока не зарябит тебе в очи. И не хитрый, кажись, дорожный снаряд, не железным схвачен винтом, а наскоро живьем с одним топором да молотом снарядил и собрал тебя ярославский расторопный мужик. Не в немецких ботфортах ямщик: борода да рукавицы, и сидит черт знает на чем; а привстал, да замахнулся, да затянул песню - кони вихрем, спицы в колесах смешались в один гладкий круг, только дрогнула дорога, да вскрикнул в испуге остановившийся пешеход - и вон она понеслась, понеслась, понеслась!.. И вон уже видно вдали, как что-то пылит и сверлит воздух.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ru-RU" sz="2400" b="1" i="1" dirty="0" smtClean="0">
                <a:solidFill>
                  <a:srgbClr val="2365C7"/>
                </a:solidFill>
                <a:latin typeface="Arial" charset="0"/>
                <a:cs typeface="Arial" charset="0"/>
              </a:rPr>
              <a:t/>
            </a:r>
            <a:br>
              <a:rPr lang="ru-RU" sz="2400" b="1" i="1" dirty="0" smtClean="0">
                <a:solidFill>
                  <a:srgbClr val="2365C7"/>
                </a:solidFill>
                <a:latin typeface="Arial" charset="0"/>
                <a:cs typeface="Arial" charset="0"/>
              </a:rPr>
            </a:br>
            <a:endParaRPr lang="ru-RU" sz="2400" b="1" i="1" dirty="0" smtClean="0">
              <a:solidFill>
                <a:srgbClr val="2365C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50788"/>
            <a:ext cx="5429288" cy="319406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8191" y="1"/>
            <a:ext cx="5046464" cy="430213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    Результаты наблюдений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8190" y="550863"/>
            <a:ext cx="2716147" cy="24929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Голос   автора проявляется 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лирическом  начале поэмы.  Он  живой собеседник,  который ведет живой разговор</a:t>
            </a:r>
          </a:p>
          <a:p>
            <a:pPr marL="0" indent="0" algn="ctr" eaLnBrk="1" hangingPunct="1">
              <a:spcBef>
                <a:spcPct val="0"/>
              </a:spcBef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читателем  о  судьбе России,  о  мире, забывшем  о  душе.</a:t>
            </a:r>
          </a:p>
        </p:txBody>
      </p:sp>
      <p:pic>
        <p:nvPicPr>
          <p:cNvPr id="30728" name="Picture 8" descr="Ф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7764" y="635001"/>
            <a:ext cx="2246931" cy="2416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sz="half" idx="1"/>
          </p:nvPr>
        </p:nvSpPr>
        <p:spPr>
          <a:xfrm>
            <a:off x="309649" y="265113"/>
            <a:ext cx="5114745" cy="295465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</a:pPr>
            <a:r>
              <a:rPr lang="ru-RU" sz="1200" b="1" i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Не так ли и ты, Русь, что бойкая необгонимая тройка несешься? </a:t>
            </a:r>
            <a:r>
              <a:rPr lang="ru-RU" sz="1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Дымом дымится под тобою дорога, гремят мосты, все отстает и остается позади. Остановился пораженный божьим чудом созерцатель: не молния ли это, сброшенная с неба? </a:t>
            </a:r>
            <a:r>
              <a:rPr lang="ru-RU" sz="1200" b="1" i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значит это наводящее ужас движение? и что за неведомая сила заключена в сих неведомых светом конях?</a:t>
            </a:r>
            <a:r>
              <a:rPr lang="ru-RU" sz="1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Эх, кони, кони, что за кони! Вихри ли сидят в ваших гривах? Чуткое ли ухо горит во всякой вашей жилке? Заслышали с вышины знакомую песню, дружно и разом напрягли медные груди и, почти не тронув копытами земли, превратились в одни вытянутые линии, летящие по воздуху, и мчится вся вдохновенная богом!.. </a:t>
            </a:r>
            <a:r>
              <a:rPr lang="ru-RU" sz="1200" b="1" i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Русь, куда ж несешься ты? дай ответ. Не дает ответа. Чудным звоном заливается колокольчик; гремит и становится ветром разорванный в куски воздух; летит мимо все, что ни есть на земли, и, косясь, постораниваются и дают ей дорогу другие народы и государства</a:t>
            </a:r>
            <a:r>
              <a:rPr lang="ru-RU" sz="1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256" y="122226"/>
            <a:ext cx="5429288" cy="294960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32" y="265103"/>
            <a:ext cx="2786082" cy="2215991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Лирические   отступления в поэме «Мёртвые души» – важная составляющая произведения Н.В.Гоголя. Благодаря им мы узнаём мнение автора на те или иные события, его отношение к главным героям, а также чувствуем невероятную любовь Гоголя к своей стране.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256" y="122227"/>
            <a:ext cx="5429288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5" descr="Гоголь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998" y="265103"/>
            <a:ext cx="23451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265103"/>
            <a:ext cx="2643205" cy="2616101"/>
          </a:xfrm>
        </p:spPr>
        <p:txBody>
          <a:bodyPr/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Н.В.Гоголь предвидел новую Россию через духовное воскрешение русского народа. В своей «Переписке с друзьями» он писал: «Не будьте мёртвыми душами, но живыми. Есть только одна дверь к жизни, и эта дверь - Иисус Христос».</a:t>
            </a:r>
            <a:endParaRPr lang="ru-RU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22227"/>
            <a:ext cx="5429288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916" y="193665"/>
            <a:ext cx="24381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8256" y="122227"/>
            <a:ext cx="5429288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54206" y="0"/>
            <a:ext cx="2073224" cy="430213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9649" y="622301"/>
            <a:ext cx="5114745" cy="24622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 описания – мир и люди, забывшие о душе.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ru-RU" sz="2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– заставить читателя понять, что бездуховность есть единственная причина распада.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ru-RU" sz="2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Понимание этого – путь к возрождению Руси.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20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227"/>
            <a:ext cx="5454668" cy="315471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12" name="object 8"/>
          <p:cNvSpPr txBox="1"/>
          <p:nvPr/>
        </p:nvSpPr>
        <p:spPr>
          <a:xfrm>
            <a:off x="1454140" y="908045"/>
            <a:ext cx="4143404" cy="18684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выразительное    чтение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лирических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отступлений </a:t>
            </a:r>
            <a:r>
              <a:rPr lang="ru-RU" sz="24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поэмы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«Мёртвые   души».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2740024" y="2693995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object 13"/>
          <p:cNvGrpSpPr/>
          <p:nvPr/>
        </p:nvGrpSpPr>
        <p:grpSpPr>
          <a:xfrm>
            <a:off x="377244" y="708025"/>
            <a:ext cx="1210256" cy="1845396"/>
            <a:chOff x="377244" y="1199601"/>
            <a:chExt cx="906780" cy="1353820"/>
          </a:xfrm>
        </p:grpSpPr>
        <p:sp>
          <p:nvSpPr>
            <p:cNvPr id="18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21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1811330" y="693731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11330" y="2765433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15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193665"/>
            <a:ext cx="2740024" cy="923330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каким помещиком Чичиков совершил свою первую сделку?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5776" y="1408111"/>
            <a:ext cx="242889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с  Ноздрёвым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с  Собакевичем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 Маниловым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с  Коробочкой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22227"/>
            <a:ext cx="5429288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9" descr="чичиков и манилов-6"/>
          <p:cNvPicPr>
            <a:picLocks noChangeAspect="1" noChangeArrowheads="1"/>
          </p:cNvPicPr>
          <p:nvPr/>
        </p:nvPicPr>
        <p:blipFill>
          <a:blip r:embed="rId2"/>
          <a:srcRect b="10900"/>
          <a:stretch>
            <a:fillRect/>
          </a:stretch>
        </p:blipFill>
        <p:spPr>
          <a:xfrm>
            <a:off x="239694" y="265103"/>
            <a:ext cx="2428892" cy="28098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тратор\Рабочий стол\Замира(3)\Гоголь\ima1ges.jpe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239694" y="336541"/>
            <a:ext cx="2500330" cy="2714644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336541"/>
            <a:ext cx="3240090" cy="830997"/>
          </a:xfrm>
        </p:spPr>
        <p:txBody>
          <a:bodyPr/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 кого  остался  на  ночлег  Чичиков по дороге    от Манилова к Собакевичу?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7214" y="1408111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у  Коробочки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 у  Ноздрёва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 у Плюшкина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у Очумелова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336541"/>
            <a:ext cx="3168652" cy="830997"/>
          </a:xfrm>
        </p:spPr>
        <p:txBody>
          <a:bodyPr/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   кого  остался   на   ночлег  Чичиков по дороге от Манилова к Собакевичу?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462" y="1336673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 у  Коробочки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 у  Ноздрёва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 у Плюшкина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у Очумелова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6" descr="чичиков у коробочки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1132" y="407979"/>
            <a:ext cx="2000264" cy="257176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950" y="336541"/>
            <a:ext cx="5118156" cy="615553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Почему  Ноздрёв  возвращался  с  ярмарки  в бричке  своего зятя?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4272" y="1193797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У  него не было своей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 Все проиграл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 Его бричку украли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Заболели кони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ноздрё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9694" y="1050922"/>
            <a:ext cx="2143140" cy="2000264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950" y="265103"/>
            <a:ext cx="5357850" cy="615553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Почему Ноздрёв возвращался с ярмарки в бричке  своего зятя?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4272" y="1193797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У  него не было своей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  Все проиграл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 Его бричку украли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Заболели кони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7" descr="ноздрёв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1132" y="908045"/>
            <a:ext cx="2071702" cy="214314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336541"/>
            <a:ext cx="5261032" cy="615553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Каким способом пытался  приобрести мёртвые души Чичиков у Ноздрёва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694" y="1193797"/>
            <a:ext cx="4572032" cy="149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Купить за 10 000 рублей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 Купить за 15 000 рублей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 Выиграть в карты</a:t>
            </a:r>
          </a:p>
          <a:p>
            <a:pPr>
              <a:lnSpc>
                <a:spcPts val="28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Выиграть в шашки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6" descr="герой3"/>
          <p:cNvPicPr>
            <a:picLocks noChangeAspect="1" noChangeArrowheads="1"/>
          </p:cNvPicPr>
          <p:nvPr/>
        </p:nvPicPr>
        <p:blipFill>
          <a:blip r:embed="rId2"/>
          <a:srcRect b="7857"/>
          <a:stretch>
            <a:fillRect/>
          </a:stretch>
        </p:blipFill>
        <p:spPr bwMode="auto">
          <a:xfrm>
            <a:off x="3454404" y="979483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336541"/>
            <a:ext cx="5261032" cy="61555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способом пытался  приобрести мёртвые души Чичиков у Ноздрёва?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694" y="1050921"/>
            <a:ext cx="4572032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 Купить за 10 000 рублей</a:t>
            </a:r>
          </a:p>
          <a:p>
            <a:pPr>
              <a:lnSpc>
                <a:spcPts val="29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  Купить за 15 000 рублей</a:t>
            </a:r>
          </a:p>
          <a:p>
            <a:pPr>
              <a:lnSpc>
                <a:spcPts val="29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  Выиграть в карты</a:t>
            </a:r>
          </a:p>
          <a:p>
            <a:pPr>
              <a:lnSpc>
                <a:spcPts val="29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Г)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Выиграть в шашки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92895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6" descr="12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5842" y="693731"/>
            <a:ext cx="2048285" cy="235745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1139</Words>
  <Application>Microsoft Office PowerPoint</Application>
  <PresentationFormat>Произвольный</PresentationFormat>
  <Paragraphs>128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          Литература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Цели и задачи исследования:</vt:lpstr>
      <vt:lpstr>              Гипотеза</vt:lpstr>
      <vt:lpstr>     Результаты наблюдений</vt:lpstr>
      <vt:lpstr>       Результаты наблюдений</vt:lpstr>
      <vt:lpstr>Есть ли в поэме живые души?</vt:lpstr>
      <vt:lpstr>Слайд 19</vt:lpstr>
      <vt:lpstr>Слайд 20</vt:lpstr>
      <vt:lpstr>Слайд 21</vt:lpstr>
      <vt:lpstr>    Результаты наблюдений</vt:lpstr>
      <vt:lpstr>Слайд 23</vt:lpstr>
      <vt:lpstr>   Лирические   отступления в поэме «Мёртвые души» – важная составляющая произведения Н.В.Гоголя. Благодаря им мы узнаём мнение автора на те или иные события, его отношение к главным героям, а также чувствуем невероятную любовь Гоголя к своей стране.</vt:lpstr>
      <vt:lpstr>Слайд 25</vt:lpstr>
      <vt:lpstr>Выводы</vt:lpstr>
      <vt:lpstr>  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cp:lastModifiedBy>LAN_OS</cp:lastModifiedBy>
  <cp:revision>269</cp:revision>
  <dcterms:created xsi:type="dcterms:W3CDTF">2020-04-13T08:06:06Z</dcterms:created>
  <dcterms:modified xsi:type="dcterms:W3CDTF">2021-01-03T08:56:37Z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