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</p:sldIdLst>
  <p:sldSz cx="5764213" cy="3244850"/>
  <p:notesSz cx="6858000" cy="9144000"/>
  <p:defaultTextStyle>
    <a:defPPr>
      <a:defRPr lang="ru-RU"/>
    </a:defPPr>
    <a:lvl1pPr marL="0" algn="l" defTabSz="514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27" algn="l" defTabSz="514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252" algn="l" defTabSz="514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378" algn="l" defTabSz="514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507" algn="l" defTabSz="514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634" algn="l" defTabSz="514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2760" algn="l" defTabSz="514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799887" algn="l" defTabSz="514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014" algn="l" defTabSz="514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286" autoAdjust="0"/>
  </p:normalViewPr>
  <p:slideViewPr>
    <p:cSldViewPr>
      <p:cViewPr>
        <p:scale>
          <a:sx n="262" d="100"/>
          <a:sy n="262" d="100"/>
        </p:scale>
        <p:origin x="1674" y="210"/>
      </p:cViewPr>
      <p:guideLst>
        <p:guide orient="horz" pos="1022"/>
        <p:guide pos="18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316" y="1005903"/>
            <a:ext cx="489958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632" y="1817116"/>
            <a:ext cx="40349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3" y="102424"/>
            <a:ext cx="5162873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143" y="781128"/>
            <a:ext cx="4529925" cy="369332"/>
          </a:xfrm>
        </p:spPr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3" y="102424"/>
            <a:ext cx="5162873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12" y="746315"/>
            <a:ext cx="250743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8571" y="746315"/>
            <a:ext cx="250743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3" y="102424"/>
            <a:ext cx="5162873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30" y="71163"/>
            <a:ext cx="5649309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5719" y="159370"/>
            <a:ext cx="252660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23" y="536168"/>
            <a:ext cx="5649309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30" y="71163"/>
            <a:ext cx="5649309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3" y="102424"/>
            <a:ext cx="516287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143" y="781128"/>
            <a:ext cx="45299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9833" y="3017711"/>
            <a:ext cx="184454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11" y="3017711"/>
            <a:ext cx="132576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0233" y="3017711"/>
            <a:ext cx="132576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6810" eaLnBrk="1" hangingPunct="1">
        <a:defRPr>
          <a:latin typeface="+mn-lt"/>
          <a:ea typeface="+mn-ea"/>
          <a:cs typeface="+mn-cs"/>
        </a:defRPr>
      </a:lvl2pPr>
      <a:lvl3pPr marL="913622" eaLnBrk="1" hangingPunct="1">
        <a:defRPr>
          <a:latin typeface="+mn-lt"/>
          <a:ea typeface="+mn-ea"/>
          <a:cs typeface="+mn-cs"/>
        </a:defRPr>
      </a:lvl3pPr>
      <a:lvl4pPr marL="1370432" eaLnBrk="1" hangingPunct="1">
        <a:defRPr>
          <a:latin typeface="+mn-lt"/>
          <a:ea typeface="+mn-ea"/>
          <a:cs typeface="+mn-cs"/>
        </a:defRPr>
      </a:lvl4pPr>
      <a:lvl5pPr marL="1827243" eaLnBrk="1" hangingPunct="1">
        <a:defRPr>
          <a:latin typeface="+mn-lt"/>
          <a:ea typeface="+mn-ea"/>
          <a:cs typeface="+mn-cs"/>
        </a:defRPr>
      </a:lvl5pPr>
      <a:lvl6pPr marL="2284055" eaLnBrk="1" hangingPunct="1">
        <a:defRPr>
          <a:latin typeface="+mn-lt"/>
          <a:ea typeface="+mn-ea"/>
          <a:cs typeface="+mn-cs"/>
        </a:defRPr>
      </a:lvl6pPr>
      <a:lvl7pPr marL="2740865" eaLnBrk="1" hangingPunct="1">
        <a:defRPr>
          <a:latin typeface="+mn-lt"/>
          <a:ea typeface="+mn-ea"/>
          <a:cs typeface="+mn-cs"/>
        </a:defRPr>
      </a:lvl7pPr>
      <a:lvl8pPr marL="3197676" eaLnBrk="1" hangingPunct="1">
        <a:defRPr>
          <a:latin typeface="+mn-lt"/>
          <a:ea typeface="+mn-ea"/>
          <a:cs typeface="+mn-cs"/>
        </a:defRPr>
      </a:lvl8pPr>
      <a:lvl9pPr marL="365448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6810" eaLnBrk="1" hangingPunct="1">
        <a:defRPr>
          <a:latin typeface="+mn-lt"/>
          <a:ea typeface="+mn-ea"/>
          <a:cs typeface="+mn-cs"/>
        </a:defRPr>
      </a:lvl2pPr>
      <a:lvl3pPr marL="913622" eaLnBrk="1" hangingPunct="1">
        <a:defRPr>
          <a:latin typeface="+mn-lt"/>
          <a:ea typeface="+mn-ea"/>
          <a:cs typeface="+mn-cs"/>
        </a:defRPr>
      </a:lvl3pPr>
      <a:lvl4pPr marL="1370432" eaLnBrk="1" hangingPunct="1">
        <a:defRPr>
          <a:latin typeface="+mn-lt"/>
          <a:ea typeface="+mn-ea"/>
          <a:cs typeface="+mn-cs"/>
        </a:defRPr>
      </a:lvl4pPr>
      <a:lvl5pPr marL="1827243" eaLnBrk="1" hangingPunct="1">
        <a:defRPr>
          <a:latin typeface="+mn-lt"/>
          <a:ea typeface="+mn-ea"/>
          <a:cs typeface="+mn-cs"/>
        </a:defRPr>
      </a:lvl5pPr>
      <a:lvl6pPr marL="2284055" eaLnBrk="1" hangingPunct="1">
        <a:defRPr>
          <a:latin typeface="+mn-lt"/>
          <a:ea typeface="+mn-ea"/>
          <a:cs typeface="+mn-cs"/>
        </a:defRPr>
      </a:lvl6pPr>
      <a:lvl7pPr marL="2740865" eaLnBrk="1" hangingPunct="1">
        <a:defRPr>
          <a:latin typeface="+mn-lt"/>
          <a:ea typeface="+mn-ea"/>
          <a:cs typeface="+mn-cs"/>
        </a:defRPr>
      </a:lvl7pPr>
      <a:lvl8pPr marL="3197676" eaLnBrk="1" hangingPunct="1">
        <a:defRPr>
          <a:latin typeface="+mn-lt"/>
          <a:ea typeface="+mn-ea"/>
          <a:cs typeface="+mn-cs"/>
        </a:defRPr>
      </a:lvl8pPr>
      <a:lvl9pPr marL="365448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5"/>
            <a:ext cx="5758500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4718" y="193665"/>
            <a:ext cx="2957651" cy="1061181"/>
          </a:xfrm>
          <a:prstGeom prst="rect">
            <a:avLst/>
          </a:prstGeom>
        </p:spPr>
        <p:txBody>
          <a:bodyPr vert="horz" wrap="square" lIns="0" tIns="14598" rIns="0" bIns="0" rtlCol="0">
            <a:spAutoFit/>
          </a:bodyPr>
          <a:lstStyle/>
          <a:p>
            <a:pPr marL="12695">
              <a:spcBef>
                <a:spcPts val="114"/>
              </a:spcBef>
            </a:pPr>
            <a:r>
              <a:rPr lang="ru-RU" sz="3400" spc="-5" dirty="0" smtClean="0"/>
              <a:t>   Литература</a:t>
            </a:r>
            <a:br>
              <a:rPr lang="ru-RU" sz="3400" spc="-5" dirty="0" smtClean="0"/>
            </a:b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53812" y="979483"/>
            <a:ext cx="4678083" cy="2053120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lnSpc>
                <a:spcPts val="1949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07">
              <a:lnSpc>
                <a:spcPts val="1949"/>
              </a:lnSpc>
              <a:spcBef>
                <a:spcPts val="110"/>
              </a:spcBef>
            </a:pPr>
            <a:r>
              <a:rPr sz="2400" b="1" spc="-20" dirty="0" err="1" smtClean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07">
              <a:lnSpc>
                <a:spcPts val="1949"/>
              </a:lnSpc>
              <a:spcBef>
                <a:spcPts val="110"/>
              </a:spcBef>
            </a:pPr>
            <a:r>
              <a:rPr lang="ru-RU" sz="2400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407">
              <a:lnSpc>
                <a:spcPts val="1949"/>
              </a:lnSpc>
              <a:spcBef>
                <a:spcPts val="110"/>
              </a:spcBef>
            </a:pPr>
            <a:endParaRPr lang="ru-RU" sz="2400" spc="-1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07">
              <a:lnSpc>
                <a:spcPts val="1949"/>
              </a:lnSpc>
              <a:spcBef>
                <a:spcPts val="110"/>
              </a:spcBef>
            </a:pPr>
            <a:r>
              <a:rPr lang="ru-RU" sz="2400" b="1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М.Ю.Лермонтов.</a:t>
            </a:r>
          </a:p>
          <a:p>
            <a:pPr marL="18407">
              <a:lnSpc>
                <a:spcPts val="1949"/>
              </a:lnSpc>
              <a:spcBef>
                <a:spcPts val="110"/>
              </a:spcBef>
            </a:pPr>
            <a:r>
              <a:rPr lang="ru-RU" sz="2400" b="1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«Герой   нашего   времени».</a:t>
            </a:r>
          </a:p>
          <a:p>
            <a:pPr marL="18407">
              <a:lnSpc>
                <a:spcPts val="1949"/>
              </a:lnSpc>
              <a:spcBef>
                <a:spcPts val="110"/>
              </a:spcBef>
            </a:pPr>
            <a:r>
              <a:rPr lang="ru-RU" sz="2400" b="1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«Тамань».</a:t>
            </a:r>
          </a:p>
          <a:p>
            <a:pPr marL="18407">
              <a:lnSpc>
                <a:spcPts val="1949"/>
              </a:lnSpc>
              <a:spcBef>
                <a:spcPts val="110"/>
              </a:spcBef>
            </a:pPr>
            <a:endParaRPr lang="ru-RU" sz="2400" b="1" spc="-1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3883" y="1050922"/>
            <a:ext cx="344075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312" y="1960433"/>
            <a:ext cx="344075" cy="9438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0"/>
          <p:cNvGrpSpPr/>
          <p:nvPr/>
        </p:nvGrpSpPr>
        <p:grpSpPr>
          <a:xfrm>
            <a:off x="4685470" y="212868"/>
            <a:ext cx="634190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2851" y="249025"/>
            <a:ext cx="173307" cy="369967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3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6975" y="541953"/>
            <a:ext cx="439299" cy="212233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8" name="object 15"/>
          <p:cNvGrpSpPr/>
          <p:nvPr/>
        </p:nvGrpSpPr>
        <p:grpSpPr>
          <a:xfrm>
            <a:off x="346437" y="289011"/>
            <a:ext cx="467230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19793" y="0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3780981" cy="1077848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«Тамани» мы наблюдаем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переплетение романтического повествования с реалистическим.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Романтически Лермонтов описывает пейзаж, например, бушующее море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315" y="1122359"/>
            <a:ext cx="5444898" cy="790590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«Медленно поднимаясь на хребты волн, быстро спускаясь </a:t>
            </a:r>
            <a:endPara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них, приближалась к берегу лодка. Отважен был пловец, решившийся в такую ночь пуститься через пролив…»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3471" y="1963131"/>
            <a:ext cx="3767581" cy="1036811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Описание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стихии помогает раскрыть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романтический образ Янко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которого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«везде дорога, где только ветер дует и море шумит». </a:t>
            </a:r>
          </a:p>
        </p:txBody>
      </p:sp>
    </p:spTree>
    <p:extLst>
      <p:ext uri="{BB962C8B-B14F-4D97-AF65-F5344CB8AC3E}">
        <p14:creationId xmlns:p14="http://schemas.microsoft.com/office/powerpoint/2010/main" xmlns="" val="42200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975" y="-1363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78" y="55188"/>
            <a:ext cx="4373326" cy="1529254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Реалистически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дана обрисовка характеров и быта вольных контрабандистов.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Портрет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Янко: из лодки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«вышел человек в татарской шапке, но острижен он был по-казацки, и за ременным поясом его торчал большой нож».</a:t>
            </a:r>
            <a:b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3346" y="1336673"/>
            <a:ext cx="4143404" cy="1775475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Образу жизни контрабандистов соответствует и обстановка, в которой они живут: </a:t>
            </a:r>
            <a:r>
              <a:rPr lang="ru-RU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зашел в хату, - две лавки и стол, да огромный сундук возле печи составляли всю мебель. На стене ни одного образа – дурной знак! В разбитое стекло врывался морской ветер».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описании сочетаются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реалистические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романтические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черты.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7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975" y="-1363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7462" y="2"/>
            <a:ext cx="3857652" cy="2021696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 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описании контрабандистов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романтизм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 с их вольным образом жизни, их силой, ловкостью, отвагой.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реалистически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показывается их скудный духовный мир.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Получается, что деньги определяют отношения этих людей. Янко 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ундина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жестокими,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3346" y="1715596"/>
            <a:ext cx="3894850" cy="1529254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делить краденое добро. Слепой получает от них только медную монету. А старухе Янко приказывает передать,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«что, дескать, пора умирать, зажилась, надо знать и честь».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9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975" y="-1363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3946" y="89255"/>
            <a:ext cx="3678292" cy="1529254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Тамань»,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числе остальных повестей романа, отличает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лаконизм и точность языка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Внутренние переживания,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слож-ные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ситуации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раскры-ваются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простым и доступным языком.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9098" y="1550987"/>
            <a:ext cx="3767581" cy="1283032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«Тамань»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важной частью романа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«Герой нашего времени»,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начинает глубокое раскрытие внутренней характеристики героя и всего поколения молодых дворян 30-х годов 19 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399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94735" y="123328"/>
            <a:ext cx="3586012" cy="2021696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 ПО ГЛАВЕ «ТАМАНЬ».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Тамань – это: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степи</a:t>
            </a:r>
          </a:p>
          <a:p>
            <a:pPr marL="342900" indent="-342900">
              <a:buAutoNum type="arabicParenR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селение казаков на Кавказе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деревня под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Екатериноградом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5044" y="1674676"/>
            <a:ext cx="3540618" cy="1529254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В каком ряду названы герои только повести «Тамань»?</a:t>
            </a: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Ундина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Печорин,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Грушницкий</a:t>
            </a:r>
          </a:p>
          <a:p>
            <a:pPr marL="342900" indent="-342900">
              <a:buAutoNum type="arabicParenR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Печорин, Янко, Максим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Максимыч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Печорин, слепой мальчик, Вера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8900" y="836607"/>
            <a:ext cx="2066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 приморский город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8900" y="836607"/>
            <a:ext cx="2066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приморский город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24850" y="2408243"/>
            <a:ext cx="2469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Ундина, Печорин,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Янко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24850" y="2408243"/>
            <a:ext cx="2469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Ундина, Печорин, </a:t>
            </a:r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Янко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44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3161" y="55186"/>
            <a:ext cx="4902395" cy="2021696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От чьего имени ведётся повествование о Печорине в повести «Тамань»?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автора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Ундины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Максима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Максимыча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2686" y="1520218"/>
            <a:ext cx="3858366" cy="1775475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О ком идёт речь?</a:t>
            </a:r>
          </a:p>
          <a:p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«...не боится ни моря, ни ветров, ни тумана, ни береговых сторожей»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Печорине</a:t>
            </a:r>
          </a:p>
          <a:p>
            <a:pPr marL="342900" indent="-342900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 девушке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 слепом мальчике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024" y="979483"/>
            <a:ext cx="1528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самого героя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024" y="979483"/>
            <a:ext cx="1528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самого героя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9098" y="2479681"/>
            <a:ext cx="999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Янко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9098" y="2479681"/>
            <a:ext cx="999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 </a:t>
            </a:r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Янко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-47027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7462" y="0"/>
            <a:ext cx="4054825" cy="482813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Укажите, какой словесный портрет принадлежит девушке-ундине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784" y="1479549"/>
            <a:ext cx="4062313" cy="1590809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«...она была хороша: высокая, тоненькая, глаза чёрные, как у горной серны, так и заглядывали нам в душу».</a:t>
            </a:r>
          </a:p>
          <a:p>
            <a:pPr algn="just">
              <a:lnSpc>
                <a:spcPts val="1500"/>
              </a:lnSpc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 нее такие бархатные глаза ...; нижние и верхние ресницы так длинны, что лучи солнца не отражаются в её зрачках».</a:t>
            </a:r>
          </a:p>
          <a:p>
            <a:pPr algn="just">
              <a:lnSpc>
                <a:spcPts val="1500"/>
              </a:lnSpc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«...женщина, в соломенной шляпке, окутанная чёрной шалью, ... шляпка закрывала её лицо».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7462" y="479417"/>
            <a:ext cx="378621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«Необыкновенная гибкость её стана, особенное, ей только свойственное наклонение головы, длинные русые волосы, какой-то золотистый отлив её слегка  загорелой кожи на шее и плечах и особенно правильный нос...».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7462" y="479417"/>
            <a:ext cx="378621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«Необыкновенная гибкость её стана, особенное, ей только свойственное наклонение головы, длинные русые волосы, какой-то золотистый отлив её слегка  загорелой кожи на шее и плечах и особенно правильный нос...».</a:t>
            </a:r>
          </a:p>
        </p:txBody>
      </p:sp>
    </p:spTree>
    <p:extLst>
      <p:ext uri="{BB962C8B-B14F-4D97-AF65-F5344CB8AC3E}">
        <p14:creationId xmlns:p14="http://schemas.microsoft.com/office/powerpoint/2010/main" xmlns="" val="26683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975" y="-1363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3161" y="89255"/>
            <a:ext cx="4448469" cy="1283032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Укажите верное лексическое значение слова «ундина».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ведьма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фея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нимфа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9098" y="1050921"/>
            <a:ext cx="3949152" cy="2021696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Что ответила девушка на вопрос Печорина?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Скажи-ка мне, красавица, что ты делала сегодня на кровле?»</a:t>
            </a:r>
          </a:p>
          <a:p>
            <a:pPr marL="180975" indent="-180975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Смотрела на небо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Разговаривала с облаками».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«Пела песню».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024" y="1336673"/>
            <a:ext cx="1285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русалка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024" y="1336673"/>
            <a:ext cx="1285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русалка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9098" y="2265367"/>
            <a:ext cx="3193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 «Смотрела, откуда ветер дует».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9098" y="2265367"/>
            <a:ext cx="3193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«Смотрела, откуда ветер дует».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92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537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7462" y="122227"/>
            <a:ext cx="4209999" cy="1398449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Что предприняла девушка после того, как Печорин пригрозил рассказать об их делах коменданту?</a:t>
            </a:r>
          </a:p>
          <a:p>
            <a:pPr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эти слова остались не замеченными ею</a:t>
            </a:r>
          </a:p>
          <a:p>
            <a:pPr>
              <a:lnSpc>
                <a:spcPts val="1500"/>
              </a:lnSpc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решила застрелить Печорина</a:t>
            </a:r>
          </a:p>
          <a:p>
            <a:pPr>
              <a:lnSpc>
                <a:spcPts val="15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решила задушить Печорина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6508" y="1525987"/>
            <a:ext cx="4039937" cy="1590809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Узнайте героя по описанию:</a:t>
            </a:r>
          </a:p>
          <a:p>
            <a:pPr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в татарской шапке, но стрижен он был по-казацки, и за ременным поясом его торчал большой нож».</a:t>
            </a:r>
          </a:p>
          <a:p>
            <a:pPr>
              <a:lnSpc>
                <a:spcPts val="1500"/>
              </a:lnSpc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слепой мальчик</a:t>
            </a:r>
          </a:p>
          <a:p>
            <a:pPr>
              <a:lnSpc>
                <a:spcPts val="15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урядник</a:t>
            </a:r>
          </a:p>
          <a:p>
            <a:pPr>
              <a:lnSpc>
                <a:spcPts val="15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десятник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7462" y="836607"/>
            <a:ext cx="27176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решила утопить Печорина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462" y="836607"/>
            <a:ext cx="27176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решила утопить Печорина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6222" y="2265367"/>
            <a:ext cx="84587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Янко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6222" y="2265367"/>
            <a:ext cx="84587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Янко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3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975" y="-1363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3161" y="55188"/>
            <a:ext cx="4209999" cy="1775475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 Чем закончилась история, связанная с вмешательством Печорина в жизнь «честных контрабандистов»?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Девушку и Янко осудили за незаконную торговлю.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Янко испугался наказания и сбежал, бросив и девушку, и слепого мальчика, и старуху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3471" y="1729859"/>
            <a:ext cx="3722189" cy="1529254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После приезда Печорина жизнь жителей этого городка, включая ундину, Янко, слепого мальчика и старуху, не изменилась.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1974" y="1693863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Ундина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уплыли, оставив слепого и старуху на произвол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1974" y="1693863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Ундина и </a:t>
            </a:r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Янко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уплыли, оставив слепого и старуху на произвол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судьбы.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6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8900" y="122228"/>
            <a:ext cx="3106784" cy="3006581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Роман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Лермонтова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«Герой нашего времени»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произведение удивительное и интересное. Необычна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романа.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Во-первых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произведение состоит из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повестей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само по себе необычно.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Во-вторых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эти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расположены не по хронологии, как традиционно принято. Они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разбиты на две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части: 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жизни Печорина глазами постороннего человека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(«Бэла», «Максим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Максимыч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«Предисловие к журналу Печорина») и 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</a:t>
            </a: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самого  Печорина, раскрывающий его внутреннюю     жизнь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(«Тамань», «Княжна Мери», «Фаталист»). 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kinocomment.ru/media/cache/ee/92/ee9237109639c5ac7d2e10ee786e2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2172" y="122227"/>
            <a:ext cx="2223228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975" y="-1363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3161" y="89258"/>
            <a:ext cx="4209999" cy="1283032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 Какая по счету глава "Тамань"? 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четвертая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930" y="1050921"/>
            <a:ext cx="5583283" cy="790590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Входит ли глава "Тамань" в "Журнал Печорина"?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нет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4850" y="1693863"/>
            <a:ext cx="3586012" cy="1283032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 повести «Тамань» действующим лицом является: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княжна Мери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024" y="550855"/>
            <a:ext cx="1022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третья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024" y="550855"/>
            <a:ext cx="1022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третья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462" y="1265235"/>
            <a:ext cx="705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да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7462" y="1265235"/>
            <a:ext cx="705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да 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53412" y="2193929"/>
            <a:ext cx="1942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девушка-ундина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53412" y="2193929"/>
            <a:ext cx="1942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девушка-ундина 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975" y="-1363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8900" y="122227"/>
            <a:ext cx="4209999" cy="1283032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хронологическом порядке частей на каком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месте стоит глава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"Тамань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"? 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третья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пятая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1974" y="1550987"/>
            <a:ext cx="3722189" cy="1529254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«Тамань» была впервые напечатана в «Отечественных записках» в: </a:t>
            </a:r>
          </a:p>
          <a:p>
            <a:pPr marL="268288" indent="-268288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1839 г. </a:t>
            </a:r>
          </a:p>
          <a:p>
            <a:pPr marL="342900" indent="-342900">
              <a:buAutoNum type="arabicParenR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1841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462" y="1050921"/>
            <a:ext cx="1042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первая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462" y="1050921"/>
            <a:ext cx="1042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первая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1974" y="2479681"/>
            <a:ext cx="1084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1840 г.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81974" y="2479681"/>
            <a:ext cx="1084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1840 г. 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51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975" y="-1363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7462" y="122227"/>
            <a:ext cx="4155699" cy="975256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Каков портрет девушки-ундины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)умна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начитанна, благородна и нравственно чиста. Она романтик по натуре, причем наивный, так как она еще молода и неопытна.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53346" y="1050921"/>
            <a:ext cx="4062313" cy="1129144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)веет душевной чистотой, добротой и искренностью. 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характер не лишен и таких национальных черт, как гордость, чувство собственного достоинства, неразвитость и способность к страсти.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53346" y="2122491"/>
            <a:ext cx="4143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)белые длинные волосы, гибкий тонкий стан и глаза, обладающие какой-то магнетической властью. Она постоянно находится в движении, порывиста, как ветер.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3346" y="2122491"/>
            <a:ext cx="4143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)белые длинные волосы, гибкий тонкий стан и глаза, обладающие какой-то магнетической властью. Она постоянно находится в движении, порывиста, как ветер.  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0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10338" y="193665"/>
            <a:ext cx="3767581" cy="1036811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17. Жанр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главы "Тамань"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сатирический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очерк нравов общества, авантюрно-любовная и светская повесть;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3412" y="2265367"/>
            <a:ext cx="3586012" cy="544369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мистический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роковом выстреле и зарисовка станичного быта.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0470" y="1336673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путевой очерк, наполненный намеками на таинственные повести романтиков;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0470" y="1336673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путевой очерк, наполненный намеками на таинственные повести романтиков; 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37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10" y="102424"/>
            <a:ext cx="599914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800" spc="15" dirty="0" smtClean="0"/>
              <a:t>Задания для самостоятельного выполнения</a:t>
            </a:r>
            <a:endParaRPr sz="1800" spc="5" dirty="0"/>
          </a:p>
        </p:txBody>
      </p:sp>
      <p:sp>
        <p:nvSpPr>
          <p:cNvPr id="5" name="object 5"/>
          <p:cNvSpPr/>
          <p:nvPr/>
        </p:nvSpPr>
        <p:spPr>
          <a:xfrm>
            <a:off x="311047" y="680283"/>
            <a:ext cx="1110842" cy="370638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9413" y="765169"/>
            <a:ext cx="3751817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6577" y="2765434"/>
            <a:ext cx="1285529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9413" y="2622557"/>
            <a:ext cx="3751817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13"/>
          <p:cNvGrpSpPr/>
          <p:nvPr/>
        </p:nvGrpSpPr>
        <p:grpSpPr>
          <a:xfrm>
            <a:off x="377140" y="1199601"/>
            <a:ext cx="906530" cy="1353820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object 16"/>
          <p:cNvGrpSpPr/>
          <p:nvPr/>
        </p:nvGrpSpPr>
        <p:grpSpPr>
          <a:xfrm>
            <a:off x="320886" y="2634670"/>
            <a:ext cx="1043653" cy="231775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96222" y="836607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Прочитать  повесть</a:t>
            </a:r>
          </a:p>
          <a:p>
            <a:pPr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«Княжна Мери».</a:t>
            </a:r>
          </a:p>
          <a:p>
            <a:pPr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Творческое задание:</a:t>
            </a:r>
          </a:p>
          <a:p>
            <a:pPr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Сравнить стихотворение</a:t>
            </a:r>
          </a:p>
          <a:p>
            <a:pPr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«Нищий»  с повестью «Тамань».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8557" y="55184"/>
            <a:ext cx="2878824" cy="1713920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выбран автором неслучайно.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наиболее глубокому, полному и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тонкому анализу героя.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21" y="50788"/>
            <a:ext cx="2571768" cy="31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975" y="-1363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8555" y="55188"/>
            <a:ext cx="3295056" cy="1990919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произведении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 единого сюжета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Каждая повесть отличается своими героями и ситуациями. Их связывает лишь фигура основного персонажа –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Григория Александровича Печорина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 мы видим его во время службы на Кавказе, то он оказывается в захолустном городишке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Тамань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то       отдыхает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Пятигорске    на минеральных водах.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1974" y="1979615"/>
            <a:ext cx="3571900" cy="1129144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Везде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создает экстремальную ситуацию, подчас с угрозой для его жизни. Печорин не может жить обыденной жизнью, ему нужны ситуации, раскрывающие его огромные способности.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11224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975" y="-1363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8554" y="89258"/>
            <a:ext cx="3722189" cy="1467698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«Тамань»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первая глава </a:t>
            </a:r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дневника 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Печорина, раскрывающая 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</a:t>
            </a:r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героя.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2685" y="1388555"/>
            <a:ext cx="3812974" cy="1441677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/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Тамань – самый скверный городишко из всех приморских городов России. Я там чуть-чуть не умер с голода, да еще вдобавок меня хотели утопить». </a:t>
            </a:r>
          </a:p>
        </p:txBody>
      </p:sp>
    </p:spTree>
    <p:extLst>
      <p:ext uri="{BB962C8B-B14F-4D97-AF65-F5344CB8AC3E}">
        <p14:creationId xmlns:p14="http://schemas.microsoft.com/office/powerpoint/2010/main" xmlns="" val="25887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975" y="-1363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3161" y="123328"/>
            <a:ext cx="3722189" cy="1488217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Сюжет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достаточно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Печорин по служебным делам приезжает в Тамань и останавливается у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странных людей.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живет загадочная девушка-ундина и слепой мальчик. Видя в их поведении какую-то загадку, Печорин пытается разгадать ее.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67660" y="1622425"/>
            <a:ext cx="3812974" cy="1283032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ночью он устраивает слежку за героями. В итоге он выясняет, что девушка и слепой мальчик связаны с контрабандистами. Проникнув в их тайну, Печорин чуть не поплатился за это жизнью: ундина пыталась его утопить.</a:t>
            </a:r>
          </a:p>
        </p:txBody>
      </p:sp>
    </p:spTree>
    <p:extLst>
      <p:ext uri="{BB962C8B-B14F-4D97-AF65-F5344CB8AC3E}">
        <p14:creationId xmlns:p14="http://schemas.microsoft.com/office/powerpoint/2010/main" xmlns="" val="41940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975" y="-1363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3161" y="89258"/>
            <a:ext cx="3722189" cy="1693401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главе начинает вырисовываться внутренний облик Печорина. Здесь появляются наметки тех качеств, которые более подробно будут раскрываться в других частях дневника. Из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«Тамани»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можем составить себе представление </a:t>
            </a:r>
            <a:r>
              <a:rPr lang="ru-RU" sz="1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жизненной философии Печорина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уже начинаем понимать, что это за </a:t>
            </a:r>
            <a:r>
              <a:rPr lang="ru-RU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6509" y="1622425"/>
            <a:ext cx="3868803" cy="1488217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главе проявляется потребность героя в ярких жизненных впечатлениях, нестандартных ситуациях. Ничто не вынуждало 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следить  за  ундиной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слепым  мальчиком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только возможность интересного события, обещание загадки заставило Печорина ввязаться в данную ситуацию. </a:t>
            </a:r>
          </a:p>
        </p:txBody>
      </p:sp>
    </p:spTree>
    <p:extLst>
      <p:ext uri="{BB962C8B-B14F-4D97-AF65-F5344CB8AC3E}">
        <p14:creationId xmlns:p14="http://schemas.microsoft.com/office/powerpoint/2010/main" xmlns="" val="31941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975" y="-1363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77" y="55186"/>
            <a:ext cx="3780981" cy="1693401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Печорин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пустился в опасную авантюру с одной лишь целью – «достать ключ этой загадки». В связи с этим в нем проснулись многие его положительные качества: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дремавшие силы, воля, собранность, отвага и решимость.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 качества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растрачивает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совершенно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бесцельно.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7660" y="1765301"/>
            <a:ext cx="3994544" cy="1077848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Печорин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 не думает о других. Он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заботится лишь о своих интересах и развлечениях.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Поэтому часто герой коверкает или даже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ломает судьбы других людей,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вмешиваясь в них из любопытства.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38708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975" y="-1363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7769" y="55186"/>
            <a:ext cx="3722189" cy="1560031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он сам рассуждает в конце повести: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«Мне стало грустно. И зачем было судьбе кинуть меня в мирный круг честных контрабандистов? Как камень, брошенный в гладкий источник, я встревожил их спокойствие и, как камень, едва сам не пошел ко дну!»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96222" y="1408111"/>
            <a:ext cx="3858366" cy="923960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тайна этих людей была раскрыта, обнажилась бесцельность решительных действий Печорина.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снова скука, равнодушие, разочарование...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96222" y="2336805"/>
            <a:ext cx="3971528" cy="698257"/>
          </a:xfrm>
          <a:prstGeom prst="rect">
            <a:avLst/>
          </a:prstGeom>
        </p:spPr>
        <p:txBody>
          <a:bodyPr wrap="square" lIns="51425" tIns="25712" rIns="51425" bIns="25712">
            <a:spAutoFit/>
          </a:bodyPr>
          <a:lstStyle/>
          <a:p>
            <a:pPr algn="just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 и какое дело мне до радостей и бедствий человеческих, мне, странствующему офицеру, да еще с подорожной по казенной надобностью!..» </a:t>
            </a:r>
          </a:p>
        </p:txBody>
      </p:sp>
    </p:spTree>
    <p:extLst>
      <p:ext uri="{BB962C8B-B14F-4D97-AF65-F5344CB8AC3E}">
        <p14:creationId xmlns:p14="http://schemas.microsoft.com/office/powerpoint/2010/main" xmlns="" val="23541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  слайда  по  Лермонтову</Template>
  <TotalTime>239</TotalTime>
  <Words>1763</Words>
  <Application>Microsoft Office PowerPoint</Application>
  <PresentationFormat>Произвольный</PresentationFormat>
  <Paragraphs>157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Литература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Задания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LAN_OS</cp:lastModifiedBy>
  <cp:revision>45</cp:revision>
  <dcterms:created xsi:type="dcterms:W3CDTF">2015-12-05T02:13:33Z</dcterms:created>
  <dcterms:modified xsi:type="dcterms:W3CDTF">2020-12-05T19:00:36Z</dcterms:modified>
</cp:coreProperties>
</file>