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7" r:id="rId3"/>
    <p:sldId id="273" r:id="rId4"/>
    <p:sldId id="272" r:id="rId5"/>
    <p:sldId id="258" r:id="rId6"/>
    <p:sldId id="259" r:id="rId7"/>
    <p:sldId id="260" r:id="rId8"/>
    <p:sldId id="261" r:id="rId9"/>
    <p:sldId id="262" r:id="rId10"/>
    <p:sldId id="268" r:id="rId11"/>
    <p:sldId id="269" r:id="rId12"/>
    <p:sldId id="263" r:id="rId13"/>
    <p:sldId id="264" r:id="rId14"/>
    <p:sldId id="265" r:id="rId15"/>
    <p:sldId id="270" r:id="rId16"/>
    <p:sldId id="271" r:id="rId17"/>
  </p:sldIdLst>
  <p:sldSz cx="5764213" cy="3244850"/>
  <p:notesSz cx="6858000" cy="9144000"/>
  <p:defaultTextStyle>
    <a:defPPr>
      <a:defRPr lang="ru-RU"/>
    </a:defPPr>
    <a:lvl1pPr marL="0" algn="l" defTabSz="432420" rtl="0" eaLnBrk="1" latinLnBrk="0" hangingPunct="1">
      <a:defRPr sz="900" kern="1200">
        <a:solidFill>
          <a:schemeClr val="tx1"/>
        </a:solidFill>
        <a:latin typeface="+mn-lt"/>
        <a:ea typeface="+mn-ea"/>
        <a:cs typeface="+mn-cs"/>
      </a:defRPr>
    </a:lvl1pPr>
    <a:lvl2pPr marL="216210" algn="l" defTabSz="432420" rtl="0" eaLnBrk="1" latinLnBrk="0" hangingPunct="1">
      <a:defRPr sz="900" kern="1200">
        <a:solidFill>
          <a:schemeClr val="tx1"/>
        </a:solidFill>
        <a:latin typeface="+mn-lt"/>
        <a:ea typeface="+mn-ea"/>
        <a:cs typeface="+mn-cs"/>
      </a:defRPr>
    </a:lvl2pPr>
    <a:lvl3pPr marL="432420" algn="l" defTabSz="432420" rtl="0" eaLnBrk="1" latinLnBrk="0" hangingPunct="1">
      <a:defRPr sz="900" kern="1200">
        <a:solidFill>
          <a:schemeClr val="tx1"/>
        </a:solidFill>
        <a:latin typeface="+mn-lt"/>
        <a:ea typeface="+mn-ea"/>
        <a:cs typeface="+mn-cs"/>
      </a:defRPr>
    </a:lvl3pPr>
    <a:lvl4pPr marL="648630" algn="l" defTabSz="432420" rtl="0" eaLnBrk="1" latinLnBrk="0" hangingPunct="1">
      <a:defRPr sz="900" kern="1200">
        <a:solidFill>
          <a:schemeClr val="tx1"/>
        </a:solidFill>
        <a:latin typeface="+mn-lt"/>
        <a:ea typeface="+mn-ea"/>
        <a:cs typeface="+mn-cs"/>
      </a:defRPr>
    </a:lvl4pPr>
    <a:lvl5pPr marL="864840" algn="l" defTabSz="432420" rtl="0" eaLnBrk="1" latinLnBrk="0" hangingPunct="1">
      <a:defRPr sz="900" kern="1200">
        <a:solidFill>
          <a:schemeClr val="tx1"/>
        </a:solidFill>
        <a:latin typeface="+mn-lt"/>
        <a:ea typeface="+mn-ea"/>
        <a:cs typeface="+mn-cs"/>
      </a:defRPr>
    </a:lvl5pPr>
    <a:lvl6pPr marL="1081049" algn="l" defTabSz="432420" rtl="0" eaLnBrk="1" latinLnBrk="0" hangingPunct="1">
      <a:defRPr sz="900" kern="1200">
        <a:solidFill>
          <a:schemeClr val="tx1"/>
        </a:solidFill>
        <a:latin typeface="+mn-lt"/>
        <a:ea typeface="+mn-ea"/>
        <a:cs typeface="+mn-cs"/>
      </a:defRPr>
    </a:lvl6pPr>
    <a:lvl7pPr marL="1297259" algn="l" defTabSz="432420" rtl="0" eaLnBrk="1" latinLnBrk="0" hangingPunct="1">
      <a:defRPr sz="900" kern="1200">
        <a:solidFill>
          <a:schemeClr val="tx1"/>
        </a:solidFill>
        <a:latin typeface="+mn-lt"/>
        <a:ea typeface="+mn-ea"/>
        <a:cs typeface="+mn-cs"/>
      </a:defRPr>
    </a:lvl7pPr>
    <a:lvl8pPr marL="1513469" algn="l" defTabSz="432420" rtl="0" eaLnBrk="1" latinLnBrk="0" hangingPunct="1">
      <a:defRPr sz="900" kern="1200">
        <a:solidFill>
          <a:schemeClr val="tx1"/>
        </a:solidFill>
        <a:latin typeface="+mn-lt"/>
        <a:ea typeface="+mn-ea"/>
        <a:cs typeface="+mn-cs"/>
      </a:defRPr>
    </a:lvl8pPr>
    <a:lvl9pPr marL="1729679" algn="l" defTabSz="432420" rtl="0" eaLnBrk="1" latinLnBrk="0" hangingPunct="1">
      <a:defRPr sz="9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70" autoAdjust="0"/>
    <p:restoredTop sz="94591" autoAdjust="0"/>
  </p:normalViewPr>
  <p:slideViewPr>
    <p:cSldViewPr snapToGrid="0">
      <p:cViewPr>
        <p:scale>
          <a:sx n="150" d="100"/>
          <a:sy n="150" d="100"/>
        </p:scale>
        <p:origin x="726" y="-384"/>
      </p:cViewPr>
      <p:guideLst>
        <p:guide orient="horz" pos="1022"/>
        <p:guide pos="1816"/>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Титульный слайд">
    <p:spTree>
      <p:nvGrpSpPr>
        <p:cNvPr id="1" name=""/>
        <p:cNvGrpSpPr/>
        <p:nvPr/>
      </p:nvGrpSpPr>
      <p:grpSpPr>
        <a:xfrm>
          <a:off x="0" y="0"/>
          <a:ext cx="0" cy="0"/>
          <a:chOff x="0" y="0"/>
          <a:chExt cx="0" cy="0"/>
        </a:xfrm>
      </p:grpSpPr>
      <p:sp>
        <p:nvSpPr>
          <p:cNvPr id="2" name="Holder 2"/>
          <p:cNvSpPr>
            <a:spLocks noGrp="1"/>
          </p:cNvSpPr>
          <p:nvPr>
            <p:ph type="ctrTitle"/>
          </p:nvPr>
        </p:nvSpPr>
        <p:spPr>
          <a:xfrm>
            <a:off x="432316" y="1005903"/>
            <a:ext cx="4899581" cy="315471"/>
          </a:xfrm>
          <a:prstGeom prst="rect">
            <a:avLst/>
          </a:prstGeom>
        </p:spPr>
        <p:txBody>
          <a:bodyPr wrap="square" lIns="0" tIns="0" rIns="0" bIns="0">
            <a:spAutoFit/>
          </a:bodyPr>
          <a:lstStyle>
            <a:lvl1pPr>
              <a:defRPr/>
            </a:lvl1pPr>
          </a:lstStyle>
          <a:p>
            <a:r>
              <a:rPr lang="ru-RU" smtClean="0"/>
              <a:t>Образец заголовка</a:t>
            </a:r>
            <a:endParaRPr/>
          </a:p>
        </p:txBody>
      </p:sp>
      <p:sp>
        <p:nvSpPr>
          <p:cNvPr id="3" name="Holder 3"/>
          <p:cNvSpPr>
            <a:spLocks noGrp="1"/>
          </p:cNvSpPr>
          <p:nvPr>
            <p:ph type="subTitle" idx="4"/>
          </p:nvPr>
        </p:nvSpPr>
        <p:spPr>
          <a:xfrm>
            <a:off x="864632" y="1817116"/>
            <a:ext cx="4034949" cy="369332"/>
          </a:xfrm>
          <a:prstGeom prst="rect">
            <a:avLst/>
          </a:prstGeom>
        </p:spPr>
        <p:txBody>
          <a:bodyPr wrap="square" lIns="0" tIns="0" rIns="0" bIns="0">
            <a:spAutoFit/>
          </a:bodyPr>
          <a:lstStyle>
            <a:lvl1pPr>
              <a:defRPr/>
            </a:lvl1pPr>
          </a:lstStyle>
          <a:p>
            <a:r>
              <a:rPr lang="ru-RU" smtClean="0"/>
              <a:t>Образец подзаголовка</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ru-RU"/>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E145760-0083-4715-B39F-82BE5ED24957}" type="datetimeFigureOut">
              <a:rPr lang="ru-RU" smtClean="0"/>
              <a:pPr/>
              <a:t>13.12.2020</a:t>
            </a:fld>
            <a:endParaRPr lang="ru-RU"/>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8DB5BAFC-1A9C-44D5-BC25-CAB61D21CAA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Holder 2"/>
          <p:cNvSpPr>
            <a:spLocks noGrp="1"/>
          </p:cNvSpPr>
          <p:nvPr>
            <p:ph type="title"/>
          </p:nvPr>
        </p:nvSpPr>
        <p:spPr>
          <a:xfrm>
            <a:off x="300670" y="102424"/>
            <a:ext cx="5162873" cy="313092"/>
          </a:xfrm>
        </p:spPr>
        <p:txBody>
          <a:bodyPr lIns="0" tIns="0" rIns="0" bIns="0"/>
          <a:lstStyle>
            <a:lvl1pPr>
              <a:defRPr sz="2000" b="1" i="0">
                <a:solidFill>
                  <a:schemeClr val="bg1"/>
                </a:solidFill>
                <a:latin typeface="Arial"/>
                <a:cs typeface="Arial"/>
              </a:defRPr>
            </a:lvl1pPr>
          </a:lstStyle>
          <a:p>
            <a:r>
              <a:rPr lang="ru-RU" smtClean="0"/>
              <a:t>Образец заголовка</a:t>
            </a:r>
            <a:endParaRPr/>
          </a:p>
        </p:txBody>
      </p:sp>
      <p:sp>
        <p:nvSpPr>
          <p:cNvPr id="3" name="Holder 3"/>
          <p:cNvSpPr>
            <a:spLocks noGrp="1"/>
          </p:cNvSpPr>
          <p:nvPr>
            <p:ph type="body" idx="1"/>
          </p:nvPr>
        </p:nvSpPr>
        <p:spPr>
          <a:xfrm>
            <a:off x="617143" y="781128"/>
            <a:ext cx="4529925" cy="371341"/>
          </a:xfrm>
        </p:spPr>
        <p:txBody>
          <a:bodyPr lIns="0" tIns="0" rIns="0" bIns="0"/>
          <a:lstStyle>
            <a:lvl1pPr>
              <a:defRPr sz="2400" b="1" i="1">
                <a:solidFill>
                  <a:srgbClr val="2365C7"/>
                </a:solidFill>
                <a:latin typeface="Arial"/>
                <a:cs typeface="Arial"/>
              </a:defRPr>
            </a:lvl1pPr>
          </a:lstStyle>
          <a:p>
            <a:pPr lvl="0"/>
            <a:r>
              <a:rPr lang="ru-RU" smtClean="0"/>
              <a:t>Образец текста</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ru-RU"/>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E145760-0083-4715-B39F-82BE5ED24957}" type="datetimeFigureOut">
              <a:rPr lang="ru-RU" smtClean="0"/>
              <a:pPr/>
              <a:t>13.12.2020</a:t>
            </a:fld>
            <a:endParaRPr lang="ru-RU"/>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8DB5BAFC-1A9C-44D5-BC25-CAB61D21CAA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Два объекта">
    <p:spTree>
      <p:nvGrpSpPr>
        <p:cNvPr id="1" name=""/>
        <p:cNvGrpSpPr/>
        <p:nvPr/>
      </p:nvGrpSpPr>
      <p:grpSpPr>
        <a:xfrm>
          <a:off x="0" y="0"/>
          <a:ext cx="0" cy="0"/>
          <a:chOff x="0" y="0"/>
          <a:chExt cx="0" cy="0"/>
        </a:xfrm>
      </p:grpSpPr>
      <p:sp>
        <p:nvSpPr>
          <p:cNvPr id="2" name="Holder 2"/>
          <p:cNvSpPr>
            <a:spLocks noGrp="1"/>
          </p:cNvSpPr>
          <p:nvPr>
            <p:ph type="title"/>
          </p:nvPr>
        </p:nvSpPr>
        <p:spPr>
          <a:xfrm>
            <a:off x="300670" y="102424"/>
            <a:ext cx="5162873" cy="313092"/>
          </a:xfrm>
        </p:spPr>
        <p:txBody>
          <a:bodyPr lIns="0" tIns="0" rIns="0" bIns="0"/>
          <a:lstStyle>
            <a:lvl1pPr>
              <a:defRPr sz="2000" b="1" i="0">
                <a:solidFill>
                  <a:schemeClr val="bg1"/>
                </a:solidFill>
                <a:latin typeface="Arial"/>
                <a:cs typeface="Arial"/>
              </a:defRPr>
            </a:lvl1pPr>
          </a:lstStyle>
          <a:p>
            <a:r>
              <a:rPr lang="ru-RU" smtClean="0"/>
              <a:t>Образец заголовка</a:t>
            </a:r>
            <a:endParaRPr/>
          </a:p>
        </p:txBody>
      </p:sp>
      <p:sp>
        <p:nvSpPr>
          <p:cNvPr id="3" name="Holder 3"/>
          <p:cNvSpPr>
            <a:spLocks noGrp="1"/>
          </p:cNvSpPr>
          <p:nvPr>
            <p:ph sz="half" idx="2"/>
          </p:nvPr>
        </p:nvSpPr>
        <p:spPr>
          <a:xfrm>
            <a:off x="288211" y="746315"/>
            <a:ext cx="2507433" cy="738664"/>
          </a:xfrm>
          <a:prstGeom prst="rect">
            <a:avLst/>
          </a:prstGeom>
        </p:spPr>
        <p:txBody>
          <a:bodyPr wrap="square" lIns="0" tIns="0" rIns="0" bIns="0">
            <a:spAutoFit/>
          </a:bodyPr>
          <a:lstStyle>
            <a:lvl1pPr>
              <a:defRPr/>
            </a:lvl1pPr>
          </a:lstStyle>
          <a:p>
            <a:pPr lvl="0"/>
            <a:r>
              <a:rPr lang="ru-RU" smtClean="0"/>
              <a:t>Образец текста</a:t>
            </a:r>
          </a:p>
        </p:txBody>
      </p:sp>
      <p:sp>
        <p:nvSpPr>
          <p:cNvPr id="4" name="Holder 4"/>
          <p:cNvSpPr>
            <a:spLocks noGrp="1"/>
          </p:cNvSpPr>
          <p:nvPr>
            <p:ph sz="half" idx="3"/>
          </p:nvPr>
        </p:nvSpPr>
        <p:spPr>
          <a:xfrm>
            <a:off x="2968570" y="746315"/>
            <a:ext cx="2507433" cy="738664"/>
          </a:xfrm>
          <a:prstGeom prst="rect">
            <a:avLst/>
          </a:prstGeom>
        </p:spPr>
        <p:txBody>
          <a:bodyPr wrap="square" lIns="0" tIns="0" rIns="0" bIns="0">
            <a:spAutoFit/>
          </a:bodyPr>
          <a:lstStyle>
            <a:lvl1pPr>
              <a:defRPr/>
            </a:lvl1pPr>
          </a:lstStyle>
          <a:p>
            <a:pPr lvl="0"/>
            <a:r>
              <a:rPr lang="ru-RU" smtClean="0"/>
              <a:t>Образец текста</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lang="ru-RU"/>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2E145760-0083-4715-B39F-82BE5ED24957}" type="datetimeFigureOut">
              <a:rPr lang="ru-RU" smtClean="0"/>
              <a:pPr/>
              <a:t>13.12.2020</a:t>
            </a:fld>
            <a:endParaRPr lang="ru-RU"/>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8DB5BAFC-1A9C-44D5-BC25-CAB61D21CAA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Только заголовок">
    <p:spTree>
      <p:nvGrpSpPr>
        <p:cNvPr id="1" name=""/>
        <p:cNvGrpSpPr/>
        <p:nvPr/>
      </p:nvGrpSpPr>
      <p:grpSpPr>
        <a:xfrm>
          <a:off x="0" y="0"/>
          <a:ext cx="0" cy="0"/>
          <a:chOff x="0" y="0"/>
          <a:chExt cx="0" cy="0"/>
        </a:xfrm>
      </p:grpSpPr>
      <p:sp>
        <p:nvSpPr>
          <p:cNvPr id="2" name="Holder 2"/>
          <p:cNvSpPr>
            <a:spLocks noGrp="1"/>
          </p:cNvSpPr>
          <p:nvPr>
            <p:ph type="title"/>
          </p:nvPr>
        </p:nvSpPr>
        <p:spPr>
          <a:xfrm>
            <a:off x="300670" y="102424"/>
            <a:ext cx="5162873" cy="313092"/>
          </a:xfrm>
        </p:spPr>
        <p:txBody>
          <a:bodyPr lIns="0" tIns="0" rIns="0" bIns="0"/>
          <a:lstStyle>
            <a:lvl1pPr>
              <a:defRPr sz="2000" b="1" i="0">
                <a:solidFill>
                  <a:schemeClr val="bg1"/>
                </a:solidFill>
                <a:latin typeface="Arial"/>
                <a:cs typeface="Arial"/>
              </a:defRPr>
            </a:lvl1pPr>
          </a:lstStyle>
          <a:p>
            <a:r>
              <a:rPr lang="ru-RU" smtClean="0"/>
              <a:t>Образец заголовка</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lang="ru-RU"/>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2E145760-0083-4715-B39F-82BE5ED24957}" type="datetimeFigureOut">
              <a:rPr lang="ru-RU" smtClean="0"/>
              <a:pPr/>
              <a:t>13.12.2020</a:t>
            </a:fld>
            <a:endParaRPr lang="ru-RU"/>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8DB5BAFC-1A9C-44D5-BC25-CAB61D21CAA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Пустой слайд">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30" y="71163"/>
            <a:ext cx="5649310"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dirty="0"/>
          </a:p>
        </p:txBody>
      </p:sp>
      <p:sp>
        <p:nvSpPr>
          <p:cNvPr id="17" name="bg object 17"/>
          <p:cNvSpPr/>
          <p:nvPr/>
        </p:nvSpPr>
        <p:spPr>
          <a:xfrm>
            <a:off x="5255720" y="159368"/>
            <a:ext cx="252659" cy="252729"/>
          </a:xfrm>
          <a:custGeom>
            <a:avLst/>
            <a:gdLst/>
            <a:ahLst/>
            <a:cxnLst/>
            <a:rect l="l" t="t" r="r" b="b"/>
            <a:pathLst>
              <a:path w="252729" h="252729">
                <a:moveTo>
                  <a:pt x="252464" y="0"/>
                </a:moveTo>
                <a:lnTo>
                  <a:pt x="0" y="0"/>
                </a:lnTo>
                <a:lnTo>
                  <a:pt x="0" y="252464"/>
                </a:lnTo>
                <a:lnTo>
                  <a:pt x="252464" y="252464"/>
                </a:lnTo>
                <a:lnTo>
                  <a:pt x="252464" y="0"/>
                </a:lnTo>
                <a:close/>
              </a:path>
            </a:pathLst>
          </a:custGeom>
          <a:solidFill>
            <a:srgbClr val="FFFFFF"/>
          </a:solid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lang="ru-RU"/>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2E145760-0083-4715-B39F-82BE5ED24957}" type="datetimeFigureOut">
              <a:rPr lang="ru-RU" smtClean="0"/>
              <a:pPr/>
              <a:t>13.12.2020</a:t>
            </a:fld>
            <a:endParaRPr lang="ru-RU"/>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8DB5BAFC-1A9C-44D5-BC25-CAB61D21CAA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22" y="536168"/>
            <a:ext cx="5649310"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dirty="0"/>
          </a:p>
        </p:txBody>
      </p:sp>
      <p:sp>
        <p:nvSpPr>
          <p:cNvPr id="17" name="bg object 17"/>
          <p:cNvSpPr/>
          <p:nvPr/>
        </p:nvSpPr>
        <p:spPr>
          <a:xfrm>
            <a:off x="66830" y="71163"/>
            <a:ext cx="5649310"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dirty="0"/>
          </a:p>
        </p:txBody>
      </p:sp>
      <p:sp>
        <p:nvSpPr>
          <p:cNvPr id="2" name="Holder 2"/>
          <p:cNvSpPr>
            <a:spLocks noGrp="1"/>
          </p:cNvSpPr>
          <p:nvPr>
            <p:ph type="title"/>
          </p:nvPr>
        </p:nvSpPr>
        <p:spPr>
          <a:xfrm>
            <a:off x="300670" y="102424"/>
            <a:ext cx="5162873" cy="315471"/>
          </a:xfrm>
          <a:prstGeom prst="rect">
            <a:avLst/>
          </a:prstGeom>
        </p:spPr>
        <p:txBody>
          <a:bodyPr wrap="square" lIns="0" tIns="0" rIns="0" bIns="0">
            <a:spAutoFit/>
          </a:bodyPr>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a:xfrm>
            <a:off x="617143" y="781128"/>
            <a:ext cx="4529925" cy="369332"/>
          </a:xfrm>
          <a:prstGeom prst="rect">
            <a:avLst/>
          </a:prstGeom>
        </p:spPr>
        <p:txBody>
          <a:bodyPr wrap="square" lIns="0" tIns="0" rIns="0" bIns="0">
            <a:spAutoFit/>
          </a:bodyPr>
          <a:lstStyle>
            <a:lvl1pPr>
              <a:defRPr sz="2400" b="1" i="1">
                <a:solidFill>
                  <a:srgbClr val="2365C7"/>
                </a:solidFill>
                <a:latin typeface="Arial"/>
                <a:cs typeface="Arial"/>
              </a:defRPr>
            </a:lvl1pPr>
          </a:lstStyle>
          <a:p>
            <a:endParaRPr/>
          </a:p>
        </p:txBody>
      </p:sp>
      <p:sp>
        <p:nvSpPr>
          <p:cNvPr id="4" name="Holder 4"/>
          <p:cNvSpPr>
            <a:spLocks noGrp="1"/>
          </p:cNvSpPr>
          <p:nvPr>
            <p:ph type="ftr" sz="quarter" idx="5"/>
          </p:nvPr>
        </p:nvSpPr>
        <p:spPr>
          <a:xfrm>
            <a:off x="1959833" y="3017710"/>
            <a:ext cx="1844548" cy="138499"/>
          </a:xfrm>
          <a:prstGeom prst="rect">
            <a:avLst/>
          </a:prstGeom>
        </p:spPr>
        <p:txBody>
          <a:bodyPr wrap="square" lIns="0" tIns="0" rIns="0" bIns="0">
            <a:spAutoFit/>
          </a:bodyPr>
          <a:lstStyle>
            <a:lvl1pPr algn="ctr">
              <a:defRPr>
                <a:solidFill>
                  <a:schemeClr val="tx1">
                    <a:tint val="75000"/>
                  </a:schemeClr>
                </a:solidFill>
              </a:defRPr>
            </a:lvl1pPr>
          </a:lstStyle>
          <a:p>
            <a:endParaRPr lang="ru-RU"/>
          </a:p>
        </p:txBody>
      </p:sp>
      <p:sp>
        <p:nvSpPr>
          <p:cNvPr id="5" name="Holder 5"/>
          <p:cNvSpPr>
            <a:spLocks noGrp="1"/>
          </p:cNvSpPr>
          <p:nvPr>
            <p:ph type="dt" sz="half" idx="6"/>
          </p:nvPr>
        </p:nvSpPr>
        <p:spPr>
          <a:xfrm>
            <a:off x="288211" y="3017710"/>
            <a:ext cx="1325769" cy="138499"/>
          </a:xfrm>
          <a:prstGeom prst="rect">
            <a:avLst/>
          </a:prstGeom>
        </p:spPr>
        <p:txBody>
          <a:bodyPr wrap="square" lIns="0" tIns="0" rIns="0" bIns="0">
            <a:spAutoFit/>
          </a:bodyPr>
          <a:lstStyle>
            <a:lvl1pPr algn="l">
              <a:defRPr>
                <a:solidFill>
                  <a:schemeClr val="tx1">
                    <a:tint val="75000"/>
                  </a:schemeClr>
                </a:solidFill>
              </a:defRPr>
            </a:lvl1pPr>
          </a:lstStyle>
          <a:p>
            <a:fld id="{2E145760-0083-4715-B39F-82BE5ED24957}" type="datetimeFigureOut">
              <a:rPr lang="ru-RU" smtClean="0"/>
              <a:pPr/>
              <a:t>13.12.2020</a:t>
            </a:fld>
            <a:endParaRPr lang="ru-RU"/>
          </a:p>
        </p:txBody>
      </p:sp>
      <p:sp>
        <p:nvSpPr>
          <p:cNvPr id="6" name="Holder 6"/>
          <p:cNvSpPr>
            <a:spLocks noGrp="1"/>
          </p:cNvSpPr>
          <p:nvPr>
            <p:ph type="sldNum" sz="quarter" idx="7"/>
          </p:nvPr>
        </p:nvSpPr>
        <p:spPr>
          <a:xfrm>
            <a:off x="4150233" y="3017710"/>
            <a:ext cx="1325769" cy="138499"/>
          </a:xfrm>
          <a:prstGeom prst="rect">
            <a:avLst/>
          </a:prstGeom>
        </p:spPr>
        <p:txBody>
          <a:bodyPr wrap="square" lIns="0" tIns="0" rIns="0" bIns="0">
            <a:spAutoFit/>
          </a:bodyPr>
          <a:lstStyle>
            <a:lvl1pPr algn="r">
              <a:defRPr>
                <a:solidFill>
                  <a:schemeClr val="tx1">
                    <a:tint val="75000"/>
                  </a:schemeClr>
                </a:solidFill>
              </a:defRPr>
            </a:lvl1pPr>
          </a:lstStyle>
          <a:p>
            <a:fld id="{8DB5BAFC-1A9C-44D5-BC25-CAB61D21CAA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090" eaLnBrk="1" hangingPunct="1">
        <a:defRPr>
          <a:latin typeface="+mn-lt"/>
          <a:ea typeface="+mn-ea"/>
          <a:cs typeface="+mn-cs"/>
        </a:defRPr>
      </a:lvl2pPr>
      <a:lvl3pPr marL="914179" eaLnBrk="1" hangingPunct="1">
        <a:defRPr>
          <a:latin typeface="+mn-lt"/>
          <a:ea typeface="+mn-ea"/>
          <a:cs typeface="+mn-cs"/>
        </a:defRPr>
      </a:lvl3pPr>
      <a:lvl4pPr marL="1371268" eaLnBrk="1" hangingPunct="1">
        <a:defRPr>
          <a:latin typeface="+mn-lt"/>
          <a:ea typeface="+mn-ea"/>
          <a:cs typeface="+mn-cs"/>
        </a:defRPr>
      </a:lvl4pPr>
      <a:lvl5pPr marL="1828357" eaLnBrk="1" hangingPunct="1">
        <a:defRPr>
          <a:latin typeface="+mn-lt"/>
          <a:ea typeface="+mn-ea"/>
          <a:cs typeface="+mn-cs"/>
        </a:defRPr>
      </a:lvl5pPr>
      <a:lvl6pPr marL="2285447" eaLnBrk="1" hangingPunct="1">
        <a:defRPr>
          <a:latin typeface="+mn-lt"/>
          <a:ea typeface="+mn-ea"/>
          <a:cs typeface="+mn-cs"/>
        </a:defRPr>
      </a:lvl6pPr>
      <a:lvl7pPr marL="2742536" eaLnBrk="1" hangingPunct="1">
        <a:defRPr>
          <a:latin typeface="+mn-lt"/>
          <a:ea typeface="+mn-ea"/>
          <a:cs typeface="+mn-cs"/>
        </a:defRPr>
      </a:lvl7pPr>
      <a:lvl8pPr marL="3199625" eaLnBrk="1" hangingPunct="1">
        <a:defRPr>
          <a:latin typeface="+mn-lt"/>
          <a:ea typeface="+mn-ea"/>
          <a:cs typeface="+mn-cs"/>
        </a:defRPr>
      </a:lvl8pPr>
      <a:lvl9pPr marL="3656714" eaLnBrk="1" hangingPunct="1">
        <a:defRPr>
          <a:latin typeface="+mn-lt"/>
          <a:ea typeface="+mn-ea"/>
          <a:cs typeface="+mn-cs"/>
        </a:defRPr>
      </a:lvl9pPr>
    </p:bodyStyle>
    <p:otherStyle>
      <a:lvl1pPr marL="0" eaLnBrk="1" hangingPunct="1">
        <a:defRPr>
          <a:latin typeface="+mn-lt"/>
          <a:ea typeface="+mn-ea"/>
          <a:cs typeface="+mn-cs"/>
        </a:defRPr>
      </a:lvl1pPr>
      <a:lvl2pPr marL="457090" eaLnBrk="1" hangingPunct="1">
        <a:defRPr>
          <a:latin typeface="+mn-lt"/>
          <a:ea typeface="+mn-ea"/>
          <a:cs typeface="+mn-cs"/>
        </a:defRPr>
      </a:lvl2pPr>
      <a:lvl3pPr marL="914179" eaLnBrk="1" hangingPunct="1">
        <a:defRPr>
          <a:latin typeface="+mn-lt"/>
          <a:ea typeface="+mn-ea"/>
          <a:cs typeface="+mn-cs"/>
        </a:defRPr>
      </a:lvl3pPr>
      <a:lvl4pPr marL="1371268" eaLnBrk="1" hangingPunct="1">
        <a:defRPr>
          <a:latin typeface="+mn-lt"/>
          <a:ea typeface="+mn-ea"/>
          <a:cs typeface="+mn-cs"/>
        </a:defRPr>
      </a:lvl4pPr>
      <a:lvl5pPr marL="1828357" eaLnBrk="1" hangingPunct="1">
        <a:defRPr>
          <a:latin typeface="+mn-lt"/>
          <a:ea typeface="+mn-ea"/>
          <a:cs typeface="+mn-cs"/>
        </a:defRPr>
      </a:lvl5pPr>
      <a:lvl6pPr marL="2285447" eaLnBrk="1" hangingPunct="1">
        <a:defRPr>
          <a:latin typeface="+mn-lt"/>
          <a:ea typeface="+mn-ea"/>
          <a:cs typeface="+mn-cs"/>
        </a:defRPr>
      </a:lvl6pPr>
      <a:lvl7pPr marL="2742536" eaLnBrk="1" hangingPunct="1">
        <a:defRPr>
          <a:latin typeface="+mn-lt"/>
          <a:ea typeface="+mn-ea"/>
          <a:cs typeface="+mn-cs"/>
        </a:defRPr>
      </a:lvl7pPr>
      <a:lvl8pPr marL="3199625" eaLnBrk="1" hangingPunct="1">
        <a:defRPr>
          <a:latin typeface="+mn-lt"/>
          <a:ea typeface="+mn-ea"/>
          <a:cs typeface="+mn-cs"/>
        </a:defRPr>
      </a:lvl8pPr>
      <a:lvl9pPr marL="3656714"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535"/>
            <a:ext cx="5758499" cy="1021080"/>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r>
              <a:rPr lang="ru-RU" dirty="0" smtClean="0"/>
              <a:t>   </a:t>
            </a:r>
            <a:endParaRPr dirty="0"/>
          </a:p>
        </p:txBody>
      </p:sp>
      <p:sp>
        <p:nvSpPr>
          <p:cNvPr id="3" name="object 3"/>
          <p:cNvSpPr txBox="1">
            <a:spLocks noGrp="1"/>
          </p:cNvSpPr>
          <p:nvPr>
            <p:ph type="title"/>
          </p:nvPr>
        </p:nvSpPr>
        <p:spPr>
          <a:xfrm>
            <a:off x="1096648" y="122228"/>
            <a:ext cx="3959350" cy="537967"/>
          </a:xfrm>
          <a:prstGeom prst="rect">
            <a:avLst/>
          </a:prstGeom>
        </p:spPr>
        <p:txBody>
          <a:bodyPr vert="horz" wrap="square" lIns="0" tIns="14600" rIns="0" bIns="0" rtlCol="0">
            <a:spAutoFit/>
          </a:bodyPr>
          <a:lstStyle/>
          <a:p>
            <a:pPr marL="12697">
              <a:spcBef>
                <a:spcPts val="114"/>
              </a:spcBef>
            </a:pPr>
            <a:r>
              <a:rPr lang="ru-RU" sz="3400" spc="-5" dirty="0" smtClean="0"/>
              <a:t>Литература</a:t>
            </a:r>
            <a:endParaRPr sz="3400" dirty="0"/>
          </a:p>
        </p:txBody>
      </p:sp>
      <p:sp>
        <p:nvSpPr>
          <p:cNvPr id="4" name="object 4"/>
          <p:cNvSpPr txBox="1"/>
          <p:nvPr/>
        </p:nvSpPr>
        <p:spPr>
          <a:xfrm>
            <a:off x="953812" y="979483"/>
            <a:ext cx="4678083" cy="1796643"/>
          </a:xfrm>
          <a:prstGeom prst="rect">
            <a:avLst/>
          </a:prstGeom>
        </p:spPr>
        <p:txBody>
          <a:bodyPr vert="horz" wrap="square" lIns="0" tIns="13967" rIns="0" bIns="0" rtlCol="0">
            <a:spAutoFit/>
          </a:bodyPr>
          <a:lstStyle/>
          <a:p>
            <a:pPr marL="18410">
              <a:lnSpc>
                <a:spcPts val="1949"/>
              </a:lnSpc>
              <a:spcBef>
                <a:spcPts val="110"/>
              </a:spcBef>
            </a:pPr>
            <a:endParaRPr lang="ru-RU" sz="2400" b="1" spc="-20" dirty="0" smtClean="0">
              <a:solidFill>
                <a:srgbClr val="0070C0"/>
              </a:solidFill>
              <a:latin typeface="Arial"/>
              <a:cs typeface="Arial"/>
            </a:endParaRPr>
          </a:p>
          <a:p>
            <a:pPr marL="18410">
              <a:lnSpc>
                <a:spcPts val="1949"/>
              </a:lnSpc>
              <a:spcBef>
                <a:spcPts val="110"/>
              </a:spcBef>
            </a:pPr>
            <a:r>
              <a:rPr sz="2400" b="1" spc="-20" dirty="0" err="1" smtClean="0">
                <a:solidFill>
                  <a:srgbClr val="0070C0"/>
                </a:solidFill>
                <a:latin typeface="Arial"/>
                <a:cs typeface="Arial"/>
              </a:rPr>
              <a:t>Тема</a:t>
            </a:r>
            <a:endParaRPr lang="ru-RU" sz="2400" b="1" spc="-20" dirty="0" smtClean="0">
              <a:solidFill>
                <a:srgbClr val="0070C0"/>
              </a:solidFill>
              <a:latin typeface="Arial"/>
              <a:cs typeface="Arial"/>
            </a:endParaRPr>
          </a:p>
          <a:p>
            <a:pPr marL="18410">
              <a:lnSpc>
                <a:spcPts val="1949"/>
              </a:lnSpc>
              <a:spcBef>
                <a:spcPts val="110"/>
              </a:spcBef>
            </a:pPr>
            <a:endParaRPr lang="ru-RU" sz="2400" b="1" spc="-20" dirty="0" smtClean="0">
              <a:solidFill>
                <a:srgbClr val="0070C0"/>
              </a:solidFill>
              <a:latin typeface="Arial"/>
              <a:cs typeface="Arial"/>
            </a:endParaRPr>
          </a:p>
          <a:p>
            <a:pPr marL="18410">
              <a:lnSpc>
                <a:spcPts val="1949"/>
              </a:lnSpc>
              <a:spcBef>
                <a:spcPts val="110"/>
              </a:spcBef>
            </a:pPr>
            <a:endParaRPr lang="ru-RU" sz="2200" b="1" spc="-10" dirty="0" smtClean="0">
              <a:solidFill>
                <a:srgbClr val="0070C0"/>
              </a:solidFill>
              <a:latin typeface="Arial"/>
              <a:cs typeface="Arial"/>
            </a:endParaRPr>
          </a:p>
          <a:p>
            <a:pPr marL="18410">
              <a:lnSpc>
                <a:spcPts val="1949"/>
              </a:lnSpc>
              <a:spcBef>
                <a:spcPts val="110"/>
              </a:spcBef>
            </a:pPr>
            <a:endParaRPr lang="ru-RU" sz="2200" b="1" spc="-10" dirty="0" smtClean="0">
              <a:solidFill>
                <a:srgbClr val="0070C0"/>
              </a:solidFill>
              <a:latin typeface="Arial"/>
              <a:cs typeface="Arial"/>
            </a:endParaRPr>
          </a:p>
          <a:p>
            <a:pPr marL="18410">
              <a:lnSpc>
                <a:spcPts val="1949"/>
              </a:lnSpc>
              <a:spcBef>
                <a:spcPts val="110"/>
              </a:spcBef>
            </a:pPr>
            <a:r>
              <a:rPr lang="ru-RU" sz="2200" b="1" spc="-10" dirty="0" smtClean="0">
                <a:solidFill>
                  <a:srgbClr val="0070C0"/>
                </a:solidFill>
                <a:latin typeface="Arial"/>
                <a:cs typeface="Arial"/>
              </a:rPr>
              <a:t>М.Ю.Лермонтов.</a:t>
            </a:r>
          </a:p>
          <a:p>
            <a:pPr marL="18410">
              <a:lnSpc>
                <a:spcPts val="1949"/>
              </a:lnSpc>
              <a:spcBef>
                <a:spcPts val="110"/>
              </a:spcBef>
            </a:pPr>
            <a:r>
              <a:rPr lang="ru-RU" sz="2200" b="1" spc="-10" dirty="0" smtClean="0">
                <a:solidFill>
                  <a:srgbClr val="0070C0"/>
                </a:solidFill>
                <a:latin typeface="Arial"/>
                <a:cs typeface="Arial"/>
              </a:rPr>
              <a:t>«Княжна  Мери».</a:t>
            </a:r>
            <a:endParaRPr lang="ru-RU" sz="2300" spc="-10" dirty="0" smtClean="0">
              <a:solidFill>
                <a:srgbClr val="0070C0"/>
              </a:solidFill>
              <a:latin typeface="Times New Roman" pitchFamily="18" charset="0"/>
              <a:cs typeface="Times New Roman" pitchFamily="18" charset="0"/>
            </a:endParaRPr>
          </a:p>
        </p:txBody>
      </p:sp>
      <p:sp>
        <p:nvSpPr>
          <p:cNvPr id="5" name="object 5"/>
          <p:cNvSpPr/>
          <p:nvPr/>
        </p:nvSpPr>
        <p:spPr>
          <a:xfrm>
            <a:off x="453883" y="1050922"/>
            <a:ext cx="344075" cy="676275"/>
          </a:xfrm>
          <a:custGeom>
            <a:avLst/>
            <a:gdLst/>
            <a:ahLst/>
            <a:cxnLst/>
            <a:rect l="l" t="t" r="r" b="b"/>
            <a:pathLst>
              <a:path w="344170" h="676275">
                <a:moveTo>
                  <a:pt x="343828" y="0"/>
                </a:moveTo>
                <a:lnTo>
                  <a:pt x="0" y="0"/>
                </a:lnTo>
                <a:lnTo>
                  <a:pt x="0" y="675751"/>
                </a:lnTo>
                <a:lnTo>
                  <a:pt x="343828" y="675751"/>
                </a:lnTo>
                <a:lnTo>
                  <a:pt x="343828" y="0"/>
                </a:lnTo>
                <a:close/>
              </a:path>
            </a:pathLst>
          </a:custGeom>
          <a:solidFill>
            <a:srgbClr val="2365C7"/>
          </a:solidFill>
        </p:spPr>
        <p:txBody>
          <a:bodyPr wrap="square" lIns="0" tIns="0" rIns="0" bIns="0" rtlCol="0"/>
          <a:lstStyle/>
          <a:p>
            <a:endParaRPr/>
          </a:p>
        </p:txBody>
      </p:sp>
      <p:sp>
        <p:nvSpPr>
          <p:cNvPr id="6" name="object 6"/>
          <p:cNvSpPr/>
          <p:nvPr/>
        </p:nvSpPr>
        <p:spPr>
          <a:xfrm>
            <a:off x="453883" y="1979616"/>
            <a:ext cx="344075" cy="943863"/>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39598"/>
          </a:solidFill>
        </p:spPr>
        <p:txBody>
          <a:bodyPr wrap="square" lIns="0" tIns="0" rIns="0" bIns="0" rtlCol="0"/>
          <a:lstStyle/>
          <a:p>
            <a:endParaRPr/>
          </a:p>
        </p:txBody>
      </p:sp>
      <p:grpSp>
        <p:nvGrpSpPr>
          <p:cNvPr id="7" name="object 10"/>
          <p:cNvGrpSpPr/>
          <p:nvPr/>
        </p:nvGrpSpPr>
        <p:grpSpPr>
          <a:xfrm>
            <a:off x="4685469" y="212868"/>
            <a:ext cx="634191" cy="634365"/>
            <a:chOff x="4686759" y="212868"/>
            <a:chExt cx="634365" cy="634365"/>
          </a:xfrm>
        </p:grpSpPr>
        <p:sp>
          <p:nvSpPr>
            <p:cNvPr id="11" name="object 11"/>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a:p>
          </p:txBody>
        </p:sp>
        <p:sp>
          <p:nvSpPr>
            <p:cNvPr id="12" name="object 12"/>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a:p>
          </p:txBody>
        </p:sp>
      </p:grpSp>
      <p:sp>
        <p:nvSpPr>
          <p:cNvPr id="13" name="object 13"/>
          <p:cNvSpPr txBox="1"/>
          <p:nvPr/>
        </p:nvSpPr>
        <p:spPr>
          <a:xfrm>
            <a:off x="4922851" y="249025"/>
            <a:ext cx="173307" cy="372745"/>
          </a:xfrm>
          <a:prstGeom prst="rect">
            <a:avLst/>
          </a:prstGeom>
        </p:spPr>
        <p:txBody>
          <a:bodyPr vert="horz" wrap="square" lIns="0" tIns="15871" rIns="0" bIns="0" rtlCol="0">
            <a:spAutoFit/>
          </a:bodyPr>
          <a:lstStyle/>
          <a:p>
            <a:pPr>
              <a:spcBef>
                <a:spcPts val="125"/>
              </a:spcBef>
            </a:pPr>
            <a:r>
              <a:rPr lang="en-US" sz="2300" b="1" spc="10" dirty="0">
                <a:solidFill>
                  <a:srgbClr val="FFFFFF"/>
                </a:solidFill>
                <a:latin typeface="Arial"/>
                <a:cs typeface="Arial"/>
              </a:rPr>
              <a:t>9</a:t>
            </a:r>
            <a:endParaRPr sz="2300" dirty="0">
              <a:latin typeface="Arial"/>
              <a:cs typeface="Arial"/>
            </a:endParaRPr>
          </a:p>
        </p:txBody>
      </p:sp>
      <p:sp>
        <p:nvSpPr>
          <p:cNvPr id="14" name="object 14"/>
          <p:cNvSpPr txBox="1"/>
          <p:nvPr/>
        </p:nvSpPr>
        <p:spPr>
          <a:xfrm>
            <a:off x="4796976" y="541953"/>
            <a:ext cx="439299" cy="212235"/>
          </a:xfrm>
          <a:prstGeom prst="rect">
            <a:avLst/>
          </a:prstGeom>
        </p:spPr>
        <p:txBody>
          <a:bodyPr vert="horz" wrap="square" lIns="0" tIns="12062" rIns="0" bIns="0" rtlCol="0">
            <a:spAutoFit/>
          </a:bodyPr>
          <a:lstStyle/>
          <a:p>
            <a:pPr>
              <a:spcBef>
                <a:spcPts val="95"/>
              </a:spcBef>
            </a:pPr>
            <a:r>
              <a:rPr sz="1300" spc="5" dirty="0">
                <a:solidFill>
                  <a:srgbClr val="FFFFFF"/>
                </a:solidFill>
                <a:latin typeface="Arial"/>
                <a:cs typeface="Arial"/>
              </a:rPr>
              <a:t>к</a:t>
            </a:r>
            <a:r>
              <a:rPr sz="1300" spc="-5" dirty="0">
                <a:solidFill>
                  <a:srgbClr val="FFFFFF"/>
                </a:solidFill>
                <a:latin typeface="Arial"/>
                <a:cs typeface="Arial"/>
              </a:rPr>
              <a:t>ласс</a:t>
            </a:r>
            <a:endParaRPr sz="1300">
              <a:latin typeface="Arial"/>
              <a:cs typeface="Arial"/>
            </a:endParaRPr>
          </a:p>
        </p:txBody>
      </p:sp>
      <p:grpSp>
        <p:nvGrpSpPr>
          <p:cNvPr id="8" name="object 15"/>
          <p:cNvGrpSpPr/>
          <p:nvPr/>
        </p:nvGrpSpPr>
        <p:grpSpPr>
          <a:xfrm>
            <a:off x="346437" y="289011"/>
            <a:ext cx="467230" cy="466725"/>
            <a:chOff x="346532" y="289010"/>
            <a:chExt cx="467359" cy="466725"/>
          </a:xfrm>
        </p:grpSpPr>
        <p:sp>
          <p:nvSpPr>
            <p:cNvPr id="16" name="object 16"/>
            <p:cNvSpPr/>
            <p:nvPr/>
          </p:nvSpPr>
          <p:spPr>
            <a:xfrm>
              <a:off x="347903" y="290381"/>
              <a:ext cx="325120" cy="464184"/>
            </a:xfrm>
            <a:custGeom>
              <a:avLst/>
              <a:gdLst/>
              <a:ahLst/>
              <a:cxnLst/>
              <a:rect l="l" t="t" r="r" b="b"/>
              <a:pathLst>
                <a:path w="325120" h="464184">
                  <a:moveTo>
                    <a:pt x="301975" y="0"/>
                  </a:moveTo>
                  <a:lnTo>
                    <a:pt x="22673" y="0"/>
                  </a:lnTo>
                  <a:lnTo>
                    <a:pt x="13828" y="1961"/>
                  </a:lnTo>
                  <a:lnTo>
                    <a:pt x="6623" y="6956"/>
                  </a:lnTo>
                  <a:lnTo>
                    <a:pt x="1775" y="14269"/>
                  </a:lnTo>
                  <a:lnTo>
                    <a:pt x="0" y="23183"/>
                  </a:lnTo>
                  <a:lnTo>
                    <a:pt x="0" y="440585"/>
                  </a:lnTo>
                  <a:lnTo>
                    <a:pt x="1822" y="449613"/>
                  </a:lnTo>
                  <a:lnTo>
                    <a:pt x="6791" y="456985"/>
                  </a:lnTo>
                  <a:lnTo>
                    <a:pt x="14162" y="461954"/>
                  </a:lnTo>
                  <a:lnTo>
                    <a:pt x="23187" y="463777"/>
                  </a:lnTo>
                  <a:lnTo>
                    <a:pt x="301457" y="463777"/>
                  </a:lnTo>
                  <a:lnTo>
                    <a:pt x="310484" y="461954"/>
                  </a:lnTo>
                  <a:lnTo>
                    <a:pt x="317856" y="456985"/>
                  </a:lnTo>
                  <a:lnTo>
                    <a:pt x="322826" y="449613"/>
                  </a:lnTo>
                  <a:lnTo>
                    <a:pt x="324648" y="440585"/>
                  </a:lnTo>
                  <a:lnTo>
                    <a:pt x="324648" y="250804"/>
                  </a:lnTo>
                  <a:lnTo>
                    <a:pt x="321185" y="247345"/>
                  </a:lnTo>
                  <a:lnTo>
                    <a:pt x="312649" y="247345"/>
                  </a:lnTo>
                  <a:lnTo>
                    <a:pt x="309190" y="250804"/>
                  </a:lnTo>
                  <a:lnTo>
                    <a:pt x="309190" y="444855"/>
                  </a:lnTo>
                  <a:lnTo>
                    <a:pt x="305727" y="448318"/>
                  </a:lnTo>
                  <a:lnTo>
                    <a:pt x="18921" y="448318"/>
                  </a:lnTo>
                  <a:lnTo>
                    <a:pt x="15458" y="444855"/>
                  </a:lnTo>
                  <a:lnTo>
                    <a:pt x="15458" y="18914"/>
                  </a:lnTo>
                  <a:lnTo>
                    <a:pt x="18921" y="15454"/>
                  </a:lnTo>
                  <a:lnTo>
                    <a:pt x="305727" y="15454"/>
                  </a:lnTo>
                  <a:lnTo>
                    <a:pt x="309190" y="18914"/>
                  </a:lnTo>
                  <a:lnTo>
                    <a:pt x="309190" y="73832"/>
                  </a:lnTo>
                  <a:lnTo>
                    <a:pt x="312649" y="77292"/>
                  </a:lnTo>
                  <a:lnTo>
                    <a:pt x="321185" y="77292"/>
                  </a:lnTo>
                  <a:lnTo>
                    <a:pt x="324648" y="73832"/>
                  </a:lnTo>
                  <a:lnTo>
                    <a:pt x="324648" y="23183"/>
                  </a:lnTo>
                  <a:lnTo>
                    <a:pt x="322873" y="14269"/>
                  </a:lnTo>
                  <a:lnTo>
                    <a:pt x="318025" y="6956"/>
                  </a:lnTo>
                  <a:lnTo>
                    <a:pt x="310820" y="1961"/>
                  </a:lnTo>
                  <a:lnTo>
                    <a:pt x="301975" y="0"/>
                  </a:lnTo>
                  <a:close/>
                </a:path>
              </a:pathLst>
            </a:custGeom>
            <a:solidFill>
              <a:srgbClr val="00AEEF"/>
            </a:solidFill>
          </p:spPr>
          <p:txBody>
            <a:bodyPr wrap="square" lIns="0" tIns="0" rIns="0" bIns="0" rtlCol="0"/>
            <a:lstStyle/>
            <a:p>
              <a:endParaRPr/>
            </a:p>
          </p:txBody>
        </p:sp>
        <p:sp>
          <p:nvSpPr>
            <p:cNvPr id="17" name="object 17"/>
            <p:cNvSpPr/>
            <p:nvPr/>
          </p:nvSpPr>
          <p:spPr>
            <a:xfrm>
              <a:off x="347903" y="290381"/>
              <a:ext cx="325120" cy="464184"/>
            </a:xfrm>
            <a:custGeom>
              <a:avLst/>
              <a:gdLst/>
              <a:ahLst/>
              <a:cxnLst/>
              <a:rect l="l" t="t" r="r" b="b"/>
              <a:pathLst>
                <a:path w="325120" h="464184">
                  <a:moveTo>
                    <a:pt x="23187" y="463777"/>
                  </a:moveTo>
                  <a:lnTo>
                    <a:pt x="301457" y="463777"/>
                  </a:lnTo>
                  <a:lnTo>
                    <a:pt x="310484" y="461954"/>
                  </a:lnTo>
                  <a:lnTo>
                    <a:pt x="317856" y="456985"/>
                  </a:lnTo>
                  <a:lnTo>
                    <a:pt x="322826" y="449613"/>
                  </a:lnTo>
                  <a:lnTo>
                    <a:pt x="324648" y="440585"/>
                  </a:lnTo>
                  <a:lnTo>
                    <a:pt x="324648" y="255074"/>
                  </a:lnTo>
                  <a:lnTo>
                    <a:pt x="324648" y="250804"/>
                  </a:lnTo>
                  <a:lnTo>
                    <a:pt x="321185" y="247345"/>
                  </a:lnTo>
                  <a:lnTo>
                    <a:pt x="316919" y="247345"/>
                  </a:lnTo>
                  <a:lnTo>
                    <a:pt x="312649" y="247345"/>
                  </a:lnTo>
                  <a:lnTo>
                    <a:pt x="309190" y="250804"/>
                  </a:lnTo>
                  <a:lnTo>
                    <a:pt x="309190" y="255074"/>
                  </a:lnTo>
                  <a:lnTo>
                    <a:pt x="309190" y="440585"/>
                  </a:lnTo>
                  <a:lnTo>
                    <a:pt x="309190" y="444855"/>
                  </a:lnTo>
                  <a:lnTo>
                    <a:pt x="305727" y="448318"/>
                  </a:lnTo>
                  <a:lnTo>
                    <a:pt x="301457" y="448318"/>
                  </a:lnTo>
                  <a:lnTo>
                    <a:pt x="23187" y="448318"/>
                  </a:lnTo>
                  <a:lnTo>
                    <a:pt x="18921" y="448318"/>
                  </a:lnTo>
                  <a:lnTo>
                    <a:pt x="15458" y="444855"/>
                  </a:lnTo>
                  <a:lnTo>
                    <a:pt x="15458" y="440585"/>
                  </a:lnTo>
                  <a:lnTo>
                    <a:pt x="15458" y="23183"/>
                  </a:lnTo>
                  <a:lnTo>
                    <a:pt x="15458" y="18914"/>
                  </a:lnTo>
                  <a:lnTo>
                    <a:pt x="18921" y="15454"/>
                  </a:lnTo>
                  <a:lnTo>
                    <a:pt x="23187" y="15454"/>
                  </a:lnTo>
                  <a:lnTo>
                    <a:pt x="301457" y="15454"/>
                  </a:lnTo>
                  <a:lnTo>
                    <a:pt x="305727" y="15454"/>
                  </a:lnTo>
                  <a:lnTo>
                    <a:pt x="309190" y="18914"/>
                  </a:lnTo>
                  <a:lnTo>
                    <a:pt x="309190" y="23183"/>
                  </a:lnTo>
                  <a:lnTo>
                    <a:pt x="309190" y="69562"/>
                  </a:lnTo>
                  <a:lnTo>
                    <a:pt x="309190" y="73832"/>
                  </a:lnTo>
                  <a:lnTo>
                    <a:pt x="312649" y="77292"/>
                  </a:lnTo>
                  <a:lnTo>
                    <a:pt x="316919" y="77292"/>
                  </a:lnTo>
                  <a:lnTo>
                    <a:pt x="321185" y="77292"/>
                  </a:lnTo>
                  <a:lnTo>
                    <a:pt x="324648" y="73832"/>
                  </a:lnTo>
                  <a:lnTo>
                    <a:pt x="324648" y="69562"/>
                  </a:lnTo>
                  <a:lnTo>
                    <a:pt x="324648" y="23183"/>
                  </a:lnTo>
                  <a:lnTo>
                    <a:pt x="322873" y="14269"/>
                  </a:lnTo>
                  <a:lnTo>
                    <a:pt x="318025" y="6956"/>
                  </a:lnTo>
                  <a:lnTo>
                    <a:pt x="310820" y="1961"/>
                  </a:lnTo>
                  <a:lnTo>
                    <a:pt x="301975" y="0"/>
                  </a:lnTo>
                  <a:lnTo>
                    <a:pt x="22673" y="0"/>
                  </a:lnTo>
                  <a:lnTo>
                    <a:pt x="13828" y="1961"/>
                  </a:lnTo>
                  <a:lnTo>
                    <a:pt x="6623" y="6956"/>
                  </a:lnTo>
                  <a:lnTo>
                    <a:pt x="1775" y="14269"/>
                  </a:lnTo>
                  <a:lnTo>
                    <a:pt x="0" y="23183"/>
                  </a:lnTo>
                  <a:lnTo>
                    <a:pt x="0" y="440585"/>
                  </a:lnTo>
                  <a:lnTo>
                    <a:pt x="1822" y="449613"/>
                  </a:lnTo>
                  <a:lnTo>
                    <a:pt x="6791" y="456985"/>
                  </a:lnTo>
                  <a:lnTo>
                    <a:pt x="14162" y="461954"/>
                  </a:lnTo>
                  <a:lnTo>
                    <a:pt x="23187" y="463777"/>
                  </a:lnTo>
                  <a:close/>
                </a:path>
              </a:pathLst>
            </a:custGeom>
            <a:ln w="3175">
              <a:solidFill>
                <a:srgbClr val="00AEEF"/>
              </a:solidFill>
            </a:ln>
          </p:spPr>
          <p:txBody>
            <a:bodyPr wrap="square" lIns="0" tIns="0" rIns="0" bIns="0" rtlCol="0"/>
            <a:lstStyle/>
            <a:p>
              <a:endParaRPr/>
            </a:p>
          </p:txBody>
        </p:sp>
        <p:sp>
          <p:nvSpPr>
            <p:cNvPr id="18" name="object 18"/>
            <p:cNvSpPr/>
            <p:nvPr/>
          </p:nvSpPr>
          <p:spPr>
            <a:xfrm>
              <a:off x="393882" y="305318"/>
              <a:ext cx="418465" cy="418465"/>
            </a:xfrm>
            <a:custGeom>
              <a:avLst/>
              <a:gdLst/>
              <a:ahLst/>
              <a:cxnLst/>
              <a:rect l="l" t="t" r="r" b="b"/>
              <a:pathLst>
                <a:path w="418465" h="418465">
                  <a:moveTo>
                    <a:pt x="406805" y="11192"/>
                  </a:moveTo>
                  <a:lnTo>
                    <a:pt x="352473" y="11192"/>
                  </a:lnTo>
                  <a:lnTo>
                    <a:pt x="35384" y="328280"/>
                  </a:lnTo>
                  <a:lnTo>
                    <a:pt x="34678" y="329086"/>
                  </a:lnTo>
                  <a:lnTo>
                    <a:pt x="34182" y="329825"/>
                  </a:lnTo>
                  <a:lnTo>
                    <a:pt x="33761" y="330761"/>
                  </a:lnTo>
                  <a:lnTo>
                    <a:pt x="0" y="409531"/>
                  </a:lnTo>
                  <a:lnTo>
                    <a:pt x="245" y="412274"/>
                  </a:lnTo>
                  <a:lnTo>
                    <a:pt x="3107" y="416613"/>
                  </a:lnTo>
                  <a:lnTo>
                    <a:pt x="5529" y="417920"/>
                  </a:lnTo>
                  <a:lnTo>
                    <a:pt x="9195" y="417920"/>
                  </a:lnTo>
                  <a:lnTo>
                    <a:pt x="10213" y="417711"/>
                  </a:lnTo>
                  <a:lnTo>
                    <a:pt x="61990" y="395507"/>
                  </a:lnTo>
                  <a:lnTo>
                    <a:pt x="22816" y="395507"/>
                  </a:lnTo>
                  <a:lnTo>
                    <a:pt x="43498" y="347241"/>
                  </a:lnTo>
                  <a:lnTo>
                    <a:pt x="65430" y="347241"/>
                  </a:lnTo>
                  <a:lnTo>
                    <a:pt x="51854" y="333665"/>
                  </a:lnTo>
                  <a:lnTo>
                    <a:pt x="307051" y="78479"/>
                  </a:lnTo>
                  <a:lnTo>
                    <a:pt x="328910" y="78479"/>
                  </a:lnTo>
                  <a:lnTo>
                    <a:pt x="317981" y="67549"/>
                  </a:lnTo>
                  <a:lnTo>
                    <a:pt x="330602" y="54918"/>
                  </a:lnTo>
                  <a:lnTo>
                    <a:pt x="352438" y="54918"/>
                  </a:lnTo>
                  <a:lnTo>
                    <a:pt x="341532" y="43988"/>
                  </a:lnTo>
                  <a:lnTo>
                    <a:pt x="369260" y="16300"/>
                  </a:lnTo>
                  <a:lnTo>
                    <a:pt x="377798" y="14014"/>
                  </a:lnTo>
                  <a:lnTo>
                    <a:pt x="408786" y="14014"/>
                  </a:lnTo>
                  <a:lnTo>
                    <a:pt x="406994" y="11318"/>
                  </a:lnTo>
                  <a:lnTo>
                    <a:pt x="406805" y="11192"/>
                  </a:lnTo>
                  <a:close/>
                </a:path>
                <a:path w="418465" h="418465">
                  <a:moveTo>
                    <a:pt x="65430" y="347241"/>
                  </a:moveTo>
                  <a:lnTo>
                    <a:pt x="43498" y="347241"/>
                  </a:lnTo>
                  <a:lnTo>
                    <a:pt x="71078" y="374821"/>
                  </a:lnTo>
                  <a:lnTo>
                    <a:pt x="22816" y="395507"/>
                  </a:lnTo>
                  <a:lnTo>
                    <a:pt x="61990" y="395507"/>
                  </a:lnTo>
                  <a:lnTo>
                    <a:pt x="88492" y="384141"/>
                  </a:lnTo>
                  <a:lnTo>
                    <a:pt x="89226" y="383641"/>
                  </a:lnTo>
                  <a:lnTo>
                    <a:pt x="89932" y="382960"/>
                  </a:lnTo>
                  <a:lnTo>
                    <a:pt x="106502" y="366465"/>
                  </a:lnTo>
                  <a:lnTo>
                    <a:pt x="84654" y="366465"/>
                  </a:lnTo>
                  <a:lnTo>
                    <a:pt x="65430" y="347241"/>
                  </a:lnTo>
                  <a:close/>
                </a:path>
                <a:path w="418465" h="418465">
                  <a:moveTo>
                    <a:pt x="328910" y="78479"/>
                  </a:moveTo>
                  <a:lnTo>
                    <a:pt x="307051" y="78479"/>
                  </a:lnTo>
                  <a:lnTo>
                    <a:pt x="339840" y="111268"/>
                  </a:lnTo>
                  <a:lnTo>
                    <a:pt x="84654" y="366465"/>
                  </a:lnTo>
                  <a:lnTo>
                    <a:pt x="106502" y="366465"/>
                  </a:lnTo>
                  <a:lnTo>
                    <a:pt x="372632" y="100338"/>
                  </a:lnTo>
                  <a:lnTo>
                    <a:pt x="350770" y="100338"/>
                  </a:lnTo>
                  <a:lnTo>
                    <a:pt x="328910" y="78479"/>
                  </a:lnTo>
                  <a:close/>
                </a:path>
                <a:path w="418465" h="418465">
                  <a:moveTo>
                    <a:pt x="352438" y="54918"/>
                  </a:moveTo>
                  <a:lnTo>
                    <a:pt x="330602" y="54918"/>
                  </a:lnTo>
                  <a:lnTo>
                    <a:pt x="363402" y="87713"/>
                  </a:lnTo>
                  <a:lnTo>
                    <a:pt x="350770" y="100338"/>
                  </a:lnTo>
                  <a:lnTo>
                    <a:pt x="372632" y="100338"/>
                  </a:lnTo>
                  <a:lnTo>
                    <a:pt x="396154" y="76817"/>
                  </a:lnTo>
                  <a:lnTo>
                    <a:pt x="374291" y="76817"/>
                  </a:lnTo>
                  <a:lnTo>
                    <a:pt x="352438" y="54918"/>
                  </a:lnTo>
                  <a:close/>
                </a:path>
                <a:path w="418465" h="418465">
                  <a:moveTo>
                    <a:pt x="408786" y="14014"/>
                  </a:moveTo>
                  <a:lnTo>
                    <a:pt x="377798" y="14014"/>
                  </a:lnTo>
                  <a:lnTo>
                    <a:pt x="393804" y="18301"/>
                  </a:lnTo>
                  <a:lnTo>
                    <a:pt x="400057" y="24551"/>
                  </a:lnTo>
                  <a:lnTo>
                    <a:pt x="404345" y="40561"/>
                  </a:lnTo>
                  <a:lnTo>
                    <a:pt x="402059" y="49100"/>
                  </a:lnTo>
                  <a:lnTo>
                    <a:pt x="396198" y="54957"/>
                  </a:lnTo>
                  <a:lnTo>
                    <a:pt x="374291" y="76817"/>
                  </a:lnTo>
                  <a:lnTo>
                    <a:pt x="396154" y="76817"/>
                  </a:lnTo>
                  <a:lnTo>
                    <a:pt x="407113" y="65858"/>
                  </a:lnTo>
                  <a:lnTo>
                    <a:pt x="415530" y="53076"/>
                  </a:lnTo>
                  <a:lnTo>
                    <a:pt x="418313" y="38563"/>
                  </a:lnTo>
                  <a:lnTo>
                    <a:pt x="415466" y="24063"/>
                  </a:lnTo>
                  <a:lnTo>
                    <a:pt x="408786" y="14014"/>
                  </a:lnTo>
                  <a:close/>
                </a:path>
                <a:path w="418465" h="418465">
                  <a:moveTo>
                    <a:pt x="396158" y="54950"/>
                  </a:moveTo>
                  <a:close/>
                </a:path>
                <a:path w="418465" h="418465">
                  <a:moveTo>
                    <a:pt x="379748" y="0"/>
                  </a:moveTo>
                  <a:lnTo>
                    <a:pt x="365235" y="2783"/>
                  </a:lnTo>
                  <a:lnTo>
                    <a:pt x="352454" y="11199"/>
                  </a:lnTo>
                  <a:lnTo>
                    <a:pt x="406805" y="11192"/>
                  </a:lnTo>
                  <a:lnTo>
                    <a:pt x="394249" y="2846"/>
                  </a:lnTo>
                  <a:lnTo>
                    <a:pt x="379748" y="0"/>
                  </a:lnTo>
                  <a:close/>
                </a:path>
              </a:pathLst>
            </a:custGeom>
            <a:solidFill>
              <a:srgbClr val="00AEEF"/>
            </a:solidFill>
          </p:spPr>
          <p:txBody>
            <a:bodyPr wrap="square" lIns="0" tIns="0" rIns="0" bIns="0" rtlCol="0"/>
            <a:lstStyle/>
            <a:p>
              <a:endParaRPr/>
            </a:p>
          </p:txBody>
        </p:sp>
        <p:sp>
          <p:nvSpPr>
            <p:cNvPr id="19" name="object 19"/>
            <p:cNvSpPr/>
            <p:nvPr/>
          </p:nvSpPr>
          <p:spPr>
            <a:xfrm>
              <a:off x="734043" y="317960"/>
              <a:ext cx="65556" cy="65545"/>
            </a:xfrm>
            <a:prstGeom prst="rect">
              <a:avLst/>
            </a:prstGeom>
            <a:blipFill>
              <a:blip r:embed="rId2" cstate="print"/>
              <a:stretch>
                <a:fillRect/>
              </a:stretch>
            </a:blipFill>
          </p:spPr>
          <p:txBody>
            <a:bodyPr wrap="square" lIns="0" tIns="0" rIns="0" bIns="0" rtlCol="0"/>
            <a:lstStyle/>
            <a:p>
              <a:endParaRPr/>
            </a:p>
          </p:txBody>
        </p:sp>
        <p:sp>
          <p:nvSpPr>
            <p:cNvPr id="20" name="object 20"/>
            <p:cNvSpPr/>
            <p:nvPr/>
          </p:nvSpPr>
          <p:spPr>
            <a:xfrm>
              <a:off x="393882" y="305318"/>
              <a:ext cx="418465" cy="418465"/>
            </a:xfrm>
            <a:custGeom>
              <a:avLst/>
              <a:gdLst/>
              <a:ahLst/>
              <a:cxnLst/>
              <a:rect l="l" t="t" r="r" b="b"/>
              <a:pathLst>
                <a:path w="418465" h="418465">
                  <a:moveTo>
                    <a:pt x="22816" y="395507"/>
                  </a:moveTo>
                  <a:lnTo>
                    <a:pt x="43498" y="347241"/>
                  </a:lnTo>
                  <a:lnTo>
                    <a:pt x="71078" y="374821"/>
                  </a:lnTo>
                  <a:lnTo>
                    <a:pt x="22816" y="395507"/>
                  </a:lnTo>
                  <a:close/>
                </a:path>
                <a:path w="418465" h="418465">
                  <a:moveTo>
                    <a:pt x="307051" y="78479"/>
                  </a:moveTo>
                  <a:lnTo>
                    <a:pt x="339840" y="111268"/>
                  </a:lnTo>
                  <a:lnTo>
                    <a:pt x="84654" y="366465"/>
                  </a:lnTo>
                  <a:lnTo>
                    <a:pt x="51854" y="333665"/>
                  </a:lnTo>
                  <a:lnTo>
                    <a:pt x="307051" y="78479"/>
                  </a:lnTo>
                  <a:close/>
                </a:path>
                <a:path w="418465" h="418465">
                  <a:moveTo>
                    <a:pt x="350770" y="100338"/>
                  </a:moveTo>
                  <a:lnTo>
                    <a:pt x="317981" y="67549"/>
                  </a:lnTo>
                  <a:lnTo>
                    <a:pt x="330602" y="54918"/>
                  </a:lnTo>
                  <a:lnTo>
                    <a:pt x="363402" y="87713"/>
                  </a:lnTo>
                  <a:lnTo>
                    <a:pt x="350770" y="100338"/>
                  </a:lnTo>
                  <a:close/>
                </a:path>
                <a:path w="418465" h="418465">
                  <a:moveTo>
                    <a:pt x="352473" y="11192"/>
                  </a:moveTo>
                  <a:lnTo>
                    <a:pt x="301579" y="62078"/>
                  </a:lnTo>
                  <a:lnTo>
                    <a:pt x="35460" y="328208"/>
                  </a:lnTo>
                  <a:lnTo>
                    <a:pt x="35359" y="328381"/>
                  </a:lnTo>
                  <a:lnTo>
                    <a:pt x="34678" y="329086"/>
                  </a:lnTo>
                  <a:lnTo>
                    <a:pt x="34182" y="329825"/>
                  </a:lnTo>
                  <a:lnTo>
                    <a:pt x="33822" y="330631"/>
                  </a:lnTo>
                  <a:lnTo>
                    <a:pt x="33761" y="330761"/>
                  </a:lnTo>
                  <a:lnTo>
                    <a:pt x="1026" y="407145"/>
                  </a:lnTo>
                  <a:lnTo>
                    <a:pt x="0" y="409531"/>
                  </a:lnTo>
                  <a:lnTo>
                    <a:pt x="245" y="412274"/>
                  </a:lnTo>
                  <a:lnTo>
                    <a:pt x="1677" y="414446"/>
                  </a:lnTo>
                  <a:lnTo>
                    <a:pt x="3107" y="416613"/>
                  </a:lnTo>
                  <a:lnTo>
                    <a:pt x="5529" y="417920"/>
                  </a:lnTo>
                  <a:lnTo>
                    <a:pt x="8129" y="417920"/>
                  </a:lnTo>
                  <a:lnTo>
                    <a:pt x="9177" y="417923"/>
                  </a:lnTo>
                  <a:lnTo>
                    <a:pt x="10213" y="417711"/>
                  </a:lnTo>
                  <a:lnTo>
                    <a:pt x="11174" y="417293"/>
                  </a:lnTo>
                  <a:lnTo>
                    <a:pt x="87552" y="384559"/>
                  </a:lnTo>
                  <a:lnTo>
                    <a:pt x="87682" y="384497"/>
                  </a:lnTo>
                  <a:lnTo>
                    <a:pt x="88492" y="384141"/>
                  </a:lnTo>
                  <a:lnTo>
                    <a:pt x="89226" y="383641"/>
                  </a:lnTo>
                  <a:lnTo>
                    <a:pt x="89863" y="383029"/>
                  </a:lnTo>
                  <a:lnTo>
                    <a:pt x="90032" y="382935"/>
                  </a:lnTo>
                  <a:lnTo>
                    <a:pt x="356227" y="116748"/>
                  </a:lnTo>
                  <a:lnTo>
                    <a:pt x="407113" y="65858"/>
                  </a:lnTo>
                  <a:lnTo>
                    <a:pt x="415530" y="53076"/>
                  </a:lnTo>
                  <a:lnTo>
                    <a:pt x="418313" y="38563"/>
                  </a:lnTo>
                  <a:lnTo>
                    <a:pt x="415466" y="24063"/>
                  </a:lnTo>
                  <a:lnTo>
                    <a:pt x="406994" y="11318"/>
                  </a:lnTo>
                  <a:lnTo>
                    <a:pt x="394249" y="2846"/>
                  </a:lnTo>
                  <a:lnTo>
                    <a:pt x="379748" y="0"/>
                  </a:lnTo>
                  <a:lnTo>
                    <a:pt x="365235" y="2783"/>
                  </a:lnTo>
                  <a:lnTo>
                    <a:pt x="352454" y="11199"/>
                  </a:lnTo>
                  <a:close/>
                </a:path>
              </a:pathLst>
            </a:custGeom>
            <a:ln w="3175">
              <a:solidFill>
                <a:srgbClr val="00AEEF"/>
              </a:solidFill>
            </a:ln>
          </p:spPr>
          <p:txBody>
            <a:bodyPr wrap="square" lIns="0" tIns="0" rIns="0" bIns="0" rtlCol="0"/>
            <a:lstStyle/>
            <a:p>
              <a:r>
                <a:rPr lang="ru-RU" dirty="0" smtClean="0"/>
                <a:t>          </a:t>
              </a:r>
              <a:endParaRPr dirty="0"/>
            </a:p>
          </p:txBody>
        </p:sp>
        <p:sp>
          <p:nvSpPr>
            <p:cNvPr id="21" name="object 21"/>
            <p:cNvSpPr/>
            <p:nvPr/>
          </p:nvSpPr>
          <p:spPr>
            <a:xfrm>
              <a:off x="409721" y="360080"/>
              <a:ext cx="201295" cy="15875"/>
            </a:xfrm>
            <a:custGeom>
              <a:avLst/>
              <a:gdLst/>
              <a:ahLst/>
              <a:cxnLst/>
              <a:rect l="l" t="t" r="r" b="b"/>
              <a:pathLst>
                <a:path w="201295" h="15875">
                  <a:moveTo>
                    <a:pt x="197501" y="0"/>
                  </a:moveTo>
                  <a:lnTo>
                    <a:pt x="3459" y="0"/>
                  </a:lnTo>
                  <a:lnTo>
                    <a:pt x="0" y="3459"/>
                  </a:lnTo>
                  <a:lnTo>
                    <a:pt x="0" y="11998"/>
                  </a:lnTo>
                  <a:lnTo>
                    <a:pt x="3459" y="15457"/>
                  </a:lnTo>
                  <a:lnTo>
                    <a:pt x="197501" y="15457"/>
                  </a:lnTo>
                  <a:lnTo>
                    <a:pt x="200964" y="11998"/>
                  </a:lnTo>
                  <a:lnTo>
                    <a:pt x="200964" y="3459"/>
                  </a:lnTo>
                  <a:close/>
                </a:path>
              </a:pathLst>
            </a:custGeom>
            <a:solidFill>
              <a:srgbClr val="00AEEF"/>
            </a:solidFill>
          </p:spPr>
          <p:txBody>
            <a:bodyPr wrap="square" lIns="0" tIns="0" rIns="0" bIns="0" rtlCol="0"/>
            <a:lstStyle/>
            <a:p>
              <a:endParaRPr/>
            </a:p>
          </p:txBody>
        </p:sp>
        <p:sp>
          <p:nvSpPr>
            <p:cNvPr id="22" name="object 22"/>
            <p:cNvSpPr/>
            <p:nvPr/>
          </p:nvSpPr>
          <p:spPr>
            <a:xfrm>
              <a:off x="409721" y="360080"/>
              <a:ext cx="201295" cy="15875"/>
            </a:xfrm>
            <a:custGeom>
              <a:avLst/>
              <a:gdLst/>
              <a:ahLst/>
              <a:cxnLst/>
              <a:rect l="l" t="t" r="r" b="b"/>
              <a:pathLst>
                <a:path w="201295" h="15875">
                  <a:moveTo>
                    <a:pt x="193235" y="0"/>
                  </a:moveTo>
                  <a:lnTo>
                    <a:pt x="7728" y="0"/>
                  </a:lnTo>
                  <a:lnTo>
                    <a:pt x="3459" y="0"/>
                  </a:lnTo>
                  <a:lnTo>
                    <a:pt x="0" y="3459"/>
                  </a:lnTo>
                  <a:lnTo>
                    <a:pt x="0" y="7728"/>
                  </a:lnTo>
                  <a:lnTo>
                    <a:pt x="0" y="11998"/>
                  </a:lnTo>
                  <a:lnTo>
                    <a:pt x="3459" y="15457"/>
                  </a:lnTo>
                  <a:lnTo>
                    <a:pt x="7728" y="15457"/>
                  </a:lnTo>
                  <a:lnTo>
                    <a:pt x="193235" y="15457"/>
                  </a:lnTo>
                  <a:lnTo>
                    <a:pt x="197501" y="15457"/>
                  </a:lnTo>
                  <a:lnTo>
                    <a:pt x="200964" y="11998"/>
                  </a:lnTo>
                  <a:lnTo>
                    <a:pt x="200964" y="7728"/>
                  </a:lnTo>
                  <a:lnTo>
                    <a:pt x="200964" y="3459"/>
                  </a:lnTo>
                  <a:lnTo>
                    <a:pt x="197501" y="0"/>
                  </a:lnTo>
                  <a:lnTo>
                    <a:pt x="193235" y="0"/>
                  </a:lnTo>
                  <a:close/>
                </a:path>
              </a:pathLst>
            </a:custGeom>
            <a:ln w="3175">
              <a:solidFill>
                <a:srgbClr val="00AEEF"/>
              </a:solidFill>
            </a:ln>
          </p:spPr>
          <p:txBody>
            <a:bodyPr wrap="square" lIns="0" tIns="0" rIns="0" bIns="0" rtlCol="0"/>
            <a:lstStyle/>
            <a:p>
              <a:endParaRPr/>
            </a:p>
          </p:txBody>
        </p:sp>
        <p:sp>
          <p:nvSpPr>
            <p:cNvPr id="23" name="object 23"/>
            <p:cNvSpPr/>
            <p:nvPr/>
          </p:nvSpPr>
          <p:spPr>
            <a:xfrm>
              <a:off x="409721" y="406457"/>
              <a:ext cx="201295" cy="15875"/>
            </a:xfrm>
            <a:custGeom>
              <a:avLst/>
              <a:gdLst/>
              <a:ahLst/>
              <a:cxnLst/>
              <a:rect l="l" t="t" r="r" b="b"/>
              <a:pathLst>
                <a:path w="201295" h="15875">
                  <a:moveTo>
                    <a:pt x="197501" y="0"/>
                  </a:moveTo>
                  <a:lnTo>
                    <a:pt x="3459" y="0"/>
                  </a:lnTo>
                  <a:lnTo>
                    <a:pt x="0" y="3459"/>
                  </a:lnTo>
                  <a:lnTo>
                    <a:pt x="0" y="11998"/>
                  </a:lnTo>
                  <a:lnTo>
                    <a:pt x="3459" y="15457"/>
                  </a:lnTo>
                  <a:lnTo>
                    <a:pt x="197501" y="15457"/>
                  </a:lnTo>
                  <a:lnTo>
                    <a:pt x="200964" y="11998"/>
                  </a:lnTo>
                  <a:lnTo>
                    <a:pt x="200964" y="3459"/>
                  </a:lnTo>
                  <a:close/>
                </a:path>
              </a:pathLst>
            </a:custGeom>
            <a:solidFill>
              <a:srgbClr val="00AEEF"/>
            </a:solidFill>
          </p:spPr>
          <p:txBody>
            <a:bodyPr wrap="square" lIns="0" tIns="0" rIns="0" bIns="0" rtlCol="0"/>
            <a:lstStyle/>
            <a:p>
              <a:endParaRPr/>
            </a:p>
          </p:txBody>
        </p:sp>
        <p:sp>
          <p:nvSpPr>
            <p:cNvPr id="24" name="object 24"/>
            <p:cNvSpPr/>
            <p:nvPr/>
          </p:nvSpPr>
          <p:spPr>
            <a:xfrm>
              <a:off x="409721" y="406457"/>
              <a:ext cx="201295" cy="15875"/>
            </a:xfrm>
            <a:custGeom>
              <a:avLst/>
              <a:gdLst/>
              <a:ahLst/>
              <a:cxnLst/>
              <a:rect l="l" t="t" r="r" b="b"/>
              <a:pathLst>
                <a:path w="201295" h="15875">
                  <a:moveTo>
                    <a:pt x="200964" y="7728"/>
                  </a:moveTo>
                  <a:lnTo>
                    <a:pt x="200964" y="3459"/>
                  </a:lnTo>
                  <a:lnTo>
                    <a:pt x="197501" y="0"/>
                  </a:lnTo>
                  <a:lnTo>
                    <a:pt x="193235" y="0"/>
                  </a:lnTo>
                  <a:lnTo>
                    <a:pt x="7728" y="0"/>
                  </a:lnTo>
                  <a:lnTo>
                    <a:pt x="3459" y="0"/>
                  </a:lnTo>
                  <a:lnTo>
                    <a:pt x="0" y="3459"/>
                  </a:lnTo>
                  <a:lnTo>
                    <a:pt x="0" y="7728"/>
                  </a:lnTo>
                  <a:lnTo>
                    <a:pt x="0" y="11998"/>
                  </a:lnTo>
                  <a:lnTo>
                    <a:pt x="3459" y="15457"/>
                  </a:lnTo>
                  <a:lnTo>
                    <a:pt x="7728" y="15457"/>
                  </a:lnTo>
                  <a:lnTo>
                    <a:pt x="193235" y="15457"/>
                  </a:lnTo>
                  <a:lnTo>
                    <a:pt x="197501" y="15457"/>
                  </a:lnTo>
                  <a:lnTo>
                    <a:pt x="200964" y="11998"/>
                  </a:lnTo>
                  <a:lnTo>
                    <a:pt x="200964" y="7728"/>
                  </a:lnTo>
                  <a:close/>
                </a:path>
              </a:pathLst>
            </a:custGeom>
            <a:ln w="3175">
              <a:solidFill>
                <a:srgbClr val="00AEEF"/>
              </a:solidFill>
            </a:ln>
          </p:spPr>
          <p:txBody>
            <a:bodyPr wrap="square" lIns="0" tIns="0" rIns="0" bIns="0" rtlCol="0"/>
            <a:lstStyle/>
            <a:p>
              <a:endParaRPr/>
            </a:p>
          </p:txBody>
        </p:sp>
        <p:sp>
          <p:nvSpPr>
            <p:cNvPr id="25" name="object 25"/>
            <p:cNvSpPr/>
            <p:nvPr/>
          </p:nvSpPr>
          <p:spPr>
            <a:xfrm>
              <a:off x="409721" y="452830"/>
              <a:ext cx="154940" cy="15875"/>
            </a:xfrm>
            <a:custGeom>
              <a:avLst/>
              <a:gdLst/>
              <a:ahLst/>
              <a:cxnLst/>
              <a:rect l="l" t="t" r="r" b="b"/>
              <a:pathLst>
                <a:path w="154940" h="15875">
                  <a:moveTo>
                    <a:pt x="151124" y="0"/>
                  </a:moveTo>
                  <a:lnTo>
                    <a:pt x="3459" y="0"/>
                  </a:lnTo>
                  <a:lnTo>
                    <a:pt x="0" y="3463"/>
                  </a:lnTo>
                  <a:lnTo>
                    <a:pt x="0" y="11998"/>
                  </a:lnTo>
                  <a:lnTo>
                    <a:pt x="3459" y="15461"/>
                  </a:lnTo>
                  <a:lnTo>
                    <a:pt x="151124" y="15461"/>
                  </a:lnTo>
                  <a:lnTo>
                    <a:pt x="154587" y="11998"/>
                  </a:lnTo>
                  <a:lnTo>
                    <a:pt x="154587" y="3463"/>
                  </a:lnTo>
                  <a:close/>
                </a:path>
              </a:pathLst>
            </a:custGeom>
            <a:solidFill>
              <a:srgbClr val="00AEEF"/>
            </a:solidFill>
          </p:spPr>
          <p:txBody>
            <a:bodyPr wrap="square" lIns="0" tIns="0" rIns="0" bIns="0" rtlCol="0"/>
            <a:lstStyle/>
            <a:p>
              <a:endParaRPr/>
            </a:p>
          </p:txBody>
        </p:sp>
        <p:sp>
          <p:nvSpPr>
            <p:cNvPr id="26" name="object 26"/>
            <p:cNvSpPr/>
            <p:nvPr/>
          </p:nvSpPr>
          <p:spPr>
            <a:xfrm>
              <a:off x="409721" y="452830"/>
              <a:ext cx="154940" cy="15875"/>
            </a:xfrm>
            <a:custGeom>
              <a:avLst/>
              <a:gdLst/>
              <a:ahLst/>
              <a:cxnLst/>
              <a:rect l="l" t="t" r="r" b="b"/>
              <a:pathLst>
                <a:path w="154940" h="15875">
                  <a:moveTo>
                    <a:pt x="7728" y="0"/>
                  </a:moveTo>
                  <a:lnTo>
                    <a:pt x="3459" y="0"/>
                  </a:lnTo>
                  <a:lnTo>
                    <a:pt x="0" y="3463"/>
                  </a:lnTo>
                  <a:lnTo>
                    <a:pt x="0" y="7732"/>
                  </a:lnTo>
                  <a:lnTo>
                    <a:pt x="0" y="11998"/>
                  </a:lnTo>
                  <a:lnTo>
                    <a:pt x="3459" y="15461"/>
                  </a:lnTo>
                  <a:lnTo>
                    <a:pt x="7728" y="15461"/>
                  </a:lnTo>
                  <a:lnTo>
                    <a:pt x="146858" y="15461"/>
                  </a:lnTo>
                  <a:lnTo>
                    <a:pt x="151124" y="15461"/>
                  </a:lnTo>
                  <a:lnTo>
                    <a:pt x="154587" y="11998"/>
                  </a:lnTo>
                  <a:lnTo>
                    <a:pt x="154587" y="7732"/>
                  </a:lnTo>
                  <a:lnTo>
                    <a:pt x="154587" y="3463"/>
                  </a:lnTo>
                  <a:lnTo>
                    <a:pt x="151124" y="0"/>
                  </a:lnTo>
                  <a:lnTo>
                    <a:pt x="146858" y="0"/>
                  </a:lnTo>
                  <a:lnTo>
                    <a:pt x="7728" y="0"/>
                  </a:lnTo>
                  <a:close/>
                </a:path>
              </a:pathLst>
            </a:custGeom>
            <a:ln w="3175">
              <a:solidFill>
                <a:srgbClr val="00AEEF"/>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1848255" y="195012"/>
            <a:ext cx="3706239" cy="2844431"/>
          </a:xfrm>
          <a:prstGeom prst="rect">
            <a:avLst/>
          </a:prstGeom>
        </p:spPr>
        <p:txBody>
          <a:bodyPr wrap="square" lIns="43242" tIns="21621" rIns="43242" bIns="21621">
            <a:spAutoFit/>
          </a:bodyPr>
          <a:lstStyle/>
          <a:p>
            <a:pPr marL="135131" indent="-135131" algn="just"/>
            <a:r>
              <a:rPr lang="ru-RU" dirty="0" smtClean="0"/>
              <a:t>           </a:t>
            </a:r>
            <a:r>
              <a:rPr lang="ru-RU" sz="1400" dirty="0" smtClean="0">
                <a:latin typeface="Times New Roman" pitchFamily="18" charset="0"/>
                <a:cs typeface="Times New Roman" pitchFamily="18" charset="0"/>
              </a:rPr>
              <a:t>Но главный герой не любит Мери, он сознается  ей,  что  делал  все  ради смеха, чем окончательно  разбивает  сердце  девушке. В этой сцене Лермонтов показывает нам  Печорина, как неоднозначную личность. </a:t>
            </a:r>
          </a:p>
          <a:p>
            <a:pPr marL="135131" indent="-135131" algn="just"/>
            <a:r>
              <a:rPr lang="ru-RU" sz="1400" dirty="0" smtClean="0">
                <a:latin typeface="Times New Roman" pitchFamily="18" charset="0"/>
                <a:cs typeface="Times New Roman" pitchFamily="18" charset="0"/>
              </a:rPr>
              <a:t>   С одной стороны главный герой смеется над чувствами девушки, а с другой – ему жалко это милое существо. Печорин сознается в своей низости, лицемерии и эгоизме. Он струсил поменять свою свободу на женитьбу. Чувства любви Мери вмиг сменяются на чувства ненависти. Девушка получила первый тяжкий жизненный урок.</a:t>
            </a:r>
            <a:endParaRPr lang="ru-RU" sz="1400" dirty="0">
              <a:latin typeface="Times New Roman" pitchFamily="18" charset="0"/>
              <a:cs typeface="Times New Roman" pitchFamily="18" charset="0"/>
            </a:endParaRPr>
          </a:p>
        </p:txBody>
      </p:sp>
      <p:sp>
        <p:nvSpPr>
          <p:cNvPr id="5" name="Прямоугольник 4"/>
          <p:cNvSpPr/>
          <p:nvPr/>
        </p:nvSpPr>
        <p:spPr>
          <a:xfrm>
            <a:off x="96818" y="122227"/>
            <a:ext cx="5572164" cy="300039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2"/>
          <a:srcRect l="49220" t="36644" r="18370" b="18783"/>
          <a:stretch>
            <a:fillRect/>
          </a:stretch>
        </p:blipFill>
        <p:spPr>
          <a:xfrm>
            <a:off x="164927" y="485423"/>
            <a:ext cx="1742896" cy="2370665"/>
          </a:xfrm>
          <a:prstGeom prst="rect">
            <a:avLst/>
          </a:prstGeom>
        </p:spPr>
      </p:pic>
    </p:spTree>
    <p:extLst>
      <p:ext uri="{BB962C8B-B14F-4D97-AF65-F5344CB8AC3E}">
        <p14:creationId xmlns="" xmlns:p14="http://schemas.microsoft.com/office/powerpoint/2010/main" val="1577556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198739" y="210995"/>
            <a:ext cx="5343079" cy="1120882"/>
          </a:xfrm>
          <a:prstGeom prst="rect">
            <a:avLst/>
          </a:prstGeom>
        </p:spPr>
        <p:txBody>
          <a:bodyPr wrap="square" lIns="43242" tIns="21621" rIns="43242" bIns="21621">
            <a:spAutoFit/>
          </a:bodyPr>
          <a:lstStyle/>
          <a:p>
            <a:pPr marL="135131" indent="-135131" algn="just"/>
            <a:r>
              <a:rPr lang="ru-RU" sz="1400" dirty="0" smtClean="0">
                <a:latin typeface="Times New Roman" pitchFamily="18" charset="0"/>
                <a:cs typeface="Times New Roman" pitchFamily="18" charset="0"/>
              </a:rPr>
              <a:t>             Немаловажным моментом в раскрытии личности Печорина в главе «Княжна Мери» являются взаимоотношения главного героя и Веры. Она была не похожа на представительниц светского общества и покорила сердце героя, в первую очередь, своей искренностью, а во вторую умением понять и принять его. </a:t>
            </a:r>
            <a:endParaRPr lang="ru-RU" sz="1400" dirty="0">
              <a:latin typeface="Times New Roman" pitchFamily="18" charset="0"/>
              <a:cs typeface="Times New Roman" pitchFamily="18" charset="0"/>
            </a:endParaRPr>
          </a:p>
        </p:txBody>
      </p:sp>
      <p:sp>
        <p:nvSpPr>
          <p:cNvPr id="5" name="Прямоугольник 4"/>
          <p:cNvSpPr/>
          <p:nvPr/>
        </p:nvSpPr>
        <p:spPr>
          <a:xfrm>
            <a:off x="96818" y="122227"/>
            <a:ext cx="5572164" cy="300039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descr="C:\Documents and Settings\Администратор\Рабочий стол\Замира(3)\M.-Lermontov.-Geroj-nashego-vremeni.jpg"/>
          <p:cNvPicPr>
            <a:picLocks noChangeAspect="1" noChangeArrowheads="1"/>
          </p:cNvPicPr>
          <p:nvPr/>
        </p:nvPicPr>
        <p:blipFill>
          <a:blip r:embed="rId2"/>
          <a:srcRect l="1882" r="1978"/>
          <a:stretch>
            <a:fillRect/>
          </a:stretch>
        </p:blipFill>
        <p:spPr bwMode="auto">
          <a:xfrm>
            <a:off x="1208116" y="1318952"/>
            <a:ext cx="3397135" cy="1730405"/>
          </a:xfrm>
          <a:prstGeom prst="rect">
            <a:avLst/>
          </a:prstGeom>
          <a:noFill/>
        </p:spPr>
      </p:pic>
    </p:spTree>
    <p:extLst>
      <p:ext uri="{BB962C8B-B14F-4D97-AF65-F5344CB8AC3E}">
        <p14:creationId xmlns="" xmlns:p14="http://schemas.microsoft.com/office/powerpoint/2010/main" val="4229567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161993" y="263793"/>
            <a:ext cx="5403575" cy="2813653"/>
          </a:xfrm>
          <a:prstGeom prst="rect">
            <a:avLst/>
          </a:prstGeom>
        </p:spPr>
        <p:txBody>
          <a:bodyPr wrap="square" lIns="43242" tIns="21621" rIns="43242" bIns="21621">
            <a:spAutoFit/>
          </a:bodyPr>
          <a:lstStyle/>
          <a:p>
            <a:pPr marL="135131" indent="-135131" algn="just"/>
            <a:r>
              <a:rPr lang="ru-RU" sz="11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Со слов доктора Вернера Печорин узнает, что Вера тоже находится в Пятигорске. Она была любовницей главного героя и, возможно, единственной женщиной, которая по-настоящему любила Печорина со всеми его недостатками и достоинствами. Во время очередной встречи в Пятигорске героиня начинает тайком встречаться с Печориным. Она лично просит его почаще бывать у Лиговских, чтобы они могли видеться. При этом Вера даже не подозревает, что ее возлюбленный замыслил интрижку с княжной Мери. Кульминацией отношений между этими людьми стало последнее письмо Веры Печорину. В нем женщина в очередной раз признается главному герою в любви. Она понимает, что никогда не будет с ним рядом, но продолжает любить. Единственное, о чем Вера просит  Печорина – не  жениться  на  Мери. </a:t>
            </a:r>
          </a:p>
          <a:p>
            <a:pPr marL="135131" indent="-135131" algn="just"/>
            <a:r>
              <a:rPr lang="ru-RU" sz="1200" dirty="0" smtClean="0">
                <a:latin typeface="Times New Roman" pitchFamily="18" charset="0"/>
                <a:cs typeface="Times New Roman" pitchFamily="18" charset="0"/>
              </a:rPr>
              <a:t>    В своем  последнем  письме  Вера  представляет  Печорина  роковым  демоном, но он – реальный человек, играющий от скуки и внутреннего отчаяния в демонического соблазнителя, но до конца эту роль не выдерживающий. </a:t>
            </a:r>
            <a:endParaRPr lang="ru-RU" sz="1200" dirty="0">
              <a:latin typeface="Times New Roman" pitchFamily="18" charset="0"/>
              <a:cs typeface="Times New Roman" pitchFamily="18" charset="0"/>
            </a:endParaRPr>
          </a:p>
        </p:txBody>
      </p:sp>
      <p:sp>
        <p:nvSpPr>
          <p:cNvPr id="3" name="Прямоугольник 2"/>
          <p:cNvSpPr/>
          <p:nvPr/>
        </p:nvSpPr>
        <p:spPr>
          <a:xfrm>
            <a:off x="96818" y="122227"/>
            <a:ext cx="5572164" cy="300039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4229567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3003550" y="146921"/>
            <a:ext cx="2572673" cy="2582821"/>
          </a:xfrm>
          <a:prstGeom prst="rect">
            <a:avLst/>
          </a:prstGeom>
        </p:spPr>
        <p:txBody>
          <a:bodyPr wrap="square" lIns="43242" tIns="21621" rIns="43242" bIns="21621">
            <a:spAutoFit/>
          </a:bodyPr>
          <a:lstStyle/>
          <a:p>
            <a:pPr marL="135131" indent="-135131" algn="just"/>
            <a:r>
              <a:rPr lang="ru-RU" dirty="0" smtClean="0"/>
              <a:t>     </a:t>
            </a:r>
            <a:r>
              <a:rPr lang="ru-RU" sz="1100" dirty="0" smtClean="0">
                <a:latin typeface="Times New Roman" pitchFamily="18" charset="0"/>
                <a:cs typeface="Times New Roman" pitchFamily="18" charset="0"/>
              </a:rPr>
              <a:t>«Душа Печорина не каменистая почва, но засохшая от зноя пламенной жизни земля: пусть взрыхлит из себя пышные, роскошные цветы небесной любви…» -  писал  В.Г.Белинский. В справедливости этого утверждения убеждает сцена бешеной скачки героя, пытающегося догнать экипаж уехавшей Веры: загнав измученного коня, Печорин «упал на мокрую траву и как ребенок заплакал». Эта погоня за исчезнувшим счастьем символична: герой времени пытается догнать, вернуть время – безуспешно.</a:t>
            </a:r>
          </a:p>
          <a:p>
            <a:pPr marL="135131" indent="-135131" algn="just"/>
            <a:r>
              <a:rPr lang="ru-RU" sz="1100" dirty="0" smtClean="0"/>
              <a:t>      </a:t>
            </a:r>
            <a:endParaRPr lang="ru-RU" sz="1100" dirty="0"/>
          </a:p>
        </p:txBody>
      </p:sp>
      <p:pic>
        <p:nvPicPr>
          <p:cNvPr id="5" name="Рисунок 4"/>
          <p:cNvPicPr>
            <a:picLocks noChangeAspect="1"/>
          </p:cNvPicPr>
          <p:nvPr/>
        </p:nvPicPr>
        <p:blipFill>
          <a:blip r:embed="rId2"/>
          <a:stretch>
            <a:fillRect/>
          </a:stretch>
        </p:blipFill>
        <p:spPr>
          <a:xfrm>
            <a:off x="169599" y="216069"/>
            <a:ext cx="2808551" cy="2186663"/>
          </a:xfrm>
          <a:prstGeom prst="rect">
            <a:avLst/>
          </a:prstGeom>
        </p:spPr>
      </p:pic>
      <p:sp>
        <p:nvSpPr>
          <p:cNvPr id="6" name="Прямоугольник 5"/>
          <p:cNvSpPr/>
          <p:nvPr/>
        </p:nvSpPr>
        <p:spPr>
          <a:xfrm>
            <a:off x="155643" y="2440565"/>
            <a:ext cx="5447489" cy="646331"/>
          </a:xfrm>
          <a:prstGeom prst="rect">
            <a:avLst/>
          </a:prstGeom>
        </p:spPr>
        <p:txBody>
          <a:bodyPr wrap="square">
            <a:spAutoFit/>
          </a:bodyPr>
          <a:lstStyle/>
          <a:p>
            <a:pPr algn="just"/>
            <a:r>
              <a:rPr lang="ru-RU" sz="1200" dirty="0" smtClean="0">
                <a:latin typeface="Times New Roman" pitchFamily="18" charset="0"/>
                <a:cs typeface="Times New Roman" pitchFamily="18" charset="0"/>
              </a:rPr>
              <a:t>  Но краткий момент «безумства под влиянием страсти» лишь подчеркивает преобладание в герое рассудочного начала, вытесняющего подлинные душевные движения, стремление жить умом,  а не сердцем.</a:t>
            </a:r>
            <a:endParaRPr lang="ru-RU" sz="1200" dirty="0">
              <a:latin typeface="Times New Roman" pitchFamily="18" charset="0"/>
              <a:cs typeface="Times New Roman" pitchFamily="18" charset="0"/>
            </a:endParaRPr>
          </a:p>
        </p:txBody>
      </p:sp>
      <p:sp>
        <p:nvSpPr>
          <p:cNvPr id="7" name="Прямоугольник 6"/>
          <p:cNvSpPr/>
          <p:nvPr/>
        </p:nvSpPr>
        <p:spPr>
          <a:xfrm>
            <a:off x="96818" y="122227"/>
            <a:ext cx="5572164" cy="300039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42831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136187" y="341242"/>
            <a:ext cx="2244596" cy="2628987"/>
          </a:xfrm>
          <a:prstGeom prst="rect">
            <a:avLst/>
          </a:prstGeom>
        </p:spPr>
        <p:txBody>
          <a:bodyPr wrap="square" lIns="43242" tIns="21621" rIns="43242" bIns="21621">
            <a:spAutoFit/>
          </a:bodyPr>
          <a:lstStyle/>
          <a:p>
            <a:pPr marL="135131" indent="-135131" algn="just"/>
            <a:r>
              <a:rPr lang="ru-RU" sz="1200" dirty="0" smtClean="0">
                <a:latin typeface="Times New Roman" pitchFamily="18" charset="0"/>
                <a:cs typeface="Times New Roman" pitchFamily="18" charset="0"/>
              </a:rPr>
              <a:t>          Покоряя женские сердца, Печорин подсознательно стремится компенсировать отсутствие в его жизни высоких целей: для героя очередная любовная победа –момент самоутверждения, проверка внутренних ресурсов личности. В итоге готовые пожертвовать для него всем </a:t>
            </a:r>
            <a:r>
              <a:rPr lang="ru-RU" sz="1200" dirty="0" smtClean="0">
                <a:latin typeface="Times New Roman" pitchFamily="18" charset="0"/>
                <a:cs typeface="Times New Roman" pitchFamily="18" charset="0"/>
              </a:rPr>
              <a:t>Бэла</a:t>
            </a:r>
            <a:r>
              <a:rPr lang="ru-RU" sz="1200" dirty="0" smtClean="0">
                <a:latin typeface="Times New Roman" pitchFamily="18" charset="0"/>
                <a:cs typeface="Times New Roman" pitchFamily="18" charset="0"/>
              </a:rPr>
              <a:t>, Вера и Мери оказываются отвергнутыми, так как временная  роль их исполнена. </a:t>
            </a:r>
            <a:endParaRPr lang="ru-RU" sz="1200" dirty="0">
              <a:latin typeface="Times New Roman" pitchFamily="18" charset="0"/>
              <a:cs typeface="Times New Roman" pitchFamily="18" charset="0"/>
            </a:endParaRPr>
          </a:p>
        </p:txBody>
      </p:sp>
      <p:pic>
        <p:nvPicPr>
          <p:cNvPr id="5" name="Рисунок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548648" y="408562"/>
            <a:ext cx="2973380" cy="2393003"/>
          </a:xfrm>
          <a:prstGeom prst="rect">
            <a:avLst/>
          </a:prstGeom>
        </p:spPr>
      </p:pic>
      <p:sp>
        <p:nvSpPr>
          <p:cNvPr id="6" name="Прямоугольник 5"/>
          <p:cNvSpPr/>
          <p:nvPr/>
        </p:nvSpPr>
        <p:spPr>
          <a:xfrm>
            <a:off x="96818" y="122227"/>
            <a:ext cx="5572164" cy="300039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78418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202124" y="195327"/>
            <a:ext cx="5332914" cy="1336326"/>
          </a:xfrm>
          <a:prstGeom prst="rect">
            <a:avLst/>
          </a:prstGeom>
        </p:spPr>
        <p:txBody>
          <a:bodyPr wrap="square" lIns="43242" tIns="21621" rIns="43242" bIns="21621">
            <a:spAutoFit/>
          </a:bodyPr>
          <a:lstStyle/>
          <a:p>
            <a:pPr marL="135131" indent="-135131" algn="just"/>
            <a:r>
              <a:rPr lang="ru-RU" sz="1400" dirty="0" smtClean="0">
                <a:latin typeface="Times New Roman" pitchFamily="18" charset="0"/>
                <a:cs typeface="Times New Roman" pitchFamily="18" charset="0"/>
              </a:rPr>
              <a:t>        Сам же Печорин остается наедине с невозможностью объяснения  цели  собственного  явления  в  этот мир: «Пробегаю в памяти все мое прошедшее и спрашиваю себя невольно: зачем я жил? для какой цели я родился?.. А, верно, существовала, и верно, было мне назначение высокое, потому что я чувствую в душе моей силы необъятные…»</a:t>
            </a:r>
            <a:endParaRPr lang="ru-RU" sz="14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2278749" y="1287589"/>
            <a:ext cx="3001760" cy="17437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Прямоугольник 4"/>
          <p:cNvSpPr/>
          <p:nvPr/>
        </p:nvSpPr>
        <p:spPr>
          <a:xfrm>
            <a:off x="96818" y="122227"/>
            <a:ext cx="5572164" cy="300039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7" name="Picture 3" descr="C:\Documents and Settings\Администратор\Рабочий стол\Замира(3)\cover.jpg"/>
          <p:cNvPicPr>
            <a:picLocks noChangeAspect="1" noChangeArrowheads="1"/>
          </p:cNvPicPr>
          <p:nvPr/>
        </p:nvPicPr>
        <p:blipFill>
          <a:blip r:embed="rId3"/>
          <a:srcRect/>
          <a:stretch>
            <a:fillRect/>
          </a:stretch>
        </p:blipFill>
        <p:spPr bwMode="auto">
          <a:xfrm>
            <a:off x="216130" y="1607211"/>
            <a:ext cx="1784465" cy="1421018"/>
          </a:xfrm>
          <a:prstGeom prst="rect">
            <a:avLst/>
          </a:prstGeom>
          <a:noFill/>
        </p:spPr>
      </p:pic>
    </p:spTree>
    <p:extLst>
      <p:ext uri="{BB962C8B-B14F-4D97-AF65-F5344CB8AC3E}">
        <p14:creationId xmlns="" xmlns:p14="http://schemas.microsoft.com/office/powerpoint/2010/main" val="3178418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8210" y="102424"/>
            <a:ext cx="5999140" cy="293670"/>
          </a:xfrm>
          <a:prstGeom prst="rect">
            <a:avLst/>
          </a:prstGeom>
        </p:spPr>
        <p:txBody>
          <a:bodyPr vert="horz" wrap="square" lIns="0" tIns="16510" rIns="0" bIns="0" rtlCol="0">
            <a:spAutoFit/>
          </a:bodyPr>
          <a:lstStyle/>
          <a:p>
            <a:pPr marL="12700">
              <a:lnSpc>
                <a:spcPct val="100000"/>
              </a:lnSpc>
              <a:spcBef>
                <a:spcPts val="130"/>
              </a:spcBef>
            </a:pPr>
            <a:r>
              <a:rPr lang="ru-RU" sz="1800" spc="15" dirty="0" smtClean="0"/>
              <a:t>  Задание для самостоятельного выполнения </a:t>
            </a:r>
            <a:endParaRPr sz="1800" spc="5" dirty="0"/>
          </a:p>
        </p:txBody>
      </p:sp>
      <p:sp>
        <p:nvSpPr>
          <p:cNvPr id="5" name="object 5"/>
          <p:cNvSpPr/>
          <p:nvPr/>
        </p:nvSpPr>
        <p:spPr>
          <a:xfrm>
            <a:off x="311047" y="680283"/>
            <a:ext cx="1110842" cy="370638"/>
          </a:xfrm>
          <a:custGeom>
            <a:avLst/>
            <a:gdLst/>
            <a:ahLst/>
            <a:cxnLst/>
            <a:rect l="l" t="t" r="r" b="b"/>
            <a:pathLst>
              <a:path w="1094105" h="400050">
                <a:moveTo>
                  <a:pt x="1094026" y="0"/>
                </a:moveTo>
                <a:lnTo>
                  <a:pt x="279684" y="0"/>
                </a:lnTo>
                <a:lnTo>
                  <a:pt x="234473" y="3677"/>
                </a:lnTo>
                <a:lnTo>
                  <a:pt x="191527" y="14319"/>
                </a:lnTo>
                <a:lnTo>
                  <a:pt x="151434" y="31338"/>
                </a:lnTo>
                <a:lnTo>
                  <a:pt x="114782" y="54147"/>
                </a:lnTo>
                <a:lnTo>
                  <a:pt x="82156" y="82157"/>
                </a:lnTo>
                <a:lnTo>
                  <a:pt x="54146" y="114783"/>
                </a:lnTo>
                <a:lnTo>
                  <a:pt x="31338" y="151435"/>
                </a:lnTo>
                <a:lnTo>
                  <a:pt x="14319" y="191528"/>
                </a:lnTo>
                <a:lnTo>
                  <a:pt x="3677" y="234473"/>
                </a:lnTo>
                <a:lnTo>
                  <a:pt x="0" y="279684"/>
                </a:lnTo>
                <a:lnTo>
                  <a:pt x="0" y="399604"/>
                </a:lnTo>
                <a:lnTo>
                  <a:pt x="814341" y="399604"/>
                </a:lnTo>
                <a:lnTo>
                  <a:pt x="859553" y="395926"/>
                </a:lnTo>
                <a:lnTo>
                  <a:pt x="902499" y="385284"/>
                </a:lnTo>
                <a:lnTo>
                  <a:pt x="942592" y="368265"/>
                </a:lnTo>
                <a:lnTo>
                  <a:pt x="979244" y="345456"/>
                </a:lnTo>
                <a:lnTo>
                  <a:pt x="1011869" y="317446"/>
                </a:lnTo>
                <a:lnTo>
                  <a:pt x="1039880" y="284821"/>
                </a:lnTo>
                <a:lnTo>
                  <a:pt x="1062688" y="248168"/>
                </a:lnTo>
                <a:lnTo>
                  <a:pt x="1079706" y="208075"/>
                </a:lnTo>
                <a:lnTo>
                  <a:pt x="1090348" y="165130"/>
                </a:lnTo>
                <a:lnTo>
                  <a:pt x="1094026" y="119919"/>
                </a:lnTo>
                <a:lnTo>
                  <a:pt x="1094026" y="0"/>
                </a:lnTo>
                <a:close/>
              </a:path>
            </a:pathLst>
          </a:custGeom>
          <a:solidFill>
            <a:srgbClr val="00A650"/>
          </a:solidFill>
        </p:spPr>
        <p:txBody>
          <a:bodyPr wrap="square" lIns="0" tIns="0" rIns="0" bIns="0" rtlCol="0"/>
          <a:lstStyle/>
          <a:p>
            <a:endParaRPr dirty="0"/>
          </a:p>
        </p:txBody>
      </p:sp>
      <p:sp>
        <p:nvSpPr>
          <p:cNvPr id="9" name="object 9"/>
          <p:cNvSpPr/>
          <p:nvPr/>
        </p:nvSpPr>
        <p:spPr>
          <a:xfrm>
            <a:off x="1739413" y="765169"/>
            <a:ext cx="3751817" cy="0"/>
          </a:xfrm>
          <a:custGeom>
            <a:avLst/>
            <a:gdLst/>
            <a:ahLst/>
            <a:cxnLst/>
            <a:rect l="l" t="t" r="r" b="b"/>
            <a:pathLst>
              <a:path w="3752850">
                <a:moveTo>
                  <a:pt x="0" y="0"/>
                </a:moveTo>
                <a:lnTo>
                  <a:pt x="3752683" y="0"/>
                </a:lnTo>
              </a:path>
            </a:pathLst>
          </a:custGeom>
          <a:ln w="6094">
            <a:solidFill>
              <a:srgbClr val="BBBDC0"/>
            </a:solidFill>
          </a:ln>
        </p:spPr>
        <p:txBody>
          <a:bodyPr wrap="square" lIns="0" tIns="0" rIns="0" bIns="0" rtlCol="0"/>
          <a:lstStyle/>
          <a:p>
            <a:endParaRPr dirty="0"/>
          </a:p>
        </p:txBody>
      </p:sp>
      <p:sp>
        <p:nvSpPr>
          <p:cNvPr id="10" name="object 10"/>
          <p:cNvSpPr/>
          <p:nvPr/>
        </p:nvSpPr>
        <p:spPr>
          <a:xfrm>
            <a:off x="1596577" y="2765434"/>
            <a:ext cx="1285529" cy="310515"/>
          </a:xfrm>
          <a:custGeom>
            <a:avLst/>
            <a:gdLst/>
            <a:ahLst/>
            <a:cxnLst/>
            <a:rect l="l" t="t" r="r" b="b"/>
            <a:pathLst>
              <a:path w="2465704" h="310514">
                <a:moveTo>
                  <a:pt x="2465654" y="0"/>
                </a:moveTo>
                <a:lnTo>
                  <a:pt x="217180" y="0"/>
                </a:lnTo>
                <a:lnTo>
                  <a:pt x="167538" y="5762"/>
                </a:lnTo>
                <a:lnTo>
                  <a:pt x="121885" y="22161"/>
                </a:lnTo>
                <a:lnTo>
                  <a:pt x="81552" y="47868"/>
                </a:lnTo>
                <a:lnTo>
                  <a:pt x="47867" y="81553"/>
                </a:lnTo>
                <a:lnTo>
                  <a:pt x="22160" y="121886"/>
                </a:lnTo>
                <a:lnTo>
                  <a:pt x="5761" y="167537"/>
                </a:lnTo>
                <a:lnTo>
                  <a:pt x="0" y="217177"/>
                </a:lnTo>
                <a:lnTo>
                  <a:pt x="0" y="310299"/>
                </a:lnTo>
                <a:lnTo>
                  <a:pt x="2248472" y="310299"/>
                </a:lnTo>
                <a:lnTo>
                  <a:pt x="2298115" y="304537"/>
                </a:lnTo>
                <a:lnTo>
                  <a:pt x="2343767" y="288137"/>
                </a:lnTo>
                <a:lnTo>
                  <a:pt x="2384101" y="262430"/>
                </a:lnTo>
                <a:lnTo>
                  <a:pt x="2417786" y="228745"/>
                </a:lnTo>
                <a:lnTo>
                  <a:pt x="2443493" y="188412"/>
                </a:lnTo>
                <a:lnTo>
                  <a:pt x="2459892" y="142761"/>
                </a:lnTo>
                <a:lnTo>
                  <a:pt x="2465654" y="93121"/>
                </a:lnTo>
                <a:lnTo>
                  <a:pt x="2465654" y="0"/>
                </a:lnTo>
                <a:close/>
              </a:path>
            </a:pathLst>
          </a:custGeom>
          <a:solidFill>
            <a:srgbClr val="00A650"/>
          </a:solidFill>
        </p:spPr>
        <p:txBody>
          <a:bodyPr wrap="square" lIns="0" tIns="0" rIns="0" bIns="0" rtlCol="0"/>
          <a:lstStyle/>
          <a:p>
            <a:endParaRPr dirty="0"/>
          </a:p>
        </p:txBody>
      </p:sp>
      <p:sp>
        <p:nvSpPr>
          <p:cNvPr id="12" name="object 12"/>
          <p:cNvSpPr/>
          <p:nvPr/>
        </p:nvSpPr>
        <p:spPr>
          <a:xfrm>
            <a:off x="1739413" y="2622557"/>
            <a:ext cx="3751817" cy="0"/>
          </a:xfrm>
          <a:custGeom>
            <a:avLst/>
            <a:gdLst/>
            <a:ahLst/>
            <a:cxnLst/>
            <a:rect l="l" t="t" r="r" b="b"/>
            <a:pathLst>
              <a:path w="3752850">
                <a:moveTo>
                  <a:pt x="0" y="0"/>
                </a:moveTo>
                <a:lnTo>
                  <a:pt x="3752683" y="0"/>
                </a:lnTo>
              </a:path>
            </a:pathLst>
          </a:custGeom>
          <a:ln w="6094">
            <a:solidFill>
              <a:srgbClr val="BBBDC0"/>
            </a:solidFill>
          </a:ln>
        </p:spPr>
        <p:txBody>
          <a:bodyPr wrap="square" lIns="0" tIns="0" rIns="0" bIns="0" rtlCol="0"/>
          <a:lstStyle/>
          <a:p>
            <a:endParaRPr dirty="0"/>
          </a:p>
        </p:txBody>
      </p:sp>
      <p:grpSp>
        <p:nvGrpSpPr>
          <p:cNvPr id="3" name="object 13"/>
          <p:cNvGrpSpPr/>
          <p:nvPr/>
        </p:nvGrpSpPr>
        <p:grpSpPr>
          <a:xfrm>
            <a:off x="377140" y="1199601"/>
            <a:ext cx="906530" cy="1353820"/>
            <a:chOff x="377244" y="1199601"/>
            <a:chExt cx="906780" cy="1353820"/>
          </a:xfrm>
        </p:grpSpPr>
        <p:sp>
          <p:nvSpPr>
            <p:cNvPr id="14" name="object 14"/>
            <p:cNvSpPr/>
            <p:nvPr/>
          </p:nvSpPr>
          <p:spPr>
            <a:xfrm>
              <a:off x="377240" y="1303972"/>
              <a:ext cx="906780" cy="1249680"/>
            </a:xfrm>
            <a:custGeom>
              <a:avLst/>
              <a:gdLst/>
              <a:ahLst/>
              <a:cxnLst/>
              <a:rect l="l" t="t" r="r" b="b"/>
              <a:pathLst>
                <a:path w="906780" h="1249680">
                  <a:moveTo>
                    <a:pt x="176110" y="102743"/>
                  </a:moveTo>
                  <a:lnTo>
                    <a:pt x="127190" y="102743"/>
                  </a:lnTo>
                  <a:lnTo>
                    <a:pt x="127190" y="937691"/>
                  </a:lnTo>
                  <a:lnTo>
                    <a:pt x="176110" y="937691"/>
                  </a:lnTo>
                  <a:lnTo>
                    <a:pt x="176110" y="102743"/>
                  </a:lnTo>
                  <a:close/>
                </a:path>
                <a:path w="906780" h="1249680">
                  <a:moveTo>
                    <a:pt x="699592" y="417474"/>
                  </a:moveTo>
                  <a:lnTo>
                    <a:pt x="334302" y="417474"/>
                  </a:lnTo>
                  <a:lnTo>
                    <a:pt x="334302" y="466407"/>
                  </a:lnTo>
                  <a:lnTo>
                    <a:pt x="699592" y="466407"/>
                  </a:lnTo>
                  <a:lnTo>
                    <a:pt x="699592" y="417474"/>
                  </a:lnTo>
                  <a:close/>
                </a:path>
                <a:path w="906780" h="1249680">
                  <a:moveTo>
                    <a:pt x="882230" y="1095870"/>
                  </a:moveTo>
                  <a:lnTo>
                    <a:pt x="102730" y="1095870"/>
                  </a:lnTo>
                  <a:lnTo>
                    <a:pt x="102730" y="1144803"/>
                  </a:lnTo>
                  <a:lnTo>
                    <a:pt x="882230" y="1144803"/>
                  </a:lnTo>
                  <a:lnTo>
                    <a:pt x="882230" y="1095870"/>
                  </a:lnTo>
                  <a:close/>
                </a:path>
                <a:path w="906780" h="1249680">
                  <a:moveTo>
                    <a:pt x="906691" y="0"/>
                  </a:moveTo>
                  <a:lnTo>
                    <a:pt x="752589" y="0"/>
                  </a:lnTo>
                  <a:lnTo>
                    <a:pt x="752589" y="48933"/>
                  </a:lnTo>
                  <a:lnTo>
                    <a:pt x="857770" y="48933"/>
                  </a:lnTo>
                  <a:lnTo>
                    <a:pt x="857770" y="963790"/>
                  </a:lnTo>
                  <a:lnTo>
                    <a:pt x="855586" y="974559"/>
                  </a:lnTo>
                  <a:lnTo>
                    <a:pt x="849642" y="983373"/>
                  </a:lnTo>
                  <a:lnTo>
                    <a:pt x="840828" y="989317"/>
                  </a:lnTo>
                  <a:lnTo>
                    <a:pt x="830046" y="991501"/>
                  </a:lnTo>
                  <a:lnTo>
                    <a:pt x="76631" y="991501"/>
                  </a:lnTo>
                  <a:lnTo>
                    <a:pt x="69392" y="991844"/>
                  </a:lnTo>
                  <a:lnTo>
                    <a:pt x="62344" y="992860"/>
                  </a:lnTo>
                  <a:lnTo>
                    <a:pt x="55499" y="994498"/>
                  </a:lnTo>
                  <a:lnTo>
                    <a:pt x="48907" y="996721"/>
                  </a:lnTo>
                  <a:lnTo>
                    <a:pt x="48907" y="76657"/>
                  </a:lnTo>
                  <a:lnTo>
                    <a:pt x="51092" y="65874"/>
                  </a:lnTo>
                  <a:lnTo>
                    <a:pt x="57035" y="57061"/>
                  </a:lnTo>
                  <a:lnTo>
                    <a:pt x="65849" y="51117"/>
                  </a:lnTo>
                  <a:lnTo>
                    <a:pt x="76631" y="48933"/>
                  </a:lnTo>
                  <a:lnTo>
                    <a:pt x="517753" y="48933"/>
                  </a:lnTo>
                  <a:lnTo>
                    <a:pt x="517753" y="0"/>
                  </a:lnTo>
                  <a:lnTo>
                    <a:pt x="76631" y="0"/>
                  </a:lnTo>
                  <a:lnTo>
                    <a:pt x="46837" y="6032"/>
                  </a:lnTo>
                  <a:lnTo>
                    <a:pt x="22466" y="22479"/>
                  </a:lnTo>
                  <a:lnTo>
                    <a:pt x="6032" y="46850"/>
                  </a:lnTo>
                  <a:lnTo>
                    <a:pt x="0" y="76657"/>
                  </a:lnTo>
                  <a:lnTo>
                    <a:pt x="0" y="1172527"/>
                  </a:lnTo>
                  <a:lnTo>
                    <a:pt x="6032" y="1202334"/>
                  </a:lnTo>
                  <a:lnTo>
                    <a:pt x="22466" y="1226693"/>
                  </a:lnTo>
                  <a:lnTo>
                    <a:pt x="46837" y="1243139"/>
                  </a:lnTo>
                  <a:lnTo>
                    <a:pt x="76631" y="1249172"/>
                  </a:lnTo>
                  <a:lnTo>
                    <a:pt x="882230" y="1249172"/>
                  </a:lnTo>
                  <a:lnTo>
                    <a:pt x="882230" y="1200238"/>
                  </a:lnTo>
                  <a:lnTo>
                    <a:pt x="76631" y="1200238"/>
                  </a:lnTo>
                  <a:lnTo>
                    <a:pt x="65849" y="1198067"/>
                  </a:lnTo>
                  <a:lnTo>
                    <a:pt x="57035" y="1192110"/>
                  </a:lnTo>
                  <a:lnTo>
                    <a:pt x="51092" y="1183309"/>
                  </a:lnTo>
                  <a:lnTo>
                    <a:pt x="48907" y="1172527"/>
                  </a:lnTo>
                  <a:lnTo>
                    <a:pt x="48907" y="1068158"/>
                  </a:lnTo>
                  <a:lnTo>
                    <a:pt x="51092" y="1057376"/>
                  </a:lnTo>
                  <a:lnTo>
                    <a:pt x="57035" y="1048562"/>
                  </a:lnTo>
                  <a:lnTo>
                    <a:pt x="65849" y="1042619"/>
                  </a:lnTo>
                  <a:lnTo>
                    <a:pt x="76631" y="1040434"/>
                  </a:lnTo>
                  <a:lnTo>
                    <a:pt x="830046" y="1040434"/>
                  </a:lnTo>
                  <a:lnTo>
                    <a:pt x="859853" y="1034402"/>
                  </a:lnTo>
                  <a:lnTo>
                    <a:pt x="884224" y="1017968"/>
                  </a:lnTo>
                  <a:lnTo>
                    <a:pt x="900658" y="993597"/>
                  </a:lnTo>
                  <a:lnTo>
                    <a:pt x="906691" y="963790"/>
                  </a:lnTo>
                  <a:lnTo>
                    <a:pt x="906691" y="0"/>
                  </a:lnTo>
                  <a:close/>
                </a:path>
              </a:pathLst>
            </a:custGeom>
            <a:solidFill>
              <a:srgbClr val="58595B"/>
            </a:solidFill>
          </p:spPr>
          <p:txBody>
            <a:bodyPr wrap="square" lIns="0" tIns="0" rIns="0" bIns="0" rtlCol="0"/>
            <a:lstStyle/>
            <a:p>
              <a:endParaRPr dirty="0"/>
            </a:p>
          </p:txBody>
        </p:sp>
        <p:sp>
          <p:nvSpPr>
            <p:cNvPr id="15" name="object 15"/>
            <p:cNvSpPr/>
            <p:nvPr/>
          </p:nvSpPr>
          <p:spPr>
            <a:xfrm>
              <a:off x="660984" y="1199603"/>
              <a:ext cx="492759" cy="1014730"/>
            </a:xfrm>
            <a:custGeom>
              <a:avLst/>
              <a:gdLst/>
              <a:ahLst/>
              <a:cxnLst/>
              <a:rect l="l" t="t" r="r" b="b"/>
              <a:pathLst>
                <a:path w="492759" h="1014730">
                  <a:moveTo>
                    <a:pt x="154927" y="965415"/>
                  </a:moveTo>
                  <a:lnTo>
                    <a:pt x="102743" y="965415"/>
                  </a:lnTo>
                  <a:lnTo>
                    <a:pt x="102743" y="1014349"/>
                  </a:lnTo>
                  <a:lnTo>
                    <a:pt x="154927" y="1014349"/>
                  </a:lnTo>
                  <a:lnTo>
                    <a:pt x="154927" y="965415"/>
                  </a:lnTo>
                  <a:close/>
                </a:path>
                <a:path w="492759" h="1014730">
                  <a:moveTo>
                    <a:pt x="259295" y="965415"/>
                  </a:moveTo>
                  <a:lnTo>
                    <a:pt x="207111" y="965415"/>
                  </a:lnTo>
                  <a:lnTo>
                    <a:pt x="207111" y="1014349"/>
                  </a:lnTo>
                  <a:lnTo>
                    <a:pt x="259295" y="1014349"/>
                  </a:lnTo>
                  <a:lnTo>
                    <a:pt x="259295" y="965415"/>
                  </a:lnTo>
                  <a:close/>
                </a:path>
                <a:path w="492759" h="1014730">
                  <a:moveTo>
                    <a:pt x="363664" y="965415"/>
                  </a:moveTo>
                  <a:lnTo>
                    <a:pt x="311480" y="965415"/>
                  </a:lnTo>
                  <a:lnTo>
                    <a:pt x="311480" y="1014349"/>
                  </a:lnTo>
                  <a:lnTo>
                    <a:pt x="363664" y="1014349"/>
                  </a:lnTo>
                  <a:lnTo>
                    <a:pt x="363664" y="965415"/>
                  </a:lnTo>
                  <a:close/>
                </a:path>
                <a:path w="492759" h="1014730">
                  <a:moveTo>
                    <a:pt x="466394" y="313105"/>
                  </a:moveTo>
                  <a:lnTo>
                    <a:pt x="0" y="313105"/>
                  </a:lnTo>
                  <a:lnTo>
                    <a:pt x="0" y="466407"/>
                  </a:lnTo>
                  <a:lnTo>
                    <a:pt x="466394" y="466407"/>
                  </a:lnTo>
                  <a:lnTo>
                    <a:pt x="466394" y="313105"/>
                  </a:lnTo>
                  <a:close/>
                </a:path>
                <a:path w="492759" h="1014730">
                  <a:moveTo>
                    <a:pt x="492493" y="50558"/>
                  </a:moveTo>
                  <a:lnTo>
                    <a:pt x="488518" y="30899"/>
                  </a:lnTo>
                  <a:lnTo>
                    <a:pt x="477672" y="14820"/>
                  </a:lnTo>
                  <a:lnTo>
                    <a:pt x="461594" y="3987"/>
                  </a:lnTo>
                  <a:lnTo>
                    <a:pt x="441934" y="0"/>
                  </a:lnTo>
                  <a:lnTo>
                    <a:pt x="337566" y="0"/>
                  </a:lnTo>
                  <a:lnTo>
                    <a:pt x="317906" y="3987"/>
                  </a:lnTo>
                  <a:lnTo>
                    <a:pt x="301840" y="14820"/>
                  </a:lnTo>
                  <a:lnTo>
                    <a:pt x="290995" y="30899"/>
                  </a:lnTo>
                  <a:lnTo>
                    <a:pt x="287007" y="50558"/>
                  </a:lnTo>
                  <a:lnTo>
                    <a:pt x="287007" y="257670"/>
                  </a:lnTo>
                  <a:lnTo>
                    <a:pt x="492493" y="257670"/>
                  </a:lnTo>
                  <a:lnTo>
                    <a:pt x="492493" y="50558"/>
                  </a:lnTo>
                  <a:close/>
                </a:path>
              </a:pathLst>
            </a:custGeom>
            <a:solidFill>
              <a:srgbClr val="0095DA"/>
            </a:solidFill>
          </p:spPr>
          <p:txBody>
            <a:bodyPr wrap="square" lIns="0" tIns="0" rIns="0" bIns="0" rtlCol="0"/>
            <a:lstStyle/>
            <a:p>
              <a:endParaRPr dirty="0"/>
            </a:p>
          </p:txBody>
        </p:sp>
      </p:grpSp>
      <p:grpSp>
        <p:nvGrpSpPr>
          <p:cNvPr id="4" name="object 16"/>
          <p:cNvGrpSpPr/>
          <p:nvPr/>
        </p:nvGrpSpPr>
        <p:grpSpPr>
          <a:xfrm>
            <a:off x="320886" y="2634670"/>
            <a:ext cx="1043653" cy="231775"/>
            <a:chOff x="320975" y="2634669"/>
            <a:chExt cx="1043940" cy="231775"/>
          </a:xfrm>
        </p:grpSpPr>
        <p:sp>
          <p:nvSpPr>
            <p:cNvPr id="17" name="object 17"/>
            <p:cNvSpPr/>
            <p:nvPr/>
          </p:nvSpPr>
          <p:spPr>
            <a:xfrm>
              <a:off x="320975" y="2634669"/>
              <a:ext cx="1043940" cy="231775"/>
            </a:xfrm>
            <a:custGeom>
              <a:avLst/>
              <a:gdLst/>
              <a:ahLst/>
              <a:cxnLst/>
              <a:rect l="l" t="t" r="r" b="b"/>
              <a:pathLst>
                <a:path w="1043940" h="231775">
                  <a:moveTo>
                    <a:pt x="989877" y="0"/>
                  </a:moveTo>
                  <a:lnTo>
                    <a:pt x="652305" y="0"/>
                  </a:lnTo>
                  <a:lnTo>
                    <a:pt x="652305" y="48930"/>
                  </a:lnTo>
                  <a:lnTo>
                    <a:pt x="940956" y="48930"/>
                  </a:lnTo>
                  <a:lnTo>
                    <a:pt x="940956" y="78277"/>
                  </a:lnTo>
                  <a:lnTo>
                    <a:pt x="94233" y="78277"/>
                  </a:lnTo>
                  <a:lnTo>
                    <a:pt x="42052" y="130463"/>
                  </a:lnTo>
                  <a:lnTo>
                    <a:pt x="0" y="130463"/>
                  </a:lnTo>
                  <a:lnTo>
                    <a:pt x="0" y="179391"/>
                  </a:lnTo>
                  <a:lnTo>
                    <a:pt x="42052" y="179391"/>
                  </a:lnTo>
                  <a:lnTo>
                    <a:pt x="94233" y="231576"/>
                  </a:lnTo>
                  <a:lnTo>
                    <a:pt x="678394" y="231576"/>
                  </a:lnTo>
                  <a:lnTo>
                    <a:pt x="678394" y="182648"/>
                  </a:lnTo>
                  <a:lnTo>
                    <a:pt x="114505" y="182648"/>
                  </a:lnTo>
                  <a:lnTo>
                    <a:pt x="86770" y="154926"/>
                  </a:lnTo>
                  <a:lnTo>
                    <a:pt x="114505" y="127209"/>
                  </a:lnTo>
                  <a:lnTo>
                    <a:pt x="989877" y="127209"/>
                  </a:lnTo>
                  <a:lnTo>
                    <a:pt x="989877" y="0"/>
                  </a:lnTo>
                  <a:close/>
                </a:path>
                <a:path w="1043940" h="231775">
                  <a:moveTo>
                    <a:pt x="781138" y="127209"/>
                  </a:moveTo>
                  <a:lnTo>
                    <a:pt x="732210" y="127209"/>
                  </a:lnTo>
                  <a:lnTo>
                    <a:pt x="732210" y="231576"/>
                  </a:lnTo>
                  <a:lnTo>
                    <a:pt x="989877" y="231576"/>
                  </a:lnTo>
                  <a:lnTo>
                    <a:pt x="989877" y="182648"/>
                  </a:lnTo>
                  <a:lnTo>
                    <a:pt x="781138" y="182648"/>
                  </a:lnTo>
                  <a:lnTo>
                    <a:pt x="781138" y="127209"/>
                  </a:lnTo>
                  <a:close/>
                </a:path>
                <a:path w="1043940" h="231775">
                  <a:moveTo>
                    <a:pt x="259293" y="127209"/>
                  </a:moveTo>
                  <a:lnTo>
                    <a:pt x="210366" y="127209"/>
                  </a:lnTo>
                  <a:lnTo>
                    <a:pt x="210366" y="182648"/>
                  </a:lnTo>
                  <a:lnTo>
                    <a:pt x="259293" y="182648"/>
                  </a:lnTo>
                  <a:lnTo>
                    <a:pt x="259293" y="127209"/>
                  </a:lnTo>
                  <a:close/>
                </a:path>
                <a:path w="1043940" h="231775">
                  <a:moveTo>
                    <a:pt x="989877" y="127209"/>
                  </a:moveTo>
                  <a:lnTo>
                    <a:pt x="940956" y="127209"/>
                  </a:lnTo>
                  <a:lnTo>
                    <a:pt x="940956" y="182648"/>
                  </a:lnTo>
                  <a:lnTo>
                    <a:pt x="989877" y="182648"/>
                  </a:lnTo>
                  <a:lnTo>
                    <a:pt x="989877" y="179391"/>
                  </a:lnTo>
                  <a:lnTo>
                    <a:pt x="1043687" y="179391"/>
                  </a:lnTo>
                  <a:lnTo>
                    <a:pt x="1043687" y="130463"/>
                  </a:lnTo>
                  <a:lnTo>
                    <a:pt x="989877" y="130463"/>
                  </a:lnTo>
                  <a:lnTo>
                    <a:pt x="989877" y="127209"/>
                  </a:lnTo>
                  <a:close/>
                </a:path>
              </a:pathLst>
            </a:custGeom>
            <a:solidFill>
              <a:srgbClr val="58595B"/>
            </a:solidFill>
          </p:spPr>
          <p:txBody>
            <a:bodyPr wrap="square" lIns="0" tIns="0" rIns="0" bIns="0" rtlCol="0"/>
            <a:lstStyle/>
            <a:p>
              <a:endParaRPr dirty="0"/>
            </a:p>
          </p:txBody>
        </p:sp>
        <p:sp>
          <p:nvSpPr>
            <p:cNvPr id="18" name="object 18"/>
            <p:cNvSpPr/>
            <p:nvPr/>
          </p:nvSpPr>
          <p:spPr>
            <a:xfrm>
              <a:off x="1053186" y="2712947"/>
              <a:ext cx="257810" cy="153670"/>
            </a:xfrm>
            <a:custGeom>
              <a:avLst/>
              <a:gdLst/>
              <a:ahLst/>
              <a:cxnLst/>
              <a:rect l="l" t="t" r="r" b="b"/>
              <a:pathLst>
                <a:path w="257809" h="153669">
                  <a:moveTo>
                    <a:pt x="257666" y="0"/>
                  </a:moveTo>
                  <a:lnTo>
                    <a:pt x="0" y="0"/>
                  </a:lnTo>
                  <a:lnTo>
                    <a:pt x="0" y="153299"/>
                  </a:lnTo>
                  <a:lnTo>
                    <a:pt x="257666" y="153299"/>
                  </a:lnTo>
                  <a:lnTo>
                    <a:pt x="257666" y="0"/>
                  </a:lnTo>
                  <a:close/>
                </a:path>
              </a:pathLst>
            </a:custGeom>
            <a:solidFill>
              <a:srgbClr val="0095DA"/>
            </a:solidFill>
          </p:spPr>
          <p:txBody>
            <a:bodyPr wrap="square" lIns="0" tIns="0" rIns="0" bIns="0" rtlCol="0"/>
            <a:lstStyle/>
            <a:p>
              <a:endParaRPr dirty="0"/>
            </a:p>
          </p:txBody>
        </p:sp>
      </p:grpSp>
      <p:pic>
        <p:nvPicPr>
          <p:cNvPr id="3074" name="Picture 2"/>
          <p:cNvPicPr>
            <a:picLocks noChangeAspect="1" noChangeArrowheads="1"/>
          </p:cNvPicPr>
          <p:nvPr/>
        </p:nvPicPr>
        <p:blipFill>
          <a:blip r:embed="rId2"/>
          <a:srcRect l="39383"/>
          <a:stretch>
            <a:fillRect/>
          </a:stretch>
        </p:blipFill>
        <p:spPr bwMode="auto">
          <a:xfrm rot="5400000">
            <a:off x="1252311" y="2701018"/>
            <a:ext cx="3941535" cy="4876800"/>
          </a:xfrm>
          <a:prstGeom prst="rect">
            <a:avLst/>
          </a:prstGeom>
          <a:noFill/>
          <a:ln w="9525">
            <a:noFill/>
            <a:miter lim="800000"/>
            <a:headEnd/>
            <a:tailEnd/>
          </a:ln>
          <a:effectLst/>
        </p:spPr>
      </p:pic>
      <p:sp>
        <p:nvSpPr>
          <p:cNvPr id="16" name="TextBox 15"/>
          <p:cNvSpPr txBox="1"/>
          <p:nvPr/>
        </p:nvSpPr>
        <p:spPr>
          <a:xfrm>
            <a:off x="1676400" y="1212850"/>
            <a:ext cx="3778250" cy="977191"/>
          </a:xfrm>
          <a:prstGeom prst="rect">
            <a:avLst/>
          </a:prstGeom>
          <a:noFill/>
        </p:spPr>
        <p:txBody>
          <a:bodyPr wrap="square" rtlCol="0">
            <a:spAutoFit/>
          </a:bodyPr>
          <a:lstStyle/>
          <a:p>
            <a:pPr>
              <a:lnSpc>
                <a:spcPts val="2300"/>
              </a:lnSpc>
            </a:pPr>
            <a:r>
              <a:rPr lang="ru-RU" sz="1600" dirty="0" smtClean="0">
                <a:latin typeface="Times New Roman" pitchFamily="18" charset="0"/>
                <a:cs typeface="Times New Roman" pitchFamily="18" charset="0"/>
              </a:rPr>
              <a:t>Страница 234.</a:t>
            </a:r>
          </a:p>
          <a:p>
            <a:pPr>
              <a:lnSpc>
                <a:spcPts val="2300"/>
              </a:lnSpc>
            </a:pPr>
            <a:r>
              <a:rPr lang="ru-RU" sz="1600" dirty="0" smtClean="0">
                <a:latin typeface="Times New Roman" pitchFamily="18" charset="0"/>
                <a:cs typeface="Times New Roman" pitchFamily="18" charset="0"/>
              </a:rPr>
              <a:t>Ответить на вопросы 9 и 10 письменно,</a:t>
            </a:r>
          </a:p>
          <a:p>
            <a:pPr>
              <a:lnSpc>
                <a:spcPts val="2300"/>
              </a:lnSpc>
            </a:pPr>
            <a:r>
              <a:rPr lang="ru-RU" sz="1600" smtClean="0">
                <a:latin typeface="Times New Roman" pitchFamily="18" charset="0"/>
                <a:cs typeface="Times New Roman" pitchFamily="18" charset="0"/>
              </a:rPr>
              <a:t>11-14 </a:t>
            </a:r>
            <a:r>
              <a:rPr lang="ru-RU" sz="1600" dirty="0" smtClean="0">
                <a:latin typeface="Times New Roman" pitchFamily="18" charset="0"/>
                <a:cs typeface="Times New Roman" pitchFamily="18" charset="0"/>
              </a:rPr>
              <a:t>– устно.</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2302334" y="213017"/>
            <a:ext cx="3278220" cy="2644376"/>
          </a:xfrm>
          <a:prstGeom prst="rect">
            <a:avLst/>
          </a:prstGeom>
        </p:spPr>
        <p:txBody>
          <a:bodyPr wrap="square" lIns="43242" tIns="21621" rIns="43242" bIns="21621">
            <a:spAutoFit/>
          </a:bodyPr>
          <a:lstStyle/>
          <a:p>
            <a:pPr marL="135131" indent="-135131" algn="just"/>
            <a:r>
              <a:rPr lang="ru-RU" sz="1000"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КНЯЖНА МЕРИ» – композиционный центр произведения, эту большую повесть можно назвать роман в романе. Действие развивается стремительно и ритмично. Стоит отметить, что эта глава написана в форме дневника главного героя Григория Печорина. В «Княжне Мэри» Лермонтов попытался максимально точно показать нам «светскую жизнь» 30-х годов 19 столетия. В своем дневнике Печорин не проводит анализ своих поступков, он не дает оценку окружающим, он просто пересказывает нам происходящие события.</a:t>
            </a:r>
            <a:endParaRPr lang="ru-RU" sz="1300" dirty="0">
              <a:latin typeface="Times New Roman" pitchFamily="18" charset="0"/>
              <a:cs typeface="Times New Roman" pitchFamily="18" charset="0"/>
            </a:endParaRPr>
          </a:p>
        </p:txBody>
      </p:sp>
      <p:pic>
        <p:nvPicPr>
          <p:cNvPr id="5" name="Рисунок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03200" y="214488"/>
            <a:ext cx="2067000" cy="2764989"/>
          </a:xfrm>
          <a:prstGeom prst="rect">
            <a:avLst/>
          </a:prstGeom>
        </p:spPr>
      </p:pic>
      <p:sp>
        <p:nvSpPr>
          <p:cNvPr id="7" name="Прямоугольник 6"/>
          <p:cNvSpPr/>
          <p:nvPr/>
        </p:nvSpPr>
        <p:spPr>
          <a:xfrm>
            <a:off x="96818" y="122227"/>
            <a:ext cx="5572164" cy="300039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471113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201039" y="2066851"/>
            <a:ext cx="5375672" cy="966994"/>
          </a:xfrm>
          <a:prstGeom prst="rect">
            <a:avLst/>
          </a:prstGeom>
        </p:spPr>
        <p:txBody>
          <a:bodyPr wrap="square" lIns="43242" tIns="21621" rIns="43242" bIns="21621">
            <a:spAutoFit/>
          </a:bodyPr>
          <a:lstStyle/>
          <a:p>
            <a:pPr marL="135131" indent="-135131" algn="just"/>
            <a:r>
              <a:rPr lang="ru-RU" sz="10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Интересны выбор и расстановка сцен и фигур: скептику и интеллектуалу Печорину  противостоит пустоватый и самовлюбленный романтик Грушницкий,  очаровательной и наивной княжне Мери –много испытавшая Вера, циничному и неприятному драгунскому капитану, друг Грушницкого,-умный доктор Вернер, поверенный Печорина .</a:t>
            </a:r>
            <a:endParaRPr lang="ru-RU" sz="1200" dirty="0">
              <a:latin typeface="Times New Roman" pitchFamily="18" charset="0"/>
              <a:cs typeface="Times New Roman" pitchFamily="18" charset="0"/>
            </a:endParaRPr>
          </a:p>
        </p:txBody>
      </p:sp>
      <p:sp>
        <p:nvSpPr>
          <p:cNvPr id="7" name="Прямоугольник 6"/>
          <p:cNvSpPr/>
          <p:nvPr/>
        </p:nvSpPr>
        <p:spPr>
          <a:xfrm>
            <a:off x="96818" y="122227"/>
            <a:ext cx="5572164" cy="300039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4" name="Picture 2"/>
          <p:cNvPicPr>
            <a:picLocks noChangeAspect="1" noChangeArrowheads="1"/>
          </p:cNvPicPr>
          <p:nvPr/>
        </p:nvPicPr>
        <p:blipFill>
          <a:blip r:embed="rId2"/>
          <a:srcRect/>
          <a:stretch>
            <a:fillRect/>
          </a:stretch>
        </p:blipFill>
        <p:spPr bwMode="auto">
          <a:xfrm>
            <a:off x="2615737" y="225778"/>
            <a:ext cx="2685104" cy="1772356"/>
          </a:xfrm>
          <a:prstGeom prst="rect">
            <a:avLst/>
          </a:prstGeom>
          <a:noFill/>
          <a:ln w="9525">
            <a:noFill/>
            <a:miter lim="800000"/>
            <a:headEnd/>
            <a:tailEnd/>
          </a:ln>
          <a:effectLst/>
        </p:spPr>
      </p:pic>
    </p:spTree>
    <p:extLst>
      <p:ext uri="{BB962C8B-B14F-4D97-AF65-F5344CB8AC3E}">
        <p14:creationId xmlns="" xmlns:p14="http://schemas.microsoft.com/office/powerpoint/2010/main" val="3471113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2315183" y="225463"/>
            <a:ext cx="3317132" cy="2744404"/>
          </a:xfrm>
          <a:prstGeom prst="rect">
            <a:avLst/>
          </a:prstGeom>
        </p:spPr>
        <p:txBody>
          <a:bodyPr wrap="square" lIns="43242" tIns="21621" rIns="43242" bIns="21621">
            <a:spAutoFit/>
          </a:bodyPr>
          <a:lstStyle/>
          <a:p>
            <a:pPr marL="135131" indent="-135131" algn="just"/>
            <a:r>
              <a:rPr lang="ru-RU" sz="1050" dirty="0" smtClean="0">
                <a:latin typeface="Times New Roman" pitchFamily="18" charset="0"/>
                <a:cs typeface="Times New Roman" pitchFamily="18" charset="0"/>
              </a:rPr>
              <a:t>          </a:t>
            </a:r>
            <a:r>
              <a:rPr lang="ru-RU" sz="1100" dirty="0" smtClean="0">
                <a:latin typeface="Times New Roman" pitchFamily="18" charset="0"/>
                <a:cs typeface="Times New Roman" pitchFamily="18" charset="0"/>
              </a:rPr>
              <a:t>Печорин – незаурядная личность. Он умён, образован, ненавидит равнодушие, скуку, мещанское благополучие, у него мятежный характер. Герой произведения Лермонтова энергичен, активен, «бешено гоняется за жизнью». Но его активность и энергия направлены на мелкие дела. Он растрачивает свою могучую натуру «по пустякам». Натура Печорина сложна и противоречива. Он критикует свои недостатки, недоволен собой и окружающими. Но во имя чего он живет? Была ли цель в его жизни. Нет. В этом его трагедия. Таким героя сделала та среда, в которой он живет, светское воспитание убило в нем все лучшие качества. Он герой произведения своего времени.</a:t>
            </a:r>
          </a:p>
          <a:p>
            <a:pPr marL="135131" indent="-135131" algn="just">
              <a:buFont typeface="Arial" panose="020B0604020202020204" pitchFamily="34" charset="0"/>
              <a:buChar char="•"/>
            </a:pPr>
            <a:endParaRPr lang="ru-RU" sz="1050" dirty="0">
              <a:latin typeface="Times New Roman" pitchFamily="18" charset="0"/>
              <a:cs typeface="Times New Roman" pitchFamily="18" charset="0"/>
            </a:endParaRPr>
          </a:p>
        </p:txBody>
      </p:sp>
      <p:pic>
        <p:nvPicPr>
          <p:cNvPr id="1027" name="Picture 3" descr="C:\Documents and Settings\Администратор\Рабочий стол\Замира(3)\maxresdefault.jpg"/>
          <p:cNvPicPr>
            <a:picLocks noChangeAspect="1" noChangeArrowheads="1"/>
          </p:cNvPicPr>
          <p:nvPr/>
        </p:nvPicPr>
        <p:blipFill>
          <a:blip r:embed="rId2"/>
          <a:srcRect r="63409"/>
          <a:stretch>
            <a:fillRect/>
          </a:stretch>
        </p:blipFill>
        <p:spPr bwMode="auto">
          <a:xfrm>
            <a:off x="180622" y="242005"/>
            <a:ext cx="2050346" cy="2844801"/>
          </a:xfrm>
          <a:prstGeom prst="rect">
            <a:avLst/>
          </a:prstGeom>
          <a:noFill/>
        </p:spPr>
      </p:pic>
      <p:sp>
        <p:nvSpPr>
          <p:cNvPr id="5" name="Прямоугольник 4"/>
          <p:cNvSpPr/>
          <p:nvPr/>
        </p:nvSpPr>
        <p:spPr>
          <a:xfrm>
            <a:off x="96818" y="122227"/>
            <a:ext cx="5572164" cy="300039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2707035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Прямоугольник 5"/>
          <p:cNvSpPr/>
          <p:nvPr/>
        </p:nvSpPr>
        <p:spPr>
          <a:xfrm>
            <a:off x="154080" y="231198"/>
            <a:ext cx="3424498" cy="2813653"/>
          </a:xfrm>
          <a:prstGeom prst="rect">
            <a:avLst/>
          </a:prstGeom>
        </p:spPr>
        <p:txBody>
          <a:bodyPr wrap="square" lIns="43242" tIns="21621" rIns="43242" bIns="21621">
            <a:spAutoFit/>
          </a:bodyPr>
          <a:lstStyle/>
          <a:p>
            <a:pPr marL="135131" indent="-135131" algn="just"/>
            <a:r>
              <a:rPr lang="ru-RU" sz="105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Он, как и Онегин, не находит смысла жизни. Холодный анализ и расчет руководят всеми действиями Печорина. И этот подход к жизни и к людям раскрывается как изнутри, через внутренний монолог героя, так и извне, глазами других персонажей, испытывающих на себе действие печоринской «системы». Оказавшись в привычной для себя среде, Печорин продумывает и воплощает в жизнь интригу, вполне созвучную </a:t>
            </a:r>
            <a:r>
              <a:rPr lang="ru-RU" sz="1200" dirty="0" err="1" smtClean="0">
                <a:latin typeface="Times New Roman" pitchFamily="18" charset="0"/>
                <a:cs typeface="Times New Roman" pitchFamily="18" charset="0"/>
              </a:rPr>
              <a:t>онегинской</a:t>
            </a:r>
            <a:r>
              <a:rPr lang="ru-RU" sz="1200" dirty="0" smtClean="0">
                <a:latin typeface="Times New Roman" pitchFamily="18" charset="0"/>
                <a:cs typeface="Times New Roman" pitchFamily="18" charset="0"/>
              </a:rPr>
              <a:t> «науке страсти нежной». Печорин замечательный актер, обманывающий всех и отчасти самого себя.  Здесь есть трагический протест, жажда мести отомстить людям за свои невидимые миру обиды и страдания, за неудавшуюся жизнь.</a:t>
            </a:r>
            <a:endParaRPr lang="ru-RU" sz="1200" dirty="0">
              <a:latin typeface="Times New Roman" pitchFamily="18" charset="0"/>
              <a:cs typeface="Times New Roman" pitchFamily="18" charset="0"/>
            </a:endParaRPr>
          </a:p>
        </p:txBody>
      </p:sp>
      <p:sp>
        <p:nvSpPr>
          <p:cNvPr id="5" name="Прямоугольник 4"/>
          <p:cNvSpPr/>
          <p:nvPr/>
        </p:nvSpPr>
        <p:spPr>
          <a:xfrm>
            <a:off x="96818" y="122227"/>
            <a:ext cx="5572164" cy="300039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3" name="Picture 5" descr="C:\Documents and Settings\Администратор\Рабочий стол\Замира(3)\imag44es (1).jpg"/>
          <p:cNvPicPr>
            <a:picLocks noChangeAspect="1" noChangeArrowheads="1"/>
          </p:cNvPicPr>
          <p:nvPr/>
        </p:nvPicPr>
        <p:blipFill>
          <a:blip r:embed="rId2"/>
          <a:srcRect/>
          <a:stretch>
            <a:fillRect/>
          </a:stretch>
        </p:blipFill>
        <p:spPr bwMode="auto">
          <a:xfrm>
            <a:off x="3657600" y="301448"/>
            <a:ext cx="1833739" cy="2690108"/>
          </a:xfrm>
          <a:prstGeom prst="rect">
            <a:avLst/>
          </a:prstGeom>
          <a:noFill/>
        </p:spPr>
      </p:pic>
    </p:spTree>
    <p:extLst>
      <p:ext uri="{BB962C8B-B14F-4D97-AF65-F5344CB8AC3E}">
        <p14:creationId xmlns="" xmlns:p14="http://schemas.microsoft.com/office/powerpoint/2010/main" val="2707035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165370" y="120072"/>
            <a:ext cx="3376466" cy="2813653"/>
          </a:xfrm>
          <a:prstGeom prst="rect">
            <a:avLst/>
          </a:prstGeom>
        </p:spPr>
        <p:txBody>
          <a:bodyPr wrap="square" lIns="43242" tIns="21621" rIns="43242" bIns="21621">
            <a:spAutoFit/>
          </a:bodyPr>
          <a:lstStyle/>
          <a:p>
            <a:pPr marL="135131" indent="-135131" algn="just"/>
            <a:r>
              <a:rPr lang="ru-RU" sz="1200" dirty="0" smtClean="0">
                <a:latin typeface="Times New Roman" pitchFamily="18" charset="0"/>
                <a:cs typeface="Times New Roman" pitchFamily="18" charset="0"/>
              </a:rPr>
              <a:t>         Действия главы «Княжна Мери» разворачиваются на лечебных водах Пятигорска. Здесь Печорин встречает своего давнего знакомого Грушницкого. Грушницкий был юнкером, получившим ранение в ногу. Он был карьеристом по натуре, чем очень раздражал главного героя. Но, не смотря на негативное отношение, Печорин и Грушницкий проводят много времени вместе. Именно Грушницкий обратил внимание Печорина на княгиню Лиговскую и ее дочь Мери. Позже главный герой заметил, что между Грушницким и Мери были теплые чувства. После этого он, ради забавы, решает завоевать любовь девушки и показать всю ничтожность  Грушницкого.</a:t>
            </a:r>
            <a:endParaRPr lang="ru-RU" sz="1200" dirty="0">
              <a:latin typeface="Times New Roman" pitchFamily="18" charset="0"/>
              <a:cs typeface="Times New Roman" pitchFamily="18" charset="0"/>
            </a:endParaRPr>
          </a:p>
        </p:txBody>
      </p:sp>
      <p:pic>
        <p:nvPicPr>
          <p:cNvPr id="5" name="Рисунок 4"/>
          <p:cNvPicPr>
            <a:picLocks noChangeAspect="1"/>
          </p:cNvPicPr>
          <p:nvPr/>
        </p:nvPicPr>
        <p:blipFill>
          <a:blip r:embed="rId2"/>
          <a:stretch>
            <a:fillRect/>
          </a:stretch>
        </p:blipFill>
        <p:spPr>
          <a:xfrm>
            <a:off x="3628417" y="147014"/>
            <a:ext cx="1984442" cy="2829649"/>
          </a:xfrm>
          <a:prstGeom prst="rect">
            <a:avLst/>
          </a:prstGeom>
        </p:spPr>
      </p:pic>
      <p:sp>
        <p:nvSpPr>
          <p:cNvPr id="6" name="Прямоугольник 5"/>
          <p:cNvSpPr/>
          <p:nvPr/>
        </p:nvSpPr>
        <p:spPr>
          <a:xfrm>
            <a:off x="96818" y="122227"/>
            <a:ext cx="5572164" cy="300039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869239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2238375" y="182705"/>
            <a:ext cx="3401087" cy="2752098"/>
          </a:xfrm>
          <a:prstGeom prst="rect">
            <a:avLst/>
          </a:prstGeom>
        </p:spPr>
        <p:txBody>
          <a:bodyPr wrap="square" lIns="43242" tIns="21621" rIns="43242" bIns="21621">
            <a:spAutoFit/>
          </a:bodyPr>
          <a:lstStyle/>
          <a:p>
            <a:pPr marL="135131" indent="-135131" algn="just"/>
            <a:r>
              <a:rPr lang="ru-RU" dirty="0" smtClean="0"/>
              <a:t>      </a:t>
            </a:r>
            <a:r>
              <a:rPr lang="ru-RU" sz="1100" dirty="0" smtClean="0">
                <a:latin typeface="Times New Roman" pitchFamily="18" charset="0"/>
                <a:cs typeface="Times New Roman" pitchFamily="18" charset="0"/>
              </a:rPr>
              <a:t>«Мы когда-нибудь с ним столкнемся на узкой дорожке…»  Откуда  такая уверенность у Печорина в отношении Грушницкого еще до того, как задумана и претворена в жизнь печоринская игра с Мери? Перед нами герои-антагонисты и в то же время люди одной среды. По мере чтения печоринского дневника мы убеждаемся в том, что юнкер Грушницкий – сниженная копия печоринского индивидуализма («Он из тех людей, которые… драпируются в необыкновенные чувства, возвышенные страсти и исключительные страдания»; «Его цель – сделаться героем романа») Грушницкий являет собой героя-двойника, героя-пародию. В печоринской интриге он выполняет «служебную» роль и лишь за определенной гранью развития событий становится реально опасен.</a:t>
            </a:r>
            <a:endParaRPr lang="ru-RU" sz="11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175098" y="175098"/>
            <a:ext cx="2130122" cy="2889116"/>
          </a:xfrm>
          <a:prstGeom prst="rect">
            <a:avLst/>
          </a:prstGeom>
          <a:noFill/>
          <a:ln w="9525">
            <a:noFill/>
            <a:miter lim="800000"/>
            <a:headEnd/>
            <a:tailEnd/>
          </a:ln>
          <a:effectLst/>
        </p:spPr>
      </p:pic>
      <p:sp>
        <p:nvSpPr>
          <p:cNvPr id="5" name="Прямоугольник 4"/>
          <p:cNvSpPr/>
          <p:nvPr/>
        </p:nvSpPr>
        <p:spPr>
          <a:xfrm>
            <a:off x="96818" y="122227"/>
            <a:ext cx="5572164" cy="300039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904585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145916" y="61865"/>
            <a:ext cx="3708586" cy="3182985"/>
          </a:xfrm>
          <a:prstGeom prst="rect">
            <a:avLst/>
          </a:prstGeom>
        </p:spPr>
        <p:txBody>
          <a:bodyPr wrap="square" lIns="43242" tIns="21621" rIns="43242" bIns="21621">
            <a:spAutoFit/>
          </a:bodyPr>
          <a:lstStyle/>
          <a:p>
            <a:pPr marL="135131" indent="-135131" algn="just"/>
            <a:r>
              <a:rPr lang="ru-RU" dirty="0" smtClean="0"/>
              <a:t>         </a:t>
            </a:r>
            <a:r>
              <a:rPr lang="ru-RU" sz="1200" dirty="0" smtClean="0">
                <a:latin typeface="Times New Roman" pitchFamily="18" charset="0"/>
                <a:cs typeface="Times New Roman" pitchFamily="18" charset="0"/>
              </a:rPr>
              <a:t>Мери – светская девушка, она воспитана в этом обществе. У неё много положительных качеств: она обаятельна, проста, непосредственна, благородна в поступках и чувствах. Но самолюбива, горда, иногда заносчива. Она полюбила Печорина, но не поняла его мятежную душу. Мери, читающая Байрона и Марлинского, - вполне подходящий «объект» для опытов испытанного донжуана. Но достижение цели, как всегда, не приносит Печорину удовлетворения: «Вы видите, я играю в ваших глазах самую жалкую и гадкую роль, и даже в этом признаюсь». Вместе с тем следует заметить, что в данной </a:t>
            </a:r>
            <a:r>
              <a:rPr lang="ru-RU" sz="1200" dirty="0" smtClean="0">
                <a:latin typeface="Times New Roman" pitchFamily="18" charset="0"/>
                <a:cs typeface="Times New Roman" pitchFamily="18" charset="0"/>
              </a:rPr>
              <a:t>сцене, как </a:t>
            </a:r>
            <a:r>
              <a:rPr lang="ru-RU" sz="1200" dirty="0" smtClean="0">
                <a:latin typeface="Times New Roman" pitchFamily="18" charset="0"/>
                <a:cs typeface="Times New Roman" pitchFamily="18" charset="0"/>
              </a:rPr>
              <a:t>и в других эпизодах романа, герой </a:t>
            </a:r>
            <a:r>
              <a:rPr lang="ru-RU" sz="1200" dirty="0" err="1" smtClean="0">
                <a:latin typeface="Times New Roman" pitchFamily="18" charset="0"/>
                <a:cs typeface="Times New Roman" pitchFamily="18" charset="0"/>
              </a:rPr>
              <a:t>неодномерен</a:t>
            </a:r>
            <a:r>
              <a:rPr lang="ru-RU" sz="1200" dirty="0" smtClean="0">
                <a:latin typeface="Times New Roman" pitchFamily="18" charset="0"/>
                <a:cs typeface="Times New Roman" pitchFamily="18" charset="0"/>
              </a:rPr>
              <a:t> в своих проявлениях: вызывая в Мери ненависть по отношению к себе, Печорин отчасти облегчает для нее выход из трагической ситуации. </a:t>
            </a:r>
          </a:p>
          <a:p>
            <a:pPr algn="just"/>
            <a:endParaRPr lang="ru-RU" sz="12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3914469" y="130646"/>
            <a:ext cx="1708118" cy="2785759"/>
          </a:xfrm>
          <a:prstGeom prst="rect">
            <a:avLst/>
          </a:prstGeom>
          <a:noFill/>
          <a:ln w="9525">
            <a:noFill/>
            <a:miter lim="800000"/>
            <a:headEnd/>
            <a:tailEnd/>
          </a:ln>
          <a:effectLst/>
        </p:spPr>
      </p:pic>
      <p:sp>
        <p:nvSpPr>
          <p:cNvPr id="5" name="Прямоугольник 4"/>
          <p:cNvSpPr/>
          <p:nvPr/>
        </p:nvSpPr>
        <p:spPr>
          <a:xfrm>
            <a:off x="96818" y="0"/>
            <a:ext cx="5572164" cy="312262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23313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248460" y="272374"/>
            <a:ext cx="2183456" cy="2636196"/>
          </a:xfrm>
          <a:prstGeom prst="rect">
            <a:avLst/>
          </a:prstGeom>
        </p:spPr>
      </p:pic>
      <p:sp>
        <p:nvSpPr>
          <p:cNvPr id="4" name="Прямоугольник 3"/>
          <p:cNvSpPr/>
          <p:nvPr/>
        </p:nvSpPr>
        <p:spPr>
          <a:xfrm>
            <a:off x="2310938" y="200364"/>
            <a:ext cx="3208831" cy="2844431"/>
          </a:xfrm>
          <a:prstGeom prst="rect">
            <a:avLst/>
          </a:prstGeom>
        </p:spPr>
        <p:txBody>
          <a:bodyPr wrap="square" lIns="43242" tIns="21621" rIns="43242" bIns="21621">
            <a:spAutoFit/>
          </a:bodyPr>
          <a:lstStyle/>
          <a:p>
            <a:pPr marL="135131" indent="-135131" algn="just"/>
            <a:r>
              <a:rPr lang="ru-RU" sz="1200" dirty="0" smtClean="0">
                <a:latin typeface="Times New Roman" pitchFamily="18" charset="0"/>
                <a:cs typeface="Times New Roman" pitchFamily="18" charset="0"/>
              </a:rPr>
              <a:t>            </a:t>
            </a:r>
            <a:r>
              <a:rPr lang="ru-RU" sz="1300" dirty="0" smtClean="0">
                <a:latin typeface="Times New Roman" pitchFamily="18" charset="0"/>
                <a:cs typeface="Times New Roman" pitchFamily="18" charset="0"/>
              </a:rPr>
              <a:t>16 мая в своем дневнике Печорин сообщает нам, что дела по реализации его задумки продвигаются. Но его беззаботная задумка закончилась трагически. Чтобы защитить честь Мери, он вызвал Грушницкого на дуэль. Там Печорин получает ранение в колено, а Грушницкий погибает. После этих событий Мери серьезно заболевает. Княгиня Лиговская думает, что молодые люди стрелялись из-за ее дочери. По приезду в дом Лиговских княгиня сообщает Печорину, что теперь он может жениться на ее дочери. </a:t>
            </a:r>
            <a:endParaRPr lang="ru-RU" sz="1300" dirty="0">
              <a:latin typeface="Times New Roman" pitchFamily="18" charset="0"/>
              <a:cs typeface="Times New Roman" pitchFamily="18" charset="0"/>
            </a:endParaRPr>
          </a:p>
        </p:txBody>
      </p:sp>
      <p:sp>
        <p:nvSpPr>
          <p:cNvPr id="6" name="Прямоугольник 5"/>
          <p:cNvSpPr/>
          <p:nvPr/>
        </p:nvSpPr>
        <p:spPr>
          <a:xfrm>
            <a:off x="347775" y="2924187"/>
            <a:ext cx="2441672" cy="320663"/>
          </a:xfrm>
          <a:prstGeom prst="rect">
            <a:avLst/>
          </a:prstGeom>
        </p:spPr>
        <p:txBody>
          <a:bodyPr wrap="square" lIns="43242" tIns="21621" rIns="43242" bIns="21621">
            <a:spAutoFit/>
          </a:bodyPr>
          <a:lstStyle/>
          <a:p>
            <a:r>
              <a:rPr lang="ru-RU" dirty="0" smtClean="0"/>
              <a:t> Художник М. Врубель</a:t>
            </a:r>
          </a:p>
          <a:p>
            <a:endParaRPr lang="ru-RU" dirty="0" smtClean="0"/>
          </a:p>
        </p:txBody>
      </p:sp>
      <p:sp>
        <p:nvSpPr>
          <p:cNvPr id="5" name="Прямоугольник 4"/>
          <p:cNvSpPr/>
          <p:nvPr/>
        </p:nvSpPr>
        <p:spPr>
          <a:xfrm>
            <a:off x="96818" y="122227"/>
            <a:ext cx="5572164" cy="300039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157755698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СПП с  придат.   времени.</Template>
  <TotalTime>137</TotalTime>
  <Words>1374</Words>
  <Application>Microsoft Office PowerPoint</Application>
  <PresentationFormat>Произвольный</PresentationFormat>
  <Paragraphs>35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Литература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  Задание для самостоятельного выполнения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dc:creator>
  <cp:lastModifiedBy>LAN_OS</cp:lastModifiedBy>
  <cp:revision>46</cp:revision>
  <dcterms:created xsi:type="dcterms:W3CDTF">2019-03-05T17:55:10Z</dcterms:created>
  <dcterms:modified xsi:type="dcterms:W3CDTF">2020-12-13T13:17:08Z</dcterms:modified>
</cp:coreProperties>
</file>