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22"/>
  </p:notesMasterIdLst>
  <p:sldIdLst>
    <p:sldId id="281" r:id="rId2"/>
    <p:sldId id="271" r:id="rId3"/>
    <p:sldId id="272" r:id="rId4"/>
    <p:sldId id="273" r:id="rId5"/>
    <p:sldId id="268" r:id="rId6"/>
    <p:sldId id="274" r:id="rId7"/>
    <p:sldId id="258" r:id="rId8"/>
    <p:sldId id="262" r:id="rId9"/>
    <p:sldId id="260" r:id="rId10"/>
    <p:sldId id="263" r:id="rId11"/>
    <p:sldId id="265" r:id="rId12"/>
    <p:sldId id="275" r:id="rId13"/>
    <p:sldId id="266" r:id="rId14"/>
    <p:sldId id="261" r:id="rId15"/>
    <p:sldId id="267" r:id="rId16"/>
    <p:sldId id="269" r:id="rId17"/>
    <p:sldId id="276" r:id="rId18"/>
    <p:sldId id="279" r:id="rId19"/>
    <p:sldId id="277" r:id="rId20"/>
    <p:sldId id="282" r:id="rId21"/>
  </p:sldIdLst>
  <p:sldSz cx="5764213" cy="3244850"/>
  <p:notesSz cx="6858000" cy="9144000"/>
  <p:defaultTextStyle>
    <a:defPPr>
      <a:defRPr lang="ru-RU"/>
    </a:defPPr>
    <a:lvl1pPr marL="0" algn="l" defTabSz="51471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257358" algn="l" defTabSz="51471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514716" algn="l" defTabSz="51471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772074" algn="l" defTabSz="51471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029432" algn="l" defTabSz="51471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286789" algn="l" defTabSz="51471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1544147" algn="l" defTabSz="51471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1801505" algn="l" defTabSz="51471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058863" algn="l" defTabSz="51471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570" y="-84"/>
      </p:cViewPr>
      <p:guideLst>
        <p:guide orient="horz" pos="1022"/>
        <p:guide pos="181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F0EF03-9E1F-4050-A953-CADCA8528BF0}" type="datetimeFigureOut">
              <a:rPr lang="ru-RU" smtClean="0"/>
              <a:pPr/>
              <a:t>30.11.2020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4175" y="685800"/>
            <a:ext cx="60896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C3C780-D468-4F05-B024-CE6D5CB609D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514716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1pPr>
    <a:lvl2pPr marL="257358" algn="l" defTabSz="514716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2pPr>
    <a:lvl3pPr marL="514716" algn="l" defTabSz="514716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3pPr>
    <a:lvl4pPr marL="772074" algn="l" defTabSz="514716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4pPr>
    <a:lvl5pPr marL="1029432" algn="l" defTabSz="514716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5pPr>
    <a:lvl6pPr marL="1286789" algn="l" defTabSz="514716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6pPr>
    <a:lvl7pPr marL="1544147" algn="l" defTabSz="514716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7pPr>
    <a:lvl8pPr marL="1801505" algn="l" defTabSz="514716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8pPr>
    <a:lvl9pPr marL="2058863" algn="l" defTabSz="514716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4175" y="685800"/>
            <a:ext cx="6089650" cy="3429000"/>
          </a:xfrm>
          <a:ln/>
        </p:spPr>
      </p:sp>
      <p:sp>
        <p:nvSpPr>
          <p:cNvPr id="6758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67588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675BA2-19DD-4871-A728-AE25F038A4E3}" type="slidenum">
              <a:rPr lang="ru-RU" smtClean="0"/>
              <a:pPr/>
              <a:t>5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4175" y="685800"/>
            <a:ext cx="6089650" cy="3429000"/>
          </a:xfrm>
          <a:ln/>
        </p:spPr>
      </p:sp>
      <p:sp>
        <p:nvSpPr>
          <p:cNvPr id="6861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68612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EE1363-E84E-45D0-9644-6287038CAB10}" type="slidenum">
              <a:rPr lang="ru-RU" smtClean="0"/>
              <a:pPr/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4175" y="685800"/>
            <a:ext cx="6089650" cy="3429000"/>
          </a:xfrm>
          <a:ln/>
        </p:spPr>
      </p:sp>
      <p:sp>
        <p:nvSpPr>
          <p:cNvPr id="6349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63492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814322-C8C0-48B8-BE71-F27CA0283742}" type="slidenum">
              <a:rPr lang="ru-RU" smtClean="0"/>
              <a:pPr/>
              <a:t>10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4175" y="685800"/>
            <a:ext cx="6089650" cy="3429000"/>
          </a:xfrm>
          <a:ln/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6554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7ED020-B50E-4EC6-939A-1C9287E21196}" type="slidenum">
              <a:rPr lang="ru-RU" smtClean="0"/>
              <a:pPr/>
              <a:t>11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4175" y="685800"/>
            <a:ext cx="6089650" cy="3429000"/>
          </a:xfrm>
          <a:ln/>
        </p:spPr>
      </p:sp>
      <p:sp>
        <p:nvSpPr>
          <p:cNvPr id="6656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66564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C8FEED-4170-456B-9CE2-B988414DA2BD}" type="slidenum">
              <a:rPr lang="ru-RU" smtClean="0"/>
              <a:pPr/>
              <a:t>13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4175" y="685800"/>
            <a:ext cx="6089650" cy="3429000"/>
          </a:xfrm>
          <a:ln/>
        </p:spPr>
      </p:sp>
      <p:sp>
        <p:nvSpPr>
          <p:cNvPr id="6963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6963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368144-88EE-40C6-809C-7C031D742C3E}" type="slidenum">
              <a:rPr lang="ru-RU" smtClean="0"/>
              <a:pPr/>
              <a:t>15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316" y="1005903"/>
            <a:ext cx="489958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632" y="1817116"/>
            <a:ext cx="4034949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99B77-F354-48B0-B8C4-B4390D698F67}" type="datetimeFigureOut">
              <a:rPr lang="ru-RU" smtClean="0"/>
              <a:pPr/>
              <a:t>30.11.2020</a:t>
            </a:fld>
            <a:endParaRPr lang="ru-RU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519E7-BC8B-4853-A797-22D5144C2B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99B77-F354-48B0-B8C4-B4390D698F67}" type="datetimeFigureOut">
              <a:rPr lang="ru-RU" smtClean="0"/>
              <a:pPr/>
              <a:t>30.11.2020</a:t>
            </a:fld>
            <a:endParaRPr lang="ru-RU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519E7-BC8B-4853-A797-22D5144C2B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11" y="746316"/>
            <a:ext cx="2507433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8570" y="746316"/>
            <a:ext cx="2507433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99B77-F354-48B0-B8C4-B4390D698F67}" type="datetimeFigureOut">
              <a:rPr lang="ru-RU" smtClean="0"/>
              <a:pPr/>
              <a:t>30.11.2020</a:t>
            </a:fld>
            <a:endParaRPr lang="ru-RU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519E7-BC8B-4853-A797-22D5144C2B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99B77-F354-48B0-B8C4-B4390D698F67}" type="datetimeFigureOut">
              <a:rPr lang="ru-RU" smtClean="0"/>
              <a:pPr/>
              <a:t>30.11.2020</a:t>
            </a:fld>
            <a:endParaRPr lang="ru-RU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519E7-BC8B-4853-A797-22D5144C2B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30" y="71164"/>
            <a:ext cx="5649310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5255720" y="159368"/>
            <a:ext cx="25265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99B77-F354-48B0-B8C4-B4390D698F67}" type="datetimeFigureOut">
              <a:rPr lang="ru-RU" smtClean="0"/>
              <a:pPr/>
              <a:t>30.11.2020</a:t>
            </a:fld>
            <a:endParaRPr lang="ru-RU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519E7-BC8B-4853-A797-22D5144C2B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22" y="536168"/>
            <a:ext cx="5649310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66830" y="71164"/>
            <a:ext cx="5649310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670" y="102424"/>
            <a:ext cx="5162874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143" y="781128"/>
            <a:ext cx="4529925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59833" y="3017710"/>
            <a:ext cx="184454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11" y="3017710"/>
            <a:ext cx="132576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99B77-F354-48B0-B8C4-B4390D698F67}" type="datetimeFigureOut">
              <a:rPr lang="ru-RU" smtClean="0"/>
              <a:pPr/>
              <a:t>30.11.2020</a:t>
            </a:fld>
            <a:endParaRPr lang="ru-RU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0233" y="3017710"/>
            <a:ext cx="132576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519E7-BC8B-4853-A797-22D5144C2B0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7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1535"/>
            <a:ext cx="5758500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xfrm>
            <a:off x="1080778" y="236594"/>
            <a:ext cx="3038451" cy="537958"/>
          </a:xfrm>
          <a:prstGeom prst="rect">
            <a:avLst/>
          </a:prstGeom>
        </p:spPr>
        <p:txBody>
          <a:bodyPr vert="horz" wrap="square" lIns="0" tIns="14595" rIns="0" bIns="0" rtlCol="0">
            <a:spAutoFit/>
          </a:bodyPr>
          <a:lstStyle/>
          <a:p>
            <a:pPr marL="12693">
              <a:spcBef>
                <a:spcPts val="114"/>
              </a:spcBef>
            </a:pPr>
            <a:r>
              <a:rPr lang="ru-RU" sz="3400" dirty="0" smtClean="0"/>
              <a:t>Литература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875697" y="1114401"/>
            <a:ext cx="4428728" cy="1116964"/>
          </a:xfrm>
          <a:prstGeom prst="rect">
            <a:avLst/>
          </a:prstGeom>
        </p:spPr>
        <p:txBody>
          <a:bodyPr vert="horz" wrap="square" lIns="0" tIns="13962" rIns="0" bIns="0" rtlCol="0">
            <a:spAutoFit/>
          </a:bodyPr>
          <a:lstStyle/>
          <a:p>
            <a:pPr marL="18404">
              <a:lnSpc>
                <a:spcPts val="1949"/>
              </a:lnSpc>
              <a:spcBef>
                <a:spcPts val="110"/>
              </a:spcBef>
            </a:pPr>
            <a:endParaRPr lang="ru-RU" sz="2000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18404">
              <a:lnSpc>
                <a:spcPts val="1949"/>
              </a:lnSpc>
              <a:spcBef>
                <a:spcPts val="110"/>
              </a:spcBef>
            </a:pPr>
            <a:r>
              <a:rPr lang="ru-RU" sz="23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sz="23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300" b="1" dirty="0" smtClean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18404">
              <a:lnSpc>
                <a:spcPts val="1949"/>
              </a:lnSpc>
              <a:spcBef>
                <a:spcPts val="110"/>
              </a:spcBef>
            </a:pPr>
            <a:endParaRPr lang="ru-RU" sz="20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12693">
              <a:lnSpc>
                <a:spcPts val="2728"/>
              </a:lnSpc>
            </a:pPr>
            <a:endParaRPr sz="2000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25147" y="1115414"/>
            <a:ext cx="344075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38900" y="1979615"/>
            <a:ext cx="344075" cy="92869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27"/>
          <p:cNvGrpSpPr/>
          <p:nvPr/>
        </p:nvGrpSpPr>
        <p:grpSpPr>
          <a:xfrm>
            <a:off x="4685470" y="212868"/>
            <a:ext cx="634190" cy="634365"/>
            <a:chOff x="4686759" y="212868"/>
            <a:chExt cx="634365" cy="634365"/>
          </a:xfrm>
        </p:grpSpPr>
        <p:sp>
          <p:nvSpPr>
            <p:cNvPr id="28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4922852" y="249025"/>
            <a:ext cx="173307" cy="369964"/>
          </a:xfrm>
          <a:prstGeom prst="rect">
            <a:avLst/>
          </a:prstGeom>
        </p:spPr>
        <p:txBody>
          <a:bodyPr vert="horz" wrap="square" lIns="0" tIns="15866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300" b="1" spc="1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300" dirty="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777212" y="541953"/>
            <a:ext cx="466445" cy="212231"/>
          </a:xfrm>
          <a:prstGeom prst="rect">
            <a:avLst/>
          </a:prstGeom>
        </p:spPr>
        <p:txBody>
          <a:bodyPr vert="horz" wrap="square" lIns="0" tIns="12058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lang="ru-RU" sz="1300" spc="-5" dirty="0" smtClean="0">
                <a:solidFill>
                  <a:srgbClr val="FFFFFF"/>
                </a:solidFill>
                <a:latin typeface="Arial"/>
                <a:cs typeface="Arial"/>
              </a:rPr>
              <a:t>класс</a:t>
            </a:r>
            <a:endParaRPr sz="1300" dirty="0">
              <a:latin typeface="Arial"/>
              <a:cs typeface="Arial"/>
            </a:endParaRPr>
          </a:p>
        </p:txBody>
      </p:sp>
      <p:grpSp>
        <p:nvGrpSpPr>
          <p:cNvPr id="8" name="object 15"/>
          <p:cNvGrpSpPr/>
          <p:nvPr/>
        </p:nvGrpSpPr>
        <p:grpSpPr>
          <a:xfrm>
            <a:off x="346437" y="289012"/>
            <a:ext cx="467230" cy="466725"/>
            <a:chOff x="346532" y="289010"/>
            <a:chExt cx="467359" cy="466725"/>
          </a:xfrm>
        </p:grpSpPr>
        <p:sp>
          <p:nvSpPr>
            <p:cNvPr id="15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r>
                <a:rPr lang="ru-RU" dirty="0" smtClean="0"/>
                <a:t>          </a:t>
              </a:r>
              <a:endParaRPr dirty="0"/>
            </a:p>
          </p:txBody>
        </p:sp>
        <p:sp>
          <p:nvSpPr>
            <p:cNvPr id="20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667528" y="1979615"/>
            <a:ext cx="4773522" cy="1159970"/>
          </a:xfrm>
          <a:prstGeom prst="rect">
            <a:avLst/>
          </a:prstGeom>
          <a:noFill/>
        </p:spPr>
        <p:txBody>
          <a:bodyPr wrap="square" lIns="51472" tIns="25736" rIns="51472" bIns="25736" rtlCol="0">
            <a:spAutoFit/>
          </a:bodyPr>
          <a:lstStyle/>
          <a:p>
            <a:r>
              <a:rPr lang="ru-RU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М.Ю. Лермонтов.</a:t>
            </a:r>
          </a:p>
          <a:p>
            <a:r>
              <a:rPr lang="ru-RU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«Герой нашего времени»  - первый психологический роман в русской литературе. Обзор содержания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0" y="0"/>
            <a:ext cx="5764213" cy="575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1472" tIns="25736" rIns="51472" bIns="25736">
            <a:spAutoFit/>
          </a:bodyPr>
          <a:lstStyle/>
          <a:p>
            <a:pPr algn="ctr"/>
            <a:r>
              <a:rPr lang="ru-RU" sz="3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Композиция романа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73274" y="848769"/>
            <a:ext cx="1510103" cy="20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1472" tIns="25736" rIns="51472" bIns="25736">
            <a:spAutoFit/>
          </a:bodyPr>
          <a:lstStyle/>
          <a:p>
            <a:endParaRPr lang="ru-RU"/>
          </a:p>
        </p:txBody>
      </p:sp>
      <p:sp>
        <p:nvSpPr>
          <p:cNvPr id="14359" name="AutoShape 23"/>
          <p:cNvSpPr>
            <a:spLocks noChangeArrowheads="1"/>
          </p:cNvSpPr>
          <p:nvPr/>
        </p:nvSpPr>
        <p:spPr bwMode="auto">
          <a:xfrm>
            <a:off x="476301" y="906946"/>
            <a:ext cx="1906394" cy="288431"/>
          </a:xfrm>
          <a:prstGeom prst="flowChartAlternateProcess">
            <a:avLst/>
          </a:prstGeom>
          <a:solidFill>
            <a:srgbClr val="FFE4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72" tIns="25736" rIns="51472" bIns="25736" anchor="ctr"/>
          <a:lstStyle/>
          <a:p>
            <a:pPr algn="ctr"/>
            <a:r>
              <a:rPr lang="ru-RU" dirty="0"/>
              <a:t>«Бэла»</a:t>
            </a:r>
          </a:p>
        </p:txBody>
      </p:sp>
      <p:sp>
        <p:nvSpPr>
          <p:cNvPr id="14360" name="AutoShape 24"/>
          <p:cNvSpPr>
            <a:spLocks noChangeArrowheads="1"/>
          </p:cNvSpPr>
          <p:nvPr/>
        </p:nvSpPr>
        <p:spPr bwMode="auto">
          <a:xfrm>
            <a:off x="430909" y="1383932"/>
            <a:ext cx="1906394" cy="288431"/>
          </a:xfrm>
          <a:prstGeom prst="flowChartAlternateProcess">
            <a:avLst/>
          </a:prstGeom>
          <a:solidFill>
            <a:srgbClr val="FFE4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72" tIns="25736" rIns="51472" bIns="25736" anchor="ctr"/>
          <a:lstStyle/>
          <a:p>
            <a:pPr algn="ctr"/>
            <a:r>
              <a:rPr lang="ru-RU" dirty="0"/>
              <a:t>«Максим </a:t>
            </a:r>
            <a:r>
              <a:rPr lang="ru-RU" dirty="0" err="1"/>
              <a:t>Максимыч</a:t>
            </a:r>
            <a:r>
              <a:rPr lang="ru-RU" dirty="0"/>
              <a:t>»</a:t>
            </a:r>
          </a:p>
        </p:txBody>
      </p:sp>
      <p:sp>
        <p:nvSpPr>
          <p:cNvPr id="14361" name="AutoShape 25"/>
          <p:cNvSpPr>
            <a:spLocks noChangeArrowheads="1"/>
          </p:cNvSpPr>
          <p:nvPr/>
        </p:nvSpPr>
        <p:spPr bwMode="auto">
          <a:xfrm>
            <a:off x="476301" y="1860918"/>
            <a:ext cx="1906394" cy="288431"/>
          </a:xfrm>
          <a:prstGeom prst="flowChartAlternateProcess">
            <a:avLst/>
          </a:prstGeom>
          <a:solidFill>
            <a:srgbClr val="FFE4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72" tIns="25736" rIns="51472" bIns="25736" anchor="ctr"/>
          <a:lstStyle/>
          <a:p>
            <a:pPr algn="ctr"/>
            <a:r>
              <a:rPr lang="ru-RU"/>
              <a:t>«Тамань»</a:t>
            </a:r>
          </a:p>
        </p:txBody>
      </p:sp>
      <p:sp>
        <p:nvSpPr>
          <p:cNvPr id="14362" name="AutoShape 26"/>
          <p:cNvSpPr>
            <a:spLocks noChangeArrowheads="1"/>
          </p:cNvSpPr>
          <p:nvPr/>
        </p:nvSpPr>
        <p:spPr bwMode="auto">
          <a:xfrm>
            <a:off x="476301" y="2303834"/>
            <a:ext cx="1906394" cy="288431"/>
          </a:xfrm>
          <a:prstGeom prst="flowChartAlternateProcess">
            <a:avLst/>
          </a:prstGeom>
          <a:solidFill>
            <a:srgbClr val="FFE4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72" tIns="25736" rIns="51472" bIns="25736" anchor="ctr"/>
          <a:lstStyle/>
          <a:p>
            <a:pPr algn="ctr"/>
            <a:r>
              <a:rPr lang="ru-RU" dirty="0"/>
              <a:t>«Княжна Мери»</a:t>
            </a:r>
          </a:p>
        </p:txBody>
      </p:sp>
      <p:sp>
        <p:nvSpPr>
          <p:cNvPr id="14363" name="AutoShape 27"/>
          <p:cNvSpPr>
            <a:spLocks noChangeArrowheads="1"/>
          </p:cNvSpPr>
          <p:nvPr/>
        </p:nvSpPr>
        <p:spPr bwMode="auto">
          <a:xfrm>
            <a:off x="476301" y="2780820"/>
            <a:ext cx="1906394" cy="288431"/>
          </a:xfrm>
          <a:prstGeom prst="flowChartAlternateProcess">
            <a:avLst/>
          </a:prstGeom>
          <a:solidFill>
            <a:srgbClr val="FFE4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72" tIns="25736" rIns="51472" bIns="25736" anchor="ctr"/>
          <a:lstStyle/>
          <a:p>
            <a:pPr algn="ctr"/>
            <a:r>
              <a:rPr lang="ru-RU" dirty="0"/>
              <a:t>«Фаталист»</a:t>
            </a:r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884646" y="532546"/>
            <a:ext cx="1049768" cy="298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1472" tIns="25736" rIns="51472" bIns="25736">
            <a:spAutoFit/>
          </a:bodyPr>
          <a:lstStyle/>
          <a:p>
            <a:pPr algn="ctr"/>
            <a:r>
              <a:rPr lang="ru-RU" sz="1600" b="1" u="sng" dirty="0"/>
              <a:t>СЮЖЕТ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3336439" y="497995"/>
            <a:ext cx="832097" cy="298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51472" tIns="25736" rIns="51472" bIns="25736">
            <a:spAutoFit/>
          </a:bodyPr>
          <a:lstStyle/>
          <a:p>
            <a:pPr algn="ctr"/>
            <a:r>
              <a:rPr lang="ru-RU" sz="1600" b="1" u="sng" dirty="0"/>
              <a:t>ФАБУЛА</a:t>
            </a:r>
          </a:p>
        </p:txBody>
      </p:sp>
      <p:sp>
        <p:nvSpPr>
          <p:cNvPr id="13330" name="AutoShape 3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30227" y="532171"/>
            <a:ext cx="998730" cy="272657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51472" tIns="25736" rIns="51472" bIns="25736" anchor="ctr"/>
          <a:lstStyle/>
          <a:p>
            <a:endParaRPr lang="ru-RU"/>
          </a:p>
        </p:txBody>
      </p:sp>
      <p:sp>
        <p:nvSpPr>
          <p:cNvPr id="13331" name="AutoShape 3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381472" y="497995"/>
            <a:ext cx="1043763" cy="272657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51472" tIns="25736" rIns="51472" bIns="25736" anchor="ctr"/>
          <a:lstStyle/>
          <a:p>
            <a:endParaRPr lang="ru-RU"/>
          </a:p>
        </p:txBody>
      </p:sp>
      <p:sp>
        <p:nvSpPr>
          <p:cNvPr id="14376" name="AutoShape 40"/>
          <p:cNvSpPr>
            <a:spLocks/>
          </p:cNvSpPr>
          <p:nvPr/>
        </p:nvSpPr>
        <p:spPr bwMode="auto">
          <a:xfrm>
            <a:off x="249339" y="1860918"/>
            <a:ext cx="181852" cy="1227240"/>
          </a:xfrm>
          <a:prstGeom prst="leftBrace">
            <a:avLst>
              <a:gd name="adj1" fmla="val 116392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lIns="51472" tIns="25736" rIns="51472" bIns="25736" anchor="ctr"/>
          <a:lstStyle/>
          <a:p>
            <a:endParaRPr lang="ru-RU"/>
          </a:p>
        </p:txBody>
      </p:sp>
      <p:sp>
        <p:nvSpPr>
          <p:cNvPr id="14380" name="AutoShape 44"/>
          <p:cNvSpPr>
            <a:spLocks noChangeArrowheads="1"/>
          </p:cNvSpPr>
          <p:nvPr/>
        </p:nvSpPr>
        <p:spPr bwMode="auto">
          <a:xfrm>
            <a:off x="67769" y="1622425"/>
            <a:ext cx="227166" cy="1464865"/>
          </a:xfrm>
          <a:prstGeom prst="roundRect">
            <a:avLst>
              <a:gd name="adj" fmla="val 16667"/>
            </a:avLst>
          </a:prstGeom>
          <a:solidFill>
            <a:srgbClr val="FFE4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72" tIns="25736" rIns="51472" bIns="25736" anchor="ctr"/>
          <a:lstStyle/>
          <a:p>
            <a:pPr algn="ctr">
              <a:lnSpc>
                <a:spcPct val="50000"/>
              </a:lnSpc>
            </a:pPr>
            <a:r>
              <a:rPr lang="ru-RU" sz="1100" dirty="0"/>
              <a:t>Ж</a:t>
            </a:r>
          </a:p>
          <a:p>
            <a:pPr algn="ctr">
              <a:lnSpc>
                <a:spcPct val="50000"/>
              </a:lnSpc>
            </a:pPr>
            <a:r>
              <a:rPr lang="ru-RU" sz="1100" dirty="0"/>
              <a:t>у</a:t>
            </a:r>
          </a:p>
          <a:p>
            <a:pPr algn="ctr">
              <a:lnSpc>
                <a:spcPct val="65000"/>
              </a:lnSpc>
            </a:pPr>
            <a:r>
              <a:rPr lang="ru-RU" sz="1100" dirty="0" err="1"/>
              <a:t>р</a:t>
            </a:r>
            <a:endParaRPr lang="ru-RU" sz="1100" dirty="0"/>
          </a:p>
          <a:p>
            <a:pPr algn="ctr">
              <a:lnSpc>
                <a:spcPct val="50000"/>
              </a:lnSpc>
            </a:pPr>
            <a:r>
              <a:rPr lang="ru-RU" sz="1100" dirty="0" err="1"/>
              <a:t>н</a:t>
            </a:r>
            <a:endParaRPr lang="ru-RU" sz="1100" dirty="0"/>
          </a:p>
          <a:p>
            <a:pPr algn="ctr">
              <a:lnSpc>
                <a:spcPct val="50000"/>
              </a:lnSpc>
            </a:pPr>
            <a:r>
              <a:rPr lang="ru-RU" sz="1100" dirty="0"/>
              <a:t>а</a:t>
            </a:r>
          </a:p>
          <a:p>
            <a:pPr algn="ctr">
              <a:lnSpc>
                <a:spcPct val="50000"/>
              </a:lnSpc>
            </a:pPr>
            <a:r>
              <a:rPr lang="ru-RU" sz="1100" dirty="0"/>
              <a:t>л</a:t>
            </a:r>
          </a:p>
          <a:p>
            <a:pPr algn="ctr">
              <a:lnSpc>
                <a:spcPct val="50000"/>
              </a:lnSpc>
            </a:pPr>
            <a:endParaRPr lang="ru-RU" sz="1100" dirty="0"/>
          </a:p>
          <a:p>
            <a:pPr algn="ctr">
              <a:lnSpc>
                <a:spcPct val="50000"/>
              </a:lnSpc>
            </a:pPr>
            <a:r>
              <a:rPr lang="ru-RU" sz="1100" dirty="0"/>
              <a:t>П</a:t>
            </a:r>
          </a:p>
          <a:p>
            <a:pPr algn="ctr">
              <a:lnSpc>
                <a:spcPct val="50000"/>
              </a:lnSpc>
            </a:pPr>
            <a:r>
              <a:rPr lang="ru-RU" sz="1100" dirty="0"/>
              <a:t>е</a:t>
            </a:r>
          </a:p>
          <a:p>
            <a:pPr algn="ctr">
              <a:lnSpc>
                <a:spcPct val="50000"/>
              </a:lnSpc>
            </a:pPr>
            <a:r>
              <a:rPr lang="ru-RU" sz="1100" dirty="0"/>
              <a:t>ч</a:t>
            </a:r>
          </a:p>
          <a:p>
            <a:pPr algn="ctr">
              <a:lnSpc>
                <a:spcPct val="50000"/>
              </a:lnSpc>
            </a:pPr>
            <a:r>
              <a:rPr lang="ru-RU" sz="1100" dirty="0"/>
              <a:t>о</a:t>
            </a:r>
          </a:p>
          <a:p>
            <a:pPr algn="ctr">
              <a:lnSpc>
                <a:spcPct val="50000"/>
              </a:lnSpc>
            </a:pPr>
            <a:r>
              <a:rPr lang="ru-RU" sz="1100" dirty="0" err="1"/>
              <a:t>р</a:t>
            </a:r>
            <a:endParaRPr lang="ru-RU" sz="1100" dirty="0"/>
          </a:p>
          <a:p>
            <a:pPr algn="ctr">
              <a:lnSpc>
                <a:spcPct val="50000"/>
              </a:lnSpc>
            </a:pPr>
            <a:r>
              <a:rPr lang="ru-RU" sz="1100" dirty="0"/>
              <a:t>и</a:t>
            </a:r>
          </a:p>
          <a:p>
            <a:pPr algn="ctr">
              <a:lnSpc>
                <a:spcPct val="50000"/>
              </a:lnSpc>
            </a:pPr>
            <a:r>
              <a:rPr lang="ru-RU" sz="1100" dirty="0" err="1"/>
              <a:t>н</a:t>
            </a:r>
            <a:endParaRPr lang="ru-RU" sz="1100" dirty="0"/>
          </a:p>
          <a:p>
            <a:pPr algn="ctr">
              <a:lnSpc>
                <a:spcPct val="50000"/>
              </a:lnSpc>
            </a:pPr>
            <a:r>
              <a:rPr lang="ru-RU" sz="1100" dirty="0"/>
              <a:t>а</a:t>
            </a:r>
          </a:p>
        </p:txBody>
      </p:sp>
      <p:sp>
        <p:nvSpPr>
          <p:cNvPr id="27" name="AutoShape 23"/>
          <p:cNvSpPr>
            <a:spLocks noChangeArrowheads="1"/>
          </p:cNvSpPr>
          <p:nvPr/>
        </p:nvSpPr>
        <p:spPr bwMode="auto">
          <a:xfrm>
            <a:off x="3109069" y="872875"/>
            <a:ext cx="1906394" cy="288431"/>
          </a:xfrm>
          <a:prstGeom prst="flowChartAlternateProcess">
            <a:avLst/>
          </a:prstGeom>
          <a:solidFill>
            <a:srgbClr val="FFE4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72" tIns="25736" rIns="51472" bIns="25736" anchor="ctr"/>
          <a:lstStyle/>
          <a:p>
            <a:pPr algn="ctr"/>
            <a:r>
              <a:rPr lang="ru-RU" dirty="0" smtClean="0"/>
              <a:t>«Тамань»</a:t>
            </a:r>
            <a:endParaRPr lang="ru-RU" dirty="0"/>
          </a:p>
        </p:txBody>
      </p:sp>
      <p:sp>
        <p:nvSpPr>
          <p:cNvPr id="28" name="AutoShape 23"/>
          <p:cNvSpPr>
            <a:spLocks noChangeArrowheads="1"/>
          </p:cNvSpPr>
          <p:nvPr/>
        </p:nvSpPr>
        <p:spPr bwMode="auto">
          <a:xfrm>
            <a:off x="3109069" y="1792777"/>
            <a:ext cx="1906394" cy="288431"/>
          </a:xfrm>
          <a:prstGeom prst="flowChartAlternateProcess">
            <a:avLst/>
          </a:prstGeom>
          <a:solidFill>
            <a:srgbClr val="FFE4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72" tIns="25736" rIns="51472" bIns="25736" anchor="ctr"/>
          <a:lstStyle/>
          <a:p>
            <a:pPr algn="ctr"/>
            <a:r>
              <a:rPr lang="ru-RU" dirty="0" smtClean="0"/>
              <a:t>«Княжна Мери»</a:t>
            </a:r>
            <a:endParaRPr lang="ru-RU" dirty="0"/>
          </a:p>
        </p:txBody>
      </p:sp>
      <p:sp>
        <p:nvSpPr>
          <p:cNvPr id="29" name="AutoShape 23"/>
          <p:cNvSpPr>
            <a:spLocks noChangeArrowheads="1"/>
          </p:cNvSpPr>
          <p:nvPr/>
        </p:nvSpPr>
        <p:spPr bwMode="auto">
          <a:xfrm>
            <a:off x="3199854" y="2814891"/>
            <a:ext cx="1906394" cy="288431"/>
          </a:xfrm>
          <a:prstGeom prst="flowChartAlternateProcess">
            <a:avLst/>
          </a:prstGeom>
          <a:solidFill>
            <a:srgbClr val="FFE4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72" tIns="25736" rIns="51472" bIns="25736" anchor="ctr"/>
          <a:lstStyle/>
          <a:p>
            <a:pPr algn="ctr"/>
            <a:r>
              <a:rPr lang="ru-RU" dirty="0" smtClean="0"/>
              <a:t>«Максим </a:t>
            </a:r>
            <a:r>
              <a:rPr lang="ru-RU" dirty="0" err="1" smtClean="0"/>
              <a:t>Максимыч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0" name="AutoShape 23"/>
          <p:cNvSpPr>
            <a:spLocks noChangeArrowheads="1"/>
          </p:cNvSpPr>
          <p:nvPr/>
        </p:nvSpPr>
        <p:spPr bwMode="auto">
          <a:xfrm>
            <a:off x="3109069" y="1315791"/>
            <a:ext cx="1906394" cy="288431"/>
          </a:xfrm>
          <a:prstGeom prst="flowChartAlternateProcess">
            <a:avLst/>
          </a:prstGeom>
          <a:solidFill>
            <a:srgbClr val="FFE4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72" tIns="25736" rIns="51472" bIns="25736" anchor="ctr"/>
          <a:lstStyle/>
          <a:p>
            <a:pPr algn="ctr"/>
            <a:r>
              <a:rPr lang="ru-RU" dirty="0" smtClean="0"/>
              <a:t>«Фаталист»</a:t>
            </a:r>
            <a:endParaRPr lang="ru-RU" dirty="0"/>
          </a:p>
        </p:txBody>
      </p:sp>
      <p:sp>
        <p:nvSpPr>
          <p:cNvPr id="31" name="AutoShape 23"/>
          <p:cNvSpPr>
            <a:spLocks noChangeArrowheads="1"/>
          </p:cNvSpPr>
          <p:nvPr/>
        </p:nvSpPr>
        <p:spPr bwMode="auto">
          <a:xfrm>
            <a:off x="3109069" y="2235693"/>
            <a:ext cx="1906394" cy="288431"/>
          </a:xfrm>
          <a:prstGeom prst="flowChartAlternateProcess">
            <a:avLst/>
          </a:prstGeom>
          <a:solidFill>
            <a:srgbClr val="FFE4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72" tIns="25736" rIns="51472" bIns="25736" anchor="ctr"/>
          <a:lstStyle/>
          <a:p>
            <a:pPr algn="ctr"/>
            <a:r>
              <a:rPr lang="ru-RU" dirty="0"/>
              <a:t>«</a:t>
            </a:r>
            <a:r>
              <a:rPr lang="ru-RU" dirty="0" smtClean="0"/>
              <a:t>Бэла»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239560" y="122227"/>
            <a:ext cx="285752" cy="2857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0" y="550855"/>
            <a:ext cx="5668188" cy="2643206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0" y="-47321"/>
            <a:ext cx="5764213" cy="40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1472" tIns="25736" rIns="51472" bIns="25736">
            <a:spAutoFit/>
          </a:bodyPr>
          <a:lstStyle/>
          <a:p>
            <a:pPr algn="ctr"/>
            <a:r>
              <a:rPr lang="en-US" sz="2300" b="1" dirty="0" err="1">
                <a:latin typeface="Monotype Corsiva" pitchFamily="66" charset="0"/>
              </a:rPr>
              <a:t>Хронология</a:t>
            </a:r>
            <a:r>
              <a:rPr lang="en-US" sz="2300" b="1" dirty="0">
                <a:latin typeface="Monotype Corsiva" pitchFamily="66" charset="0"/>
              </a:rPr>
              <a:t> </a:t>
            </a:r>
            <a:r>
              <a:rPr lang="en-US" sz="2300" b="1" dirty="0" err="1">
                <a:latin typeface="Monotype Corsiva" pitchFamily="66" charset="0"/>
              </a:rPr>
              <a:t>событий</a:t>
            </a:r>
            <a:r>
              <a:rPr lang="en-US" sz="2300" b="1" dirty="0">
                <a:latin typeface="Monotype Corsiva" pitchFamily="66" charset="0"/>
              </a:rPr>
              <a:t> </a:t>
            </a:r>
            <a:endParaRPr lang="ru-RU" sz="600" dirty="0"/>
          </a:p>
        </p:txBody>
      </p:sp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0" y="507759"/>
            <a:ext cx="5764213" cy="20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1472" tIns="25736" rIns="51472" bIns="25736">
            <a:spAutoFit/>
          </a:bodyPr>
          <a:lstStyle/>
          <a:p>
            <a:endParaRPr lang="ru-RU"/>
          </a:p>
        </p:txBody>
      </p:sp>
      <p:sp>
        <p:nvSpPr>
          <p:cNvPr id="15365" name="Text Box 6"/>
          <p:cNvSpPr txBox="1">
            <a:spLocks noChangeArrowheads="1"/>
          </p:cNvSpPr>
          <p:nvPr/>
        </p:nvSpPr>
        <p:spPr bwMode="auto">
          <a:xfrm>
            <a:off x="191140" y="541560"/>
            <a:ext cx="104014" cy="20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51472" tIns="25736" rIns="51472" bIns="25736">
            <a:spAutoFit/>
          </a:bodyPr>
          <a:lstStyle/>
          <a:p>
            <a:endParaRPr lang="ru-RU"/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315213" y="304195"/>
            <a:ext cx="2250224" cy="729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72" tIns="25736" rIns="51472" bIns="25736">
            <a:spAutoFit/>
          </a:bodyPr>
          <a:lstStyle/>
          <a:p>
            <a:pPr algn="just"/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«Тамань»: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100" b="1" i="1" dirty="0">
                <a:latin typeface="Times New Roman" pitchFamily="18" charset="0"/>
                <a:cs typeface="Times New Roman" pitchFamily="18" charset="0"/>
              </a:rPr>
              <a:t>около  1830  года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– Печорин  направляется  из  Санкт-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Петербурга 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в действующий отряд и останавливается в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Тамани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367" name="Text Box 9"/>
          <p:cNvSpPr txBox="1">
            <a:spLocks noChangeArrowheads="1"/>
          </p:cNvSpPr>
          <p:nvPr/>
        </p:nvSpPr>
        <p:spPr bwMode="auto">
          <a:xfrm>
            <a:off x="0" y="984722"/>
            <a:ext cx="5764213" cy="20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1472" tIns="25736" rIns="51472" bIns="25736">
            <a:spAutoFit/>
          </a:bodyPr>
          <a:lstStyle/>
          <a:p>
            <a:endParaRPr lang="ru-RU"/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2564358" y="1860918"/>
            <a:ext cx="3041301" cy="1344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72" tIns="25736" rIns="51472" bIns="25736">
            <a:spAutoFit/>
          </a:bodyPr>
          <a:lstStyle/>
          <a:p>
            <a:pPr algn="just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«Княжна Мери»: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 dirty="0">
                <a:latin typeface="Times New Roman" pitchFamily="18" charset="0"/>
                <a:cs typeface="Times New Roman" pitchFamily="18" charset="0"/>
              </a:rPr>
              <a:t>10 мая – 17 июня 1832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– Печорин приезжает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из Тамани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на воды в Пятигорск, затем в Кисловодск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; 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после дуэли с Грушницким переведен в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крепость  под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начальство Максима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Максимыча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96024" y="0"/>
            <a:ext cx="5572164" cy="3244850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C:\Documents and Settings\Администратор\Рабочий стол\Нурманова(3)\screenshot_20200311_23593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462" y="1122359"/>
            <a:ext cx="2357454" cy="1928826"/>
          </a:xfrm>
          <a:prstGeom prst="rect">
            <a:avLst/>
          </a:prstGeom>
          <a:noFill/>
        </p:spPr>
      </p:pic>
      <p:pic>
        <p:nvPicPr>
          <p:cNvPr id="2051" name="Picture 3" descr="C:\Documents and Settings\Администратор\Рабочий стол\Нурманова(3)\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96354" y="336542"/>
            <a:ext cx="2928958" cy="15001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1"/>
          <p:cNvSpPr txBox="1">
            <a:spLocks noChangeArrowheads="1"/>
          </p:cNvSpPr>
          <p:nvPr/>
        </p:nvSpPr>
        <p:spPr bwMode="auto">
          <a:xfrm>
            <a:off x="180112" y="168993"/>
            <a:ext cx="3242393" cy="605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72" tIns="25736" rIns="51472" bIns="25736">
            <a:spAutoFit/>
          </a:bodyPr>
          <a:lstStyle/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«Фаталист»: </a:t>
            </a:r>
            <a:r>
              <a:rPr lang="ru-RU" sz="1200" b="1" i="1" dirty="0">
                <a:latin typeface="Times New Roman" pitchFamily="18" charset="0"/>
                <a:cs typeface="Times New Roman" pitchFamily="18" charset="0"/>
              </a:rPr>
              <a:t>декабрь 1832 года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– Печорин приезжает на две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недели  из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крепости в казачью станицу.</a:t>
            </a:r>
          </a:p>
        </p:txBody>
      </p:sp>
      <p:pic>
        <p:nvPicPr>
          <p:cNvPr id="4" name="Picture 3" descr="Вулич_Константинов,_196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0312" y="676004"/>
            <a:ext cx="2296695" cy="946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96024" y="1622425"/>
            <a:ext cx="3557625" cy="605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72" tIns="25736" rIns="51472" bIns="25736">
            <a:spAutoFit/>
          </a:bodyPr>
          <a:lstStyle/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«Бэла»: </a:t>
            </a:r>
            <a:r>
              <a:rPr lang="ru-RU" sz="1200" b="1" i="1" dirty="0">
                <a:latin typeface="Times New Roman" pitchFamily="18" charset="0"/>
                <a:cs typeface="Times New Roman" pitchFamily="18" charset="0"/>
              </a:rPr>
              <a:t>весна 1833 года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– Печорин похищает дочь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князя;  через 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четыре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месяца 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она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погибает  от 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рук Казбича.</a:t>
            </a:r>
          </a:p>
        </p:txBody>
      </p:sp>
      <p:grpSp>
        <p:nvGrpSpPr>
          <p:cNvPr id="6" name="Group 12"/>
          <p:cNvGrpSpPr>
            <a:grpSpLocks/>
          </p:cNvGrpSpPr>
          <p:nvPr/>
        </p:nvGrpSpPr>
        <p:grpSpPr bwMode="auto">
          <a:xfrm>
            <a:off x="180113" y="2197038"/>
            <a:ext cx="2701994" cy="1577690"/>
            <a:chOff x="2478" y="216"/>
            <a:chExt cx="2970" cy="2680"/>
          </a:xfrm>
        </p:grpSpPr>
        <p:pic>
          <p:nvPicPr>
            <p:cNvPr id="7" name="Picture 4" descr="В_А_Фербер_Бела в крепости_1939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2478" y="216"/>
              <a:ext cx="2970" cy="160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8" name="Text Box 9"/>
            <p:cNvSpPr txBox="1">
              <a:spLocks noChangeArrowheads="1"/>
            </p:cNvSpPr>
            <p:nvPr/>
          </p:nvSpPr>
          <p:spPr bwMode="auto">
            <a:xfrm>
              <a:off x="4014" y="2478"/>
              <a:ext cx="203" cy="4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ru-RU" dirty="0"/>
            </a:p>
          </p:txBody>
        </p:sp>
      </p:grp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2927140" y="2264639"/>
            <a:ext cx="2704509" cy="79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72" tIns="25736" rIns="51472" bIns="25736">
            <a:spAutoFit/>
          </a:bodyPr>
          <a:lstStyle/>
          <a:p>
            <a:pPr algn="just"/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«Максим 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Максимыч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»: </a:t>
            </a:r>
            <a:r>
              <a:rPr lang="ru-RU" sz="1200" b="1" i="1" dirty="0">
                <a:latin typeface="Times New Roman" pitchFamily="18" charset="0"/>
                <a:cs typeface="Times New Roman" pitchFamily="18" charset="0"/>
              </a:rPr>
              <a:t>осень 1837 года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– Печорин отправляется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 Персию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снова оказывается на Кавказе и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встречается с Максимом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Максимычем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0" name="Picture 4" descr="lit04-06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667924" y="151083"/>
            <a:ext cx="1714512" cy="197835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0" y="0"/>
            <a:ext cx="5668188" cy="3122623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0" y="0"/>
            <a:ext cx="5764213" cy="575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1472" tIns="25736" rIns="51472" bIns="25736">
            <a:spAutoFit/>
          </a:bodyPr>
          <a:lstStyle/>
          <a:p>
            <a:pPr algn="ctr"/>
            <a:endParaRPr lang="ru-RU" sz="3400" b="1" dirty="0">
              <a:latin typeface="Monotype Corsiva" pitchFamily="66" charset="0"/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0" y="193665"/>
            <a:ext cx="5764213" cy="421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1472" tIns="25736" rIns="51472" bIns="25736">
            <a:spAutoFit/>
          </a:bodyPr>
          <a:lstStyle/>
          <a:p>
            <a:pPr algn="ctr"/>
            <a:r>
              <a:rPr lang="ru-RU" sz="2400" b="1" dirty="0">
                <a:latin typeface="Monotype Corsiva" pitchFamily="66" charset="0"/>
              </a:rPr>
              <a:t>Отказ </a:t>
            </a:r>
            <a:r>
              <a:rPr lang="ru-RU" sz="2400" b="1" dirty="0" smtClean="0">
                <a:latin typeface="Monotype Corsiva" pitchFamily="66" charset="0"/>
              </a:rPr>
              <a:t> от  хронологии  обусловлен  следующим</a:t>
            </a:r>
            <a:endParaRPr lang="ru-RU" sz="2400" b="1" dirty="0">
              <a:latin typeface="Monotype Corsiva" pitchFamily="66" charset="0"/>
            </a:endParaRP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238900" y="622293"/>
            <a:ext cx="5356321" cy="2267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72" tIns="25736" rIns="51472" bIns="25736">
            <a:spAutoFit/>
          </a:bodyPr>
          <a:lstStyle/>
          <a:p>
            <a:pPr algn="just">
              <a:buFontTx/>
              <a:buChar char="•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выбор наиболее значимых эпизодов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особое внимание психологическим размышлениям,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нежели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описанию событий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необходимость соотнесения героя с другими персонажами,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появляющимися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определенной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последовательности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выбор рассказчика (не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случаен, служит общему замыслу)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композиция подчинена </a:t>
            </a:r>
            <a:r>
              <a:rPr lang="ru-RU" sz="1600" u="sng" dirty="0">
                <a:latin typeface="Times New Roman" pitchFamily="18" charset="0"/>
                <a:cs typeface="Times New Roman" pitchFamily="18" charset="0"/>
              </a:rPr>
              <a:t>авторскому замыслу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всесторонне и глубоко раскрыть образ героя, исследовать историю души.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0" y="2372045"/>
            <a:ext cx="5764213" cy="20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1472" tIns="25736" rIns="51472" bIns="25736">
            <a:spAutoFit/>
          </a:bodyPr>
          <a:lstStyle/>
          <a:p>
            <a:r>
              <a:rPr lang="ru-RU" dirty="0"/>
              <a:t>                                                                                 </a:t>
            </a:r>
            <a:r>
              <a:rPr lang="ru-RU" dirty="0" smtClean="0"/>
              <a:t>  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67462" y="122227"/>
            <a:ext cx="5500726" cy="3000396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567087" y="259607"/>
            <a:ext cx="1588739" cy="4088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72" tIns="25736" rIns="51472" bIns="25736" rtlCol="0" anchor="ctr"/>
          <a:lstStyle/>
          <a:p>
            <a:pPr algn="ctr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Сю́жет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336032" y="259607"/>
            <a:ext cx="1588739" cy="4088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72" tIns="25736" rIns="51472" bIns="25736" rtlCol="0" anchor="ctr"/>
          <a:lstStyle/>
          <a:p>
            <a:pPr algn="ctr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Фа́була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val 7"/>
          <p:cNvSpPr>
            <a:spLocks noChangeArrowheads="1"/>
          </p:cNvSpPr>
          <p:nvPr/>
        </p:nvSpPr>
        <p:spPr bwMode="auto">
          <a:xfrm>
            <a:off x="2882106" y="1550987"/>
            <a:ext cx="2766734" cy="1462830"/>
          </a:xfrm>
          <a:prstGeom prst="ellipse">
            <a:avLst/>
          </a:prstGeom>
          <a:solidFill>
            <a:srgbClr val="FFFF00"/>
          </a:solidFill>
          <a:ln w="9525" algn="ctr">
            <a:noFill/>
            <a:round/>
            <a:headEnd/>
            <a:tailEnd/>
          </a:ln>
          <a:effectLst/>
        </p:spPr>
        <p:txBody>
          <a:bodyPr wrap="none" lIns="51472" tIns="25736" rIns="51472" bIns="25736" anchor="ctr"/>
          <a:lstStyle/>
          <a:p>
            <a:pPr marL="257358" algn="r"/>
            <a:r>
              <a:rPr lang="ru-RU" sz="2400" b="1" dirty="0">
                <a:solidFill>
                  <a:srgbClr val="002060"/>
                </a:solidFill>
              </a:rPr>
              <a:t>История жизни</a:t>
            </a:r>
          </a:p>
        </p:txBody>
      </p:sp>
      <p:sp>
        <p:nvSpPr>
          <p:cNvPr id="6" name="Oval 10"/>
          <p:cNvSpPr>
            <a:spLocks noChangeArrowheads="1"/>
          </p:cNvSpPr>
          <p:nvPr/>
        </p:nvSpPr>
        <p:spPr bwMode="auto">
          <a:xfrm>
            <a:off x="96024" y="1588355"/>
            <a:ext cx="2786082" cy="1462830"/>
          </a:xfrm>
          <a:prstGeom prst="ellipse">
            <a:avLst/>
          </a:prstGeom>
          <a:solidFill>
            <a:srgbClr val="FFFF00"/>
          </a:solidFill>
          <a:ln w="9525" algn="ctr">
            <a:noFill/>
            <a:round/>
            <a:headEnd/>
            <a:tailEnd/>
          </a:ln>
          <a:effectLst/>
        </p:spPr>
        <p:txBody>
          <a:bodyPr wrap="none" lIns="51472" tIns="25736" rIns="51472" bIns="25736" anchor="ctr"/>
          <a:lstStyle/>
          <a:p>
            <a:pPr marL="257358" algn="ctr"/>
            <a:r>
              <a:rPr lang="ru-RU" sz="2800" b="1" dirty="0">
                <a:solidFill>
                  <a:srgbClr val="002060"/>
                </a:solidFill>
              </a:rPr>
              <a:t>История души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1202582" y="770664"/>
            <a:ext cx="317748" cy="7836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72" tIns="25736" rIns="51472" bIns="25736"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4016920" y="770664"/>
            <a:ext cx="317748" cy="7836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72" tIns="25736" rIns="51472" bIns="25736" rtlCol="0" anchor="ctr"/>
          <a:lstStyle/>
          <a:p>
            <a:pPr algn="ctr"/>
            <a:endParaRPr lang="ru-RU"/>
          </a:p>
        </p:txBody>
      </p:sp>
      <p:pic>
        <p:nvPicPr>
          <p:cNvPr id="9" name="Picture 14" descr="show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53412" y="407979"/>
            <a:ext cx="1714513" cy="14287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Прямоугольник 9"/>
          <p:cNvSpPr/>
          <p:nvPr/>
        </p:nvSpPr>
        <p:spPr>
          <a:xfrm>
            <a:off x="167462" y="122227"/>
            <a:ext cx="5500726" cy="3000396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0" y="-81121"/>
            <a:ext cx="5764213" cy="575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1472" tIns="25736" rIns="51472" bIns="25736">
            <a:spAutoFit/>
          </a:bodyPr>
          <a:lstStyle/>
          <a:p>
            <a:pPr algn="ctr"/>
            <a:r>
              <a:rPr lang="ru-RU" sz="3400" b="1" smtClean="0">
                <a:latin typeface="Monotype Corsiva" pitchFamily="66" charset="0"/>
              </a:rPr>
              <a:t>Система   рассказчиков</a:t>
            </a:r>
            <a:endParaRPr lang="ru-RU" sz="3400" b="1" dirty="0">
              <a:latin typeface="Monotype Corsiva" pitchFamily="66" charset="0"/>
            </a:endParaRP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2239164" y="327490"/>
            <a:ext cx="1857388" cy="20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72" tIns="25736" rIns="51472" bIns="25736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ТРИ     ТОЧКИ      ЗРЕНИЯ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7" name="AutoShape 9"/>
          <p:cNvSpPr>
            <a:spLocks noChangeArrowheads="1"/>
          </p:cNvSpPr>
          <p:nvPr/>
        </p:nvSpPr>
        <p:spPr bwMode="auto">
          <a:xfrm>
            <a:off x="2019476" y="651975"/>
            <a:ext cx="1679227" cy="289182"/>
          </a:xfrm>
          <a:prstGeom prst="flowChartAlternateProcess">
            <a:avLst/>
          </a:prstGeom>
          <a:solidFill>
            <a:srgbClr val="FFE4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72" tIns="25736" rIns="51472" bIns="25736" anchor="ctr"/>
          <a:lstStyle/>
          <a:p>
            <a:pPr algn="ctr"/>
            <a:r>
              <a:rPr lang="ru-RU" sz="1100" b="1" dirty="0"/>
              <a:t>Путешествующий</a:t>
            </a:r>
          </a:p>
          <a:p>
            <a:pPr algn="ctr"/>
            <a:r>
              <a:rPr lang="ru-RU" sz="1100" b="1" dirty="0" smtClean="0"/>
              <a:t>офицер</a:t>
            </a:r>
            <a:endParaRPr lang="ru-RU" sz="1100" b="1" dirty="0"/>
          </a:p>
        </p:txBody>
      </p:sp>
      <p:sp>
        <p:nvSpPr>
          <p:cNvPr id="17419" name="AutoShape 11"/>
          <p:cNvSpPr>
            <a:spLocks noChangeArrowheads="1"/>
          </p:cNvSpPr>
          <p:nvPr/>
        </p:nvSpPr>
        <p:spPr bwMode="auto">
          <a:xfrm>
            <a:off x="158116" y="651975"/>
            <a:ext cx="1679227" cy="289182"/>
          </a:xfrm>
          <a:prstGeom prst="flowChartAlternateProcess">
            <a:avLst/>
          </a:prstGeom>
          <a:solidFill>
            <a:srgbClr val="FFE4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72" tIns="25736" rIns="51472" bIns="25736" anchor="ctr"/>
          <a:lstStyle/>
          <a:p>
            <a:pPr algn="ctr"/>
            <a:r>
              <a:rPr lang="ru-RU" sz="1100" b="1" dirty="0"/>
              <a:t>Максим </a:t>
            </a:r>
            <a:r>
              <a:rPr lang="ru-RU" sz="1100" b="1" dirty="0" err="1" smtClean="0"/>
              <a:t>Максимыч</a:t>
            </a:r>
            <a:endParaRPr lang="ru-RU" sz="1100" b="1" dirty="0"/>
          </a:p>
        </p:txBody>
      </p:sp>
      <p:sp>
        <p:nvSpPr>
          <p:cNvPr id="17420" name="AutoShape 12"/>
          <p:cNvSpPr>
            <a:spLocks noChangeArrowheads="1"/>
          </p:cNvSpPr>
          <p:nvPr/>
        </p:nvSpPr>
        <p:spPr bwMode="auto">
          <a:xfrm>
            <a:off x="3925870" y="651975"/>
            <a:ext cx="1679227" cy="289182"/>
          </a:xfrm>
          <a:prstGeom prst="flowChartAlternateProcess">
            <a:avLst/>
          </a:prstGeom>
          <a:solidFill>
            <a:srgbClr val="FFE4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72" tIns="25736" rIns="51472" bIns="25736" anchor="ctr"/>
          <a:lstStyle/>
          <a:p>
            <a:pPr algn="ctr"/>
            <a:r>
              <a:rPr lang="ru-RU" sz="1100" b="1" dirty="0" smtClean="0"/>
              <a:t>Печорин</a:t>
            </a:r>
            <a:endParaRPr lang="ru-RU" sz="1100" b="1" dirty="0"/>
          </a:p>
        </p:txBody>
      </p:sp>
      <p:sp>
        <p:nvSpPr>
          <p:cNvPr id="17421" name="AutoShape 13"/>
          <p:cNvSpPr>
            <a:spLocks noChangeArrowheads="1"/>
          </p:cNvSpPr>
          <p:nvPr/>
        </p:nvSpPr>
        <p:spPr bwMode="auto">
          <a:xfrm>
            <a:off x="167462" y="1077110"/>
            <a:ext cx="1669881" cy="851773"/>
          </a:xfrm>
          <a:prstGeom prst="flowChartAlternateProcess">
            <a:avLst/>
          </a:prstGeom>
          <a:solidFill>
            <a:srgbClr val="FFE4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72" tIns="25736" rIns="51472" bIns="25736" anchor="ctr"/>
          <a:lstStyle/>
          <a:p>
            <a:pPr algn="ctr"/>
            <a:r>
              <a:rPr lang="ru-RU" sz="1100" b="1" dirty="0"/>
              <a:t>Человек чести, </a:t>
            </a:r>
            <a:endParaRPr lang="ru-RU" sz="1100" b="1" dirty="0" smtClean="0"/>
          </a:p>
          <a:p>
            <a:pPr algn="ctr"/>
            <a:r>
              <a:rPr lang="ru-RU" sz="1100" b="1" dirty="0" smtClean="0"/>
              <a:t>воинского </a:t>
            </a:r>
            <a:r>
              <a:rPr lang="ru-RU" sz="1100" b="1" dirty="0"/>
              <a:t>долга, </a:t>
            </a:r>
            <a:endParaRPr lang="ru-RU" sz="1100" b="1" dirty="0" smtClean="0"/>
          </a:p>
          <a:p>
            <a:pPr algn="ctr"/>
            <a:r>
              <a:rPr lang="ru-RU" sz="1100" b="1" dirty="0" smtClean="0"/>
              <a:t>дисциплины</a:t>
            </a:r>
            <a:r>
              <a:rPr lang="ru-RU" sz="1100" b="1" dirty="0"/>
              <a:t>; </a:t>
            </a:r>
            <a:endParaRPr lang="ru-RU" sz="1100" b="1" dirty="0" smtClean="0"/>
          </a:p>
          <a:p>
            <a:pPr algn="ctr"/>
            <a:r>
              <a:rPr lang="ru-RU" sz="1100" b="1" dirty="0" smtClean="0"/>
              <a:t>простодушен</a:t>
            </a:r>
            <a:r>
              <a:rPr lang="ru-RU" sz="1100" b="1" dirty="0"/>
              <a:t>, </a:t>
            </a:r>
          </a:p>
          <a:p>
            <a:pPr algn="ctr"/>
            <a:r>
              <a:rPr lang="ru-RU" sz="1100" b="1" dirty="0"/>
              <a:t>добр, </a:t>
            </a:r>
            <a:r>
              <a:rPr lang="ru-RU" sz="1100" b="1" dirty="0" smtClean="0"/>
              <a:t>искренен.</a:t>
            </a:r>
            <a:endParaRPr lang="ru-RU" sz="1100" b="1" dirty="0"/>
          </a:p>
        </p:txBody>
      </p:sp>
      <p:sp>
        <p:nvSpPr>
          <p:cNvPr id="17423" name="AutoShape 15"/>
          <p:cNvSpPr>
            <a:spLocks noChangeArrowheads="1"/>
          </p:cNvSpPr>
          <p:nvPr/>
        </p:nvSpPr>
        <p:spPr bwMode="auto">
          <a:xfrm>
            <a:off x="1881974" y="1077110"/>
            <a:ext cx="1928826" cy="851773"/>
          </a:xfrm>
          <a:prstGeom prst="flowChartAlternateProcess">
            <a:avLst/>
          </a:prstGeom>
          <a:solidFill>
            <a:srgbClr val="FFE4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72" tIns="25736" rIns="51472" bIns="25736" anchor="ctr"/>
          <a:lstStyle/>
          <a:p>
            <a:pPr algn="ctr"/>
            <a:r>
              <a:rPr lang="ru-RU" sz="1100" b="1" dirty="0"/>
              <a:t>Образованный </a:t>
            </a:r>
            <a:r>
              <a:rPr lang="ru-RU" sz="1100" b="1" dirty="0" smtClean="0"/>
              <a:t>офицер</a:t>
            </a:r>
            <a:r>
              <a:rPr lang="ru-RU" sz="1100" b="1" dirty="0"/>
              <a:t>, </a:t>
            </a:r>
            <a:endParaRPr lang="ru-RU" sz="1100" b="1" dirty="0" smtClean="0"/>
          </a:p>
          <a:p>
            <a:pPr algn="ctr"/>
            <a:r>
              <a:rPr lang="ru-RU" sz="1100" b="1" dirty="0" smtClean="0"/>
              <a:t>кое-что </a:t>
            </a:r>
            <a:r>
              <a:rPr lang="ru-RU" sz="1100" b="1" dirty="0"/>
              <a:t>знает о </a:t>
            </a:r>
          </a:p>
          <a:p>
            <a:pPr algn="ctr"/>
            <a:r>
              <a:rPr lang="ru-RU" sz="1100" b="1" dirty="0"/>
              <a:t>Печорине, о его </a:t>
            </a:r>
            <a:r>
              <a:rPr lang="ru-RU" sz="1100" b="1" dirty="0" smtClean="0"/>
              <a:t>странном </a:t>
            </a:r>
          </a:p>
          <a:p>
            <a:pPr algn="ctr"/>
            <a:r>
              <a:rPr lang="ru-RU" sz="1100" b="1" dirty="0" smtClean="0"/>
              <a:t>и противоречивом </a:t>
            </a:r>
            <a:r>
              <a:rPr lang="ru-RU" sz="1100" b="1" dirty="0"/>
              <a:t>характере. </a:t>
            </a:r>
            <a:endParaRPr lang="ru-RU" sz="1100" b="1" dirty="0" smtClean="0"/>
          </a:p>
          <a:p>
            <a:pPr algn="ctr"/>
            <a:r>
              <a:rPr lang="ru-RU" sz="1100" b="1" dirty="0" smtClean="0"/>
              <a:t>Объективная </a:t>
            </a:r>
            <a:r>
              <a:rPr lang="ru-RU" sz="1100" b="1" dirty="0"/>
              <a:t>оценка.</a:t>
            </a:r>
          </a:p>
        </p:txBody>
      </p:sp>
      <p:sp>
        <p:nvSpPr>
          <p:cNvPr id="17424" name="AutoShape 16"/>
          <p:cNvSpPr>
            <a:spLocks noChangeArrowheads="1"/>
          </p:cNvSpPr>
          <p:nvPr/>
        </p:nvSpPr>
        <p:spPr bwMode="auto">
          <a:xfrm>
            <a:off x="3925870" y="1077110"/>
            <a:ext cx="1679227" cy="851773"/>
          </a:xfrm>
          <a:prstGeom prst="flowChartAlternateProcess">
            <a:avLst/>
          </a:prstGeom>
          <a:solidFill>
            <a:srgbClr val="FFE4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72" tIns="25736" rIns="51472" bIns="25736" anchor="ctr"/>
          <a:lstStyle/>
          <a:p>
            <a:pPr algn="ctr"/>
            <a:r>
              <a:rPr lang="ru-RU" sz="1100" b="1" dirty="0"/>
              <a:t>Человек, </a:t>
            </a:r>
            <a:r>
              <a:rPr lang="ru-RU" sz="1100" b="1" dirty="0" err="1"/>
              <a:t>размышля</a:t>
            </a:r>
            <a:r>
              <a:rPr lang="ru-RU" sz="1100" b="1" dirty="0"/>
              <a:t>-</a:t>
            </a:r>
          </a:p>
          <a:p>
            <a:pPr algn="ctr"/>
            <a:r>
              <a:rPr lang="ru-RU" sz="1100" b="1" dirty="0"/>
              <a:t> </a:t>
            </a:r>
            <a:r>
              <a:rPr lang="ru-RU" sz="1100" b="1" dirty="0" err="1"/>
              <a:t>ющий</a:t>
            </a:r>
            <a:r>
              <a:rPr lang="ru-RU" sz="1100" b="1" dirty="0"/>
              <a:t> о смысле жизни, </a:t>
            </a:r>
          </a:p>
          <a:p>
            <a:pPr algn="ctr"/>
            <a:r>
              <a:rPr lang="ru-RU" sz="1100" b="1" dirty="0"/>
              <a:t>о собственном </a:t>
            </a:r>
            <a:r>
              <a:rPr lang="ru-RU" sz="1100" b="1" dirty="0" err="1"/>
              <a:t>назна</a:t>
            </a:r>
            <a:r>
              <a:rPr lang="ru-RU" sz="1100" b="1" dirty="0"/>
              <a:t>-</a:t>
            </a:r>
          </a:p>
          <a:p>
            <a:pPr algn="ctr"/>
            <a:r>
              <a:rPr lang="ru-RU" sz="1100" b="1" dirty="0" err="1"/>
              <a:t>чении</a:t>
            </a:r>
            <a:r>
              <a:rPr lang="ru-RU" sz="1100" b="1" dirty="0"/>
              <a:t>. Сам себя судит</a:t>
            </a:r>
          </a:p>
          <a:p>
            <a:pPr algn="ctr"/>
            <a:r>
              <a:rPr lang="ru-RU" sz="1100" b="1" dirty="0" smtClean="0"/>
              <a:t>и  </a:t>
            </a:r>
            <a:r>
              <a:rPr lang="ru-RU" sz="1100" b="1" dirty="0" smtClean="0"/>
              <a:t>казнит.</a:t>
            </a:r>
            <a:endParaRPr lang="ru-RU" sz="1100" b="1" dirty="0"/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1739098" y="1908177"/>
            <a:ext cx="2643206" cy="20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72" tIns="25736" rIns="51472" bIns="25736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КАКИМ ПРЕДСТАВЛЕН ГЕРОЙ</a:t>
            </a:r>
          </a:p>
        </p:txBody>
      </p:sp>
      <p:sp>
        <p:nvSpPr>
          <p:cNvPr id="17426" name="AutoShape 18"/>
          <p:cNvSpPr>
            <a:spLocks noChangeArrowheads="1"/>
          </p:cNvSpPr>
          <p:nvPr/>
        </p:nvSpPr>
        <p:spPr bwMode="auto">
          <a:xfrm>
            <a:off x="158116" y="2133189"/>
            <a:ext cx="1679227" cy="989434"/>
          </a:xfrm>
          <a:prstGeom prst="flowChartAlternateProcess">
            <a:avLst/>
          </a:prstGeom>
          <a:solidFill>
            <a:srgbClr val="FFE4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72" tIns="25736" rIns="51472" bIns="25736" anchor="ctr"/>
          <a:lstStyle/>
          <a:p>
            <a:pPr algn="ctr"/>
            <a:r>
              <a:rPr lang="ru-RU" sz="1100" b="1" dirty="0"/>
              <a:t>Печорин – таинствен-</a:t>
            </a:r>
          </a:p>
          <a:p>
            <a:pPr algn="ctr"/>
            <a:r>
              <a:rPr lang="ru-RU" sz="1100" b="1" dirty="0" err="1"/>
              <a:t>ный</a:t>
            </a:r>
            <a:r>
              <a:rPr lang="ru-RU" sz="1100" b="1" dirty="0"/>
              <a:t> и загадочный </a:t>
            </a:r>
            <a:r>
              <a:rPr lang="ru-RU" sz="1100" b="1" dirty="0" err="1"/>
              <a:t>че</a:t>
            </a:r>
            <a:r>
              <a:rPr lang="ru-RU" sz="1100" b="1" dirty="0"/>
              <a:t>-</a:t>
            </a:r>
          </a:p>
          <a:p>
            <a:pPr algn="ctr"/>
            <a:r>
              <a:rPr lang="ru-RU" sz="1100" b="1" dirty="0" err="1"/>
              <a:t>ловек</a:t>
            </a:r>
            <a:r>
              <a:rPr lang="ru-RU" sz="1100" b="1" dirty="0"/>
              <a:t>, его нельзя по-</a:t>
            </a:r>
          </a:p>
          <a:p>
            <a:pPr algn="ctr"/>
            <a:r>
              <a:rPr lang="ru-RU" sz="1100" b="1" dirty="0" err="1"/>
              <a:t>нять</a:t>
            </a:r>
            <a:r>
              <a:rPr lang="ru-RU" sz="1100" b="1" dirty="0"/>
              <a:t>, а его поступки</a:t>
            </a:r>
          </a:p>
          <a:p>
            <a:pPr algn="ctr"/>
            <a:r>
              <a:rPr lang="ru-RU" sz="1100" b="1" dirty="0"/>
              <a:t>нельзя </a:t>
            </a:r>
            <a:r>
              <a:rPr lang="ru-RU" sz="1100" b="1" dirty="0" smtClean="0"/>
              <a:t>объяснить.</a:t>
            </a:r>
            <a:endParaRPr lang="ru-RU" sz="1100" b="1" dirty="0"/>
          </a:p>
        </p:txBody>
      </p:sp>
      <p:sp>
        <p:nvSpPr>
          <p:cNvPr id="17427" name="AutoShape 19"/>
          <p:cNvSpPr>
            <a:spLocks noChangeArrowheads="1"/>
          </p:cNvSpPr>
          <p:nvPr/>
        </p:nvSpPr>
        <p:spPr bwMode="auto">
          <a:xfrm>
            <a:off x="1953412" y="2133189"/>
            <a:ext cx="1785950" cy="989434"/>
          </a:xfrm>
          <a:prstGeom prst="flowChartAlternateProcess">
            <a:avLst/>
          </a:prstGeom>
          <a:solidFill>
            <a:srgbClr val="FFE4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72" tIns="25736" rIns="51472" bIns="25736" anchor="ctr"/>
          <a:lstStyle/>
          <a:p>
            <a:pPr algn="ctr"/>
            <a:endParaRPr lang="ru-RU" sz="1100" b="1" dirty="0"/>
          </a:p>
          <a:p>
            <a:pPr algn="ctr"/>
            <a:r>
              <a:rPr lang="ru-RU" sz="1100" b="1" dirty="0"/>
              <a:t>Психологический </a:t>
            </a:r>
          </a:p>
          <a:p>
            <a:pPr algn="ctr"/>
            <a:r>
              <a:rPr lang="ru-RU" sz="1100" b="1" dirty="0" smtClean="0"/>
              <a:t>портрет </a:t>
            </a:r>
            <a:r>
              <a:rPr lang="ru-RU" sz="1100" b="1" dirty="0"/>
              <a:t>героя. </a:t>
            </a:r>
            <a:endParaRPr lang="ru-RU" sz="1100" b="1" dirty="0" smtClean="0"/>
          </a:p>
          <a:p>
            <a:pPr algn="ctr"/>
            <a:r>
              <a:rPr lang="ru-RU" sz="1100" b="1" dirty="0" smtClean="0"/>
              <a:t>Попытка </a:t>
            </a:r>
            <a:r>
              <a:rPr lang="ru-RU" sz="1100" b="1" dirty="0"/>
              <a:t>дать </a:t>
            </a:r>
            <a:endParaRPr lang="ru-RU" sz="1100" b="1" dirty="0" smtClean="0"/>
          </a:p>
          <a:p>
            <a:pPr algn="ctr"/>
            <a:r>
              <a:rPr lang="ru-RU" sz="1100" b="1" dirty="0" smtClean="0"/>
              <a:t>объяснение некоторым </a:t>
            </a:r>
          </a:p>
          <a:p>
            <a:pPr algn="ctr"/>
            <a:r>
              <a:rPr lang="ru-RU" sz="1100" b="1" dirty="0" smtClean="0"/>
              <a:t>поступкам. Конкретный </a:t>
            </a:r>
          </a:p>
          <a:p>
            <a:pPr algn="ctr"/>
            <a:r>
              <a:rPr lang="ru-RU" sz="1100" b="1" dirty="0" smtClean="0"/>
              <a:t>и реалистичный </a:t>
            </a:r>
            <a:r>
              <a:rPr lang="ru-RU" sz="1100" b="1" dirty="0"/>
              <a:t>образ.</a:t>
            </a:r>
          </a:p>
          <a:p>
            <a:pPr algn="ctr"/>
            <a:endParaRPr lang="ru-RU" sz="1100" b="1" dirty="0"/>
          </a:p>
        </p:txBody>
      </p:sp>
      <p:sp>
        <p:nvSpPr>
          <p:cNvPr id="17428" name="AutoShape 20"/>
          <p:cNvSpPr>
            <a:spLocks noChangeArrowheads="1"/>
          </p:cNvSpPr>
          <p:nvPr/>
        </p:nvSpPr>
        <p:spPr bwMode="auto">
          <a:xfrm>
            <a:off x="3925870" y="2133189"/>
            <a:ext cx="1679227" cy="917996"/>
          </a:xfrm>
          <a:prstGeom prst="flowChartAlternateProcess">
            <a:avLst/>
          </a:prstGeom>
          <a:solidFill>
            <a:srgbClr val="FFE4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72" tIns="25736" rIns="51472" bIns="25736" anchor="ctr"/>
          <a:lstStyle/>
          <a:p>
            <a:pPr algn="ctr"/>
            <a:r>
              <a:rPr lang="ru-RU" sz="1100" b="1" dirty="0"/>
              <a:t>Трагическая исповедь</a:t>
            </a:r>
          </a:p>
          <a:p>
            <a:pPr algn="ctr"/>
            <a:r>
              <a:rPr lang="ru-RU" sz="1100" b="1" dirty="0"/>
              <a:t>героя. Искренен перед</a:t>
            </a:r>
          </a:p>
          <a:p>
            <a:pPr algn="ctr"/>
            <a:r>
              <a:rPr lang="ru-RU" sz="1100" b="1" dirty="0"/>
              <a:t>читателем и самим</a:t>
            </a:r>
          </a:p>
          <a:p>
            <a:pPr algn="ctr"/>
            <a:r>
              <a:rPr lang="ru-RU" sz="1100" b="1" dirty="0"/>
              <a:t>собой.</a:t>
            </a:r>
          </a:p>
        </p:txBody>
      </p:sp>
      <p:sp>
        <p:nvSpPr>
          <p:cNvPr id="17429" name="Line 21"/>
          <p:cNvSpPr>
            <a:spLocks noChangeShapeType="1"/>
          </p:cNvSpPr>
          <p:nvPr/>
        </p:nvSpPr>
        <p:spPr bwMode="auto">
          <a:xfrm flipH="1">
            <a:off x="1338979" y="497995"/>
            <a:ext cx="1179863" cy="1359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51472" tIns="25736" rIns="51472" bIns="25736"/>
          <a:lstStyle/>
          <a:p>
            <a:endParaRPr lang="ru-RU"/>
          </a:p>
        </p:txBody>
      </p:sp>
      <p:sp>
        <p:nvSpPr>
          <p:cNvPr id="17430" name="Line 22"/>
          <p:cNvSpPr>
            <a:spLocks noChangeShapeType="1"/>
          </p:cNvSpPr>
          <p:nvPr/>
        </p:nvSpPr>
        <p:spPr bwMode="auto">
          <a:xfrm>
            <a:off x="2882107" y="497995"/>
            <a:ext cx="0" cy="1359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51472" tIns="25736" rIns="51472" bIns="25736"/>
          <a:lstStyle/>
          <a:p>
            <a:endParaRPr lang="ru-RU"/>
          </a:p>
        </p:txBody>
      </p:sp>
      <p:sp>
        <p:nvSpPr>
          <p:cNvPr id="17431" name="Line 23"/>
          <p:cNvSpPr>
            <a:spLocks noChangeShapeType="1"/>
          </p:cNvSpPr>
          <p:nvPr/>
        </p:nvSpPr>
        <p:spPr bwMode="auto">
          <a:xfrm>
            <a:off x="3245372" y="497995"/>
            <a:ext cx="1497094" cy="1359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51472" tIns="25736" rIns="51472" bIns="25736"/>
          <a:lstStyle/>
          <a:p>
            <a:endParaRPr lang="ru-RU"/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975714" y="941157"/>
            <a:ext cx="3812787" cy="135953"/>
            <a:chOff x="975" y="1525"/>
            <a:chExt cx="3810" cy="181"/>
          </a:xfrm>
        </p:grpSpPr>
        <p:sp>
          <p:nvSpPr>
            <p:cNvPr id="19481" name="Line 25"/>
            <p:cNvSpPr>
              <a:spLocks noChangeShapeType="1"/>
            </p:cNvSpPr>
            <p:nvPr/>
          </p:nvSpPr>
          <p:spPr bwMode="auto">
            <a:xfrm>
              <a:off x="975" y="1525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82" name="Line 26"/>
            <p:cNvSpPr>
              <a:spLocks noChangeShapeType="1"/>
            </p:cNvSpPr>
            <p:nvPr/>
          </p:nvSpPr>
          <p:spPr bwMode="auto">
            <a:xfrm>
              <a:off x="2880" y="1525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83" name="Line 27"/>
            <p:cNvSpPr>
              <a:spLocks noChangeShapeType="1"/>
            </p:cNvSpPr>
            <p:nvPr/>
          </p:nvSpPr>
          <p:spPr bwMode="auto">
            <a:xfrm>
              <a:off x="4785" y="1525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975714" y="1928883"/>
            <a:ext cx="3812787" cy="205057"/>
            <a:chOff x="975" y="2840"/>
            <a:chExt cx="3810" cy="273"/>
          </a:xfrm>
        </p:grpSpPr>
        <p:sp>
          <p:nvSpPr>
            <p:cNvPr id="19478" name="Line 28"/>
            <p:cNvSpPr>
              <a:spLocks noChangeShapeType="1"/>
            </p:cNvSpPr>
            <p:nvPr/>
          </p:nvSpPr>
          <p:spPr bwMode="auto">
            <a:xfrm>
              <a:off x="975" y="2840"/>
              <a:ext cx="0" cy="2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79" name="Line 29"/>
            <p:cNvSpPr>
              <a:spLocks noChangeShapeType="1"/>
            </p:cNvSpPr>
            <p:nvPr/>
          </p:nvSpPr>
          <p:spPr bwMode="auto">
            <a:xfrm>
              <a:off x="2835" y="2840"/>
              <a:ext cx="0" cy="2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80" name="Line 30"/>
            <p:cNvSpPr>
              <a:spLocks noChangeShapeType="1"/>
            </p:cNvSpPr>
            <p:nvPr/>
          </p:nvSpPr>
          <p:spPr bwMode="auto">
            <a:xfrm>
              <a:off x="4785" y="2840"/>
              <a:ext cx="0" cy="2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6" name="Прямоугольник 25"/>
          <p:cNvSpPr/>
          <p:nvPr/>
        </p:nvSpPr>
        <p:spPr>
          <a:xfrm>
            <a:off x="-1" y="0"/>
            <a:ext cx="5764213" cy="3244850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211" y="129945"/>
            <a:ext cx="5187792" cy="265944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Отклики на роман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1797" y="2152671"/>
            <a:ext cx="2882107" cy="821416"/>
          </a:xfrm>
          <a:prstGeom prst="rect">
            <a:avLst/>
          </a:prstGeom>
        </p:spPr>
        <p:txBody>
          <a:bodyPr lIns="51472" tIns="25736" rIns="51472" bIns="25736">
            <a:spAutoFit/>
          </a:bodyPr>
          <a:lstStyle/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flipH="1">
            <a:off x="167459" y="1"/>
            <a:ext cx="1597363" cy="16938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1881974" y="479417"/>
            <a:ext cx="3500462" cy="298196"/>
          </a:xfrm>
          <a:prstGeom prst="rect">
            <a:avLst/>
          </a:prstGeom>
        </p:spPr>
        <p:txBody>
          <a:bodyPr wrap="square" lIns="51472" tIns="25736" rIns="51472" bIns="25736">
            <a:spAutoFit/>
          </a:bodyPr>
          <a:lstStyle/>
          <a:p>
            <a:r>
              <a:rPr lang="ru-RU" sz="1600" b="1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Николай </a:t>
            </a:r>
            <a:r>
              <a:rPr lang="en-US" sz="1600" b="1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– «отвратительный» роман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10536" y="836607"/>
            <a:ext cx="3631404" cy="1775523"/>
          </a:xfrm>
          <a:prstGeom prst="rect">
            <a:avLst/>
          </a:prstGeom>
        </p:spPr>
        <p:txBody>
          <a:bodyPr wrap="square" lIns="51472" tIns="25736" rIns="51472" bIns="25736">
            <a:spAutoFit/>
          </a:bodyPr>
          <a:lstStyle/>
          <a:p>
            <a:pPr lvl="0" algn="just"/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Охранительная критика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– нет ничего русского, «порочный» герой списан автором у западноевропейских романистов.</a:t>
            </a:r>
          </a:p>
          <a:p>
            <a:pPr lvl="0" algn="just"/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Консервативная критика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– клевета на русскую действительность, «весь роман – эпиграмма».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167462" y="1550987"/>
            <a:ext cx="1489046" cy="15669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Прямоугольник 11"/>
          <p:cNvSpPr/>
          <p:nvPr/>
        </p:nvSpPr>
        <p:spPr>
          <a:xfrm>
            <a:off x="1810536" y="2551119"/>
            <a:ext cx="3496618" cy="544417"/>
          </a:xfrm>
          <a:prstGeom prst="rect">
            <a:avLst/>
          </a:prstGeom>
        </p:spPr>
        <p:txBody>
          <a:bodyPr wrap="square" lIns="51472" tIns="25736" rIns="51472" bIns="25736">
            <a:spAutoFit/>
          </a:bodyPr>
          <a:lstStyle/>
          <a:p>
            <a:pPr lvl="0" algn="just"/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А. Герцен: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«Печорин – «младший брат Онегина».</a:t>
            </a: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-1" y="122227"/>
            <a:ext cx="5764213" cy="3122623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38900" y="1122359"/>
            <a:ext cx="1731785" cy="18573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1881974" y="1408111"/>
            <a:ext cx="3571899" cy="1529302"/>
          </a:xfrm>
          <a:prstGeom prst="rect">
            <a:avLst/>
          </a:prstGeom>
        </p:spPr>
        <p:txBody>
          <a:bodyPr wrap="square" lIns="51472" tIns="25736" rIns="51472" bIns="25736">
            <a:spAutoFit/>
          </a:bodyPr>
          <a:lstStyle/>
          <a:p>
            <a:pPr algn="just"/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В.Г. Белинский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«…богатство содержания», «глубокое знание человеческого сердца и современного общества». Печорина — «человека с сильной волей, отважного, </a:t>
            </a:r>
            <a:r>
              <a:rPr lang="ru-RU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напра-шивающегося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 бури и тревоги».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025114" y="122227"/>
            <a:ext cx="1625699" cy="14287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381776" y="193665"/>
            <a:ext cx="3676796" cy="1036860"/>
          </a:xfrm>
          <a:prstGeom prst="rect">
            <a:avLst/>
          </a:prstGeom>
        </p:spPr>
        <p:txBody>
          <a:bodyPr wrap="square" lIns="51472" tIns="25736" rIns="51472" bIns="25736">
            <a:spAutoFit/>
          </a:bodyPr>
          <a:lstStyle/>
          <a:p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В. Кюхельбекер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«…все-таки жаль, что Лермонтов истратил свой талант на изображение такого существа, как его гадкий Печорин».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7462" y="122227"/>
            <a:ext cx="5500726" cy="3000396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7462" y="122227"/>
            <a:ext cx="5500726" cy="3000396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4" name="Picture 2" descr="C:\Documents and Settings\Администратор\Рабочий стол\Нурманова(3)\990f757fe24d2e5e8e5f6324c77b3ec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8900" y="193666"/>
            <a:ext cx="5286412" cy="27860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24652" y="122227"/>
            <a:ext cx="4766217" cy="2760408"/>
          </a:xfrm>
          <a:prstGeom prst="rect">
            <a:avLst/>
          </a:prstGeom>
        </p:spPr>
        <p:txBody>
          <a:bodyPr wrap="square" lIns="51472" tIns="25736" rIns="51472" bIns="25736">
            <a:spAutoFit/>
          </a:bodyPr>
          <a:lstStyle/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«Герой нашего времени»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– первый в русской литературе психологический роман. Важны не события, а история души. Это противоречивый портрет целого поколения.  Автор показывает три любовных сюжета, связанных с героем. Во всех Печорин выглядит как чудовище. Для героя любовные события заканчиваются разочарованием, для девушек катастрофой. Но все равно читатель находит в них особый смысл. Лермонтов учит сложностям жизни, а не расшифровке простых формул.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7462" y="122227"/>
            <a:ext cx="5500726" cy="3000396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67793" y="484442"/>
            <a:ext cx="3096420" cy="2760408"/>
          </a:xfrm>
          <a:prstGeom prst="rect">
            <a:avLst/>
          </a:prstGeom>
        </p:spPr>
        <p:txBody>
          <a:bodyPr wrap="square" lIns="51472" tIns="25736" rIns="51472" bIns="25736">
            <a:spAutoFit/>
          </a:bodyPr>
          <a:lstStyle/>
          <a:p>
            <a:r>
              <a:rPr lang="ru-RU" sz="2000" b="1" dirty="0" smtClean="0">
                <a:latin typeface="Gabriola" pitchFamily="82" charset="0"/>
              </a:rPr>
              <a:t>«Герой нашего времени» отнюдь не есть собрание нескольких     повестей </a:t>
            </a:r>
          </a:p>
          <a:p>
            <a:r>
              <a:rPr lang="ru-RU" sz="2000" b="1" dirty="0" smtClean="0">
                <a:latin typeface="Gabriola" pitchFamily="82" charset="0"/>
              </a:rPr>
              <a:t>и рассказов –   это  роман, </a:t>
            </a:r>
          </a:p>
          <a:p>
            <a:r>
              <a:rPr lang="ru-RU" sz="2000" b="1" dirty="0" smtClean="0">
                <a:latin typeface="Gabriola" pitchFamily="82" charset="0"/>
              </a:rPr>
              <a:t>в   котором   один    герой </a:t>
            </a:r>
          </a:p>
          <a:p>
            <a:r>
              <a:rPr lang="ru-RU" sz="2000" b="1" dirty="0" smtClean="0">
                <a:latin typeface="Gabriola" pitchFamily="82" charset="0"/>
              </a:rPr>
              <a:t>и  одна   основная  идея, </a:t>
            </a:r>
            <a:r>
              <a:rPr lang="ru-RU" sz="2000" b="1" dirty="0" err="1" smtClean="0">
                <a:latin typeface="Gabriola" pitchFamily="82" charset="0"/>
              </a:rPr>
              <a:t>художнически</a:t>
            </a:r>
            <a:r>
              <a:rPr lang="ru-RU" sz="2000" b="1" dirty="0" smtClean="0">
                <a:latin typeface="Gabriola" pitchFamily="82" charset="0"/>
              </a:rPr>
              <a:t>   развитая».  </a:t>
            </a:r>
          </a:p>
          <a:p>
            <a:r>
              <a:rPr lang="ru-RU" sz="2000" b="1" dirty="0" smtClean="0">
                <a:latin typeface="Gabriola" pitchFamily="82" charset="0"/>
              </a:rPr>
              <a:t>                          </a:t>
            </a:r>
            <a:r>
              <a:rPr lang="ru-RU" sz="2000" b="1" dirty="0" smtClean="0"/>
              <a:t> В. Г. Белинский.</a:t>
            </a:r>
            <a:endParaRPr lang="ru-RU" sz="2000" b="1" dirty="0" smtClean="0">
              <a:latin typeface="Gabriola" pitchFamily="82" charset="0"/>
            </a:endParaRPr>
          </a:p>
          <a:p>
            <a:pPr algn="just"/>
            <a:endParaRPr lang="ru-RU" sz="1600" b="1" dirty="0" smtClean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flipH="1">
            <a:off x="453214" y="193665"/>
            <a:ext cx="1936429" cy="17576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1836739"/>
            <a:ext cx="1441053" cy="140811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4" descr="lit04-13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310470" y="1908177"/>
            <a:ext cx="1257025" cy="12265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167462" y="122227"/>
            <a:ext cx="5500726" cy="3000396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09" y="135192"/>
            <a:ext cx="5596004" cy="293663"/>
          </a:xfrm>
          <a:prstGeom prst="rect">
            <a:avLst/>
          </a:prstGeom>
        </p:spPr>
        <p:txBody>
          <a:bodyPr vert="horz" wrap="square" lIns="0" tIns="16503" rIns="0" bIns="0" rtlCol="0">
            <a:spAutoFit/>
          </a:bodyPr>
          <a:lstStyle/>
          <a:p>
            <a:pPr marL="12695">
              <a:spcBef>
                <a:spcPts val="130"/>
              </a:spcBef>
            </a:pPr>
            <a:r>
              <a:rPr lang="ru-RU" sz="1800" spc="15" dirty="0" smtClean="0">
                <a:latin typeface="Times New Roman" pitchFamily="18" charset="0"/>
                <a:cs typeface="Times New Roman" pitchFamily="18" charset="0"/>
              </a:rPr>
              <a:t>     Задания для самостоятельного выполнения</a:t>
            </a:r>
            <a:endParaRPr sz="1800" spc="5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11048" y="680283"/>
            <a:ext cx="1110842" cy="370638"/>
          </a:xfrm>
          <a:custGeom>
            <a:avLst/>
            <a:gdLst/>
            <a:ahLst/>
            <a:cxnLst/>
            <a:rect l="l" t="t" r="r" b="b"/>
            <a:pathLst>
              <a:path w="1094105" h="400050">
                <a:moveTo>
                  <a:pt x="1094026" y="0"/>
                </a:moveTo>
                <a:lnTo>
                  <a:pt x="279684" y="0"/>
                </a:lnTo>
                <a:lnTo>
                  <a:pt x="234473" y="3677"/>
                </a:lnTo>
                <a:lnTo>
                  <a:pt x="191527" y="14319"/>
                </a:lnTo>
                <a:lnTo>
                  <a:pt x="151434" y="31338"/>
                </a:lnTo>
                <a:lnTo>
                  <a:pt x="114782" y="54147"/>
                </a:lnTo>
                <a:lnTo>
                  <a:pt x="82156" y="82157"/>
                </a:lnTo>
                <a:lnTo>
                  <a:pt x="54146" y="114783"/>
                </a:lnTo>
                <a:lnTo>
                  <a:pt x="31338" y="151435"/>
                </a:lnTo>
                <a:lnTo>
                  <a:pt x="14319" y="191528"/>
                </a:lnTo>
                <a:lnTo>
                  <a:pt x="3677" y="234473"/>
                </a:lnTo>
                <a:lnTo>
                  <a:pt x="0" y="279684"/>
                </a:lnTo>
                <a:lnTo>
                  <a:pt x="0" y="399604"/>
                </a:lnTo>
                <a:lnTo>
                  <a:pt x="814341" y="399604"/>
                </a:lnTo>
                <a:lnTo>
                  <a:pt x="859553" y="395926"/>
                </a:lnTo>
                <a:lnTo>
                  <a:pt x="902499" y="385284"/>
                </a:lnTo>
                <a:lnTo>
                  <a:pt x="942592" y="368265"/>
                </a:lnTo>
                <a:lnTo>
                  <a:pt x="979244" y="345456"/>
                </a:lnTo>
                <a:lnTo>
                  <a:pt x="1011869" y="317446"/>
                </a:lnTo>
                <a:lnTo>
                  <a:pt x="1039880" y="284821"/>
                </a:lnTo>
                <a:lnTo>
                  <a:pt x="1062688" y="248168"/>
                </a:lnTo>
                <a:lnTo>
                  <a:pt x="1079706" y="208075"/>
                </a:lnTo>
                <a:lnTo>
                  <a:pt x="1090348" y="165130"/>
                </a:lnTo>
                <a:lnTo>
                  <a:pt x="1094026" y="119919"/>
                </a:lnTo>
                <a:lnTo>
                  <a:pt x="1094026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739413" y="765169"/>
            <a:ext cx="3751817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96577" y="2765433"/>
            <a:ext cx="1285529" cy="310515"/>
          </a:xfrm>
          <a:custGeom>
            <a:avLst/>
            <a:gdLst/>
            <a:ahLst/>
            <a:cxnLst/>
            <a:rect l="l" t="t" r="r" b="b"/>
            <a:pathLst>
              <a:path w="2465704" h="310514">
                <a:moveTo>
                  <a:pt x="2465654" y="0"/>
                </a:moveTo>
                <a:lnTo>
                  <a:pt x="217180" y="0"/>
                </a:lnTo>
                <a:lnTo>
                  <a:pt x="167538" y="5762"/>
                </a:lnTo>
                <a:lnTo>
                  <a:pt x="121885" y="22161"/>
                </a:lnTo>
                <a:lnTo>
                  <a:pt x="81552" y="47868"/>
                </a:lnTo>
                <a:lnTo>
                  <a:pt x="47867" y="81553"/>
                </a:lnTo>
                <a:lnTo>
                  <a:pt x="22160" y="121886"/>
                </a:lnTo>
                <a:lnTo>
                  <a:pt x="5761" y="167537"/>
                </a:lnTo>
                <a:lnTo>
                  <a:pt x="0" y="217177"/>
                </a:lnTo>
                <a:lnTo>
                  <a:pt x="0" y="310299"/>
                </a:lnTo>
                <a:lnTo>
                  <a:pt x="2248472" y="310299"/>
                </a:lnTo>
                <a:lnTo>
                  <a:pt x="2298115" y="304537"/>
                </a:lnTo>
                <a:lnTo>
                  <a:pt x="2343767" y="288137"/>
                </a:lnTo>
                <a:lnTo>
                  <a:pt x="2384101" y="262430"/>
                </a:lnTo>
                <a:lnTo>
                  <a:pt x="2417786" y="228745"/>
                </a:lnTo>
                <a:lnTo>
                  <a:pt x="2443493" y="188412"/>
                </a:lnTo>
                <a:lnTo>
                  <a:pt x="2459892" y="142761"/>
                </a:lnTo>
                <a:lnTo>
                  <a:pt x="2465654" y="93121"/>
                </a:lnTo>
                <a:lnTo>
                  <a:pt x="2465654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739413" y="2622557"/>
            <a:ext cx="3751817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13"/>
          <p:cNvGrpSpPr/>
          <p:nvPr/>
        </p:nvGrpSpPr>
        <p:grpSpPr>
          <a:xfrm>
            <a:off x="377141" y="1199601"/>
            <a:ext cx="906530" cy="1353820"/>
            <a:chOff x="377244" y="1199601"/>
            <a:chExt cx="906780" cy="1353820"/>
          </a:xfrm>
        </p:grpSpPr>
        <p:sp>
          <p:nvSpPr>
            <p:cNvPr id="14" name="object 14"/>
            <p:cNvSpPr/>
            <p:nvPr/>
          </p:nvSpPr>
          <p:spPr>
            <a:xfrm>
              <a:off x="377240" y="1303972"/>
              <a:ext cx="906780" cy="1249680"/>
            </a:xfrm>
            <a:custGeom>
              <a:avLst/>
              <a:gdLst/>
              <a:ahLst/>
              <a:cxnLst/>
              <a:rect l="l" t="t" r="r" b="b"/>
              <a:pathLst>
                <a:path w="906780" h="1249680">
                  <a:moveTo>
                    <a:pt x="176110" y="102743"/>
                  </a:moveTo>
                  <a:lnTo>
                    <a:pt x="127190" y="102743"/>
                  </a:lnTo>
                  <a:lnTo>
                    <a:pt x="127190" y="937691"/>
                  </a:lnTo>
                  <a:lnTo>
                    <a:pt x="176110" y="937691"/>
                  </a:lnTo>
                  <a:lnTo>
                    <a:pt x="176110" y="102743"/>
                  </a:lnTo>
                  <a:close/>
                </a:path>
                <a:path w="906780" h="1249680">
                  <a:moveTo>
                    <a:pt x="699592" y="417474"/>
                  </a:moveTo>
                  <a:lnTo>
                    <a:pt x="334302" y="417474"/>
                  </a:lnTo>
                  <a:lnTo>
                    <a:pt x="334302" y="466407"/>
                  </a:lnTo>
                  <a:lnTo>
                    <a:pt x="699592" y="466407"/>
                  </a:lnTo>
                  <a:lnTo>
                    <a:pt x="699592" y="417474"/>
                  </a:lnTo>
                  <a:close/>
                </a:path>
                <a:path w="906780" h="1249680">
                  <a:moveTo>
                    <a:pt x="882230" y="1095870"/>
                  </a:moveTo>
                  <a:lnTo>
                    <a:pt x="102730" y="1095870"/>
                  </a:lnTo>
                  <a:lnTo>
                    <a:pt x="102730" y="1144803"/>
                  </a:lnTo>
                  <a:lnTo>
                    <a:pt x="882230" y="1144803"/>
                  </a:lnTo>
                  <a:lnTo>
                    <a:pt x="882230" y="1095870"/>
                  </a:lnTo>
                  <a:close/>
                </a:path>
                <a:path w="906780" h="1249680">
                  <a:moveTo>
                    <a:pt x="906691" y="0"/>
                  </a:moveTo>
                  <a:lnTo>
                    <a:pt x="752589" y="0"/>
                  </a:lnTo>
                  <a:lnTo>
                    <a:pt x="752589" y="48933"/>
                  </a:lnTo>
                  <a:lnTo>
                    <a:pt x="857770" y="48933"/>
                  </a:lnTo>
                  <a:lnTo>
                    <a:pt x="857770" y="963790"/>
                  </a:lnTo>
                  <a:lnTo>
                    <a:pt x="855586" y="974559"/>
                  </a:lnTo>
                  <a:lnTo>
                    <a:pt x="849642" y="983373"/>
                  </a:lnTo>
                  <a:lnTo>
                    <a:pt x="840828" y="989317"/>
                  </a:lnTo>
                  <a:lnTo>
                    <a:pt x="830046" y="991501"/>
                  </a:lnTo>
                  <a:lnTo>
                    <a:pt x="76631" y="991501"/>
                  </a:lnTo>
                  <a:lnTo>
                    <a:pt x="69392" y="991844"/>
                  </a:lnTo>
                  <a:lnTo>
                    <a:pt x="62344" y="992860"/>
                  </a:lnTo>
                  <a:lnTo>
                    <a:pt x="55499" y="994498"/>
                  </a:lnTo>
                  <a:lnTo>
                    <a:pt x="48907" y="996721"/>
                  </a:lnTo>
                  <a:lnTo>
                    <a:pt x="48907" y="76657"/>
                  </a:lnTo>
                  <a:lnTo>
                    <a:pt x="51092" y="65874"/>
                  </a:lnTo>
                  <a:lnTo>
                    <a:pt x="57035" y="57061"/>
                  </a:lnTo>
                  <a:lnTo>
                    <a:pt x="65849" y="51117"/>
                  </a:lnTo>
                  <a:lnTo>
                    <a:pt x="76631" y="48933"/>
                  </a:lnTo>
                  <a:lnTo>
                    <a:pt x="517753" y="48933"/>
                  </a:lnTo>
                  <a:lnTo>
                    <a:pt x="517753" y="0"/>
                  </a:lnTo>
                  <a:lnTo>
                    <a:pt x="76631" y="0"/>
                  </a:lnTo>
                  <a:lnTo>
                    <a:pt x="46837" y="6032"/>
                  </a:lnTo>
                  <a:lnTo>
                    <a:pt x="22466" y="22479"/>
                  </a:lnTo>
                  <a:lnTo>
                    <a:pt x="6032" y="46850"/>
                  </a:lnTo>
                  <a:lnTo>
                    <a:pt x="0" y="76657"/>
                  </a:lnTo>
                  <a:lnTo>
                    <a:pt x="0" y="1172527"/>
                  </a:lnTo>
                  <a:lnTo>
                    <a:pt x="6032" y="1202334"/>
                  </a:lnTo>
                  <a:lnTo>
                    <a:pt x="22466" y="1226693"/>
                  </a:lnTo>
                  <a:lnTo>
                    <a:pt x="46837" y="1243139"/>
                  </a:lnTo>
                  <a:lnTo>
                    <a:pt x="76631" y="1249172"/>
                  </a:lnTo>
                  <a:lnTo>
                    <a:pt x="882230" y="1249172"/>
                  </a:lnTo>
                  <a:lnTo>
                    <a:pt x="882230" y="1200238"/>
                  </a:lnTo>
                  <a:lnTo>
                    <a:pt x="76631" y="1200238"/>
                  </a:lnTo>
                  <a:lnTo>
                    <a:pt x="65849" y="1198067"/>
                  </a:lnTo>
                  <a:lnTo>
                    <a:pt x="57035" y="1192110"/>
                  </a:lnTo>
                  <a:lnTo>
                    <a:pt x="51092" y="1183309"/>
                  </a:lnTo>
                  <a:lnTo>
                    <a:pt x="48907" y="1172527"/>
                  </a:lnTo>
                  <a:lnTo>
                    <a:pt x="48907" y="1068158"/>
                  </a:lnTo>
                  <a:lnTo>
                    <a:pt x="51092" y="1057376"/>
                  </a:lnTo>
                  <a:lnTo>
                    <a:pt x="57035" y="1048562"/>
                  </a:lnTo>
                  <a:lnTo>
                    <a:pt x="65849" y="1042619"/>
                  </a:lnTo>
                  <a:lnTo>
                    <a:pt x="76631" y="1040434"/>
                  </a:lnTo>
                  <a:lnTo>
                    <a:pt x="830046" y="1040434"/>
                  </a:lnTo>
                  <a:lnTo>
                    <a:pt x="859853" y="1034402"/>
                  </a:lnTo>
                  <a:lnTo>
                    <a:pt x="884224" y="1017968"/>
                  </a:lnTo>
                  <a:lnTo>
                    <a:pt x="900658" y="993597"/>
                  </a:lnTo>
                  <a:lnTo>
                    <a:pt x="906691" y="963790"/>
                  </a:lnTo>
                  <a:lnTo>
                    <a:pt x="90669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60984" y="1199603"/>
              <a:ext cx="492759" cy="1014730"/>
            </a:xfrm>
            <a:custGeom>
              <a:avLst/>
              <a:gdLst/>
              <a:ahLst/>
              <a:cxnLst/>
              <a:rect l="l" t="t" r="r" b="b"/>
              <a:pathLst>
                <a:path w="492759" h="1014730">
                  <a:moveTo>
                    <a:pt x="154927" y="965415"/>
                  </a:moveTo>
                  <a:lnTo>
                    <a:pt x="102743" y="965415"/>
                  </a:lnTo>
                  <a:lnTo>
                    <a:pt x="102743" y="1014349"/>
                  </a:lnTo>
                  <a:lnTo>
                    <a:pt x="154927" y="1014349"/>
                  </a:lnTo>
                  <a:lnTo>
                    <a:pt x="154927" y="965415"/>
                  </a:lnTo>
                  <a:close/>
                </a:path>
                <a:path w="492759" h="1014730">
                  <a:moveTo>
                    <a:pt x="259295" y="965415"/>
                  </a:moveTo>
                  <a:lnTo>
                    <a:pt x="207111" y="965415"/>
                  </a:lnTo>
                  <a:lnTo>
                    <a:pt x="207111" y="1014349"/>
                  </a:lnTo>
                  <a:lnTo>
                    <a:pt x="259295" y="1014349"/>
                  </a:lnTo>
                  <a:lnTo>
                    <a:pt x="259295" y="965415"/>
                  </a:lnTo>
                  <a:close/>
                </a:path>
                <a:path w="492759" h="1014730">
                  <a:moveTo>
                    <a:pt x="363664" y="965415"/>
                  </a:moveTo>
                  <a:lnTo>
                    <a:pt x="311480" y="965415"/>
                  </a:lnTo>
                  <a:lnTo>
                    <a:pt x="311480" y="1014349"/>
                  </a:lnTo>
                  <a:lnTo>
                    <a:pt x="363664" y="1014349"/>
                  </a:lnTo>
                  <a:lnTo>
                    <a:pt x="363664" y="965415"/>
                  </a:lnTo>
                  <a:close/>
                </a:path>
                <a:path w="492759" h="1014730">
                  <a:moveTo>
                    <a:pt x="466394" y="313105"/>
                  </a:moveTo>
                  <a:lnTo>
                    <a:pt x="0" y="313105"/>
                  </a:lnTo>
                  <a:lnTo>
                    <a:pt x="0" y="466407"/>
                  </a:lnTo>
                  <a:lnTo>
                    <a:pt x="466394" y="466407"/>
                  </a:lnTo>
                  <a:lnTo>
                    <a:pt x="466394" y="313105"/>
                  </a:lnTo>
                  <a:close/>
                </a:path>
                <a:path w="492759" h="1014730">
                  <a:moveTo>
                    <a:pt x="492493" y="50558"/>
                  </a:moveTo>
                  <a:lnTo>
                    <a:pt x="488518" y="30899"/>
                  </a:lnTo>
                  <a:lnTo>
                    <a:pt x="477672" y="14820"/>
                  </a:lnTo>
                  <a:lnTo>
                    <a:pt x="461594" y="3987"/>
                  </a:lnTo>
                  <a:lnTo>
                    <a:pt x="441934" y="0"/>
                  </a:lnTo>
                  <a:lnTo>
                    <a:pt x="337566" y="0"/>
                  </a:lnTo>
                  <a:lnTo>
                    <a:pt x="317906" y="3987"/>
                  </a:lnTo>
                  <a:lnTo>
                    <a:pt x="301840" y="14820"/>
                  </a:lnTo>
                  <a:lnTo>
                    <a:pt x="290995" y="30899"/>
                  </a:lnTo>
                  <a:lnTo>
                    <a:pt x="287007" y="50558"/>
                  </a:lnTo>
                  <a:lnTo>
                    <a:pt x="287007" y="257670"/>
                  </a:lnTo>
                  <a:lnTo>
                    <a:pt x="492493" y="257670"/>
                  </a:lnTo>
                  <a:lnTo>
                    <a:pt x="492493" y="50558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" name="object 16"/>
          <p:cNvGrpSpPr/>
          <p:nvPr/>
        </p:nvGrpSpPr>
        <p:grpSpPr>
          <a:xfrm>
            <a:off x="320886" y="2634670"/>
            <a:ext cx="1043653" cy="231775"/>
            <a:chOff x="320975" y="2634669"/>
            <a:chExt cx="1043940" cy="231775"/>
          </a:xfrm>
        </p:grpSpPr>
        <p:sp>
          <p:nvSpPr>
            <p:cNvPr id="17" name="object 17"/>
            <p:cNvSpPr/>
            <p:nvPr/>
          </p:nvSpPr>
          <p:spPr>
            <a:xfrm>
              <a:off x="320975" y="2634669"/>
              <a:ext cx="1043940" cy="231775"/>
            </a:xfrm>
            <a:custGeom>
              <a:avLst/>
              <a:gdLst/>
              <a:ahLst/>
              <a:cxnLst/>
              <a:rect l="l" t="t" r="r" b="b"/>
              <a:pathLst>
                <a:path w="1043940" h="231775">
                  <a:moveTo>
                    <a:pt x="989877" y="0"/>
                  </a:moveTo>
                  <a:lnTo>
                    <a:pt x="652305" y="0"/>
                  </a:lnTo>
                  <a:lnTo>
                    <a:pt x="652305" y="48930"/>
                  </a:lnTo>
                  <a:lnTo>
                    <a:pt x="940956" y="48930"/>
                  </a:lnTo>
                  <a:lnTo>
                    <a:pt x="940956" y="78277"/>
                  </a:lnTo>
                  <a:lnTo>
                    <a:pt x="94233" y="78277"/>
                  </a:lnTo>
                  <a:lnTo>
                    <a:pt x="42052" y="130463"/>
                  </a:lnTo>
                  <a:lnTo>
                    <a:pt x="0" y="130463"/>
                  </a:lnTo>
                  <a:lnTo>
                    <a:pt x="0" y="179391"/>
                  </a:lnTo>
                  <a:lnTo>
                    <a:pt x="42052" y="179391"/>
                  </a:lnTo>
                  <a:lnTo>
                    <a:pt x="94233" y="231576"/>
                  </a:lnTo>
                  <a:lnTo>
                    <a:pt x="678394" y="231576"/>
                  </a:lnTo>
                  <a:lnTo>
                    <a:pt x="678394" y="182648"/>
                  </a:lnTo>
                  <a:lnTo>
                    <a:pt x="114505" y="182648"/>
                  </a:lnTo>
                  <a:lnTo>
                    <a:pt x="86770" y="154926"/>
                  </a:lnTo>
                  <a:lnTo>
                    <a:pt x="114505" y="127209"/>
                  </a:lnTo>
                  <a:lnTo>
                    <a:pt x="989877" y="127209"/>
                  </a:lnTo>
                  <a:lnTo>
                    <a:pt x="989877" y="0"/>
                  </a:lnTo>
                  <a:close/>
                </a:path>
                <a:path w="1043940" h="231775">
                  <a:moveTo>
                    <a:pt x="781138" y="127209"/>
                  </a:moveTo>
                  <a:lnTo>
                    <a:pt x="732210" y="127209"/>
                  </a:lnTo>
                  <a:lnTo>
                    <a:pt x="732210" y="231576"/>
                  </a:lnTo>
                  <a:lnTo>
                    <a:pt x="989877" y="231576"/>
                  </a:lnTo>
                  <a:lnTo>
                    <a:pt x="989877" y="182648"/>
                  </a:lnTo>
                  <a:lnTo>
                    <a:pt x="781138" y="182648"/>
                  </a:lnTo>
                  <a:lnTo>
                    <a:pt x="781138" y="127209"/>
                  </a:lnTo>
                  <a:close/>
                </a:path>
                <a:path w="1043940" h="231775">
                  <a:moveTo>
                    <a:pt x="259293" y="127209"/>
                  </a:moveTo>
                  <a:lnTo>
                    <a:pt x="210366" y="127209"/>
                  </a:lnTo>
                  <a:lnTo>
                    <a:pt x="210366" y="182648"/>
                  </a:lnTo>
                  <a:lnTo>
                    <a:pt x="259293" y="182648"/>
                  </a:lnTo>
                  <a:lnTo>
                    <a:pt x="259293" y="127209"/>
                  </a:lnTo>
                  <a:close/>
                </a:path>
                <a:path w="1043940" h="231775">
                  <a:moveTo>
                    <a:pt x="989877" y="127209"/>
                  </a:moveTo>
                  <a:lnTo>
                    <a:pt x="940956" y="127209"/>
                  </a:lnTo>
                  <a:lnTo>
                    <a:pt x="940956" y="182648"/>
                  </a:lnTo>
                  <a:lnTo>
                    <a:pt x="989877" y="182648"/>
                  </a:lnTo>
                  <a:lnTo>
                    <a:pt x="989877" y="179391"/>
                  </a:lnTo>
                  <a:lnTo>
                    <a:pt x="1043687" y="179391"/>
                  </a:lnTo>
                  <a:lnTo>
                    <a:pt x="1043687" y="130463"/>
                  </a:lnTo>
                  <a:lnTo>
                    <a:pt x="989877" y="130463"/>
                  </a:lnTo>
                  <a:lnTo>
                    <a:pt x="989877" y="127209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53186" y="2712947"/>
              <a:ext cx="257810" cy="153670"/>
            </a:xfrm>
            <a:custGeom>
              <a:avLst/>
              <a:gdLst/>
              <a:ahLst/>
              <a:cxnLst/>
              <a:rect l="l" t="t" r="r" b="b"/>
              <a:pathLst>
                <a:path w="257809" h="153669">
                  <a:moveTo>
                    <a:pt x="257666" y="0"/>
                  </a:moveTo>
                  <a:lnTo>
                    <a:pt x="0" y="0"/>
                  </a:lnTo>
                  <a:lnTo>
                    <a:pt x="0" y="153299"/>
                  </a:lnTo>
                  <a:lnTo>
                    <a:pt x="257666" y="153299"/>
                  </a:lnTo>
                  <a:lnTo>
                    <a:pt x="257666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667660" y="1122359"/>
            <a:ext cx="35719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Перечитать   повесть     «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Бэла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»,</a:t>
            </a:r>
          </a:p>
          <a:p>
            <a:pPr>
              <a:lnSpc>
                <a:spcPct val="150000"/>
              </a:lnSpc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отметить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особенности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характера</a:t>
            </a:r>
          </a:p>
          <a:p>
            <a:pPr>
              <a:lnSpc>
                <a:spcPct val="150000"/>
              </a:lnSpc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Печорина  в  этой   повести.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5146" y="270395"/>
            <a:ext cx="5310928" cy="2821964"/>
          </a:xfrm>
          <a:prstGeom prst="rect">
            <a:avLst/>
          </a:prstGeom>
        </p:spPr>
        <p:txBody>
          <a:bodyPr wrap="square" lIns="51472" tIns="25736" rIns="51472" bIns="25736">
            <a:spAutoFit/>
          </a:bodyPr>
          <a:lstStyle/>
          <a:p>
            <a:pPr marL="257358" indent="257358" algn="just">
              <a:tabLst>
                <a:tab pos="128679" algn="l"/>
              </a:tabLst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Конец 20-х-начало 30-х годов Х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Х века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– эпоха идейного кризиса передовой дворянской интеллигенции. Он связан с поражением декабрьского восстания  и николаевской реакцией во всех сферах общественной жизни.</a:t>
            </a:r>
          </a:p>
          <a:p>
            <a:pPr marL="257358" indent="257358" algn="just">
              <a:tabLst>
                <a:tab pos="128679" algn="l"/>
              </a:tabLst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Характернейшая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черта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потребность освоить «ошибки отцов», заново осмыслить то, что казалось непреложным предшествующему поколению, выработать свою собственную нравственно-философскую позицию.</a:t>
            </a:r>
          </a:p>
          <a:p>
            <a:pPr marL="257358" indent="-257358" algn="just">
              <a:tabLst>
                <a:tab pos="128679" algn="l"/>
              </a:tabLst>
            </a:pPr>
            <a:endParaRPr lang="ru-RU" dirty="0" smtClean="0"/>
          </a:p>
          <a:p>
            <a:pPr marL="257358" indent="-257358" algn="just">
              <a:tabLst>
                <a:tab pos="128679" algn="l"/>
              </a:tabLst>
            </a:pPr>
            <a:endParaRPr lang="ru-RU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167462" y="122227"/>
            <a:ext cx="5500726" cy="3000396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0179" y="202793"/>
            <a:ext cx="5174750" cy="790638"/>
          </a:xfrm>
          <a:prstGeom prst="rect">
            <a:avLst/>
          </a:prstGeom>
        </p:spPr>
        <p:txBody>
          <a:bodyPr wrap="square" lIns="51472" tIns="25736" rIns="51472" bIns="25736">
            <a:spAutoFit/>
          </a:bodyPr>
          <a:lstStyle/>
          <a:p>
            <a:pPr indent="406590" algn="just">
              <a:tabLst>
                <a:tab pos="128679" algn="l"/>
              </a:tabLst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Подавляющее большинство образованных, мыслящих людей 30-х годов не сумели или не успели еще обрести ясности цели.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80113" y="1047812"/>
            <a:ext cx="3062260" cy="2021745"/>
          </a:xfrm>
          <a:prstGeom prst="rect">
            <a:avLst/>
          </a:prstGeom>
        </p:spPr>
        <p:txBody>
          <a:bodyPr wrap="square" lIns="51472" tIns="25736" rIns="51472" bIns="25736">
            <a:spAutoFit/>
          </a:bodyPr>
          <a:lstStyle/>
          <a:p>
            <a:pPr indent="257358" algn="just">
              <a:tabLst>
                <a:tab pos="128679" algn="l"/>
              </a:tabLst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Печорин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типический характер последекабристской эпохи. И судьбой своей, страданиями и сомнениями своими, и всем складом своего внутреннего мира он действительно принадлежит тому времени. 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7462" y="122227"/>
            <a:ext cx="5500726" cy="3000396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C:\Documents and Settings\Администратор\Рабочий стол\Нурманова(3)\Герой-нашего-времени.jpg"/>
          <p:cNvPicPr>
            <a:picLocks noChangeAspect="1" noChangeArrowheads="1"/>
          </p:cNvPicPr>
          <p:nvPr/>
        </p:nvPicPr>
        <p:blipFill>
          <a:blip r:embed="rId2"/>
          <a:srcRect l="30691"/>
          <a:stretch>
            <a:fillRect/>
          </a:stretch>
        </p:blipFill>
        <p:spPr bwMode="auto">
          <a:xfrm>
            <a:off x="3453610" y="765169"/>
            <a:ext cx="2071701" cy="22860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720511" y="101391"/>
            <a:ext cx="4561631" cy="40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72" tIns="25736" rIns="51472" bIns="25736">
            <a:spAutoFit/>
          </a:bodyPr>
          <a:lstStyle/>
          <a:p>
            <a:pPr algn="ctr"/>
            <a:r>
              <a:rPr lang="ru-RU" sz="2300" b="1" dirty="0">
                <a:latin typeface="Monotype Corsiva" pitchFamily="66" charset="0"/>
              </a:rPr>
              <a:t>Замысел Лермонтова</a:t>
            </a:r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675478" y="405598"/>
            <a:ext cx="4948226" cy="298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72" tIns="25736" rIns="51472" bIns="25736">
            <a:spAutoFit/>
          </a:bodyPr>
          <a:lstStyle/>
          <a:p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В предисловии ко второму изданию романа:</a:t>
            </a:r>
            <a:endParaRPr lang="ru-RU" sz="16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11" descr="lermontov_2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38900" y="1050921"/>
            <a:ext cx="1487547" cy="16308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Прямоугольник 10"/>
          <p:cNvSpPr/>
          <p:nvPr/>
        </p:nvSpPr>
        <p:spPr>
          <a:xfrm>
            <a:off x="1666209" y="709805"/>
            <a:ext cx="3848665" cy="2421854"/>
          </a:xfrm>
          <a:prstGeom prst="rect">
            <a:avLst/>
          </a:prstGeom>
        </p:spPr>
        <p:txBody>
          <a:bodyPr wrap="square" lIns="51472" tIns="25736" rIns="51472" bIns="25736">
            <a:spAutoFit/>
          </a:bodyPr>
          <a:lstStyle/>
          <a:p>
            <a:pPr lvl="0" algn="just">
              <a:buFont typeface="Wingdings" pitchFamily="2" charset="2"/>
              <a:buChar char="q"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Герой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Нашего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Времени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&lt;…&gt;,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точно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портрет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но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одного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человека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это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портрет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составленный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пороков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всего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нашего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поколения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полном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их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развитии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6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Но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думайте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&lt;…&gt;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чтоб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автор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этой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книги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имел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когда-нибудь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гордую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мечту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сделаться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исправителем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людских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пороков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  &lt;…&gt;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Будет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того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болезнь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указана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как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ее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излечить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это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уж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бог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знает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!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just">
              <a:buFont typeface="Wingdings" pitchFamily="2" charset="2"/>
              <a:buChar char="q"/>
            </a:pP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7462" y="122227"/>
            <a:ext cx="5500726" cy="3000396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612479" y="225536"/>
            <a:ext cx="4857003" cy="298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72" tIns="25736" rIns="51472" bIns="25736">
            <a:spAutoFit/>
          </a:bodyPr>
          <a:lstStyle/>
          <a:p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В предисловии  журналу Печорина: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70179" y="540801"/>
            <a:ext cx="3197359" cy="2267966"/>
          </a:xfrm>
          <a:prstGeom prst="rect">
            <a:avLst/>
          </a:prstGeom>
        </p:spPr>
        <p:txBody>
          <a:bodyPr wrap="square" lIns="51472" tIns="25736" rIns="51472" bIns="25736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История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души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человеческой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хотя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бы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самой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мелкой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души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едва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ли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любопытнее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полезнее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истории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целого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народа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особенно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когда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она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следствие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наблюдений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ума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зрелого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над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самим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собою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когда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она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писана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без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тщеславного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желания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возбудить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участие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en-US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удивление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lit04-1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flipH="1">
            <a:off x="3525048" y="622293"/>
            <a:ext cx="1891396" cy="22622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167462" y="122227"/>
            <a:ext cx="5500726" cy="3000396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211" y="129944"/>
            <a:ext cx="5187792" cy="30001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Monotype Corsiva" pitchFamily="66" charset="0"/>
              </a:rPr>
              <a:t>                         </a:t>
            </a:r>
            <a:r>
              <a:rPr lang="ru-RU" sz="2800" dirty="0" smtClean="0">
                <a:latin typeface="Monotype Corsiva" pitchFamily="66" charset="0"/>
              </a:rPr>
              <a:t>История создания </a:t>
            </a:r>
            <a:br>
              <a:rPr lang="ru-RU" sz="2800" dirty="0" smtClean="0">
                <a:latin typeface="Monotype Corsiva" pitchFamily="66" charset="0"/>
              </a:rPr>
            </a:b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524784" y="574602"/>
            <a:ext cx="4089499" cy="390529"/>
          </a:xfrm>
          <a:prstGeom prst="rect">
            <a:avLst/>
          </a:prstGeom>
        </p:spPr>
        <p:txBody>
          <a:bodyPr wrap="square" lIns="51472" tIns="25736" rIns="51472" bIns="25736">
            <a:spAutoFit/>
          </a:bodyPr>
          <a:lstStyle/>
          <a:p>
            <a:pPr algn="just"/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1836 г.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– замысел романа. Герой – молодой гвардейский офицер. События  разворачиваются на фоне  столичной  жизни.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58243" y="908045"/>
            <a:ext cx="4205970" cy="729083"/>
          </a:xfrm>
          <a:prstGeom prst="rect">
            <a:avLst/>
          </a:prstGeom>
        </p:spPr>
        <p:txBody>
          <a:bodyPr wrap="square" lIns="51472" tIns="25736" rIns="51472" bIns="25736">
            <a:spAutoFit/>
          </a:bodyPr>
          <a:lstStyle/>
          <a:p>
            <a:pPr algn="just"/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1837 г.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– после  первой  ссылки на Кавказ  замысел  меняется – впечатления  Лермонтова  от  поездки  в  Пятигорск, Кисловодск, в казачьи станицы, от пребывания в местах боевых  действий,  посещения  Тамани,  встречи   с ссыльными декабристами.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24784" y="1622425"/>
            <a:ext cx="3722189" cy="221252"/>
          </a:xfrm>
          <a:prstGeom prst="rect">
            <a:avLst/>
          </a:prstGeom>
        </p:spPr>
        <p:txBody>
          <a:bodyPr wrap="square" lIns="51472" tIns="25736" rIns="51472" bIns="25736">
            <a:spAutoFit/>
          </a:bodyPr>
          <a:lstStyle/>
          <a:p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1837 – 1840 гг.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– время написания романа.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6" descr="49933468_LermontovAutoportrait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flipH="1">
            <a:off x="167462" y="550855"/>
            <a:ext cx="1281011" cy="13182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4" descr="3885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61631" y="1929059"/>
            <a:ext cx="1044029" cy="12106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Прямоугольник 12"/>
          <p:cNvSpPr/>
          <p:nvPr/>
        </p:nvSpPr>
        <p:spPr>
          <a:xfrm>
            <a:off x="238900" y="1836739"/>
            <a:ext cx="4357718" cy="1270770"/>
          </a:xfrm>
          <a:prstGeom prst="rect">
            <a:avLst/>
          </a:prstGeom>
        </p:spPr>
        <p:txBody>
          <a:bodyPr wrap="square" lIns="51472" tIns="25736" rIns="51472" bIns="25736">
            <a:spAutoFit/>
          </a:bodyPr>
          <a:lstStyle/>
          <a:p>
            <a:pPr algn="just">
              <a:lnSpc>
                <a:spcPct val="90000"/>
              </a:lnSpc>
            </a:pP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1837 г.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– наброски к повести «Тамань» (сюжет повести построен на действительных событиях, участником которых был сам Лермонтов во время своего пребывания в Тамани в 1837г. ).</a:t>
            </a:r>
          </a:p>
          <a:p>
            <a:pPr algn="just">
              <a:lnSpc>
                <a:spcPct val="90000"/>
              </a:lnSpc>
            </a:pP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1838 – 1840 г.г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. – публикация в «Отечественных записках» повестей «Бэла», «Фаталист», «Тамань».</a:t>
            </a:r>
          </a:p>
          <a:p>
            <a:pPr algn="just">
              <a:lnSpc>
                <a:spcPct val="90000"/>
              </a:lnSpc>
            </a:pP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1840 г.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– «Герой нашего времени» (первоначальное название: «Один из героев нашего века»).</a:t>
            </a:r>
          </a:p>
          <a:p>
            <a:pPr algn="just">
              <a:lnSpc>
                <a:spcPct val="90000"/>
              </a:lnSpc>
            </a:pP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1841 г.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 -переиздание, введено предисловие.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0" y="0"/>
            <a:ext cx="5764213" cy="575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1472" tIns="25736" rIns="51472" bIns="25736">
            <a:spAutoFit/>
          </a:bodyPr>
          <a:lstStyle/>
          <a:p>
            <a:pPr algn="ctr"/>
            <a:endParaRPr lang="ru-RU" sz="3400" b="1" dirty="0">
              <a:latin typeface="Monotype Corsiva" pitchFamily="66" charset="0"/>
            </a:endParaRP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0" y="0"/>
            <a:ext cx="5764213" cy="575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1472" tIns="25736" rIns="51472" bIns="25736">
            <a:spAutoFit/>
          </a:bodyPr>
          <a:lstStyle/>
          <a:p>
            <a:pPr algn="ctr"/>
            <a:endParaRPr lang="ru-RU" sz="3400" b="1" dirty="0">
              <a:latin typeface="Monotype Corsiva" pitchFamily="66" charset="0"/>
            </a:endParaRP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158115" y="0"/>
            <a:ext cx="104014" cy="20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51472" tIns="25736" rIns="51472" bIns="25736">
            <a:spAutoFit/>
          </a:bodyPr>
          <a:lstStyle/>
          <a:p>
            <a:endParaRPr lang="ru-RU"/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0" y="0"/>
            <a:ext cx="5764213" cy="575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1472" tIns="25736" rIns="51472" bIns="25736">
            <a:spAutoFit/>
          </a:bodyPr>
          <a:lstStyle/>
          <a:p>
            <a:pPr algn="ctr"/>
            <a:r>
              <a:rPr lang="ru-RU" sz="3400" b="1" dirty="0">
                <a:latin typeface="Monotype Corsiva" pitchFamily="66" charset="0"/>
              </a:rPr>
              <a:t>Жанр романа</a:t>
            </a: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113083" y="497994"/>
            <a:ext cx="1906393" cy="1651719"/>
            <a:chOff x="113" y="663"/>
            <a:chExt cx="1905" cy="2199"/>
          </a:xfrm>
        </p:grpSpPr>
        <p:sp>
          <p:nvSpPr>
            <p:cNvPr id="18457" name="AutoShape 7"/>
            <p:cNvSpPr>
              <a:spLocks noChangeArrowheads="1"/>
            </p:cNvSpPr>
            <p:nvPr/>
          </p:nvSpPr>
          <p:spPr bwMode="auto">
            <a:xfrm>
              <a:off x="113" y="663"/>
              <a:ext cx="1905" cy="384"/>
            </a:xfrm>
            <a:prstGeom prst="flowChartAlternateProcess">
              <a:avLst/>
            </a:prstGeom>
            <a:solidFill>
              <a:srgbClr val="FFE4C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/>
                <a:t>«Бэла»</a:t>
              </a:r>
            </a:p>
          </p:txBody>
        </p:sp>
        <p:sp>
          <p:nvSpPr>
            <p:cNvPr id="18458" name="AutoShape 8"/>
            <p:cNvSpPr>
              <a:spLocks noChangeArrowheads="1"/>
            </p:cNvSpPr>
            <p:nvPr/>
          </p:nvSpPr>
          <p:spPr bwMode="auto">
            <a:xfrm>
              <a:off x="113" y="1117"/>
              <a:ext cx="1905" cy="384"/>
            </a:xfrm>
            <a:prstGeom prst="flowChartAlternateProcess">
              <a:avLst/>
            </a:prstGeom>
            <a:solidFill>
              <a:srgbClr val="FFE4C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/>
                <a:t>«Максим Максимыч»</a:t>
              </a:r>
            </a:p>
          </p:txBody>
        </p:sp>
        <p:sp>
          <p:nvSpPr>
            <p:cNvPr id="18459" name="AutoShape 9"/>
            <p:cNvSpPr>
              <a:spLocks noChangeArrowheads="1"/>
            </p:cNvSpPr>
            <p:nvPr/>
          </p:nvSpPr>
          <p:spPr bwMode="auto">
            <a:xfrm>
              <a:off x="113" y="1570"/>
              <a:ext cx="1905" cy="384"/>
            </a:xfrm>
            <a:prstGeom prst="flowChartAlternateProcess">
              <a:avLst/>
            </a:prstGeom>
            <a:solidFill>
              <a:srgbClr val="FFE4C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/>
                <a:t>«Тамань»</a:t>
              </a:r>
            </a:p>
          </p:txBody>
        </p:sp>
        <p:sp>
          <p:nvSpPr>
            <p:cNvPr id="18460" name="AutoShape 10"/>
            <p:cNvSpPr>
              <a:spLocks noChangeArrowheads="1"/>
            </p:cNvSpPr>
            <p:nvPr/>
          </p:nvSpPr>
          <p:spPr bwMode="auto">
            <a:xfrm>
              <a:off x="113" y="2024"/>
              <a:ext cx="1905" cy="384"/>
            </a:xfrm>
            <a:prstGeom prst="flowChartAlternateProcess">
              <a:avLst/>
            </a:prstGeom>
            <a:solidFill>
              <a:srgbClr val="FFE4C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/>
                <a:t>«Княжна Мери»</a:t>
              </a:r>
            </a:p>
          </p:txBody>
        </p:sp>
        <p:sp>
          <p:nvSpPr>
            <p:cNvPr id="18461" name="AutoShape 11"/>
            <p:cNvSpPr>
              <a:spLocks noChangeArrowheads="1"/>
            </p:cNvSpPr>
            <p:nvPr/>
          </p:nvSpPr>
          <p:spPr bwMode="auto">
            <a:xfrm>
              <a:off x="113" y="2478"/>
              <a:ext cx="1905" cy="384"/>
            </a:xfrm>
            <a:prstGeom prst="flowChartAlternateProcess">
              <a:avLst/>
            </a:prstGeom>
            <a:solidFill>
              <a:srgbClr val="FFE4C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/>
                <a:t>«Фаталист»</a:t>
              </a:r>
            </a:p>
          </p:txBody>
        </p:sp>
      </p:grpSp>
      <p:sp>
        <p:nvSpPr>
          <p:cNvPr id="16397" name="AutoShape 13"/>
          <p:cNvSpPr>
            <a:spLocks noChangeArrowheads="1"/>
          </p:cNvSpPr>
          <p:nvPr/>
        </p:nvSpPr>
        <p:spPr bwMode="auto">
          <a:xfrm>
            <a:off x="2427774" y="497995"/>
            <a:ext cx="1906394" cy="288431"/>
          </a:xfrm>
          <a:prstGeom prst="flowChartAlternateProcess">
            <a:avLst/>
          </a:prstGeom>
          <a:solidFill>
            <a:srgbClr val="FFE4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72" tIns="25736" rIns="51472" bIns="25736" anchor="ctr"/>
          <a:lstStyle/>
          <a:p>
            <a:pPr algn="ctr"/>
            <a:r>
              <a:rPr lang="ru-RU" dirty="0"/>
              <a:t>романтическая новелла</a:t>
            </a:r>
          </a:p>
          <a:p>
            <a:pPr algn="ctr"/>
            <a:r>
              <a:rPr lang="ru-RU" dirty="0"/>
              <a:t>путевой очерк</a:t>
            </a:r>
          </a:p>
        </p:txBody>
      </p:sp>
      <p:sp>
        <p:nvSpPr>
          <p:cNvPr id="16398" name="AutoShape 14"/>
          <p:cNvSpPr>
            <a:spLocks noChangeArrowheads="1"/>
          </p:cNvSpPr>
          <p:nvPr/>
        </p:nvSpPr>
        <p:spPr bwMode="auto">
          <a:xfrm>
            <a:off x="2427774" y="839004"/>
            <a:ext cx="1906394" cy="288431"/>
          </a:xfrm>
          <a:prstGeom prst="flowChartAlternateProcess">
            <a:avLst/>
          </a:prstGeom>
          <a:solidFill>
            <a:srgbClr val="FFE4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72" tIns="25736" rIns="51472" bIns="25736" anchor="ctr"/>
          <a:lstStyle/>
          <a:p>
            <a:pPr algn="ctr"/>
            <a:r>
              <a:rPr lang="ru-RU" dirty="0"/>
              <a:t>психологическая новелла</a:t>
            </a:r>
          </a:p>
        </p:txBody>
      </p:sp>
      <p:sp>
        <p:nvSpPr>
          <p:cNvPr id="16399" name="AutoShape 15"/>
          <p:cNvSpPr>
            <a:spLocks noChangeArrowheads="1"/>
          </p:cNvSpPr>
          <p:nvPr/>
        </p:nvSpPr>
        <p:spPr bwMode="auto">
          <a:xfrm>
            <a:off x="2427774" y="1179263"/>
            <a:ext cx="1906394" cy="288431"/>
          </a:xfrm>
          <a:prstGeom prst="flowChartAlternateProcess">
            <a:avLst/>
          </a:prstGeom>
          <a:solidFill>
            <a:srgbClr val="FFE4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72" tIns="25736" rIns="51472" bIns="25736" anchor="ctr"/>
          <a:lstStyle/>
          <a:p>
            <a:pPr algn="ctr"/>
            <a:r>
              <a:rPr lang="ru-RU" dirty="0"/>
              <a:t>авантюрная новелла</a:t>
            </a:r>
          </a:p>
          <a:p>
            <a:pPr algn="ctr"/>
            <a:r>
              <a:rPr lang="ru-RU" dirty="0"/>
              <a:t>остросюжетная повесть</a:t>
            </a:r>
          </a:p>
        </p:txBody>
      </p:sp>
      <p:sp>
        <p:nvSpPr>
          <p:cNvPr id="16400" name="AutoShape 16"/>
          <p:cNvSpPr>
            <a:spLocks noChangeArrowheads="1"/>
          </p:cNvSpPr>
          <p:nvPr/>
        </p:nvSpPr>
        <p:spPr bwMode="auto">
          <a:xfrm>
            <a:off x="2427774" y="1520272"/>
            <a:ext cx="1906394" cy="288431"/>
          </a:xfrm>
          <a:prstGeom prst="flowChartAlternateProcess">
            <a:avLst/>
          </a:prstGeom>
          <a:solidFill>
            <a:srgbClr val="FFE4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72" tIns="25736" rIns="51472" bIns="25736" anchor="ctr"/>
          <a:lstStyle/>
          <a:p>
            <a:pPr algn="ctr"/>
            <a:r>
              <a:rPr lang="ru-RU" dirty="0"/>
              <a:t>дневник</a:t>
            </a:r>
          </a:p>
          <a:p>
            <a:pPr algn="ctr"/>
            <a:r>
              <a:rPr lang="ru-RU" dirty="0"/>
              <a:t>«светская» повесть</a:t>
            </a:r>
          </a:p>
        </p:txBody>
      </p:sp>
      <p:sp>
        <p:nvSpPr>
          <p:cNvPr id="16401" name="AutoShape 17"/>
          <p:cNvSpPr>
            <a:spLocks noChangeArrowheads="1"/>
          </p:cNvSpPr>
          <p:nvPr/>
        </p:nvSpPr>
        <p:spPr bwMode="auto">
          <a:xfrm>
            <a:off x="2427774" y="1861282"/>
            <a:ext cx="1906394" cy="288431"/>
          </a:xfrm>
          <a:prstGeom prst="flowChartAlternateProcess">
            <a:avLst/>
          </a:prstGeom>
          <a:solidFill>
            <a:srgbClr val="FFE4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1472" tIns="25736" rIns="51472" bIns="25736" anchor="ctr"/>
          <a:lstStyle/>
          <a:p>
            <a:pPr algn="ctr"/>
            <a:r>
              <a:rPr lang="ru-RU" dirty="0"/>
              <a:t>записки</a:t>
            </a:r>
          </a:p>
          <a:p>
            <a:pPr algn="ctr"/>
            <a:r>
              <a:rPr lang="ru-RU" dirty="0"/>
              <a:t>романтическая новелла</a:t>
            </a:r>
          </a:p>
        </p:txBody>
      </p: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2065510" y="600148"/>
            <a:ext cx="317232" cy="1490978"/>
            <a:chOff x="2064" y="799"/>
            <a:chExt cx="317" cy="1985"/>
          </a:xfrm>
        </p:grpSpPr>
        <p:sp>
          <p:nvSpPr>
            <p:cNvPr id="18452" name="AutoShape 18"/>
            <p:cNvSpPr>
              <a:spLocks noChangeArrowheads="1"/>
            </p:cNvSpPr>
            <p:nvPr/>
          </p:nvSpPr>
          <p:spPr bwMode="auto">
            <a:xfrm>
              <a:off x="2064" y="799"/>
              <a:ext cx="317" cy="170"/>
            </a:xfrm>
            <a:custGeom>
              <a:avLst/>
              <a:gdLst>
                <a:gd name="T0" fmla="*/ 3 w 21600"/>
                <a:gd name="T1" fmla="*/ 0 h 21600"/>
                <a:gd name="T2" fmla="*/ 0 w 21600"/>
                <a:gd name="T3" fmla="*/ 1 h 21600"/>
                <a:gd name="T4" fmla="*/ 3 w 21600"/>
                <a:gd name="T5" fmla="*/ 1 h 21600"/>
                <a:gd name="T6" fmla="*/ 5 w 21600"/>
                <a:gd name="T7" fmla="*/ 1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407 w 21600"/>
                <a:gd name="T13" fmla="*/ 5464 h 21600"/>
                <a:gd name="T14" fmla="*/ 18874 w 21600"/>
                <a:gd name="T15" fmla="*/ 1613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66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53" name="AutoShape 19"/>
            <p:cNvSpPr>
              <a:spLocks noChangeArrowheads="1"/>
            </p:cNvSpPr>
            <p:nvPr/>
          </p:nvSpPr>
          <p:spPr bwMode="auto">
            <a:xfrm>
              <a:off x="2064" y="1253"/>
              <a:ext cx="317" cy="170"/>
            </a:xfrm>
            <a:custGeom>
              <a:avLst/>
              <a:gdLst>
                <a:gd name="T0" fmla="*/ 3 w 21600"/>
                <a:gd name="T1" fmla="*/ 0 h 21600"/>
                <a:gd name="T2" fmla="*/ 0 w 21600"/>
                <a:gd name="T3" fmla="*/ 1 h 21600"/>
                <a:gd name="T4" fmla="*/ 3 w 21600"/>
                <a:gd name="T5" fmla="*/ 1 h 21600"/>
                <a:gd name="T6" fmla="*/ 5 w 21600"/>
                <a:gd name="T7" fmla="*/ 1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407 w 21600"/>
                <a:gd name="T13" fmla="*/ 5464 h 21600"/>
                <a:gd name="T14" fmla="*/ 18874 w 21600"/>
                <a:gd name="T15" fmla="*/ 1613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66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54" name="AutoShape 20"/>
            <p:cNvSpPr>
              <a:spLocks noChangeArrowheads="1"/>
            </p:cNvSpPr>
            <p:nvPr/>
          </p:nvSpPr>
          <p:spPr bwMode="auto">
            <a:xfrm>
              <a:off x="2064" y="1661"/>
              <a:ext cx="317" cy="170"/>
            </a:xfrm>
            <a:custGeom>
              <a:avLst/>
              <a:gdLst>
                <a:gd name="T0" fmla="*/ 3 w 21600"/>
                <a:gd name="T1" fmla="*/ 0 h 21600"/>
                <a:gd name="T2" fmla="*/ 0 w 21600"/>
                <a:gd name="T3" fmla="*/ 1 h 21600"/>
                <a:gd name="T4" fmla="*/ 3 w 21600"/>
                <a:gd name="T5" fmla="*/ 1 h 21600"/>
                <a:gd name="T6" fmla="*/ 5 w 21600"/>
                <a:gd name="T7" fmla="*/ 1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407 w 21600"/>
                <a:gd name="T13" fmla="*/ 5464 h 21600"/>
                <a:gd name="T14" fmla="*/ 18874 w 21600"/>
                <a:gd name="T15" fmla="*/ 1613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66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55" name="AutoShape 22"/>
            <p:cNvSpPr>
              <a:spLocks noChangeArrowheads="1"/>
            </p:cNvSpPr>
            <p:nvPr/>
          </p:nvSpPr>
          <p:spPr bwMode="auto">
            <a:xfrm>
              <a:off x="2064" y="2115"/>
              <a:ext cx="317" cy="170"/>
            </a:xfrm>
            <a:custGeom>
              <a:avLst/>
              <a:gdLst>
                <a:gd name="T0" fmla="*/ 3 w 21600"/>
                <a:gd name="T1" fmla="*/ 0 h 21600"/>
                <a:gd name="T2" fmla="*/ 0 w 21600"/>
                <a:gd name="T3" fmla="*/ 1 h 21600"/>
                <a:gd name="T4" fmla="*/ 3 w 21600"/>
                <a:gd name="T5" fmla="*/ 1 h 21600"/>
                <a:gd name="T6" fmla="*/ 5 w 21600"/>
                <a:gd name="T7" fmla="*/ 1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407 w 21600"/>
                <a:gd name="T13" fmla="*/ 5464 h 21600"/>
                <a:gd name="T14" fmla="*/ 18874 w 21600"/>
                <a:gd name="T15" fmla="*/ 1613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66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56" name="AutoShape 23"/>
            <p:cNvSpPr>
              <a:spLocks noChangeArrowheads="1"/>
            </p:cNvSpPr>
            <p:nvPr/>
          </p:nvSpPr>
          <p:spPr bwMode="auto">
            <a:xfrm>
              <a:off x="2064" y="2614"/>
              <a:ext cx="317" cy="170"/>
            </a:xfrm>
            <a:custGeom>
              <a:avLst/>
              <a:gdLst>
                <a:gd name="T0" fmla="*/ 3 w 21600"/>
                <a:gd name="T1" fmla="*/ 0 h 21600"/>
                <a:gd name="T2" fmla="*/ 0 w 21600"/>
                <a:gd name="T3" fmla="*/ 1 h 21600"/>
                <a:gd name="T4" fmla="*/ 3 w 21600"/>
                <a:gd name="T5" fmla="*/ 1 h 21600"/>
                <a:gd name="T6" fmla="*/ 5 w 21600"/>
                <a:gd name="T7" fmla="*/ 1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407 w 21600"/>
                <a:gd name="T13" fmla="*/ 5464 h 21600"/>
                <a:gd name="T14" fmla="*/ 18874 w 21600"/>
                <a:gd name="T15" fmla="*/ 1613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66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pic>
        <p:nvPicPr>
          <p:cNvPr id="16409" name="Picture 25" descr="096238_печорин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03303" y="608402"/>
            <a:ext cx="1110800" cy="129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411" name="Picture 27" descr="Рисунок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5400000">
            <a:off x="2082705" y="756011"/>
            <a:ext cx="136704" cy="2951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413" name="Text Box 29"/>
          <p:cNvSpPr txBox="1">
            <a:spLocks noChangeArrowheads="1"/>
          </p:cNvSpPr>
          <p:nvPr/>
        </p:nvSpPr>
        <p:spPr bwMode="auto">
          <a:xfrm>
            <a:off x="0" y="2230839"/>
            <a:ext cx="5060949" cy="267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72" tIns="25736" rIns="51472" bIns="25736">
            <a:spAutoFit/>
          </a:bodyPr>
          <a:lstStyle/>
          <a:p>
            <a:pPr algn="ctr"/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социально-психологический философский </a:t>
            </a:r>
            <a:r>
              <a:rPr lang="ru-RU" sz="1400" u="sng" dirty="0">
                <a:latin typeface="Times New Roman" pitchFamily="18" charset="0"/>
                <a:cs typeface="Times New Roman" pitchFamily="18" charset="0"/>
              </a:rPr>
              <a:t>роман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225146" y="2467444"/>
            <a:ext cx="5313921" cy="642906"/>
          </a:xfrm>
          <a:prstGeom prst="rect">
            <a:avLst/>
          </a:prstGeom>
        </p:spPr>
        <p:txBody>
          <a:bodyPr wrap="square" lIns="51472" tIns="25736" rIns="51472" bIns="25736">
            <a:spAutoFit/>
          </a:bodyPr>
          <a:lstStyle/>
          <a:p>
            <a:pPr algn="just">
              <a:lnSpc>
                <a:spcPct val="80000"/>
              </a:lnSpc>
            </a:pPr>
            <a:r>
              <a:rPr lang="ru-RU" sz="1200" b="1" i="1" dirty="0" smtClean="0">
                <a:latin typeface="Times New Roman" pitchFamily="18" charset="0"/>
                <a:cs typeface="Times New Roman" pitchFamily="18" charset="0"/>
              </a:rPr>
              <a:t>      Роман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– объемное эпическое произведение, в котором повествование   сосредоточено  на   судьбе  отдельной   личности в пространстве и во времени. В  романе,  в  отличие  от   повести,   основную   организующую   роль     играет </a:t>
            </a:r>
          </a:p>
          <a:p>
            <a:pPr algn="just">
              <a:lnSpc>
                <a:spcPct val="80000"/>
              </a:lnSpc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не рассказчик, а  сюжет, развитие событий.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96024" y="122227"/>
            <a:ext cx="5572164" cy="3000396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il7-747-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7462" y="265103"/>
            <a:ext cx="2405805" cy="275557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2667792" y="422886"/>
            <a:ext cx="2882107" cy="2821964"/>
          </a:xfrm>
          <a:prstGeom prst="rect">
            <a:avLst/>
          </a:prstGeom>
        </p:spPr>
        <p:txBody>
          <a:bodyPr lIns="51472" tIns="25736" rIns="51472" bIns="25736">
            <a:spAutoFit/>
          </a:bodyPr>
          <a:lstStyle/>
          <a:p>
            <a:pPr algn="ctr"/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Фа́була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– хронологическая последовательность событий в литературном произведении.</a:t>
            </a:r>
          </a:p>
          <a:p>
            <a:pPr algn="ctr"/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Сюже́т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– ряд событий, выстроенных в соответствии с замыслом автора.</a:t>
            </a:r>
          </a:p>
          <a:p>
            <a:pPr algn="ct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7462" y="122227"/>
            <a:ext cx="5500726" cy="3000396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СПП с  придат.условия</Template>
  <TotalTime>277</TotalTime>
  <Words>1026</Words>
  <Application>Microsoft Office PowerPoint</Application>
  <PresentationFormat>Произвольный</PresentationFormat>
  <Paragraphs>156</Paragraphs>
  <Slides>20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Литература</vt:lpstr>
      <vt:lpstr>Слайд 2</vt:lpstr>
      <vt:lpstr>Слайд 3</vt:lpstr>
      <vt:lpstr>Слайд 4</vt:lpstr>
      <vt:lpstr>Слайд 5</vt:lpstr>
      <vt:lpstr>Слайд 6</vt:lpstr>
      <vt:lpstr>                         История создания  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        Отклики на роман</vt:lpstr>
      <vt:lpstr>Слайд 17</vt:lpstr>
      <vt:lpstr>Слайд 18</vt:lpstr>
      <vt:lpstr>Слайд 19</vt:lpstr>
      <vt:lpstr>     Задания для самостоятельного выполнения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XTreme</dc:creator>
  <cp:lastModifiedBy>LAN_OS</cp:lastModifiedBy>
  <cp:revision>50</cp:revision>
  <dcterms:created xsi:type="dcterms:W3CDTF">2014-01-11T14:37:49Z</dcterms:created>
  <dcterms:modified xsi:type="dcterms:W3CDTF">2020-11-29T19:12:43Z</dcterms:modified>
</cp:coreProperties>
</file>