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2"/>
  </p:notesMasterIdLst>
  <p:sldIdLst>
    <p:sldId id="281" r:id="rId2"/>
    <p:sldId id="271" r:id="rId3"/>
    <p:sldId id="272" r:id="rId4"/>
    <p:sldId id="273" r:id="rId5"/>
    <p:sldId id="268" r:id="rId6"/>
    <p:sldId id="274" r:id="rId7"/>
    <p:sldId id="258" r:id="rId8"/>
    <p:sldId id="262" r:id="rId9"/>
    <p:sldId id="260" r:id="rId10"/>
    <p:sldId id="263" r:id="rId11"/>
    <p:sldId id="265" r:id="rId12"/>
    <p:sldId id="275" r:id="rId13"/>
    <p:sldId id="266" r:id="rId14"/>
    <p:sldId id="261" r:id="rId15"/>
    <p:sldId id="267" r:id="rId16"/>
    <p:sldId id="269" r:id="rId17"/>
    <p:sldId id="276" r:id="rId18"/>
    <p:sldId id="279" r:id="rId19"/>
    <p:sldId id="277" r:id="rId20"/>
    <p:sldId id="282" r:id="rId21"/>
  </p:sldIdLst>
  <p:sldSz cx="5764213" cy="3244850"/>
  <p:notesSz cx="6858000" cy="9144000"/>
  <p:defaultTextStyle>
    <a:defPPr>
      <a:defRPr lang="ru-RU"/>
    </a:defPPr>
    <a:lvl1pPr marL="0" algn="l" defTabSz="5147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358" algn="l" defTabSz="5147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716" algn="l" defTabSz="5147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2074" algn="l" defTabSz="5147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9432" algn="l" defTabSz="5147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6789" algn="l" defTabSz="5147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4147" algn="l" defTabSz="5147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1505" algn="l" defTabSz="5147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8863" algn="l" defTabSz="5147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70" y="-84"/>
      </p:cViewPr>
      <p:guideLst>
        <p:guide orient="horz" pos="1022"/>
        <p:guide pos="18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0EF03-9E1F-4050-A953-CADCA8528BF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3C780-D468-4F05-B024-CE6D5CB6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51471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7358" algn="l" defTabSz="51471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4716" algn="l" defTabSz="51471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2074" algn="l" defTabSz="51471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29432" algn="l" defTabSz="51471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86789" algn="l" defTabSz="51471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44147" algn="l" defTabSz="51471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01505" algn="l" defTabSz="51471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58863" algn="l" defTabSz="51471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685800"/>
            <a:ext cx="6089650" cy="3429000"/>
          </a:xfrm>
          <a:ln/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75BA2-19DD-4871-A728-AE25F038A4E3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685800"/>
            <a:ext cx="6089650" cy="3429000"/>
          </a:xfrm>
          <a:ln/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E1363-E84E-45D0-9644-6287038CAB10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685800"/>
            <a:ext cx="6089650" cy="3429000"/>
          </a:xfrm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14322-C8C0-48B8-BE71-F27CA0283742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685800"/>
            <a:ext cx="608965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ED020-B50E-4EC6-939A-1C9287E21196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685800"/>
            <a:ext cx="6089650" cy="3429000"/>
          </a:xfrm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8FEED-4170-456B-9CE2-B988414DA2B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685800"/>
            <a:ext cx="6089650" cy="3429000"/>
          </a:xfrm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8144-88EE-40C6-809C-7C031D742C3E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316" y="1005903"/>
            <a:ext cx="489958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632" y="1817116"/>
            <a:ext cx="403494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9B77-F354-48B0-B8C4-B4390D698F67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9B77-F354-48B0-B8C4-B4390D698F67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11" y="746316"/>
            <a:ext cx="250743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8570" y="746316"/>
            <a:ext cx="250743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9B77-F354-48B0-B8C4-B4390D698F67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9B77-F354-48B0-B8C4-B4390D698F67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30" y="71164"/>
            <a:ext cx="5649310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5720" y="159368"/>
            <a:ext cx="25265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9B77-F354-48B0-B8C4-B4390D698F67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22" y="536168"/>
            <a:ext cx="5649310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30" y="71164"/>
            <a:ext cx="5649310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670" y="102424"/>
            <a:ext cx="5162874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143" y="781128"/>
            <a:ext cx="452992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59833" y="3017710"/>
            <a:ext cx="1844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11" y="3017710"/>
            <a:ext cx="132576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9B77-F354-48B0-B8C4-B4390D698F67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0233" y="3017710"/>
            <a:ext cx="132576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19E7-BC8B-4853-A797-22D5144C2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535"/>
            <a:ext cx="5758500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1080778" y="236594"/>
            <a:ext cx="3038451" cy="537958"/>
          </a:xfrm>
          <a:prstGeom prst="rect">
            <a:avLst/>
          </a:prstGeom>
        </p:spPr>
        <p:txBody>
          <a:bodyPr vert="horz" wrap="square" lIns="0" tIns="14595" rIns="0" bIns="0" rtlCol="0">
            <a:spAutoFit/>
          </a:bodyPr>
          <a:lstStyle/>
          <a:p>
            <a:pPr marL="12693">
              <a:spcBef>
                <a:spcPts val="114"/>
              </a:spcBef>
            </a:pPr>
            <a:r>
              <a:rPr lang="ru-RU" sz="3400" dirty="0" smtClean="0"/>
              <a:t>Литература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875697" y="1114401"/>
            <a:ext cx="4428728" cy="1116964"/>
          </a:xfrm>
          <a:prstGeom prst="rect">
            <a:avLst/>
          </a:prstGeom>
        </p:spPr>
        <p:txBody>
          <a:bodyPr vert="horz" wrap="square" lIns="0" tIns="13962" rIns="0" bIns="0" rtlCol="0">
            <a:spAutoFit/>
          </a:bodyPr>
          <a:lstStyle/>
          <a:p>
            <a:pPr marL="18404">
              <a:lnSpc>
                <a:spcPts val="1949"/>
              </a:lnSpc>
              <a:spcBef>
                <a:spcPts val="110"/>
              </a:spcBef>
            </a:pPr>
            <a:endParaRPr lang="ru-RU" sz="2000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04">
              <a:lnSpc>
                <a:spcPts val="1949"/>
              </a:lnSpc>
              <a:spcBef>
                <a:spcPts val="110"/>
              </a:spcBef>
            </a:pPr>
            <a:r>
              <a:rPr lang="ru-RU" sz="23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sz="23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3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04">
              <a:lnSpc>
                <a:spcPts val="1949"/>
              </a:lnSpc>
              <a:spcBef>
                <a:spcPts val="110"/>
              </a:spcBef>
            </a:pPr>
            <a:endParaRPr lang="ru-RU" sz="20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2693">
              <a:lnSpc>
                <a:spcPts val="2728"/>
              </a:lnSpc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5147" y="1115414"/>
            <a:ext cx="344075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8900" y="1979615"/>
            <a:ext cx="344075" cy="92869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27"/>
          <p:cNvGrpSpPr/>
          <p:nvPr/>
        </p:nvGrpSpPr>
        <p:grpSpPr>
          <a:xfrm>
            <a:off x="4685470" y="212868"/>
            <a:ext cx="634190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922852" y="249025"/>
            <a:ext cx="173307" cy="369964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77212" y="541953"/>
            <a:ext cx="466445" cy="212231"/>
          </a:xfrm>
          <a:prstGeom prst="rect">
            <a:avLst/>
          </a:prstGeom>
        </p:spPr>
        <p:txBody>
          <a:bodyPr vert="horz" wrap="square" lIns="0" tIns="12058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Arial"/>
                <a:cs typeface="Arial"/>
              </a:rPr>
              <a:t>класс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8" name="object 15"/>
          <p:cNvGrpSpPr/>
          <p:nvPr/>
        </p:nvGrpSpPr>
        <p:grpSpPr>
          <a:xfrm>
            <a:off x="346437" y="289012"/>
            <a:ext cx="467230" cy="466725"/>
            <a:chOff x="346532" y="289010"/>
            <a:chExt cx="467359" cy="466725"/>
          </a:xfrm>
        </p:grpSpPr>
        <p:sp>
          <p:nvSpPr>
            <p:cNvPr id="15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0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67528" y="1979615"/>
            <a:ext cx="4773522" cy="1159970"/>
          </a:xfrm>
          <a:prstGeom prst="rect">
            <a:avLst/>
          </a:prstGeom>
          <a:noFill/>
        </p:spPr>
        <p:txBody>
          <a:bodyPr wrap="square" lIns="51472" tIns="25736" rIns="51472" bIns="25736" rtlCol="0">
            <a:sp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М.Ю. Лермонтов.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«Герой нашего времени»  - первый психологический роман в русской литературе. Обзор содержания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0"/>
            <a:ext cx="5764213" cy="57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pPr algn="ctr"/>
            <a:r>
              <a:rPr lang="ru-RU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Композиция романа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73274" y="848769"/>
            <a:ext cx="1510103" cy="20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endParaRPr lang="ru-RU"/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476301" y="906946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«Бэла»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430909" y="1383932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«Максим </a:t>
            </a:r>
            <a:r>
              <a:rPr lang="ru-RU" dirty="0" err="1"/>
              <a:t>Максимыч</a:t>
            </a:r>
            <a:r>
              <a:rPr lang="ru-RU" dirty="0"/>
              <a:t>»</a:t>
            </a:r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>
            <a:off x="476301" y="1860918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/>
              <a:t>«Тамань»</a:t>
            </a:r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476301" y="2303834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«Княжна Мери»</a:t>
            </a: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476301" y="2780820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«Фаталист»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884646" y="532546"/>
            <a:ext cx="1049768" cy="29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pPr algn="ctr"/>
            <a:r>
              <a:rPr lang="ru-RU" sz="1600" b="1" u="sng" dirty="0"/>
              <a:t>СЮЖЕТ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336439" y="497995"/>
            <a:ext cx="832097" cy="29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72" tIns="25736" rIns="51472" bIns="25736">
            <a:spAutoFit/>
          </a:bodyPr>
          <a:lstStyle/>
          <a:p>
            <a:pPr algn="ctr"/>
            <a:r>
              <a:rPr lang="ru-RU" sz="1600" b="1" u="sng" dirty="0"/>
              <a:t>ФАБУЛА</a:t>
            </a:r>
          </a:p>
        </p:txBody>
      </p:sp>
      <p:sp>
        <p:nvSpPr>
          <p:cNvPr id="13330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30227" y="532171"/>
            <a:ext cx="998730" cy="27265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endParaRPr lang="ru-RU"/>
          </a:p>
        </p:txBody>
      </p:sp>
      <p:sp>
        <p:nvSpPr>
          <p:cNvPr id="13331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81472" y="497995"/>
            <a:ext cx="1043763" cy="27265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endParaRPr lang="ru-RU"/>
          </a:p>
        </p:txBody>
      </p:sp>
      <p:sp>
        <p:nvSpPr>
          <p:cNvPr id="14376" name="AutoShape 40"/>
          <p:cNvSpPr>
            <a:spLocks/>
          </p:cNvSpPr>
          <p:nvPr/>
        </p:nvSpPr>
        <p:spPr bwMode="auto">
          <a:xfrm>
            <a:off x="249339" y="1860918"/>
            <a:ext cx="181852" cy="1227240"/>
          </a:xfrm>
          <a:prstGeom prst="leftBrace">
            <a:avLst>
              <a:gd name="adj1" fmla="val 11639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51472" tIns="25736" rIns="51472" bIns="25736" anchor="ctr"/>
          <a:lstStyle/>
          <a:p>
            <a:endParaRPr lang="ru-RU"/>
          </a:p>
        </p:txBody>
      </p:sp>
      <p:sp>
        <p:nvSpPr>
          <p:cNvPr id="14380" name="AutoShape 44"/>
          <p:cNvSpPr>
            <a:spLocks noChangeArrowheads="1"/>
          </p:cNvSpPr>
          <p:nvPr/>
        </p:nvSpPr>
        <p:spPr bwMode="auto">
          <a:xfrm>
            <a:off x="67769" y="1622425"/>
            <a:ext cx="227166" cy="1464865"/>
          </a:xfrm>
          <a:prstGeom prst="roundRect">
            <a:avLst>
              <a:gd name="adj" fmla="val 16667"/>
            </a:avLst>
          </a:prstGeom>
          <a:solidFill>
            <a:srgbClr val="FFE4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72" tIns="25736" rIns="51472" bIns="25736" anchor="ctr"/>
          <a:lstStyle/>
          <a:p>
            <a:pPr algn="ctr">
              <a:lnSpc>
                <a:spcPct val="50000"/>
              </a:lnSpc>
            </a:pPr>
            <a:r>
              <a:rPr lang="ru-RU" sz="1100" dirty="0"/>
              <a:t>Ж</a:t>
            </a:r>
          </a:p>
          <a:p>
            <a:pPr algn="ctr">
              <a:lnSpc>
                <a:spcPct val="50000"/>
              </a:lnSpc>
            </a:pPr>
            <a:r>
              <a:rPr lang="ru-RU" sz="1100" dirty="0"/>
              <a:t>у</a:t>
            </a:r>
          </a:p>
          <a:p>
            <a:pPr algn="ctr">
              <a:lnSpc>
                <a:spcPct val="65000"/>
              </a:lnSpc>
            </a:pPr>
            <a:r>
              <a:rPr lang="ru-RU" sz="1100" dirty="0" err="1"/>
              <a:t>р</a:t>
            </a:r>
            <a:endParaRPr lang="ru-RU" sz="1100" dirty="0"/>
          </a:p>
          <a:p>
            <a:pPr algn="ctr">
              <a:lnSpc>
                <a:spcPct val="50000"/>
              </a:lnSpc>
            </a:pPr>
            <a:r>
              <a:rPr lang="ru-RU" sz="1100" dirty="0" err="1"/>
              <a:t>н</a:t>
            </a:r>
            <a:endParaRPr lang="ru-RU" sz="1100" dirty="0"/>
          </a:p>
          <a:p>
            <a:pPr algn="ctr">
              <a:lnSpc>
                <a:spcPct val="50000"/>
              </a:lnSpc>
            </a:pPr>
            <a:r>
              <a:rPr lang="ru-RU" sz="1100" dirty="0"/>
              <a:t>а</a:t>
            </a:r>
          </a:p>
          <a:p>
            <a:pPr algn="ctr">
              <a:lnSpc>
                <a:spcPct val="50000"/>
              </a:lnSpc>
            </a:pPr>
            <a:r>
              <a:rPr lang="ru-RU" sz="1100" dirty="0"/>
              <a:t>л</a:t>
            </a:r>
          </a:p>
          <a:p>
            <a:pPr algn="ctr">
              <a:lnSpc>
                <a:spcPct val="50000"/>
              </a:lnSpc>
            </a:pPr>
            <a:endParaRPr lang="ru-RU" sz="1100" dirty="0"/>
          </a:p>
          <a:p>
            <a:pPr algn="ctr">
              <a:lnSpc>
                <a:spcPct val="50000"/>
              </a:lnSpc>
            </a:pPr>
            <a:r>
              <a:rPr lang="ru-RU" sz="1100" dirty="0"/>
              <a:t>П</a:t>
            </a:r>
          </a:p>
          <a:p>
            <a:pPr algn="ctr">
              <a:lnSpc>
                <a:spcPct val="50000"/>
              </a:lnSpc>
            </a:pPr>
            <a:r>
              <a:rPr lang="ru-RU" sz="1100" dirty="0"/>
              <a:t>е</a:t>
            </a:r>
          </a:p>
          <a:p>
            <a:pPr algn="ctr">
              <a:lnSpc>
                <a:spcPct val="50000"/>
              </a:lnSpc>
            </a:pPr>
            <a:r>
              <a:rPr lang="ru-RU" sz="1100" dirty="0"/>
              <a:t>ч</a:t>
            </a:r>
          </a:p>
          <a:p>
            <a:pPr algn="ctr">
              <a:lnSpc>
                <a:spcPct val="50000"/>
              </a:lnSpc>
            </a:pPr>
            <a:r>
              <a:rPr lang="ru-RU" sz="1100" dirty="0"/>
              <a:t>о</a:t>
            </a:r>
          </a:p>
          <a:p>
            <a:pPr algn="ctr">
              <a:lnSpc>
                <a:spcPct val="50000"/>
              </a:lnSpc>
            </a:pPr>
            <a:r>
              <a:rPr lang="ru-RU" sz="1100" dirty="0" err="1"/>
              <a:t>р</a:t>
            </a:r>
            <a:endParaRPr lang="ru-RU" sz="1100" dirty="0"/>
          </a:p>
          <a:p>
            <a:pPr algn="ctr">
              <a:lnSpc>
                <a:spcPct val="50000"/>
              </a:lnSpc>
            </a:pPr>
            <a:r>
              <a:rPr lang="ru-RU" sz="1100" dirty="0"/>
              <a:t>и</a:t>
            </a:r>
          </a:p>
          <a:p>
            <a:pPr algn="ctr">
              <a:lnSpc>
                <a:spcPct val="50000"/>
              </a:lnSpc>
            </a:pPr>
            <a:r>
              <a:rPr lang="ru-RU" sz="1100" dirty="0" err="1"/>
              <a:t>н</a:t>
            </a:r>
            <a:endParaRPr lang="ru-RU" sz="1100" dirty="0"/>
          </a:p>
          <a:p>
            <a:pPr algn="ctr">
              <a:lnSpc>
                <a:spcPct val="50000"/>
              </a:lnSpc>
            </a:pPr>
            <a:r>
              <a:rPr lang="ru-RU" sz="1100" dirty="0"/>
              <a:t>а</a:t>
            </a: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3109069" y="872875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 smtClean="0"/>
              <a:t>«Тамань»</a:t>
            </a:r>
            <a:endParaRPr lang="ru-RU" dirty="0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3109069" y="1792777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 smtClean="0"/>
              <a:t>«Княжна Мери»</a:t>
            </a:r>
            <a:endParaRPr lang="ru-RU" dirty="0"/>
          </a:p>
        </p:txBody>
      </p:sp>
      <p:sp>
        <p:nvSpPr>
          <p:cNvPr id="29" name="AutoShape 23"/>
          <p:cNvSpPr>
            <a:spLocks noChangeArrowheads="1"/>
          </p:cNvSpPr>
          <p:nvPr/>
        </p:nvSpPr>
        <p:spPr bwMode="auto">
          <a:xfrm>
            <a:off x="3199854" y="2814891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 smtClean="0"/>
              <a:t>«Максим </a:t>
            </a:r>
            <a:r>
              <a:rPr lang="ru-RU" dirty="0" err="1" smtClean="0"/>
              <a:t>Максимыч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0" name="AutoShape 23"/>
          <p:cNvSpPr>
            <a:spLocks noChangeArrowheads="1"/>
          </p:cNvSpPr>
          <p:nvPr/>
        </p:nvSpPr>
        <p:spPr bwMode="auto">
          <a:xfrm>
            <a:off x="3109069" y="1315791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 smtClean="0"/>
              <a:t>«Фаталист»</a:t>
            </a:r>
            <a:endParaRPr lang="ru-RU" dirty="0"/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>
            <a:off x="3109069" y="2235693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«</a:t>
            </a:r>
            <a:r>
              <a:rPr lang="ru-RU" dirty="0" smtClean="0"/>
              <a:t>Бэла»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39560" y="122227"/>
            <a:ext cx="285752" cy="285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550855"/>
            <a:ext cx="5668188" cy="264320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-47321"/>
            <a:ext cx="5764213" cy="40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pPr algn="ctr"/>
            <a:r>
              <a:rPr lang="en-US" sz="2300" b="1" dirty="0" err="1">
                <a:latin typeface="Monotype Corsiva" pitchFamily="66" charset="0"/>
              </a:rPr>
              <a:t>Хронология</a:t>
            </a:r>
            <a:r>
              <a:rPr lang="en-US" sz="2300" b="1" dirty="0">
                <a:latin typeface="Monotype Corsiva" pitchFamily="66" charset="0"/>
              </a:rPr>
              <a:t> </a:t>
            </a:r>
            <a:r>
              <a:rPr lang="en-US" sz="2300" b="1" dirty="0" err="1">
                <a:latin typeface="Monotype Corsiva" pitchFamily="66" charset="0"/>
              </a:rPr>
              <a:t>событий</a:t>
            </a:r>
            <a:r>
              <a:rPr lang="en-US" sz="2300" b="1" dirty="0">
                <a:latin typeface="Monotype Corsiva" pitchFamily="66" charset="0"/>
              </a:rPr>
              <a:t> </a:t>
            </a:r>
            <a:endParaRPr lang="ru-RU" sz="600" dirty="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507759"/>
            <a:ext cx="5764213" cy="20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endParaRPr lang="ru-RU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91140" y="541560"/>
            <a:ext cx="104014" cy="20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72" tIns="25736" rIns="51472" bIns="25736">
            <a:spAutoFit/>
          </a:bodyPr>
          <a:lstStyle/>
          <a:p>
            <a:endParaRPr lang="ru-RU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15213" y="304195"/>
            <a:ext cx="2250224" cy="729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pPr algn="just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«Тамань»: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около  1830  года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– Печорин  направляется  из  Санкт-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Петербурга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 действующий отряд и останавливается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Тамани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0" y="984722"/>
            <a:ext cx="5764213" cy="20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endParaRPr lang="ru-RU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564358" y="1860918"/>
            <a:ext cx="3041301" cy="134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«Княжна Мери»: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10 мая – 17 июня 1832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Печорин приезжает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Тамани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воды в Пятигорск, затем в Кисловодск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после дуэли с Грушницким переведен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крепость  под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начальство Максима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Максимыча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6024" y="0"/>
            <a:ext cx="5572164" cy="324485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Администратор\Рабочий стол\Нурманова(3)\screenshot_20200311_2359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462" y="1122359"/>
            <a:ext cx="2357454" cy="1928826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Нурманова(3)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6354" y="336542"/>
            <a:ext cx="2928958" cy="1500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80112" y="168993"/>
            <a:ext cx="3242393" cy="60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«Фаталист»: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декабрь 1832 года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– Печорин приезжает на две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недели  из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крепости в казачью станицу.</a:t>
            </a:r>
          </a:p>
        </p:txBody>
      </p:sp>
      <p:pic>
        <p:nvPicPr>
          <p:cNvPr id="4" name="Picture 3" descr="Вулич_Константинов,_19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312" y="676004"/>
            <a:ext cx="2296695" cy="94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96024" y="1622425"/>
            <a:ext cx="3557625" cy="60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«Бэла»: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весна 1833 года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– Печорин похищает дочь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князя;  через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четыре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месяца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погибает  от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рук Казбича.</a:t>
            </a: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80113" y="2197038"/>
            <a:ext cx="2701994" cy="1577690"/>
            <a:chOff x="2478" y="216"/>
            <a:chExt cx="2970" cy="2680"/>
          </a:xfrm>
        </p:grpSpPr>
        <p:pic>
          <p:nvPicPr>
            <p:cNvPr id="7" name="Picture 4" descr="В_А_Фербер_Бела в крепости_193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478" y="216"/>
              <a:ext cx="2970" cy="16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4014" y="2478"/>
              <a:ext cx="203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927140" y="2264639"/>
            <a:ext cx="2704509" cy="7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«Максим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Максимыч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осень 1837 года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– Печорин отправляется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Персию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снова оказывается на Кавказе 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встречается с Максимом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Максимычем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" name="Picture 4" descr="lit04-0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67924" y="151083"/>
            <a:ext cx="1714512" cy="19783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5668188" cy="3122623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0"/>
            <a:ext cx="5764213" cy="57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pPr algn="ctr"/>
            <a:endParaRPr lang="ru-RU" sz="3400" b="1" dirty="0">
              <a:latin typeface="Monotype Corsiva" pitchFamily="66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93665"/>
            <a:ext cx="5764213" cy="42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pPr algn="ctr"/>
            <a:r>
              <a:rPr lang="ru-RU" sz="2400" b="1" dirty="0">
                <a:latin typeface="Monotype Corsiva" pitchFamily="66" charset="0"/>
              </a:rPr>
              <a:t>Отказ </a:t>
            </a:r>
            <a:r>
              <a:rPr lang="ru-RU" sz="2400" b="1" dirty="0" smtClean="0">
                <a:latin typeface="Monotype Corsiva" pitchFamily="66" charset="0"/>
              </a:rPr>
              <a:t> от  хронологии  обусловлен  следующим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38900" y="622293"/>
            <a:ext cx="5356321" cy="226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pPr algn="just">
              <a:buFontTx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выбор наиболее значимых эпизодов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особое внимание психологическим размышлениям,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нежели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описанию событий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необходимость соотнесения героя с другими персонажами,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появляющимися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последовательности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выбор рассказчика (не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случаен, служит общему замыслу)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композиция подчинена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авторскому замыслу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всесторонне и глубоко раскрыть образ героя, исследовать историю души.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2372045"/>
            <a:ext cx="5764213" cy="20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r>
              <a:rPr lang="ru-RU" dirty="0"/>
              <a:t>                                                                                 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67087" y="259607"/>
            <a:ext cx="1588739" cy="408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72" tIns="25736" rIns="51472" bIns="25736" rtlCol="0" anchor="ctr"/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Сю́жет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36032" y="259607"/>
            <a:ext cx="1588739" cy="408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72" tIns="25736" rIns="51472" bIns="25736" rtlCol="0" anchor="ctr"/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Фа́була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2882106" y="1550987"/>
            <a:ext cx="2766734" cy="146283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51472" tIns="25736" rIns="51472" bIns="25736" anchor="ctr"/>
          <a:lstStyle/>
          <a:p>
            <a:pPr marL="257358" algn="r"/>
            <a:r>
              <a:rPr lang="ru-RU" sz="2400" b="1" dirty="0">
                <a:solidFill>
                  <a:srgbClr val="002060"/>
                </a:solidFill>
              </a:rPr>
              <a:t>История жизни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96024" y="1588355"/>
            <a:ext cx="2786082" cy="1462830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51472" tIns="25736" rIns="51472" bIns="25736" anchor="ctr"/>
          <a:lstStyle/>
          <a:p>
            <a:pPr marL="257358" algn="ctr"/>
            <a:r>
              <a:rPr lang="ru-RU" sz="2800" b="1" dirty="0">
                <a:solidFill>
                  <a:srgbClr val="002060"/>
                </a:solidFill>
              </a:rPr>
              <a:t>История души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202582" y="770664"/>
            <a:ext cx="317748" cy="783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72" tIns="25736" rIns="51472" bIns="25736"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016920" y="770664"/>
            <a:ext cx="317748" cy="783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72" tIns="25736" rIns="51472" bIns="25736" rtlCol="0" anchor="ctr"/>
          <a:lstStyle/>
          <a:p>
            <a:pPr algn="ctr"/>
            <a:endParaRPr lang="ru-RU"/>
          </a:p>
        </p:txBody>
      </p:sp>
      <p:pic>
        <p:nvPicPr>
          <p:cNvPr id="9" name="Picture 14" descr="sho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3412" y="407979"/>
            <a:ext cx="1714513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0" y="-81121"/>
            <a:ext cx="5764213" cy="57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pPr algn="ctr"/>
            <a:r>
              <a:rPr lang="ru-RU" sz="3400" b="1" smtClean="0">
                <a:latin typeface="Monotype Corsiva" pitchFamily="66" charset="0"/>
              </a:rPr>
              <a:t>Система   рассказчиков</a:t>
            </a:r>
            <a:endParaRPr lang="ru-RU" sz="3400" b="1" dirty="0">
              <a:latin typeface="Monotype Corsiva" pitchFamily="66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39164" y="327490"/>
            <a:ext cx="1857388" cy="20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ТРИ     ТОЧКИ      ЗРЕНИЯ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2019476" y="651975"/>
            <a:ext cx="1679227" cy="289182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sz="1100" b="1" dirty="0"/>
              <a:t>Путешествующий</a:t>
            </a:r>
          </a:p>
          <a:p>
            <a:pPr algn="ctr"/>
            <a:r>
              <a:rPr lang="ru-RU" sz="1100" b="1" dirty="0" smtClean="0"/>
              <a:t>офицер</a:t>
            </a:r>
            <a:endParaRPr lang="ru-RU" sz="1100" b="1" dirty="0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158116" y="651975"/>
            <a:ext cx="1679227" cy="289182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sz="1100" b="1" dirty="0"/>
              <a:t>Максим </a:t>
            </a:r>
            <a:r>
              <a:rPr lang="ru-RU" sz="1100" b="1" dirty="0" err="1" smtClean="0"/>
              <a:t>Максимыч</a:t>
            </a:r>
            <a:endParaRPr lang="ru-RU" sz="1100" b="1" dirty="0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3925870" y="651975"/>
            <a:ext cx="1679227" cy="289182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sz="1100" b="1" dirty="0" smtClean="0"/>
              <a:t>Печорин</a:t>
            </a:r>
            <a:endParaRPr lang="ru-RU" sz="1100" b="1" dirty="0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167462" y="1077110"/>
            <a:ext cx="1669881" cy="851773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sz="1100" b="1" dirty="0"/>
              <a:t>Человек чести,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воинского </a:t>
            </a:r>
            <a:r>
              <a:rPr lang="ru-RU" sz="1100" b="1" dirty="0"/>
              <a:t>долга,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дисциплины</a:t>
            </a:r>
            <a:r>
              <a:rPr lang="ru-RU" sz="1100" b="1" dirty="0"/>
              <a:t>;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простодушен</a:t>
            </a:r>
            <a:r>
              <a:rPr lang="ru-RU" sz="1100" b="1" dirty="0"/>
              <a:t>, </a:t>
            </a:r>
          </a:p>
          <a:p>
            <a:pPr algn="ctr"/>
            <a:r>
              <a:rPr lang="ru-RU" sz="1100" b="1" dirty="0"/>
              <a:t>добр, </a:t>
            </a:r>
            <a:r>
              <a:rPr lang="ru-RU" sz="1100" b="1" dirty="0" smtClean="0"/>
              <a:t>искренен.</a:t>
            </a:r>
            <a:endParaRPr lang="ru-RU" sz="1100" b="1" dirty="0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1881974" y="1077110"/>
            <a:ext cx="1928826" cy="851773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sz="1100" b="1" dirty="0"/>
              <a:t>Образованный </a:t>
            </a:r>
            <a:r>
              <a:rPr lang="ru-RU" sz="1100" b="1" dirty="0" smtClean="0"/>
              <a:t>офицер</a:t>
            </a:r>
            <a:r>
              <a:rPr lang="ru-RU" sz="1100" b="1" dirty="0"/>
              <a:t>,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кое-что </a:t>
            </a:r>
            <a:r>
              <a:rPr lang="ru-RU" sz="1100" b="1" dirty="0"/>
              <a:t>знает о </a:t>
            </a:r>
          </a:p>
          <a:p>
            <a:pPr algn="ctr"/>
            <a:r>
              <a:rPr lang="ru-RU" sz="1100" b="1" dirty="0"/>
              <a:t>Печорине, о его </a:t>
            </a:r>
            <a:r>
              <a:rPr lang="ru-RU" sz="1100" b="1" dirty="0" smtClean="0"/>
              <a:t>странном </a:t>
            </a:r>
          </a:p>
          <a:p>
            <a:pPr algn="ctr"/>
            <a:r>
              <a:rPr lang="ru-RU" sz="1100" b="1" dirty="0" smtClean="0"/>
              <a:t>и противоречивом </a:t>
            </a:r>
            <a:r>
              <a:rPr lang="ru-RU" sz="1100" b="1" dirty="0"/>
              <a:t>характере.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Объективная </a:t>
            </a:r>
            <a:r>
              <a:rPr lang="ru-RU" sz="1100" b="1" dirty="0"/>
              <a:t>оценка.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3925870" y="1077110"/>
            <a:ext cx="1679227" cy="851773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sz="1100" b="1" dirty="0"/>
              <a:t>Человек, </a:t>
            </a:r>
            <a:r>
              <a:rPr lang="ru-RU" sz="1100" b="1" dirty="0" err="1"/>
              <a:t>размышля</a:t>
            </a:r>
            <a:r>
              <a:rPr lang="ru-RU" sz="1100" b="1" dirty="0"/>
              <a:t>-</a:t>
            </a:r>
          </a:p>
          <a:p>
            <a:pPr algn="ctr"/>
            <a:r>
              <a:rPr lang="ru-RU" sz="1100" b="1" dirty="0"/>
              <a:t> </a:t>
            </a:r>
            <a:r>
              <a:rPr lang="ru-RU" sz="1100" b="1" dirty="0" err="1"/>
              <a:t>ющий</a:t>
            </a:r>
            <a:r>
              <a:rPr lang="ru-RU" sz="1100" b="1" dirty="0"/>
              <a:t> о смысле жизни, </a:t>
            </a:r>
          </a:p>
          <a:p>
            <a:pPr algn="ctr"/>
            <a:r>
              <a:rPr lang="ru-RU" sz="1100" b="1" dirty="0"/>
              <a:t>о собственном </a:t>
            </a:r>
            <a:r>
              <a:rPr lang="ru-RU" sz="1100" b="1" dirty="0" err="1"/>
              <a:t>назна</a:t>
            </a:r>
            <a:r>
              <a:rPr lang="ru-RU" sz="1100" b="1" dirty="0"/>
              <a:t>-</a:t>
            </a:r>
          </a:p>
          <a:p>
            <a:pPr algn="ctr"/>
            <a:r>
              <a:rPr lang="ru-RU" sz="1100" b="1" dirty="0" err="1"/>
              <a:t>чении</a:t>
            </a:r>
            <a:r>
              <a:rPr lang="ru-RU" sz="1100" b="1" dirty="0"/>
              <a:t>. Сам себя судит</a:t>
            </a:r>
          </a:p>
          <a:p>
            <a:pPr algn="ctr"/>
            <a:r>
              <a:rPr lang="ru-RU" sz="1100" b="1" dirty="0" smtClean="0"/>
              <a:t>и  </a:t>
            </a:r>
            <a:r>
              <a:rPr lang="ru-RU" sz="1100" b="1" dirty="0" smtClean="0"/>
              <a:t>казнит.</a:t>
            </a:r>
            <a:endParaRPr lang="ru-RU" sz="1100" b="1" dirty="0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739098" y="1908177"/>
            <a:ext cx="2643206" cy="20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КАКИМ ПРЕДСТАВЛЕН ГЕРОЙ</a:t>
            </a:r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158116" y="2133189"/>
            <a:ext cx="1679227" cy="989434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sz="1100" b="1" dirty="0"/>
              <a:t>Печорин – таинствен-</a:t>
            </a:r>
          </a:p>
          <a:p>
            <a:pPr algn="ctr"/>
            <a:r>
              <a:rPr lang="ru-RU" sz="1100" b="1" dirty="0" err="1"/>
              <a:t>ный</a:t>
            </a:r>
            <a:r>
              <a:rPr lang="ru-RU" sz="1100" b="1" dirty="0"/>
              <a:t> и загадочный </a:t>
            </a:r>
            <a:r>
              <a:rPr lang="ru-RU" sz="1100" b="1" dirty="0" err="1"/>
              <a:t>че</a:t>
            </a:r>
            <a:r>
              <a:rPr lang="ru-RU" sz="1100" b="1" dirty="0"/>
              <a:t>-</a:t>
            </a:r>
          </a:p>
          <a:p>
            <a:pPr algn="ctr"/>
            <a:r>
              <a:rPr lang="ru-RU" sz="1100" b="1" dirty="0" err="1"/>
              <a:t>ловек</a:t>
            </a:r>
            <a:r>
              <a:rPr lang="ru-RU" sz="1100" b="1" dirty="0"/>
              <a:t>, его нельзя по-</a:t>
            </a:r>
          </a:p>
          <a:p>
            <a:pPr algn="ctr"/>
            <a:r>
              <a:rPr lang="ru-RU" sz="1100" b="1" dirty="0" err="1"/>
              <a:t>нять</a:t>
            </a:r>
            <a:r>
              <a:rPr lang="ru-RU" sz="1100" b="1" dirty="0"/>
              <a:t>, а его поступки</a:t>
            </a:r>
          </a:p>
          <a:p>
            <a:pPr algn="ctr"/>
            <a:r>
              <a:rPr lang="ru-RU" sz="1100" b="1" dirty="0"/>
              <a:t>нельзя </a:t>
            </a:r>
            <a:r>
              <a:rPr lang="ru-RU" sz="1100" b="1" dirty="0" smtClean="0"/>
              <a:t>объяснить.</a:t>
            </a:r>
            <a:endParaRPr lang="ru-RU" sz="1100" b="1" dirty="0"/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1953412" y="2133189"/>
            <a:ext cx="1785950" cy="989434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endParaRPr lang="ru-RU" sz="1100" b="1" dirty="0"/>
          </a:p>
          <a:p>
            <a:pPr algn="ctr"/>
            <a:r>
              <a:rPr lang="ru-RU" sz="1100" b="1" dirty="0"/>
              <a:t>Психологический </a:t>
            </a:r>
          </a:p>
          <a:p>
            <a:pPr algn="ctr"/>
            <a:r>
              <a:rPr lang="ru-RU" sz="1100" b="1" dirty="0" smtClean="0"/>
              <a:t>портрет </a:t>
            </a:r>
            <a:r>
              <a:rPr lang="ru-RU" sz="1100" b="1" dirty="0"/>
              <a:t>героя.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Попытка </a:t>
            </a:r>
            <a:r>
              <a:rPr lang="ru-RU" sz="1100" b="1" dirty="0"/>
              <a:t>дать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объяснение некоторым </a:t>
            </a:r>
          </a:p>
          <a:p>
            <a:pPr algn="ctr"/>
            <a:r>
              <a:rPr lang="ru-RU" sz="1100" b="1" dirty="0" smtClean="0"/>
              <a:t>поступкам. Конкретный </a:t>
            </a:r>
          </a:p>
          <a:p>
            <a:pPr algn="ctr"/>
            <a:r>
              <a:rPr lang="ru-RU" sz="1100" b="1" dirty="0" smtClean="0"/>
              <a:t>и реалистичный </a:t>
            </a:r>
            <a:r>
              <a:rPr lang="ru-RU" sz="1100" b="1" dirty="0"/>
              <a:t>образ.</a:t>
            </a:r>
          </a:p>
          <a:p>
            <a:pPr algn="ctr"/>
            <a:endParaRPr lang="ru-RU" sz="1100" b="1" dirty="0"/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3925870" y="2133189"/>
            <a:ext cx="1679227" cy="917996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sz="1100" b="1" dirty="0"/>
              <a:t>Трагическая исповедь</a:t>
            </a:r>
          </a:p>
          <a:p>
            <a:pPr algn="ctr"/>
            <a:r>
              <a:rPr lang="ru-RU" sz="1100" b="1" dirty="0"/>
              <a:t>героя. Искренен перед</a:t>
            </a:r>
          </a:p>
          <a:p>
            <a:pPr algn="ctr"/>
            <a:r>
              <a:rPr lang="ru-RU" sz="1100" b="1" dirty="0"/>
              <a:t>читателем и самим</a:t>
            </a:r>
          </a:p>
          <a:p>
            <a:pPr algn="ctr"/>
            <a:r>
              <a:rPr lang="ru-RU" sz="1100" b="1" dirty="0"/>
              <a:t>собой.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1338979" y="497995"/>
            <a:ext cx="1179863" cy="135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72" tIns="25736" rIns="51472" bIns="25736"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2882107" y="497995"/>
            <a:ext cx="0" cy="135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72" tIns="25736" rIns="51472" bIns="25736"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245372" y="497995"/>
            <a:ext cx="1497094" cy="135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1472" tIns="25736" rIns="51472" bIns="25736"/>
          <a:lstStyle/>
          <a:p>
            <a:endParaRPr lang="ru-RU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975714" y="941157"/>
            <a:ext cx="3812787" cy="135953"/>
            <a:chOff x="975" y="1525"/>
            <a:chExt cx="3810" cy="181"/>
          </a:xfrm>
        </p:grpSpPr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975" y="152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2880" y="152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4785" y="152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975714" y="1928883"/>
            <a:ext cx="3812787" cy="205057"/>
            <a:chOff x="975" y="2840"/>
            <a:chExt cx="3810" cy="273"/>
          </a:xfrm>
        </p:grpSpPr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975" y="2840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9" name="Line 29"/>
            <p:cNvSpPr>
              <a:spLocks noChangeShapeType="1"/>
            </p:cNvSpPr>
            <p:nvPr/>
          </p:nvSpPr>
          <p:spPr bwMode="auto">
            <a:xfrm>
              <a:off x="2835" y="2840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0" name="Line 30"/>
            <p:cNvSpPr>
              <a:spLocks noChangeShapeType="1"/>
            </p:cNvSpPr>
            <p:nvPr/>
          </p:nvSpPr>
          <p:spPr bwMode="auto">
            <a:xfrm>
              <a:off x="4785" y="2840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-1" y="0"/>
            <a:ext cx="5764213" cy="324485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11" y="129945"/>
            <a:ext cx="5187792" cy="2659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Отклики на роман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1797" y="2152671"/>
            <a:ext cx="2882107" cy="821416"/>
          </a:xfrm>
          <a:prstGeom prst="rect">
            <a:avLst/>
          </a:prstGeom>
        </p:spPr>
        <p:txBody>
          <a:bodyPr lIns="51472" tIns="25736" rIns="51472" bIns="25736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167459" y="1"/>
            <a:ext cx="1597363" cy="1693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881974" y="479417"/>
            <a:ext cx="3500462" cy="298196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r>
              <a:rPr lang="ru-RU" sz="16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Николай </a:t>
            </a:r>
            <a:r>
              <a:rPr lang="en-US" sz="16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«отвратительный» роман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10536" y="836607"/>
            <a:ext cx="3631404" cy="1775523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lvl="0" algn="just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Охранительная критика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нет ничего русского, «порочный» герой списан автором у западноевропейских романистов.</a:t>
            </a:r>
          </a:p>
          <a:p>
            <a:pPr lvl="0" algn="just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Консервативная критика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клевета на русскую действительность, «весь роман – эпиграмма».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67462" y="1550987"/>
            <a:ext cx="1489046" cy="1566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810536" y="2551119"/>
            <a:ext cx="3496618" cy="544417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lvl="0" algn="just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А. Герцен: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«Печорин – «младший брат Онегина».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" y="122227"/>
            <a:ext cx="5764213" cy="3122623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8900" y="1122359"/>
            <a:ext cx="1731785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881974" y="1408111"/>
            <a:ext cx="3571899" cy="1529302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В.Г. Белинский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«…богатство содержания», «глубокое знание человеческого сердца и современного общества». Печорина — «человека с сильной волей, отважного,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напра-шивающегося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бури и тревоги».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25114" y="122227"/>
            <a:ext cx="1625699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81776" y="193665"/>
            <a:ext cx="3676796" cy="1036860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В. Кюхельбекер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«…все-таки жаль, что Лермонтов истратил свой талант на изображение такого существа, как его гадкий Печорин».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Администратор\Рабочий стол\Нурманова(3)\990f757fe24d2e5e8e5f6324c77b3e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900" y="193666"/>
            <a:ext cx="528641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652" y="122227"/>
            <a:ext cx="4766217" cy="2760408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«Герой нашего времени»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– первый в русской литературе психологический роман. Важны не события, а история души. Это противоречивый портрет целого поколения.  Автор показывает три любовных сюжета, связанных с героем. Во всех Печорин выглядит как чудовище. Для героя любовные события заканчиваются разочарованием, для девушек катастрофой. Но все равно читатель находит в них особый смысл. Лермонтов учит сложностям жизни, а не расшифровке простых формул.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793" y="484442"/>
            <a:ext cx="3096420" cy="2760408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r>
              <a:rPr lang="ru-RU" sz="2000" b="1" dirty="0" smtClean="0">
                <a:latin typeface="Gabriola" pitchFamily="82" charset="0"/>
              </a:rPr>
              <a:t>«Герой нашего времени» отнюдь не есть собрание нескольких     повестей </a:t>
            </a:r>
          </a:p>
          <a:p>
            <a:r>
              <a:rPr lang="ru-RU" sz="2000" b="1" dirty="0" smtClean="0">
                <a:latin typeface="Gabriola" pitchFamily="82" charset="0"/>
              </a:rPr>
              <a:t>и рассказов –   это  роман, </a:t>
            </a:r>
          </a:p>
          <a:p>
            <a:r>
              <a:rPr lang="ru-RU" sz="2000" b="1" dirty="0" smtClean="0">
                <a:latin typeface="Gabriola" pitchFamily="82" charset="0"/>
              </a:rPr>
              <a:t>в   котором   один    герой </a:t>
            </a:r>
          </a:p>
          <a:p>
            <a:r>
              <a:rPr lang="ru-RU" sz="2000" b="1" dirty="0" smtClean="0">
                <a:latin typeface="Gabriola" pitchFamily="82" charset="0"/>
              </a:rPr>
              <a:t>и  одна   основная  идея, </a:t>
            </a:r>
            <a:r>
              <a:rPr lang="ru-RU" sz="2000" b="1" dirty="0" err="1" smtClean="0">
                <a:latin typeface="Gabriola" pitchFamily="82" charset="0"/>
              </a:rPr>
              <a:t>художнически</a:t>
            </a:r>
            <a:r>
              <a:rPr lang="ru-RU" sz="2000" b="1" dirty="0" smtClean="0">
                <a:latin typeface="Gabriola" pitchFamily="82" charset="0"/>
              </a:rPr>
              <a:t>   развитая».  </a:t>
            </a:r>
          </a:p>
          <a:p>
            <a:r>
              <a:rPr lang="ru-RU" sz="2000" b="1" dirty="0" smtClean="0">
                <a:latin typeface="Gabriola" pitchFamily="82" charset="0"/>
              </a:rPr>
              <a:t>                          </a:t>
            </a:r>
            <a:r>
              <a:rPr lang="ru-RU" sz="2000" b="1" dirty="0" smtClean="0"/>
              <a:t> В. Г. Белинский.</a:t>
            </a:r>
            <a:endParaRPr lang="ru-RU" sz="2000" b="1" dirty="0" smtClean="0">
              <a:latin typeface="Gabriola" pitchFamily="82" charset="0"/>
            </a:endParaRPr>
          </a:p>
          <a:p>
            <a:pPr algn="just"/>
            <a:endParaRPr lang="ru-RU" sz="16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453214" y="193665"/>
            <a:ext cx="1936429" cy="1757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836739"/>
            <a:ext cx="1441053" cy="1408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lit04-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10470" y="1908177"/>
            <a:ext cx="1257025" cy="1226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09" y="135192"/>
            <a:ext cx="5596004" cy="293663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lang="ru-RU" sz="1800" spc="15" dirty="0" smtClean="0">
                <a:latin typeface="Times New Roman" pitchFamily="18" charset="0"/>
                <a:cs typeface="Times New Roman" pitchFamily="18" charset="0"/>
              </a:rPr>
              <a:t>     Задания для самостоятельного выполнения</a:t>
            </a:r>
            <a:endParaRPr sz="1800"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1048" y="680283"/>
            <a:ext cx="1110842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9413" y="765169"/>
            <a:ext cx="3751817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6577" y="2765433"/>
            <a:ext cx="1285529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413" y="2622557"/>
            <a:ext cx="3751817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13"/>
          <p:cNvGrpSpPr/>
          <p:nvPr/>
        </p:nvGrpSpPr>
        <p:grpSpPr>
          <a:xfrm>
            <a:off x="377141" y="1199601"/>
            <a:ext cx="90653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" name="object 16"/>
          <p:cNvGrpSpPr/>
          <p:nvPr/>
        </p:nvGrpSpPr>
        <p:grpSpPr>
          <a:xfrm>
            <a:off x="320886" y="2634670"/>
            <a:ext cx="1043653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67660" y="1122359"/>
            <a:ext cx="3571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Перечитать   повесть    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Бэла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отметить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Печорина  в  этой   повести.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146" y="270395"/>
            <a:ext cx="5310928" cy="2821964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marL="257358" indent="257358" algn="just">
              <a:tabLst>
                <a:tab pos="128679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Конец 20-х-начало 30-х годов Х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 века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эпоха идейного кризиса передовой дворянской интеллигенции. Он связан с поражением декабрьского восстания  и николаевской реакцией во всех сферах общественной жизни.</a:t>
            </a:r>
          </a:p>
          <a:p>
            <a:pPr marL="257358" indent="257358" algn="just">
              <a:tabLst>
                <a:tab pos="128679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Характернейшая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черта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потребность освоить «ошибки отцов», заново осмыслить то, что казалось непреложным предшествующему поколению, выработать свою собственную нравственно-философскую позицию.</a:t>
            </a:r>
          </a:p>
          <a:p>
            <a:pPr marL="257358" indent="-257358" algn="just">
              <a:tabLst>
                <a:tab pos="128679" algn="l"/>
              </a:tabLst>
            </a:pPr>
            <a:endParaRPr lang="ru-RU" dirty="0" smtClean="0"/>
          </a:p>
          <a:p>
            <a:pPr marL="257358" indent="-257358" algn="just">
              <a:tabLst>
                <a:tab pos="128679" algn="l"/>
              </a:tabLst>
            </a:pP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179" y="202793"/>
            <a:ext cx="5174750" cy="790638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indent="406590" algn="just">
              <a:tabLst>
                <a:tab pos="128679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Подавляющее большинство образованных, мыслящих людей 30-х годов не сумели или не успели еще обрести ясности цели.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0113" y="1047812"/>
            <a:ext cx="3062260" cy="2021745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indent="257358" algn="just">
              <a:tabLst>
                <a:tab pos="128679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Печорин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типический характер последекабристской эпохи. И судьбой своей, страданиями и сомнениями своими, и всем складом своего внутреннего мира он действительно принадлежит тому времени.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Администратор\Рабочий стол\Нурманова(3)\Герой-нашего-времени.jpg"/>
          <p:cNvPicPr>
            <a:picLocks noChangeAspect="1" noChangeArrowheads="1"/>
          </p:cNvPicPr>
          <p:nvPr/>
        </p:nvPicPr>
        <p:blipFill>
          <a:blip r:embed="rId2"/>
          <a:srcRect l="30691"/>
          <a:stretch>
            <a:fillRect/>
          </a:stretch>
        </p:blipFill>
        <p:spPr bwMode="auto">
          <a:xfrm>
            <a:off x="3453610" y="765169"/>
            <a:ext cx="2071701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20511" y="101391"/>
            <a:ext cx="4561631" cy="40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pPr algn="ctr"/>
            <a:r>
              <a:rPr lang="ru-RU" sz="2300" b="1" dirty="0">
                <a:latin typeface="Monotype Corsiva" pitchFamily="66" charset="0"/>
              </a:rPr>
              <a:t>Замысел Лермонтова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75478" y="405598"/>
            <a:ext cx="4948226" cy="29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предисловии ко второму изданию романа: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1" descr="lermontov_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8900" y="1050921"/>
            <a:ext cx="1487547" cy="1630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666209" y="709805"/>
            <a:ext cx="3848665" cy="2421854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Герой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Нашего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&lt;…&gt;,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точно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портрет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портрет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составленный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пороков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нашего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поколения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полном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развитии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думайте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&lt;…&gt;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чтоб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этой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книги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имел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когда-нибудь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гордую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мечту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сделаться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исправителем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людских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пороков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 &lt;…&gt;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болезнь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указана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излечить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уж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бог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знает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Font typeface="Wingdings" pitchFamily="2" charset="2"/>
              <a:buChar char="q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12479" y="225536"/>
            <a:ext cx="4857003" cy="29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 предисловии  журналу Печорина: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0179" y="540801"/>
            <a:ext cx="3197359" cy="2267966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человеческой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хотя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самой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мелкой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души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едва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любопытнее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полезнее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целого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народа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особенно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следствие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наблюдений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зрелого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самим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собою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писана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тщеславного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желания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возбудить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удивление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it04-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3525048" y="622293"/>
            <a:ext cx="1891396" cy="2262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11" y="129944"/>
            <a:ext cx="5187792" cy="30001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                         </a:t>
            </a:r>
            <a:r>
              <a:rPr lang="ru-RU" sz="2800" dirty="0" smtClean="0">
                <a:latin typeface="Monotype Corsiva" pitchFamily="66" charset="0"/>
              </a:rPr>
              <a:t>История создания </a:t>
            </a:r>
            <a:br>
              <a:rPr lang="ru-RU" sz="2800" dirty="0" smtClean="0"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784" y="574602"/>
            <a:ext cx="4089499" cy="390529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1836 г.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замысел романа. Герой – молодой гвардейский офицер. События  разворачиваются на фоне  столичной  жизни.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58243" y="908045"/>
            <a:ext cx="4205970" cy="729083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1837 г.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после  первой  ссылки на Кавказ  замысел  меняется – впечатления  Лермонтова  от  поездки  в  Пятигорск, Кисловодск, в казачьи станицы, от пребывания в местах боевых  действий,  посещения  Тамани,  встречи   с ссыльными декабристами.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784" y="1622425"/>
            <a:ext cx="3722189" cy="221252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1837 – 1840 гг.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время написания романа.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 descr="49933468_LermontovAutoportrai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167462" y="550855"/>
            <a:ext cx="1281011" cy="1318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4" descr="388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61631" y="1929059"/>
            <a:ext cx="1044029" cy="1210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38900" y="1836739"/>
            <a:ext cx="4357718" cy="1270770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1837 г.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наброски к повести «Тамань» (сюжет повести построен на действительных событиях, участником которых был сам Лермонтов во время своего пребывания в Тамани в 1837г. ).</a:t>
            </a:r>
          </a:p>
          <a:p>
            <a:pPr algn="just">
              <a:lnSpc>
                <a:spcPct val="90000"/>
              </a:lnSpc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1838 – 1840 г.г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– публикация в «Отечественных записках» повестей «Бэла», «Фаталист», «Тамань».</a:t>
            </a:r>
          </a:p>
          <a:p>
            <a:pPr algn="just">
              <a:lnSpc>
                <a:spcPct val="90000"/>
              </a:lnSpc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1840 г.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«Герой нашего времени» (первоначальное название: «Один из героев нашего века»).</a:t>
            </a:r>
          </a:p>
          <a:p>
            <a:pPr algn="just">
              <a:lnSpc>
                <a:spcPct val="90000"/>
              </a:lnSpc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1841 г.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-переиздание, введено предисловие.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0"/>
            <a:ext cx="5764213" cy="57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pPr algn="ctr"/>
            <a:endParaRPr lang="ru-RU" sz="3400" b="1" dirty="0">
              <a:latin typeface="Monotype Corsiva" pitchFamily="66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0"/>
            <a:ext cx="5764213" cy="57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pPr algn="ctr"/>
            <a:endParaRPr lang="ru-RU" sz="3400" b="1" dirty="0">
              <a:latin typeface="Monotype Corsiva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8115" y="0"/>
            <a:ext cx="104014" cy="20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72" tIns="25736" rIns="51472" bIns="25736">
            <a:spAutoFit/>
          </a:bodyPr>
          <a:lstStyle/>
          <a:p>
            <a:endParaRPr 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0"/>
            <a:ext cx="5764213" cy="57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72" tIns="25736" rIns="51472" bIns="25736">
            <a:spAutoFit/>
          </a:bodyPr>
          <a:lstStyle/>
          <a:p>
            <a:pPr algn="ctr"/>
            <a:r>
              <a:rPr lang="ru-RU" sz="3400" b="1" dirty="0">
                <a:latin typeface="Monotype Corsiva" pitchFamily="66" charset="0"/>
              </a:rPr>
              <a:t>Жанр романа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13083" y="497994"/>
            <a:ext cx="1906393" cy="1651719"/>
            <a:chOff x="113" y="663"/>
            <a:chExt cx="1905" cy="2199"/>
          </a:xfrm>
        </p:grpSpPr>
        <p:sp>
          <p:nvSpPr>
            <p:cNvPr id="18457" name="AutoShape 7"/>
            <p:cNvSpPr>
              <a:spLocks noChangeArrowheads="1"/>
            </p:cNvSpPr>
            <p:nvPr/>
          </p:nvSpPr>
          <p:spPr bwMode="auto">
            <a:xfrm>
              <a:off x="113" y="663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«Бэла»</a:t>
              </a:r>
            </a:p>
          </p:txBody>
        </p:sp>
        <p:sp>
          <p:nvSpPr>
            <p:cNvPr id="18458" name="AutoShape 8"/>
            <p:cNvSpPr>
              <a:spLocks noChangeArrowheads="1"/>
            </p:cNvSpPr>
            <p:nvPr/>
          </p:nvSpPr>
          <p:spPr bwMode="auto">
            <a:xfrm>
              <a:off x="113" y="1117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«Максим Максимыч»</a:t>
              </a:r>
            </a:p>
          </p:txBody>
        </p:sp>
        <p:sp>
          <p:nvSpPr>
            <p:cNvPr id="18459" name="AutoShape 9"/>
            <p:cNvSpPr>
              <a:spLocks noChangeArrowheads="1"/>
            </p:cNvSpPr>
            <p:nvPr/>
          </p:nvSpPr>
          <p:spPr bwMode="auto">
            <a:xfrm>
              <a:off x="113" y="1570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«Тамань»</a:t>
              </a:r>
            </a:p>
          </p:txBody>
        </p:sp>
        <p:sp>
          <p:nvSpPr>
            <p:cNvPr id="18460" name="AutoShape 10"/>
            <p:cNvSpPr>
              <a:spLocks noChangeArrowheads="1"/>
            </p:cNvSpPr>
            <p:nvPr/>
          </p:nvSpPr>
          <p:spPr bwMode="auto">
            <a:xfrm>
              <a:off x="113" y="2024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«Княжна Мери»</a:t>
              </a:r>
            </a:p>
          </p:txBody>
        </p:sp>
        <p:sp>
          <p:nvSpPr>
            <p:cNvPr id="18461" name="AutoShape 11"/>
            <p:cNvSpPr>
              <a:spLocks noChangeArrowheads="1"/>
            </p:cNvSpPr>
            <p:nvPr/>
          </p:nvSpPr>
          <p:spPr bwMode="auto">
            <a:xfrm>
              <a:off x="113" y="2478"/>
              <a:ext cx="1905" cy="384"/>
            </a:xfrm>
            <a:prstGeom prst="flowChartAlternateProcess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«Фаталист»</a:t>
              </a:r>
            </a:p>
          </p:txBody>
        </p:sp>
      </p:grp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2427774" y="497995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романтическая новелла</a:t>
            </a:r>
          </a:p>
          <a:p>
            <a:pPr algn="ctr"/>
            <a:r>
              <a:rPr lang="ru-RU" dirty="0"/>
              <a:t>путевой очерк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2427774" y="839004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психологическая новелла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2427774" y="1179263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авантюрная новелла</a:t>
            </a:r>
          </a:p>
          <a:p>
            <a:pPr algn="ctr"/>
            <a:r>
              <a:rPr lang="ru-RU" dirty="0"/>
              <a:t>остросюжетная повесть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2427774" y="1520272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дневник</a:t>
            </a:r>
          </a:p>
          <a:p>
            <a:pPr algn="ctr"/>
            <a:r>
              <a:rPr lang="ru-RU" dirty="0"/>
              <a:t>«светская» повесть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2427774" y="1861282"/>
            <a:ext cx="1906394" cy="288431"/>
          </a:xfrm>
          <a:prstGeom prst="flowChartAlternateProcess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2" tIns="25736" rIns="51472" bIns="25736" anchor="ctr"/>
          <a:lstStyle/>
          <a:p>
            <a:pPr algn="ctr"/>
            <a:r>
              <a:rPr lang="ru-RU" dirty="0"/>
              <a:t>записки</a:t>
            </a:r>
          </a:p>
          <a:p>
            <a:pPr algn="ctr"/>
            <a:r>
              <a:rPr lang="ru-RU" dirty="0"/>
              <a:t>романтическая новелла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065510" y="600148"/>
            <a:ext cx="317232" cy="1490978"/>
            <a:chOff x="2064" y="799"/>
            <a:chExt cx="317" cy="1985"/>
          </a:xfrm>
        </p:grpSpPr>
        <p:sp>
          <p:nvSpPr>
            <p:cNvPr id="18452" name="AutoShape 18"/>
            <p:cNvSpPr>
              <a:spLocks noChangeArrowheads="1"/>
            </p:cNvSpPr>
            <p:nvPr/>
          </p:nvSpPr>
          <p:spPr bwMode="auto">
            <a:xfrm>
              <a:off x="2064" y="799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3" name="AutoShape 19"/>
            <p:cNvSpPr>
              <a:spLocks noChangeArrowheads="1"/>
            </p:cNvSpPr>
            <p:nvPr/>
          </p:nvSpPr>
          <p:spPr bwMode="auto">
            <a:xfrm>
              <a:off x="2064" y="1253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4" name="AutoShape 20"/>
            <p:cNvSpPr>
              <a:spLocks noChangeArrowheads="1"/>
            </p:cNvSpPr>
            <p:nvPr/>
          </p:nvSpPr>
          <p:spPr bwMode="auto">
            <a:xfrm>
              <a:off x="2064" y="1661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5" name="AutoShape 22"/>
            <p:cNvSpPr>
              <a:spLocks noChangeArrowheads="1"/>
            </p:cNvSpPr>
            <p:nvPr/>
          </p:nvSpPr>
          <p:spPr bwMode="auto">
            <a:xfrm>
              <a:off x="2064" y="2115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6" name="AutoShape 23"/>
            <p:cNvSpPr>
              <a:spLocks noChangeArrowheads="1"/>
            </p:cNvSpPr>
            <p:nvPr/>
          </p:nvSpPr>
          <p:spPr bwMode="auto">
            <a:xfrm>
              <a:off x="2064" y="2614"/>
              <a:ext cx="317" cy="170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1 h 21600"/>
                <a:gd name="T4" fmla="*/ 3 w 21600"/>
                <a:gd name="T5" fmla="*/ 1 h 21600"/>
                <a:gd name="T6" fmla="*/ 5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7 w 21600"/>
                <a:gd name="T13" fmla="*/ 5464 h 21600"/>
                <a:gd name="T14" fmla="*/ 18874 w 21600"/>
                <a:gd name="T15" fmla="*/ 161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6409" name="Picture 25" descr="096238_печорин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3303" y="608402"/>
            <a:ext cx="1110800" cy="12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Picture 27" descr="Рисунок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2082705" y="756011"/>
            <a:ext cx="136704" cy="2951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0" y="2230839"/>
            <a:ext cx="5060949" cy="26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72" tIns="25736" rIns="51472" bIns="25736">
            <a:spAutoFit/>
          </a:bodyPr>
          <a:lstStyle/>
          <a:p>
            <a:pPr algn="ctr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социально-психологический философский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роман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25146" y="2467444"/>
            <a:ext cx="5313921" cy="642906"/>
          </a:xfrm>
          <a:prstGeom prst="rect">
            <a:avLst/>
          </a:prstGeom>
        </p:spPr>
        <p:txBody>
          <a:bodyPr wrap="square" lIns="51472" tIns="25736" rIns="51472" bIns="25736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Роман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объемное эпическое произведение, в котором повествование   сосредоточено  на   судьбе  отдельной   личности в пространстве и во времени. В  романе,  в  отличие  от   повести,   основную   организующую   роль     играет </a:t>
            </a:r>
          </a:p>
          <a:p>
            <a:pPr algn="just">
              <a:lnSpc>
                <a:spcPct val="8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рассказчик, а  сюжет, развитие событий.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6024" y="122227"/>
            <a:ext cx="5572164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l7-747-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462" y="265103"/>
            <a:ext cx="2405805" cy="2755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667792" y="422886"/>
            <a:ext cx="2882107" cy="2821964"/>
          </a:xfrm>
          <a:prstGeom prst="rect">
            <a:avLst/>
          </a:prstGeom>
        </p:spPr>
        <p:txBody>
          <a:bodyPr lIns="51472" tIns="25736" rIns="51472" bIns="25736">
            <a:spAutoFit/>
          </a:bodyPr>
          <a:lstStyle/>
          <a:p>
            <a:pPr algn="ctr"/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Фа́була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– хронологическая последовательность событий в литературном произведении.</a:t>
            </a:r>
          </a:p>
          <a:p>
            <a:pPr algn="ctr"/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Сюже́т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ряд событий, выстроенных в соответствии с замыслом автора.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462" y="122227"/>
            <a:ext cx="5500726" cy="300039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СПП с  придат.условия</Template>
  <TotalTime>277</TotalTime>
  <Words>1026</Words>
  <Application>Microsoft Office PowerPoint</Application>
  <PresentationFormat>Произвольный</PresentationFormat>
  <Paragraphs>156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Литература</vt:lpstr>
      <vt:lpstr>Слайд 2</vt:lpstr>
      <vt:lpstr>Слайд 3</vt:lpstr>
      <vt:lpstr>Слайд 4</vt:lpstr>
      <vt:lpstr>Слайд 5</vt:lpstr>
      <vt:lpstr>Слайд 6</vt:lpstr>
      <vt:lpstr>                         История создания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      Отклики на роман</vt:lpstr>
      <vt:lpstr>Слайд 17</vt:lpstr>
      <vt:lpstr>Слайд 18</vt:lpstr>
      <vt:lpstr>Слайд 19</vt:lpstr>
      <vt:lpstr>     Задания для самостоятельного выполнения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LAN_OS</cp:lastModifiedBy>
  <cp:revision>50</cp:revision>
  <dcterms:created xsi:type="dcterms:W3CDTF">2014-01-11T14:37:49Z</dcterms:created>
  <dcterms:modified xsi:type="dcterms:W3CDTF">2020-11-29T19:12:43Z</dcterms:modified>
</cp:coreProperties>
</file>