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2" r:id="rId3"/>
    <p:sldId id="263" r:id="rId4"/>
    <p:sldId id="256" r:id="rId5"/>
    <p:sldId id="257" r:id="rId6"/>
    <p:sldId id="259" r:id="rId7"/>
    <p:sldId id="264" r:id="rId8"/>
    <p:sldId id="273" r:id="rId9"/>
    <p:sldId id="274" r:id="rId10"/>
    <p:sldId id="260" r:id="rId11"/>
    <p:sldId id="275" r:id="rId12"/>
    <p:sldId id="265" r:id="rId13"/>
    <p:sldId id="261" r:id="rId14"/>
    <p:sldId id="279" r:id="rId15"/>
    <p:sldId id="278" r:id="rId16"/>
  </p:sldIdLst>
  <p:sldSz cx="5764213" cy="3244850"/>
  <p:notesSz cx="6858000" cy="9144000"/>
  <p:defaultTextStyle>
    <a:defPPr>
      <a:defRPr lang="ru-RU"/>
    </a:defPPr>
    <a:lvl1pPr marL="0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358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716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2074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9432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6789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4147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1505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8863" algn="l" defTabSz="51471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62" y="-192"/>
      </p:cViewPr>
      <p:guideLst>
        <p:guide orient="horz" pos="1022"/>
        <p:guide pos="18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316" y="1005903"/>
            <a:ext cx="489958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632" y="1817116"/>
            <a:ext cx="403494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423D-7399-4C4C-96F3-92B9C9B84F53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D375-CABB-4B17-A61B-99F7E5E84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1" y="102424"/>
            <a:ext cx="5162873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143" y="781128"/>
            <a:ext cx="4529925" cy="369332"/>
          </a:xfrm>
        </p:spPr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423D-7399-4C4C-96F3-92B9C9B84F53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D375-CABB-4B17-A61B-99F7E5E84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1" y="102424"/>
            <a:ext cx="5162873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11" y="746315"/>
            <a:ext cx="250743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8570" y="746315"/>
            <a:ext cx="250743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423D-7399-4C4C-96F3-92B9C9B84F53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D375-CABB-4B17-A61B-99F7E5E84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1" y="102424"/>
            <a:ext cx="5162873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423D-7399-4C4C-96F3-92B9C9B84F53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D375-CABB-4B17-A61B-99F7E5E84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30" y="71163"/>
            <a:ext cx="5649309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255719" y="159368"/>
            <a:ext cx="252660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423D-7399-4C4C-96F3-92B9C9B84F53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D375-CABB-4B17-A61B-99F7E5E84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23" y="536168"/>
            <a:ext cx="5649309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830" y="71163"/>
            <a:ext cx="5649309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671" y="102424"/>
            <a:ext cx="516287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143" y="781128"/>
            <a:ext cx="45299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59833" y="3017711"/>
            <a:ext cx="184454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11" y="3017711"/>
            <a:ext cx="132576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423D-7399-4C4C-96F3-92B9C9B84F53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0233" y="3017711"/>
            <a:ext cx="132576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D375-CABB-4B17-A61B-99F7E5E84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016" eaLnBrk="1" hangingPunct="1">
        <a:defRPr>
          <a:latin typeface="+mn-lt"/>
          <a:ea typeface="+mn-ea"/>
          <a:cs typeface="+mn-cs"/>
        </a:defRPr>
      </a:lvl2pPr>
      <a:lvl3pPr marL="914033" eaLnBrk="1" hangingPunct="1">
        <a:defRPr>
          <a:latin typeface="+mn-lt"/>
          <a:ea typeface="+mn-ea"/>
          <a:cs typeface="+mn-cs"/>
        </a:defRPr>
      </a:lvl3pPr>
      <a:lvl4pPr marL="1371048" eaLnBrk="1" hangingPunct="1">
        <a:defRPr>
          <a:latin typeface="+mn-lt"/>
          <a:ea typeface="+mn-ea"/>
          <a:cs typeface="+mn-cs"/>
        </a:defRPr>
      </a:lvl4pPr>
      <a:lvl5pPr marL="1828064" eaLnBrk="1" hangingPunct="1">
        <a:defRPr>
          <a:latin typeface="+mn-lt"/>
          <a:ea typeface="+mn-ea"/>
          <a:cs typeface="+mn-cs"/>
        </a:defRPr>
      </a:lvl5pPr>
      <a:lvl6pPr marL="2285081" eaLnBrk="1" hangingPunct="1">
        <a:defRPr>
          <a:latin typeface="+mn-lt"/>
          <a:ea typeface="+mn-ea"/>
          <a:cs typeface="+mn-cs"/>
        </a:defRPr>
      </a:lvl6pPr>
      <a:lvl7pPr marL="2742097" eaLnBrk="1" hangingPunct="1">
        <a:defRPr>
          <a:latin typeface="+mn-lt"/>
          <a:ea typeface="+mn-ea"/>
          <a:cs typeface="+mn-cs"/>
        </a:defRPr>
      </a:lvl7pPr>
      <a:lvl8pPr marL="3199113" eaLnBrk="1" hangingPunct="1">
        <a:defRPr>
          <a:latin typeface="+mn-lt"/>
          <a:ea typeface="+mn-ea"/>
          <a:cs typeface="+mn-cs"/>
        </a:defRPr>
      </a:lvl8pPr>
      <a:lvl9pPr marL="365612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016" eaLnBrk="1" hangingPunct="1">
        <a:defRPr>
          <a:latin typeface="+mn-lt"/>
          <a:ea typeface="+mn-ea"/>
          <a:cs typeface="+mn-cs"/>
        </a:defRPr>
      </a:lvl2pPr>
      <a:lvl3pPr marL="914033" eaLnBrk="1" hangingPunct="1">
        <a:defRPr>
          <a:latin typeface="+mn-lt"/>
          <a:ea typeface="+mn-ea"/>
          <a:cs typeface="+mn-cs"/>
        </a:defRPr>
      </a:lvl3pPr>
      <a:lvl4pPr marL="1371048" eaLnBrk="1" hangingPunct="1">
        <a:defRPr>
          <a:latin typeface="+mn-lt"/>
          <a:ea typeface="+mn-ea"/>
          <a:cs typeface="+mn-cs"/>
        </a:defRPr>
      </a:lvl4pPr>
      <a:lvl5pPr marL="1828064" eaLnBrk="1" hangingPunct="1">
        <a:defRPr>
          <a:latin typeface="+mn-lt"/>
          <a:ea typeface="+mn-ea"/>
          <a:cs typeface="+mn-cs"/>
        </a:defRPr>
      </a:lvl5pPr>
      <a:lvl6pPr marL="2285081" eaLnBrk="1" hangingPunct="1">
        <a:defRPr>
          <a:latin typeface="+mn-lt"/>
          <a:ea typeface="+mn-ea"/>
          <a:cs typeface="+mn-cs"/>
        </a:defRPr>
      </a:lvl6pPr>
      <a:lvl7pPr marL="2742097" eaLnBrk="1" hangingPunct="1">
        <a:defRPr>
          <a:latin typeface="+mn-lt"/>
          <a:ea typeface="+mn-ea"/>
          <a:cs typeface="+mn-cs"/>
        </a:defRPr>
      </a:lvl7pPr>
      <a:lvl8pPr marL="3199113" eaLnBrk="1" hangingPunct="1">
        <a:defRPr>
          <a:latin typeface="+mn-lt"/>
          <a:ea typeface="+mn-ea"/>
          <a:cs typeface="+mn-cs"/>
        </a:defRPr>
      </a:lvl8pPr>
      <a:lvl9pPr marL="365612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5"/>
            <a:ext cx="5758500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0777" y="236594"/>
            <a:ext cx="3038451" cy="537961"/>
          </a:xfrm>
          <a:prstGeom prst="rect">
            <a:avLst/>
          </a:prstGeom>
        </p:spPr>
        <p:txBody>
          <a:bodyPr vert="horz" wrap="square" lIns="0" tIns="14598" rIns="0" bIns="0" rtlCol="0">
            <a:spAutoFit/>
          </a:bodyPr>
          <a:lstStyle/>
          <a:p>
            <a:pPr marL="12695">
              <a:spcBef>
                <a:spcPts val="114"/>
              </a:spcBef>
            </a:pPr>
            <a:r>
              <a:rPr lang="ru-RU" sz="3400" dirty="0" smtClean="0"/>
              <a:t>Литература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875697" y="1114400"/>
            <a:ext cx="4428728" cy="1116966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lnSpc>
                <a:spcPts val="1949"/>
              </a:lnSpc>
              <a:spcBef>
                <a:spcPts val="110"/>
              </a:spcBef>
            </a:pPr>
            <a:endParaRPr lang="ru-RU" sz="20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07">
              <a:lnSpc>
                <a:spcPts val="1949"/>
              </a:lnSpc>
              <a:spcBef>
                <a:spcPts val="110"/>
              </a:spcBef>
            </a:pPr>
            <a:r>
              <a:rPr lang="ru-RU" sz="23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sz="23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3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407">
              <a:lnSpc>
                <a:spcPts val="1949"/>
              </a:lnSpc>
              <a:spcBef>
                <a:spcPts val="110"/>
              </a:spcBef>
            </a:pPr>
            <a:endParaRPr lang="ru-RU" sz="20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2695">
              <a:lnSpc>
                <a:spcPts val="2729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5146" y="1115414"/>
            <a:ext cx="344075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8900" y="2051053"/>
            <a:ext cx="344075" cy="85725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27"/>
          <p:cNvGrpSpPr/>
          <p:nvPr/>
        </p:nvGrpSpPr>
        <p:grpSpPr>
          <a:xfrm>
            <a:off x="4685470" y="212868"/>
            <a:ext cx="634190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22851" y="249025"/>
            <a:ext cx="173307" cy="369967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3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77212" y="541953"/>
            <a:ext cx="466445" cy="212233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Arial"/>
                <a:cs typeface="Arial"/>
              </a:rPr>
              <a:t>класс</a:t>
            </a:r>
            <a:endParaRPr sz="1300" dirty="0">
              <a:latin typeface="Arial"/>
              <a:cs typeface="Arial"/>
            </a:endParaRPr>
          </a:p>
        </p:txBody>
      </p:sp>
      <p:grpSp>
        <p:nvGrpSpPr>
          <p:cNvPr id="8" name="object 15"/>
          <p:cNvGrpSpPr/>
          <p:nvPr/>
        </p:nvGrpSpPr>
        <p:grpSpPr>
          <a:xfrm>
            <a:off x="346437" y="289011"/>
            <a:ext cx="467230" cy="466725"/>
            <a:chOff x="346532" y="289010"/>
            <a:chExt cx="467359" cy="466725"/>
          </a:xfrm>
        </p:grpSpPr>
        <p:sp>
          <p:nvSpPr>
            <p:cNvPr id="15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r>
                <a:rPr lang="ru-RU" dirty="0" smtClean="0"/>
                <a:t>          </a:t>
              </a:r>
              <a:endParaRPr dirty="0"/>
            </a:p>
          </p:txBody>
        </p:sp>
        <p:sp>
          <p:nvSpPr>
            <p:cNvPr id="20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67528" y="2122491"/>
            <a:ext cx="28797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М.Ю.Лермонтов.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«Герой нашего времени».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Повесть «БЭЛА».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Михаил Лермонтов и Варвара Лопухина"/>
          <p:cNvPicPr/>
          <p:nvPr/>
        </p:nvPicPr>
        <p:blipFill>
          <a:blip r:embed="rId3" cstate="print"/>
          <a:srcRect r="49390"/>
          <a:stretch>
            <a:fillRect/>
          </a:stretch>
        </p:blipFill>
        <p:spPr bwMode="auto">
          <a:xfrm>
            <a:off x="3382172" y="1050921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Kcy;&amp;ncy;&amp;icy;&amp;gcy;&amp;acy;: A Hero of Our Time"/>
          <p:cNvPicPr>
            <a:picLocks noChangeAspect="1" noChangeArrowheads="1"/>
          </p:cNvPicPr>
          <p:nvPr/>
        </p:nvPicPr>
        <p:blipFill>
          <a:blip r:embed="rId2" cstate="print"/>
          <a:srcRect t="1787" r="3401" b="1703"/>
          <a:stretch>
            <a:fillRect/>
          </a:stretch>
        </p:blipFill>
        <p:spPr bwMode="auto">
          <a:xfrm>
            <a:off x="310338" y="193665"/>
            <a:ext cx="2214578" cy="27146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96354" y="1684770"/>
            <a:ext cx="2928958" cy="1560080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pPr algn="just"/>
            <a:r>
              <a:rPr lang="ru-RU" dirty="0"/>
              <a:t>   </a:t>
            </a:r>
            <a:r>
              <a:rPr lang="ru-RU" sz="1100" dirty="0">
                <a:latin typeface="Monotype Corsiva" pitchFamily="66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Какова же была реакция Печорина на ее смерть? Он спокойно сидел с лицом, которое «не выражало ничего особенного». А в ответ на слова утешения Максим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Максимыча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«он поднял голову и засмеялся».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462" y="122227"/>
            <a:ext cx="5500726" cy="30003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Администратор\Рабочий стол\Нурманова(3)\М.Ю.Лермонтов-Бэла.jpeg"/>
          <p:cNvPicPr>
            <a:picLocks noChangeAspect="1" noChangeArrowheads="1"/>
          </p:cNvPicPr>
          <p:nvPr/>
        </p:nvPicPr>
        <p:blipFill>
          <a:blip r:embed="rId3"/>
          <a:srcRect b="17391"/>
          <a:stretch>
            <a:fillRect/>
          </a:stretch>
        </p:blipFill>
        <p:spPr bwMode="auto">
          <a:xfrm>
            <a:off x="2667792" y="265103"/>
            <a:ext cx="278608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7462" y="1836739"/>
            <a:ext cx="3143272" cy="1129193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pPr algn="ctr"/>
            <a:r>
              <a:rPr lang="ru-RU" sz="1400" dirty="0" smtClean="0">
                <a:latin typeface="Monotype Corsiva" pitchFamily="66" charset="0"/>
              </a:rPr>
              <a:t>Всюду, где появлялся Печорин, он приносил людям страдания и несчастия. Вырванная из  родной  семьи и  брошенная  им  Бэла погибла. Но ее любовь и смерть стали лишь простыми эпизодами в жизни Печорина.</a:t>
            </a:r>
            <a:endParaRPr lang="ru-RU" sz="1400" dirty="0">
              <a:latin typeface="Monotype Corsiva" pitchFamily="66" charset="0"/>
            </a:endParaRPr>
          </a:p>
        </p:txBody>
      </p:sp>
      <p:pic>
        <p:nvPicPr>
          <p:cNvPr id="7" name="Picture 2" descr="&amp;Scy;&amp;tscy;&amp;iecy;&amp;ncy;&amp;acy; &amp;pcy;&amp;ocy;&amp;khcy;&amp;icy;&amp;shchcy;&amp;iecy;&amp;ncy;&amp;icy;&amp;yacy; &amp;Bcy;&amp;ecy;&amp;lcy;&amp;ycy;. &amp;Icy;.&amp;IEcy;. &amp;Rcy;&amp;iecy;&amp;pcy;&amp;icy;&amp;ncy;, 1887 &amp;gcy;. &amp;Mcy;. &amp;Zcy;&amp;icy;&amp;chcy;&amp;icy;, 1881 &amp;gcy;. &amp;Vcy;.&amp;Gcy;. &amp;Bcy;&amp;iecy;&amp;khcy;&amp;tcy;&amp;iecy;&amp;rcy;&amp;iecy;&amp;vcy;, 1936 &amp;gcy;. - &amp;Fcy;&amp;ocy;&amp;tcy;&amp;ocy; 20 - &amp;Bcy;&amp;ecy;&amp;lcy;&amp;acy; &amp;Gcy;&amp;iecy;&amp;rcy;&amp;ocy;&amp;jcy; &amp;ncy;&amp;acy;&amp;shcy;&amp;iecy;&amp;gcy;&amp;ocy; &amp;vcy;&amp;rcy;&amp;iecy;&amp;mcy;&amp;iecy;&amp;ncy;&amp;icy; - &amp;Bcy;&amp;ecy;&amp;lcy;&amp;acy; 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172" y="122227"/>
            <a:ext cx="2143140" cy="2786082"/>
          </a:xfrm>
          <a:prstGeom prst="rect">
            <a:avLst/>
          </a:prstGeom>
          <a:noFill/>
        </p:spPr>
      </p:pic>
      <p:pic>
        <p:nvPicPr>
          <p:cNvPr id="10" name="Picture 4" descr="&amp;Scy;&amp;ocy;&amp;chcy;&amp;icy;&amp;ncy;&amp;iecy;&amp;ncy;&amp;icy;&amp;iecy; &amp;gcy;&amp;iecy;&amp;rcy;&amp;ocy;&amp;jcy; &amp;ncy;&amp;acy;&amp;shcy;&amp;iecy;&amp;gcy;&amp;ocy; &amp;vcy;&amp;rcy;&amp;iecy;&amp;mcy;&amp;iecy;&amp;ncy;&amp;icy; &amp;pcy;&amp;iecy;&amp;chcy;&amp;ocy;&amp;rcy;&amp;icy;&amp;ncy; &amp;icy; &amp;gcy;&amp;rcy;&amp;ucy;&amp;shcy;&amp;ncy;&amp;icy;&amp;tscy;&amp;kcy;&amp;icy;&amp;jcy; :: Platonic Acade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966" y="193665"/>
            <a:ext cx="2071702" cy="16523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462" y="122227"/>
            <a:ext cx="5500726" cy="30003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67792" y="122227"/>
            <a:ext cx="2723553" cy="3006630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Набрасывая в "Бэле" общий очерк фигуры героя времени и основные узлы проблем, с ним связанных, Лермонтов уже здесь приступает к суду над Печориным. Но приговор его сложен. На вопрос о виновности героя он дает двойной ответ: Печорин и виноват в том, что разрушил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бестревожное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существование Бэлы, и не виноват в том, что не может ее больше любить. Кто же виноват?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Виноват тот, кто человеческую жизнь обрек на бесплодность и бессмыслицу и тем самым вызвал все новые поиски преодоления пустоты жизни,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кон-чающиеся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каждый раз крахом.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22227"/>
            <a:ext cx="5500726" cy="30003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Администратор\Рабочий стол\Нурманова(3)\bbf5dbe5de.jpg"/>
          <p:cNvPicPr>
            <a:picLocks noChangeAspect="1" noChangeArrowheads="1"/>
          </p:cNvPicPr>
          <p:nvPr/>
        </p:nvPicPr>
        <p:blipFill>
          <a:blip r:embed="rId2"/>
          <a:srcRect b="25104"/>
          <a:stretch>
            <a:fillRect/>
          </a:stretch>
        </p:blipFill>
        <p:spPr bwMode="auto">
          <a:xfrm>
            <a:off x="310338" y="193665"/>
            <a:ext cx="228601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67792" y="193665"/>
            <a:ext cx="2857520" cy="2760408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В грустной истории Бэлы, которая начинает сознавать себя нелюбимой, Лермонтов вскрывает и вину Печорина,  и его эгоистический индивидуализм. Как бы сильно ни был Печорин увлечен Бэлой, ясно одно: живого, чувствующего, самоценного человека он превратил в орудие для своих эгоистических целей и страстей, в лекарство от скуки. В этом вина Печорина. Он вырвал Бэлу из родной среды, лишил дома, отца, брата, он мучает ее своей холодностью. Он ничего не меняет в своих поступках ради того, чтобы перестать доставлять страдания другим. Он - губительная, разрушающая сила по отношению к личности и судьбам других людей.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462" y="122227"/>
            <a:ext cx="5500726" cy="30003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Documents and Settings\Администратор\Рабочий стол\Нурманова(3)\-по-герой_нашего_времени-e1567767745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338" y="479417"/>
            <a:ext cx="228601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338" y="407979"/>
            <a:ext cx="5214974" cy="1292662"/>
          </a:xfrm>
        </p:spPr>
        <p:txBody>
          <a:bodyPr/>
          <a:lstStyle/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Есть в герое какое-то обаяние, если даже  Максим  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Максимыч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не может  не сочувствовать Печорину. Последняя страница повести сжато 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информационна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Бэлу  похоронили  за  крепостью,  у  речки, креста  не  поставили;  Печорин   месяца   через   три был  назначен </a:t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другой полк, и он уехал в Грузию…</a:t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462" y="122227"/>
            <a:ext cx="5500726" cy="30003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\Рабочий стол\Нурманова(3)\2867ffd6d00ff9d2cfbe6d579355b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9296" y="1408111"/>
            <a:ext cx="2286786" cy="1643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8900" y="1550987"/>
            <a:ext cx="3143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Последние слова повести посвящены, однако,  не  Печорину,   а   Максиму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Максимычу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и  это  подготавливает читателя  к  тому,  что  в  следующей повести  именно  он займёт   более важное место.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09" y="135192"/>
            <a:ext cx="5596004" cy="293663"/>
          </a:xfrm>
          <a:prstGeom prst="rect">
            <a:avLst/>
          </a:prstGeom>
        </p:spPr>
        <p:txBody>
          <a:bodyPr vert="horz" wrap="square" lIns="0" tIns="16503" rIns="0" bIns="0" rtlCol="0">
            <a:spAutoFit/>
          </a:bodyPr>
          <a:lstStyle/>
          <a:p>
            <a:pPr marL="12695">
              <a:spcBef>
                <a:spcPts val="130"/>
              </a:spcBef>
            </a:pPr>
            <a:r>
              <a:rPr lang="ru-RU" sz="1800" spc="15" dirty="0" smtClean="0">
                <a:latin typeface="Times New Roman" pitchFamily="18" charset="0"/>
                <a:cs typeface="Times New Roman" pitchFamily="18" charset="0"/>
              </a:rPr>
              <a:t>Задания для самостоятельного выполнения</a:t>
            </a:r>
            <a:endParaRPr sz="1800" spc="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1048" y="680283"/>
            <a:ext cx="1110842" cy="370638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9413" y="765169"/>
            <a:ext cx="3751817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6577" y="2765433"/>
            <a:ext cx="1285529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39413" y="2622557"/>
            <a:ext cx="3751817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13"/>
          <p:cNvGrpSpPr/>
          <p:nvPr/>
        </p:nvGrpSpPr>
        <p:grpSpPr>
          <a:xfrm>
            <a:off x="377141" y="1199601"/>
            <a:ext cx="906530" cy="1353820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object 16"/>
          <p:cNvGrpSpPr/>
          <p:nvPr/>
        </p:nvGrpSpPr>
        <p:grpSpPr>
          <a:xfrm>
            <a:off x="320886" y="2634670"/>
            <a:ext cx="1043653" cy="231775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596222" y="1050921"/>
            <a:ext cx="2591847" cy="1436969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Перечитать  повесть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«Максим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Максимыч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Составить план  этой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повести.</a:t>
            </a:r>
            <a:endParaRPr lang="ru-RU" sz="1800" dirty="0" smtClean="0"/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0379" y="135192"/>
            <a:ext cx="4593389" cy="605972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pPr algn="ctr"/>
            <a:r>
              <a:rPr lang="ru-RU" sz="1800" dirty="0" smtClean="0">
                <a:latin typeface="Monotype Corsiva" pitchFamily="66" charset="0"/>
              </a:rPr>
              <a:t>Повествование ведется </a:t>
            </a:r>
            <a:r>
              <a:rPr lang="ru-RU" sz="1800" dirty="0">
                <a:latin typeface="Monotype Corsiva" pitchFamily="66" charset="0"/>
              </a:rPr>
              <a:t>от лица </a:t>
            </a:r>
            <a:endParaRPr lang="ru-RU" sz="1800" dirty="0" smtClean="0">
              <a:latin typeface="Monotype Corsiva" pitchFamily="66" charset="0"/>
            </a:endParaRPr>
          </a:p>
          <a:p>
            <a:pPr algn="ctr"/>
            <a:r>
              <a:rPr lang="ru-RU" sz="1800" dirty="0" smtClean="0">
                <a:latin typeface="Monotype Corsiva" pitchFamily="66" charset="0"/>
              </a:rPr>
              <a:t>штабс-капитана </a:t>
            </a:r>
            <a:r>
              <a:rPr lang="ru-RU" sz="1800" dirty="0">
                <a:latin typeface="Monotype Corsiva" pitchFamily="66" charset="0"/>
              </a:rPr>
              <a:t>Максим </a:t>
            </a:r>
            <a:r>
              <a:rPr lang="ru-RU" sz="1800" dirty="0" err="1">
                <a:latin typeface="Monotype Corsiva" pitchFamily="66" charset="0"/>
              </a:rPr>
              <a:t>Максимыча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7" name="Рисунок 6" descr="&amp;Mcy;&amp;acy;&amp;kcy;&amp;scy;&amp;icy;&amp;mcy; &amp;Mcy;&amp;acy;&amp;kcy;&amp;scy;&amp;icy;&amp;mcy;&amp;ycy;&amp;chcy;. &amp;Icy;&amp;lcy;&amp;lcy;&amp;yucy;&amp;scy;&amp;tcy;&amp;rcy;&amp;acy;&amp;tscy;&amp;icy;&amp;yacy; &amp;Fcy;. &amp;Dcy;. &amp;Kcy;&amp;ocy;&amp;ncy;&amp;scy;&amp;tcy;&amp;acy;&amp;ncy;&amp;tcy;&amp;icy;&amp;ncy;&amp;ocy;&amp;vcy;&amp;acy;. 1961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445" y="642203"/>
            <a:ext cx="4323190" cy="228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96010" y="2940654"/>
            <a:ext cx="3270891" cy="205863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Иллюстрация Ф. Д. Константинова. 1961.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7462" y="122227"/>
            <a:ext cx="5500726" cy="30003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Ncy;&amp;ocy; - &amp;Fcy;&amp;ocy;&amp;tcy;&amp;ocy; 3045/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353" y="168992"/>
            <a:ext cx="2852647" cy="29406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40801"/>
            <a:ext cx="2476807" cy="2437243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pPr algn="ctr"/>
            <a:r>
              <a:rPr lang="ru-RU" dirty="0"/>
              <a:t>   </a:t>
            </a:r>
            <a:r>
              <a:rPr lang="ru-RU" sz="1100" dirty="0">
                <a:latin typeface="Monotype Corsiva" pitchFamily="66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Главный герой повести – офицер Григорий Александрович Печорин, прибывший на Кавказ для прохождения воинской службы. </a:t>
            </a:r>
            <a:r>
              <a:rPr lang="ru-RU" sz="1100" dirty="0">
                <a:latin typeface="Monotype Corsiva" pitchFamily="66" charset="0"/>
              </a:rPr>
              <a:t/>
            </a:r>
            <a:br>
              <a:rPr lang="ru-RU" sz="1100" dirty="0">
                <a:latin typeface="Monotype Corsiva" pitchFamily="66" charset="0"/>
              </a:rPr>
            </a:br>
            <a:endParaRPr lang="ru-RU" sz="11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024" y="122227"/>
            <a:ext cx="5572164" cy="30003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literatura5.narod.ru/Vrub.jpg"/>
          <p:cNvPicPr>
            <a:picLocks noChangeAspect="1" noChangeArrowheads="1"/>
          </p:cNvPicPr>
          <p:nvPr/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180113" y="304195"/>
            <a:ext cx="3332459" cy="270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17206" y="405598"/>
            <a:ext cx="2431794" cy="2806575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собственного удовольствия, из жажды новых впечатлений,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Печорин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вступает в сговор с бесшабашным черкесом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Азаматом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бредившим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хорошими лошадьми. В обмен на лошадь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Казбича  Печорин тайно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решает заполучить от черкеса его сестру, юную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Бэлу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даже не думая об ее согласии. </a:t>
            </a:r>
            <a:r>
              <a:rPr lang="ru-RU" sz="1100" dirty="0">
                <a:latin typeface="Monotype Corsiva" pitchFamily="66" charset="0"/>
              </a:rPr>
              <a:t/>
            </a:r>
            <a:br>
              <a:rPr lang="ru-RU" sz="1100" dirty="0">
                <a:latin typeface="Monotype Corsiva" pitchFamily="66" charset="0"/>
              </a:rPr>
            </a:br>
            <a:endParaRPr lang="ru-RU" sz="11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22227"/>
            <a:ext cx="5500726" cy="30003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39230" y="122227"/>
            <a:ext cx="2837093" cy="3252851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pPr algn="ctr"/>
            <a:r>
              <a:rPr lang="ru-RU" dirty="0"/>
              <a:t>   </a:t>
            </a:r>
            <a:r>
              <a:rPr lang="ru-RU" sz="1600" dirty="0">
                <a:latin typeface="Monotype Corsiva" pitchFamily="66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Печорин предстает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перед нами человеком необычным: увлекающимся, смелым, умным: «Славный был малый, только немножко странен. Ведь, например, в дождик, в холод целый день на охоте; все иззябнут, устанут – а ему ничего… Ходил на кабана один на один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…»,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так характеризует его Максим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Максимыч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Monotype Corsiva" pitchFamily="66" charset="0"/>
              </a:rPr>
              <a:t/>
            </a:r>
            <a:br>
              <a:rPr lang="ru-RU" sz="1600" dirty="0">
                <a:latin typeface="Monotype Corsiva" pitchFamily="66" charset="0"/>
              </a:rPr>
            </a:br>
            <a:endParaRPr lang="ru-RU" sz="16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024" y="122226"/>
            <a:ext cx="5572164" cy="3000397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Documents and Settings\Администратор\Рабочий стол\Нурманова(3)\imaпп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62" y="193665"/>
            <a:ext cx="250033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Bcy;&amp;ecy;&amp;lcy;&amp;acy; &amp;vcy; &amp;kcy;&amp;rcy;&amp;iecy;&amp;pcy;&amp;ocy;&amp;scy;&amp;tcy;&amp;icy; - &amp;Kcy;&amp;acy;&amp;rcy;&amp;tcy;&amp;icy;&amp;ncy;&amp;kcy;&amp;acy; 3045/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47" y="371797"/>
            <a:ext cx="1871141" cy="26079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96288" y="84332"/>
            <a:ext cx="3431234" cy="3006630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Художник Валентин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Александро-вич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Серов (1865-1911) создал запоминающийся образ Бэлы. Слова из повести: "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...сидит в углу, закутавшись в покрывало, 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говорит и не смотрит: пуглива, как дикая серна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– приобрели в рисунке художника убедительность и завершённость. Выразителен взгляд Бэлы, заставляющий вспомнить слова Максима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Максимыча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Что за глаза! Они так и сверкали, будто два угля.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22226"/>
            <a:ext cx="5500726" cy="3122623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0338" y="238220"/>
            <a:ext cx="2882107" cy="3006630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Офицер Печорин стал хозяином Бэлы и пытался приучить ее к мысли, «что она никому не будет принадлежать кроме него…».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  Вниманием, подарками, уговорами Печорин сумел добиться любви гордой и недоверчивой Бэлы. Но у этой любви не могло быть счастливого финала.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22227"/>
            <a:ext cx="5500726" cy="30003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Администратор\Рабочий стол\Нурманова(3)\i.jpeg"/>
          <p:cNvPicPr>
            <a:picLocks noChangeAspect="1" noChangeArrowheads="1"/>
          </p:cNvPicPr>
          <p:nvPr/>
        </p:nvPicPr>
        <p:blipFill>
          <a:blip r:embed="rId2"/>
          <a:srcRect l="58811"/>
          <a:stretch>
            <a:fillRect/>
          </a:stretch>
        </p:blipFill>
        <p:spPr bwMode="auto">
          <a:xfrm>
            <a:off x="3239296" y="265103"/>
            <a:ext cx="235822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Kcy;&amp;Acy;&amp;Rcy;&amp;Tcy;&amp;Icy;&amp;Ncy;&amp;Ncy;&amp;Acy;&amp;YAcy; &amp;Gcy;&amp;Acy;&amp;Lcy;&amp;IEcy;&amp;Rcy;&amp;IEcy;&amp;YAcy;. &amp;Dcy;&amp;iecy;&amp;vcy;&amp;ocy;&amp;chcy;&amp;kcy;&amp;acy;-&amp;pcy;&amp;lcy;&amp;acy;&amp;ncy;&amp;iecy;&amp;tcy;&amp;acy;. &amp;Rcy;&amp;icy;&amp;scy;&amp;ucy;&amp;ncy;&amp;kcy;&amp;icy; &amp;Ncy;&amp;acy;&amp;dcy;&amp;icy; &amp;Rcy;&amp;ucy;&amp;shcy;&amp;iecy;&amp;vcy;&amp;o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245" y="236594"/>
            <a:ext cx="3062260" cy="27378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66874" y="236594"/>
            <a:ext cx="2857575" cy="3468295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r>
              <a:rPr lang="ru-RU" sz="1100" dirty="0" smtClean="0">
                <a:latin typeface="Monotype Corsiva" pitchFamily="66" charset="0"/>
              </a:rPr>
              <a:t> 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Очень скоро отношение Печорина к «бедной девочке переменилось». Бэла быстро надоела ему, и он стал искать всяческого повода уйти от нее, хотя бы на время.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Печорин раскрывается и в своей любви, и в своей жестокой холодности: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"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Любовь дикарки немногим лучше любви знатной барыни; невежество  и    простосердечие одной так же надоедают, как и кокетство другой".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122227"/>
            <a:ext cx="5500726" cy="30003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8900" y="122227"/>
            <a:ext cx="2571767" cy="2252577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sz="1100" dirty="0">
                <a:latin typeface="Monotype Corsiva" pitchFamily="66" charset="0"/>
              </a:rPr>
              <a:t>  </a:t>
            </a:r>
            <a:r>
              <a:rPr lang="ru-RU" sz="1300" dirty="0">
                <a:latin typeface="Monotype Corsiva" pitchFamily="66" charset="0"/>
              </a:rPr>
              <a:t> 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Бэла является полной противоположностью Печорину. Если он – дворянин, светский аристократ и сердцеед, то Бэла – девушка, живущая по законам гор, в соответствии со своими национальными традициями и обычаями. Она готова всю жизнь любить одного мужчину, быть до конца преданной ему и верной. </a:t>
            </a:r>
            <a:r>
              <a:rPr lang="ru-RU" sz="1300" dirty="0">
                <a:latin typeface="Monotype Corsiva" pitchFamily="66" charset="0"/>
              </a:rPr>
              <a:t/>
            </a:r>
            <a:br>
              <a:rPr lang="ru-RU" sz="1300" dirty="0">
                <a:latin typeface="Monotype Corsiva" pitchFamily="66" charset="0"/>
              </a:rPr>
            </a:br>
            <a:endParaRPr lang="ru-RU" sz="13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900" y="2265367"/>
            <a:ext cx="5168123" cy="852194"/>
          </a:xfrm>
          <a:prstGeom prst="rect">
            <a:avLst/>
          </a:prstGeom>
        </p:spPr>
        <p:txBody>
          <a:bodyPr wrap="square" lIns="51472" tIns="25736" rIns="51472" bIns="25736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настоящая жительница гор, она готова принять любой поворот судьбы:«Если ее разлюбят – она сама уйдет, потому что она – княжеская дочь…». </a:t>
            </a:r>
            <a:r>
              <a:rPr lang="ru-RU" sz="1300" dirty="0">
                <a:latin typeface="Monotype Corsiva" pitchFamily="66" charset="0"/>
              </a:rPr>
              <a:t/>
            </a:r>
            <a:br>
              <a:rPr lang="ru-RU" sz="1300" dirty="0">
                <a:latin typeface="Monotype Corsiva" pitchFamily="66" charset="0"/>
              </a:rPr>
            </a:br>
            <a:endParaRPr lang="ru-RU" sz="1300" dirty="0">
              <a:latin typeface="Monotype Corsiva" pitchFamily="66" charset="0"/>
            </a:endParaRPr>
          </a:p>
        </p:txBody>
      </p:sp>
      <p:pic>
        <p:nvPicPr>
          <p:cNvPr id="9" name="Picture 2" descr="&amp;ZHcy; &amp;Zcy; &amp;Lcy;= &amp;Zcy;&amp;acy;&amp;pcy;&amp;icy;&amp;scy;&amp;icy; &amp;vcy; &amp;rcy;&amp;ucy;&amp;bcy;&amp;rcy;&amp;icy;&amp;kcy;&amp;iecy; =&amp;ZHcy; &amp;Zcy; &amp;Lcy;= &amp;Dcy;&amp;ncy;&amp;iecy;&amp;vcy;&amp;ncy;&amp;icy;&amp;kcy; &amp;IEcy;&amp;ZHcy;&amp;Icy;&amp;CHcy;&amp;Kcy;&amp;Acy; (&amp;Lcy;&amp;icy;&amp;lcy;&amp;icy;&amp;yacy;)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 l="47587"/>
          <a:stretch>
            <a:fillRect/>
          </a:stretch>
        </p:blipFill>
        <p:spPr bwMode="auto">
          <a:xfrm>
            <a:off x="3024982" y="193665"/>
            <a:ext cx="2214578" cy="2000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462" y="122227"/>
            <a:ext cx="5500726" cy="30003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СПП с  придат.условия</Template>
  <TotalTime>244</TotalTime>
  <Words>540</Words>
  <Application>Microsoft Office PowerPoint</Application>
  <PresentationFormat>Произвольный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Литература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Есть в герое какое-то обаяние, если даже  Максим   Максимыч  не может  не сочувствовать Печорину. Последняя страница повести сжато  информационна:  Бэлу  похоронили  за  крепостью,  у  речки, креста  не  поставили;  Печорин   месяца   через   три был  назначен  в другой полк, и он уехал в Грузию… </vt:lpstr>
      <vt:lpstr>Задания для самостоятельного выполнения</vt:lpstr>
    </vt:vector>
  </TitlesOfParts>
  <Company>МАОУ СОШ №8 г.Шарыпово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LAN_OS</cp:lastModifiedBy>
  <cp:revision>44</cp:revision>
  <dcterms:created xsi:type="dcterms:W3CDTF">2015-01-16T14:05:02Z</dcterms:created>
  <dcterms:modified xsi:type="dcterms:W3CDTF">2020-11-29T18:57:17Z</dcterms:modified>
</cp:coreProperties>
</file>