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1"/>
  </p:notesMasterIdLst>
  <p:sldIdLst>
    <p:sldId id="270" r:id="rId2"/>
    <p:sldId id="257" r:id="rId3"/>
    <p:sldId id="258" r:id="rId4"/>
    <p:sldId id="259" r:id="rId5"/>
    <p:sldId id="260" r:id="rId6"/>
    <p:sldId id="275" r:id="rId7"/>
    <p:sldId id="261" r:id="rId8"/>
    <p:sldId id="274" r:id="rId9"/>
    <p:sldId id="262" r:id="rId10"/>
    <p:sldId id="263" r:id="rId11"/>
    <p:sldId id="264" r:id="rId12"/>
    <p:sldId id="276" r:id="rId13"/>
    <p:sldId id="265" r:id="rId14"/>
    <p:sldId id="273" r:id="rId15"/>
    <p:sldId id="266" r:id="rId16"/>
    <p:sldId id="272" r:id="rId17"/>
    <p:sldId id="267" r:id="rId18"/>
    <p:sldId id="268" r:id="rId19"/>
    <p:sldId id="271" r:id="rId20"/>
  </p:sldIdLst>
  <p:sldSz cx="5764213" cy="324485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2573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51471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7720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02943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1286789" algn="l" defTabSz="514716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1544147" algn="l" defTabSz="514716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1801505" algn="l" defTabSz="514716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2058863" algn="l" defTabSz="514716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22" y="-900"/>
      </p:cViewPr>
      <p:guideLst>
        <p:guide orient="horz" pos="1022"/>
        <p:guide pos="18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0A25B94-D644-40BE-8D60-B25C30A393E4}" type="datetimeFigureOut">
              <a:rPr lang="ru-RU"/>
              <a:pPr>
                <a:defRPr/>
              </a:pPr>
              <a:t>22.11.2020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394130B-8923-4FEA-A6E4-9694D2F40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257358"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514716"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772074"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1029432"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1286789" algn="l" defTabSz="51471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544147" algn="l" defTabSz="51471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801505" algn="l" defTabSz="51471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058863" algn="l" defTabSz="51471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316" y="1005903"/>
            <a:ext cx="489958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632" y="1817116"/>
            <a:ext cx="403494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Муниципальное оьщеобразовательное учреждение - средняя школа № 2 р.п.Екатериновка Саратовской области</a:t>
            </a:r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F5D68A-830B-4947-9E90-9596FD5E34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671" y="102424"/>
            <a:ext cx="5162873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7143" y="781128"/>
            <a:ext cx="4529925" cy="369332"/>
          </a:xfrm>
        </p:spPr>
        <p:txBody>
          <a:bodyPr lIns="0" tIns="0" rIns="0" bIns="0"/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Муниципальное оьщеобразовательное учреждение - средняя школа № 2 р.п.Екатериновка Саратовской области</a:t>
            </a:r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B35914A-FB17-41AB-ADF0-C91C943D85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671" y="102424"/>
            <a:ext cx="5162873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11" y="746315"/>
            <a:ext cx="2507433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8570" y="746315"/>
            <a:ext cx="2507433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Муниципальное оьщеобразовательное учреждение - средняя школа № 2 р.п.Екатериновка Саратовской области</a:t>
            </a:r>
            <a:endParaRPr lang="ru-RU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3358531-FFCD-42B6-931E-7A51CFA2FB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671" y="102424"/>
            <a:ext cx="5162873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Муниципальное оьщеобразовательное учреждение - средняя школа № 2 р.п.Екатериновка Саратовской области</a:t>
            </a:r>
            <a:endParaRPr lang="ru-RU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D75AF5D-D96E-4ACD-8EA4-AFB81BD249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30" y="71163"/>
            <a:ext cx="5649309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255719" y="159368"/>
            <a:ext cx="252660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Муниципальное оьщеобразовательное учреждение - средняя школа № 2 р.п.Екатериновка Саратовской области</a:t>
            </a:r>
            <a:endParaRPr lang="ru-RU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C558EE-E39B-4B8E-8584-EEA6CED537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23" y="536168"/>
            <a:ext cx="5649309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30" y="71163"/>
            <a:ext cx="5649309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671" y="102424"/>
            <a:ext cx="5162873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7143" y="781128"/>
            <a:ext cx="452992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59833" y="3017711"/>
            <a:ext cx="1844548" cy="2492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Муниципальное оьщеобразовательное учреждение - средняя школа № 2 р.п.Екатериновка Саратовской области</a:t>
            </a:r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11" y="3017711"/>
            <a:ext cx="132576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0233" y="3017711"/>
            <a:ext cx="132576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FB78285-7232-4FEA-A381-07F370274F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016" eaLnBrk="1" hangingPunct="1">
        <a:defRPr>
          <a:latin typeface="+mn-lt"/>
          <a:ea typeface="+mn-ea"/>
          <a:cs typeface="+mn-cs"/>
        </a:defRPr>
      </a:lvl2pPr>
      <a:lvl3pPr marL="914033" eaLnBrk="1" hangingPunct="1">
        <a:defRPr>
          <a:latin typeface="+mn-lt"/>
          <a:ea typeface="+mn-ea"/>
          <a:cs typeface="+mn-cs"/>
        </a:defRPr>
      </a:lvl3pPr>
      <a:lvl4pPr marL="1371048" eaLnBrk="1" hangingPunct="1">
        <a:defRPr>
          <a:latin typeface="+mn-lt"/>
          <a:ea typeface="+mn-ea"/>
          <a:cs typeface="+mn-cs"/>
        </a:defRPr>
      </a:lvl4pPr>
      <a:lvl5pPr marL="1828064" eaLnBrk="1" hangingPunct="1">
        <a:defRPr>
          <a:latin typeface="+mn-lt"/>
          <a:ea typeface="+mn-ea"/>
          <a:cs typeface="+mn-cs"/>
        </a:defRPr>
      </a:lvl5pPr>
      <a:lvl6pPr marL="2285081" eaLnBrk="1" hangingPunct="1">
        <a:defRPr>
          <a:latin typeface="+mn-lt"/>
          <a:ea typeface="+mn-ea"/>
          <a:cs typeface="+mn-cs"/>
        </a:defRPr>
      </a:lvl6pPr>
      <a:lvl7pPr marL="2742097" eaLnBrk="1" hangingPunct="1">
        <a:defRPr>
          <a:latin typeface="+mn-lt"/>
          <a:ea typeface="+mn-ea"/>
          <a:cs typeface="+mn-cs"/>
        </a:defRPr>
      </a:lvl7pPr>
      <a:lvl8pPr marL="3199113" eaLnBrk="1" hangingPunct="1">
        <a:defRPr>
          <a:latin typeface="+mn-lt"/>
          <a:ea typeface="+mn-ea"/>
          <a:cs typeface="+mn-cs"/>
        </a:defRPr>
      </a:lvl8pPr>
      <a:lvl9pPr marL="365612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016" eaLnBrk="1" hangingPunct="1">
        <a:defRPr>
          <a:latin typeface="+mn-lt"/>
          <a:ea typeface="+mn-ea"/>
          <a:cs typeface="+mn-cs"/>
        </a:defRPr>
      </a:lvl2pPr>
      <a:lvl3pPr marL="914033" eaLnBrk="1" hangingPunct="1">
        <a:defRPr>
          <a:latin typeface="+mn-lt"/>
          <a:ea typeface="+mn-ea"/>
          <a:cs typeface="+mn-cs"/>
        </a:defRPr>
      </a:lvl3pPr>
      <a:lvl4pPr marL="1371048" eaLnBrk="1" hangingPunct="1">
        <a:defRPr>
          <a:latin typeface="+mn-lt"/>
          <a:ea typeface="+mn-ea"/>
          <a:cs typeface="+mn-cs"/>
        </a:defRPr>
      </a:lvl4pPr>
      <a:lvl5pPr marL="1828064" eaLnBrk="1" hangingPunct="1">
        <a:defRPr>
          <a:latin typeface="+mn-lt"/>
          <a:ea typeface="+mn-ea"/>
          <a:cs typeface="+mn-cs"/>
        </a:defRPr>
      </a:lvl5pPr>
      <a:lvl6pPr marL="2285081" eaLnBrk="1" hangingPunct="1">
        <a:defRPr>
          <a:latin typeface="+mn-lt"/>
          <a:ea typeface="+mn-ea"/>
          <a:cs typeface="+mn-cs"/>
        </a:defRPr>
      </a:lvl6pPr>
      <a:lvl7pPr marL="2742097" eaLnBrk="1" hangingPunct="1">
        <a:defRPr>
          <a:latin typeface="+mn-lt"/>
          <a:ea typeface="+mn-ea"/>
          <a:cs typeface="+mn-cs"/>
        </a:defRPr>
      </a:lvl7pPr>
      <a:lvl8pPr marL="3199113" eaLnBrk="1" hangingPunct="1">
        <a:defRPr>
          <a:latin typeface="+mn-lt"/>
          <a:ea typeface="+mn-ea"/>
          <a:cs typeface="+mn-cs"/>
        </a:defRPr>
      </a:lvl8pPr>
      <a:lvl9pPr marL="3656129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101;&#1074;&#1077;&#1083;&#1080;&#1085;&#1072;\Desktop\&#1051;&#1080;&#1088;&#1080;&#1082;&#1072;%20&#1051;&#1077;&#1088;&#1084;&#1086;&#1085;&#1090;&#1086;&#1074;&#1072;\8b629e12dfd0%20&#1055;&#1088;&#1086;&#1097;&#1072;&#1081;,%20&#1085;&#1077;&#1084;&#1099;&#1090;&#1072;&#1103;%20&#1056;&#1086;&#1089;&#1089;&#1080;&#1103;.mp3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535"/>
            <a:ext cx="5758500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r>
              <a:rPr lang="ru-RU" dirty="0" smtClean="0"/>
              <a:t>   </a:t>
            </a:r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811" y="193666"/>
            <a:ext cx="3959350" cy="1061181"/>
          </a:xfrm>
          <a:prstGeom prst="rect">
            <a:avLst/>
          </a:prstGeom>
        </p:spPr>
        <p:txBody>
          <a:bodyPr vert="horz" wrap="square" lIns="0" tIns="14598" rIns="0" bIns="0" rtlCol="0">
            <a:spAutoFit/>
          </a:bodyPr>
          <a:lstStyle/>
          <a:p>
            <a:pPr marL="12695">
              <a:spcBef>
                <a:spcPts val="114"/>
              </a:spcBef>
            </a:pPr>
            <a:r>
              <a:rPr lang="ru-RU" sz="3400" spc="-5" dirty="0" smtClean="0"/>
              <a:t>Литература</a:t>
            </a:r>
            <a:br>
              <a:rPr lang="ru-RU" sz="3400" spc="-5" dirty="0" smtClean="0"/>
            </a:br>
            <a:endParaRPr sz="3400" dirty="0"/>
          </a:p>
        </p:txBody>
      </p:sp>
      <p:sp>
        <p:nvSpPr>
          <p:cNvPr id="4" name="object 4"/>
          <p:cNvSpPr txBox="1"/>
          <p:nvPr/>
        </p:nvSpPr>
        <p:spPr>
          <a:xfrm>
            <a:off x="1086130" y="1045563"/>
            <a:ext cx="4678083" cy="1027198"/>
          </a:xfrm>
          <a:prstGeom prst="rect">
            <a:avLst/>
          </a:prstGeom>
        </p:spPr>
        <p:txBody>
          <a:bodyPr vert="horz" wrap="square" lIns="0" tIns="13964" rIns="0" bIns="0" rtlCol="0">
            <a:spAutoFit/>
          </a:bodyPr>
          <a:lstStyle/>
          <a:p>
            <a:pPr marL="18407">
              <a:lnSpc>
                <a:spcPts val="1949"/>
              </a:lnSpc>
              <a:spcBef>
                <a:spcPts val="110"/>
              </a:spcBef>
            </a:pPr>
            <a:endParaRPr lang="ru-RU" sz="2400" b="1" spc="-20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18407">
              <a:lnSpc>
                <a:spcPts val="1949"/>
              </a:lnSpc>
              <a:spcBef>
                <a:spcPts val="110"/>
              </a:spcBef>
            </a:pPr>
            <a:r>
              <a:rPr sz="2400" b="1" spc="-20" dirty="0" err="1" smtClean="0">
                <a:solidFill>
                  <a:srgbClr val="0070C0"/>
                </a:solidFill>
                <a:latin typeface="Arial"/>
                <a:cs typeface="Arial"/>
              </a:rPr>
              <a:t>Тема</a:t>
            </a:r>
            <a:endParaRPr lang="ru-RU" sz="2400" b="1" spc="-20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18407">
              <a:lnSpc>
                <a:spcPts val="1949"/>
              </a:lnSpc>
              <a:spcBef>
                <a:spcPts val="110"/>
              </a:spcBef>
            </a:pPr>
            <a:endParaRPr lang="ru-RU" sz="2400" b="1" spc="-20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18407">
              <a:lnSpc>
                <a:spcPts val="1949"/>
              </a:lnSpc>
              <a:spcBef>
                <a:spcPts val="110"/>
              </a:spcBef>
            </a:pPr>
            <a:endParaRPr lang="ru-RU" sz="2400" b="1" spc="-20" dirty="0" smtClean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3883" y="1050922"/>
            <a:ext cx="344075" cy="676275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7669" y="1836740"/>
            <a:ext cx="344075" cy="94386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10"/>
          <p:cNvGrpSpPr/>
          <p:nvPr/>
        </p:nvGrpSpPr>
        <p:grpSpPr>
          <a:xfrm>
            <a:off x="4685470" y="212868"/>
            <a:ext cx="634190" cy="63436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2851" y="249025"/>
            <a:ext cx="173307" cy="369967"/>
          </a:xfrm>
          <a:prstGeom prst="rect">
            <a:avLst/>
          </a:prstGeom>
        </p:spPr>
        <p:txBody>
          <a:bodyPr vert="horz" wrap="square" lIns="0" tIns="15869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30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6975" y="541953"/>
            <a:ext cx="439299" cy="212233"/>
          </a:xfrm>
          <a:prstGeom prst="rect">
            <a:avLst/>
          </a:prstGeom>
        </p:spPr>
        <p:txBody>
          <a:bodyPr vert="horz" wrap="square" lIns="0" tIns="12060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8" name="object 15"/>
          <p:cNvGrpSpPr/>
          <p:nvPr/>
        </p:nvGrpSpPr>
        <p:grpSpPr>
          <a:xfrm>
            <a:off x="346437" y="289011"/>
            <a:ext cx="467230" cy="4667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r>
                <a:rPr lang="ru-RU" dirty="0" smtClean="0"/>
                <a:t>          </a:t>
              </a:r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056772" y="2019018"/>
            <a:ext cx="4371195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5147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kern="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Основные темы и мотивы лирики М.Ю Лермонтова</a:t>
            </a:r>
            <a:endParaRPr lang="ru-RU" sz="2700" b="1" kern="0" dirty="0" smtClean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8" name="Рисунок 27" descr="pero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2107" y="1045563"/>
            <a:ext cx="2738001" cy="1032713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жнива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4105" y="504754"/>
            <a:ext cx="5379932" cy="259588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softEdge rad="317500"/>
          </a:effectLst>
        </p:spPr>
      </p:pic>
      <p:sp>
        <p:nvSpPr>
          <p:cNvPr id="624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8211" y="612916"/>
            <a:ext cx="4899581" cy="800219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400" dirty="0" smtClean="0"/>
              <a:t>  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Поэт задумывается о будущем своей родины. 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поисках идеала углубляется в историческое прошлое России, обращается к жизни простых людей.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000" dirty="0" smtClean="0"/>
          </a:p>
        </p:txBody>
      </p:sp>
      <p:sp>
        <p:nvSpPr>
          <p:cNvPr id="9221" name="TextBox 9"/>
          <p:cNvSpPr txBox="1">
            <a:spLocks noChangeArrowheads="1"/>
          </p:cNvSpPr>
          <p:nvPr/>
        </p:nvSpPr>
        <p:spPr bwMode="auto">
          <a:xfrm>
            <a:off x="2641931" y="2884311"/>
            <a:ext cx="1633194" cy="26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72" tIns="25736" rIns="51472" bIns="25736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«Родина»  ( 1841) </a:t>
            </a:r>
          </a:p>
        </p:txBody>
      </p:sp>
      <p:sp>
        <p:nvSpPr>
          <p:cNvPr id="9223" name="TextBox 6"/>
          <p:cNvSpPr txBox="1">
            <a:spLocks noChangeArrowheads="1"/>
          </p:cNvSpPr>
          <p:nvPr/>
        </p:nvSpPr>
        <p:spPr bwMode="auto">
          <a:xfrm>
            <a:off x="1200878" y="108162"/>
            <a:ext cx="2834071" cy="46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72" tIns="25736" rIns="51472" bIns="25736">
            <a:spAutoFit/>
          </a:bodyPr>
          <a:lstStyle/>
          <a:p>
            <a:pPr algn="ctr"/>
            <a:r>
              <a:rPr lang="ru-RU" sz="27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  родины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картина Лермонтов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4105" y="576862"/>
            <a:ext cx="5427967" cy="2559826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softEdge rad="317500"/>
          </a:effectLst>
        </p:spPr>
      </p:pic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12917"/>
            <a:ext cx="4755476" cy="11818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dirty="0" smtClean="0"/>
              <a:t>  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Пейзажная лирика, неразрывно связанная с темой родины, у Лермонтова наполнена одухотворенной красотой - источником духовных сил; в природе отражаются, как в зеркале, изменения человеческой души, трагические моменты жизни.</a:t>
            </a:r>
          </a:p>
        </p:txBody>
      </p:sp>
      <p:sp>
        <p:nvSpPr>
          <p:cNvPr id="10245" name="TextBox 8"/>
          <p:cNvSpPr txBox="1">
            <a:spLocks noChangeArrowheads="1"/>
          </p:cNvSpPr>
          <p:nvPr/>
        </p:nvSpPr>
        <p:spPr bwMode="auto">
          <a:xfrm>
            <a:off x="2113545" y="2920365"/>
            <a:ext cx="1633194" cy="26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72" tIns="25736" rIns="51472" bIns="25736">
            <a:spAutoFit/>
          </a:bodyPr>
          <a:lstStyle/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«Кавказ»  (1830 )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1248913" y="108162"/>
            <a:ext cx="3554598" cy="43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72" tIns="25736" rIns="51472" bIns="25736">
            <a:spAutoFit/>
          </a:bodyPr>
          <a:lstStyle/>
          <a:p>
            <a:pPr algn="ctr"/>
            <a:r>
              <a:rPr lang="ru-RU" sz="1100" dirty="0"/>
              <a:t> </a:t>
            </a:r>
            <a:r>
              <a:rPr lang="ru-RU" sz="2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 природы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4423" y="540808"/>
            <a:ext cx="2353720" cy="259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3896" y="108162"/>
            <a:ext cx="1572699" cy="307777"/>
          </a:xfrm>
        </p:spPr>
        <p:txBody>
          <a:bodyPr/>
          <a:lstStyle/>
          <a:p>
            <a:r>
              <a:rPr lang="ru-RU" dirty="0" smtClean="0"/>
              <a:t>Кавказ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105" y="540809"/>
            <a:ext cx="4995651" cy="2939266"/>
          </a:xfrm>
        </p:spPr>
        <p:txBody>
          <a:bodyPr/>
          <a:lstStyle/>
          <a:p>
            <a:pPr>
              <a:lnSpc>
                <a:spcPts val="1407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Хотя я судьбой на заре моих дней,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 южные горы, отторгнут от вас,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Чтоб вечно их помнить, там надо быть раз: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Как сладкую песню отчизны моей,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Люблю я Кавказ.</a:t>
            </a:r>
          </a:p>
          <a:p>
            <a:pPr>
              <a:lnSpc>
                <a:spcPts val="1407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младенческих летах я мать потерял.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Но мнилось, что в розовый вечера час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Та степь повторяла мне памятный глас.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 это люблю я вершины тех скал,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Люблю я Кавказ.</a:t>
            </a:r>
          </a:p>
          <a:p>
            <a:pPr>
              <a:lnSpc>
                <a:spcPts val="1407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Я счастлив был с вами,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ущелия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гор,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Пять лет пронеслось: всё тоскую по вас.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Там видел я пару божественных глаз;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сердце лепечет,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воспомня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тот взор: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Люблю я Кавказ!..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adresat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4105" y="576862"/>
            <a:ext cx="3394481" cy="2523772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softEdge rad="317500"/>
          </a:effectLst>
        </p:spPr>
      </p:pic>
      <p:sp>
        <p:nvSpPr>
          <p:cNvPr id="645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362458" y="829239"/>
            <a:ext cx="2401755" cy="249299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Лермонтовской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лирике свойственна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передача глубокого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ёмкого понятия любви, но его часто сопровождают страдания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метания…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269" name="TextBox 12"/>
          <p:cNvSpPr txBox="1">
            <a:spLocks noChangeArrowheads="1"/>
          </p:cNvSpPr>
          <p:nvPr/>
        </p:nvSpPr>
        <p:spPr bwMode="auto">
          <a:xfrm>
            <a:off x="0" y="2851666"/>
            <a:ext cx="3938879" cy="26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72" tIns="25736" rIns="51472" bIns="25736">
            <a:spAutoFit/>
          </a:bodyPr>
          <a:lstStyle/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«Нет, не тебя так пылко я люблю» (1841)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1248913" y="144216"/>
            <a:ext cx="3362458" cy="43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72" tIns="25736" rIns="51472" bIns="25736">
            <a:spAutoFit/>
          </a:bodyPr>
          <a:lstStyle/>
          <a:p>
            <a:pPr algn="ctr"/>
            <a:r>
              <a:rPr lang="ru-RU" sz="2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 любви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Администратор\Рабочий стол\33-1.png"/>
          <p:cNvPicPr>
            <a:picLocks noChangeAspect="1" noChangeArrowheads="1"/>
          </p:cNvPicPr>
          <p:nvPr/>
        </p:nvPicPr>
        <p:blipFill>
          <a:blip r:embed="rId2"/>
          <a:srcRect r="23750"/>
          <a:stretch>
            <a:fillRect/>
          </a:stretch>
        </p:blipFill>
        <p:spPr bwMode="auto">
          <a:xfrm>
            <a:off x="2689966" y="144216"/>
            <a:ext cx="2834071" cy="2884311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7506" y="174625"/>
            <a:ext cx="4529925" cy="2872581"/>
          </a:xfrm>
        </p:spPr>
        <p:txBody>
          <a:bodyPr/>
          <a:lstStyle/>
          <a:p>
            <a:pPr>
              <a:lnSpc>
                <a:spcPts val="14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1400" dirty="0" smtClean="0"/>
              <a:t>* * *</a:t>
            </a:r>
          </a:p>
          <a:p>
            <a:pPr>
              <a:lnSpc>
                <a:spcPts val="14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1</a:t>
            </a:r>
          </a:p>
          <a:p>
            <a:pPr>
              <a:lnSpc>
                <a:spcPts val="1400"/>
              </a:lnSpc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Нет, не тебя так пылко я люблю,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Не для меня красы твоей блистанье;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Люблю в тебе я прошлое страданье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 молодость погибшую мою.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                     2</a:t>
            </a:r>
          </a:p>
          <a:p>
            <a:pPr>
              <a:lnSpc>
                <a:spcPts val="1400"/>
              </a:lnSpc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Когда порой я на тебя смотрю,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твои глаза вникая долгим взором: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Таинственным я занят разговором,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Но не с тобой я сердцем говорю.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                     3</a:t>
            </a:r>
          </a:p>
          <a:p>
            <a:pPr>
              <a:lnSpc>
                <a:spcPts val="1400"/>
              </a:lnSpc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Я говорю с подругой юных дней,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твоих чертах ищу черты другие,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устах живых уста давно немые,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глазах огонь угаснувших очей.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0113" y="101391"/>
            <a:ext cx="5403988" cy="3042068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72" tIns="25736" rIns="51472" bIns="25736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314422" y="685024"/>
            <a:ext cx="2449791" cy="2127179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самопознания приобретает в лирике Лермонтова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вселенские масштабы: личность - центр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всего сущего, и в лирике возникают космические мотивы, мотивы противоборства земных и небесных сил, олицетворяющих борьбу добра и зла как внутри человека, так и вне его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294" name="TextBox 10"/>
          <p:cNvSpPr txBox="1">
            <a:spLocks noChangeArrowheads="1"/>
          </p:cNvSpPr>
          <p:nvPr/>
        </p:nvSpPr>
        <p:spPr bwMode="auto">
          <a:xfrm>
            <a:off x="576421" y="72108"/>
            <a:ext cx="4034949" cy="43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72" tIns="25736" rIns="51472" bIns="25736">
            <a:spAutoFit/>
          </a:bodyPr>
          <a:lstStyle/>
          <a:p>
            <a:pPr algn="ctr"/>
            <a:r>
              <a:rPr lang="ru-RU" sz="25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 самопознания</a:t>
            </a:r>
          </a:p>
        </p:txBody>
      </p:sp>
      <p:pic>
        <p:nvPicPr>
          <p:cNvPr id="12" name="Рисунок 11" descr="Лермонтов на Кавказе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4106" y="555625"/>
            <a:ext cx="3187362" cy="2256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293" name="TextBox 7"/>
          <p:cNvSpPr txBox="1">
            <a:spLocks noChangeArrowheads="1"/>
          </p:cNvSpPr>
          <p:nvPr/>
        </p:nvSpPr>
        <p:spPr bwMode="auto">
          <a:xfrm>
            <a:off x="144105" y="2920365"/>
            <a:ext cx="5620108" cy="26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72" tIns="25736" rIns="51472" bIns="25736">
            <a:spAutoFit/>
          </a:bodyPr>
          <a:lstStyle/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"Молитва" ("Не обвиняй меня, Всесильный..."), 1829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615" y="108162"/>
            <a:ext cx="1764840" cy="307777"/>
          </a:xfrm>
        </p:spPr>
        <p:txBody>
          <a:bodyPr/>
          <a:lstStyle/>
          <a:p>
            <a:r>
              <a:rPr lang="ru-RU" dirty="0" smtClean="0"/>
              <a:t>Молитва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106" y="631825"/>
            <a:ext cx="2545861" cy="2755563"/>
          </a:xfrm>
        </p:spPr>
        <p:txBody>
          <a:bodyPr/>
          <a:lstStyle/>
          <a:p>
            <a:pPr>
              <a:lnSpc>
                <a:spcPts val="12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 обвиняй меня, Всесильный,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не карай меня, молю,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 то, что мрак земли могильной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 её страстями я люблю;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 то, что в душу редко входит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Живых речей Твоих струя;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 то, что в заблужденье бродит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Мой ум далёко от Тебя;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 то, что лава вдохновенья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Клокочет на груди моей;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 то, что дикие волненья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Мрачат стекло моих очей;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 то, что мир земной мне тесен,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 Тебе ж проникнуть я боюсь,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часто звуком грешных песен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Я, Боже, не Тебе молюсь.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dirty="0" smtClean="0">
                <a:latin typeface="Times New Roman" pitchFamily="18" charset="0"/>
                <a:cs typeface="Times New Roman" pitchFamily="18" charset="0"/>
              </a:rPr>
            </a:b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3170317" y="468700"/>
            <a:ext cx="2593896" cy="1769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5147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i="1" kern="0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i="1" kern="0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1" i="1" kern="0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Но угаси сей чудный пламень,</a:t>
            </a:r>
            <a:br>
              <a:rPr lang="ru-RU" sz="1100" b="1" i="1" kern="0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1" i="1" kern="0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Всесожигающий</a:t>
            </a:r>
            <a:r>
              <a:rPr lang="ru-RU" sz="1100" b="1" i="1" kern="0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костёр,</a:t>
            </a:r>
            <a:br>
              <a:rPr lang="ru-RU" sz="1100" b="1" i="1" kern="0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1" i="1" kern="0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Преобрати</a:t>
            </a:r>
            <a:r>
              <a:rPr lang="ru-RU" sz="1100" b="1" i="1" kern="0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мне сердце в камень, </a:t>
            </a:r>
            <a:br>
              <a:rPr lang="ru-RU" sz="1100" b="1" i="1" kern="0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1" i="1" kern="0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Останови голодный взор;</a:t>
            </a:r>
            <a:br>
              <a:rPr lang="ru-RU" sz="1100" b="1" i="1" kern="0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1" i="1" kern="0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От страшной жажды песнопенья</a:t>
            </a:r>
            <a:br>
              <a:rPr lang="ru-RU" sz="1100" b="1" i="1" kern="0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1" i="1" kern="0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Пускай, Творец, освобожусь,</a:t>
            </a:r>
            <a:br>
              <a:rPr lang="ru-RU" sz="1100" b="1" i="1" kern="0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1" i="1" kern="0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Тогда на тесный путь спасенья</a:t>
            </a:r>
            <a:br>
              <a:rPr lang="ru-RU" sz="1100" b="1" i="1" kern="0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1" i="1" kern="0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К Тебе я снова обращусь.    1829.</a:t>
            </a:r>
            <a:br>
              <a:rPr lang="ru-RU" sz="1100" b="1" i="1" kern="0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100" b="1" i="1" kern="0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5147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i="1" kern="0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Администратор\Рабочий стол\244564442_5303c0c6a5daaac9552fb19240c5403d_80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4071" y="2003424"/>
            <a:ext cx="2689966" cy="1133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уэль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4106" y="576862"/>
            <a:ext cx="3279375" cy="2415611"/>
          </a:xfrm>
          <a:prstGeom prst="rect">
            <a:avLst/>
          </a:prstGeom>
          <a:ln w="57150">
            <a:solidFill>
              <a:schemeClr val="bg2">
                <a:lumMod val="75000"/>
                <a:lumOff val="25000"/>
              </a:schemeClr>
            </a:solidFill>
          </a:ln>
          <a:effectLst>
            <a:softEdge rad="317500"/>
          </a:effectLst>
        </p:spPr>
      </p:pic>
      <p:sp>
        <p:nvSpPr>
          <p:cNvPr id="665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97177" y="784225"/>
            <a:ext cx="3167036" cy="199439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400" dirty="0" smtClean="0"/>
              <a:t> 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Продолжают эту тему раздумья о судьбе одаренной личности в несовершенном обществе, ее взаимоотношения с окружающими, роль поэзии как особого  рода оружия в борьбе  за высокие идеалы - мотивы, звучащие  в 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лермонтовских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произведениях.</a:t>
            </a:r>
          </a:p>
        </p:txBody>
      </p:sp>
      <p:sp>
        <p:nvSpPr>
          <p:cNvPr id="13317" name="TextBox 11"/>
          <p:cNvSpPr txBox="1">
            <a:spLocks noChangeArrowheads="1"/>
          </p:cNvSpPr>
          <p:nvPr/>
        </p:nvSpPr>
        <p:spPr bwMode="auto">
          <a:xfrm>
            <a:off x="596106" y="2841625"/>
            <a:ext cx="2401755" cy="24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72" tIns="25736" rIns="51472" bIns="25736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« Смерть поэта»  (1837 )                </a:t>
            </a:r>
          </a:p>
        </p:txBody>
      </p:sp>
      <p:sp>
        <p:nvSpPr>
          <p:cNvPr id="13318" name="TextBox 12"/>
          <p:cNvSpPr txBox="1">
            <a:spLocks noChangeArrowheads="1"/>
          </p:cNvSpPr>
          <p:nvPr/>
        </p:nvSpPr>
        <p:spPr bwMode="auto">
          <a:xfrm>
            <a:off x="288210" y="108162"/>
            <a:ext cx="5139757" cy="40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72" tIns="25736" rIns="51472" bIns="25736">
            <a:spAutoFit/>
          </a:bodyPr>
          <a:lstStyle/>
          <a:p>
            <a:pPr algn="ctr"/>
            <a:r>
              <a:rPr lang="ru-RU" sz="23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 поэта и </a:t>
            </a:r>
            <a:r>
              <a:rPr lang="ru-RU" sz="2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назначения </a:t>
            </a:r>
            <a:r>
              <a:rPr lang="ru-RU" sz="23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поэзии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еще дуэль!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5106" y="108162"/>
            <a:ext cx="5257800" cy="2127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1306" y="2232025"/>
            <a:ext cx="5091721" cy="861774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Век Лермонтова - эпоха, которой была чужда поэзия. Лермонтов, предчувствовавший свое время, писал об утрате поэзией своего высокого назначения, о его обреченности на непонимание и презрение людьми, равнодушными к вольной проповеди свободы и правды</a:t>
            </a:r>
            <a:r>
              <a:rPr lang="ru-RU" sz="11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0113" y="101391"/>
            <a:ext cx="5403988" cy="3042068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72" tIns="25736" rIns="51472" bIns="25736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209" y="102424"/>
            <a:ext cx="5999141" cy="293663"/>
          </a:xfrm>
          <a:prstGeom prst="rect">
            <a:avLst/>
          </a:prstGeom>
        </p:spPr>
        <p:txBody>
          <a:bodyPr vert="horz" wrap="square" lIns="0" tIns="16503" rIns="0" bIns="0" rtlCol="0">
            <a:spAutoFit/>
          </a:bodyPr>
          <a:lstStyle/>
          <a:p>
            <a:pPr marL="12695">
              <a:spcBef>
                <a:spcPts val="130"/>
              </a:spcBef>
            </a:pPr>
            <a:r>
              <a:rPr lang="ru-RU" sz="1800" spc="15" dirty="0" smtClean="0">
                <a:latin typeface="Times New Roman" pitchFamily="18" charset="0"/>
                <a:cs typeface="Times New Roman" pitchFamily="18" charset="0"/>
              </a:rPr>
              <a:t>Задания для самостоятельного выполнения</a:t>
            </a:r>
            <a:endParaRPr sz="1800" spc="5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1048" y="680283"/>
            <a:ext cx="1110842" cy="370638"/>
          </a:xfrm>
          <a:custGeom>
            <a:avLst/>
            <a:gdLst/>
            <a:ahLst/>
            <a:cxnLst/>
            <a:rect l="l" t="t" r="r" b="b"/>
            <a:pathLst>
              <a:path w="1094105" h="400050">
                <a:moveTo>
                  <a:pt x="1094026" y="0"/>
                </a:moveTo>
                <a:lnTo>
                  <a:pt x="279684" y="0"/>
                </a:lnTo>
                <a:lnTo>
                  <a:pt x="234473" y="3677"/>
                </a:lnTo>
                <a:lnTo>
                  <a:pt x="191527" y="14319"/>
                </a:lnTo>
                <a:lnTo>
                  <a:pt x="151434" y="31338"/>
                </a:lnTo>
                <a:lnTo>
                  <a:pt x="114782" y="54147"/>
                </a:lnTo>
                <a:lnTo>
                  <a:pt x="82156" y="82157"/>
                </a:lnTo>
                <a:lnTo>
                  <a:pt x="54146" y="114783"/>
                </a:lnTo>
                <a:lnTo>
                  <a:pt x="31338" y="151435"/>
                </a:lnTo>
                <a:lnTo>
                  <a:pt x="14319" y="191528"/>
                </a:lnTo>
                <a:lnTo>
                  <a:pt x="3677" y="234473"/>
                </a:lnTo>
                <a:lnTo>
                  <a:pt x="0" y="279684"/>
                </a:lnTo>
                <a:lnTo>
                  <a:pt x="0" y="399604"/>
                </a:lnTo>
                <a:lnTo>
                  <a:pt x="814341" y="399604"/>
                </a:lnTo>
                <a:lnTo>
                  <a:pt x="859553" y="395926"/>
                </a:lnTo>
                <a:lnTo>
                  <a:pt x="902499" y="385284"/>
                </a:lnTo>
                <a:lnTo>
                  <a:pt x="942592" y="368265"/>
                </a:lnTo>
                <a:lnTo>
                  <a:pt x="979244" y="345456"/>
                </a:lnTo>
                <a:lnTo>
                  <a:pt x="1011869" y="317446"/>
                </a:lnTo>
                <a:lnTo>
                  <a:pt x="1039880" y="284821"/>
                </a:lnTo>
                <a:lnTo>
                  <a:pt x="1062688" y="248168"/>
                </a:lnTo>
                <a:lnTo>
                  <a:pt x="1079706" y="208075"/>
                </a:lnTo>
                <a:lnTo>
                  <a:pt x="1090348" y="165130"/>
                </a:lnTo>
                <a:lnTo>
                  <a:pt x="1094026" y="119919"/>
                </a:lnTo>
                <a:lnTo>
                  <a:pt x="1094026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39413" y="765169"/>
            <a:ext cx="3751817" cy="0"/>
          </a:xfrm>
          <a:custGeom>
            <a:avLst/>
            <a:gdLst/>
            <a:ahLst/>
            <a:cxnLst/>
            <a:rect l="l" t="t" r="r" b="b"/>
            <a:pathLst>
              <a:path w="3752850">
                <a:moveTo>
                  <a:pt x="0" y="0"/>
                </a:moveTo>
                <a:lnTo>
                  <a:pt x="3752683" y="0"/>
                </a:lnTo>
              </a:path>
            </a:pathLst>
          </a:custGeom>
          <a:ln w="6094">
            <a:solidFill>
              <a:srgbClr val="BB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96577" y="2765433"/>
            <a:ext cx="1285529" cy="310515"/>
          </a:xfrm>
          <a:custGeom>
            <a:avLst/>
            <a:gdLst/>
            <a:ahLst/>
            <a:cxnLst/>
            <a:rect l="l" t="t" r="r" b="b"/>
            <a:pathLst>
              <a:path w="2465704" h="310514">
                <a:moveTo>
                  <a:pt x="2465654" y="0"/>
                </a:moveTo>
                <a:lnTo>
                  <a:pt x="217180" y="0"/>
                </a:lnTo>
                <a:lnTo>
                  <a:pt x="167538" y="5762"/>
                </a:lnTo>
                <a:lnTo>
                  <a:pt x="121885" y="22161"/>
                </a:lnTo>
                <a:lnTo>
                  <a:pt x="81552" y="47868"/>
                </a:lnTo>
                <a:lnTo>
                  <a:pt x="47867" y="81553"/>
                </a:lnTo>
                <a:lnTo>
                  <a:pt x="22160" y="121886"/>
                </a:lnTo>
                <a:lnTo>
                  <a:pt x="5761" y="167537"/>
                </a:lnTo>
                <a:lnTo>
                  <a:pt x="0" y="217177"/>
                </a:lnTo>
                <a:lnTo>
                  <a:pt x="0" y="310299"/>
                </a:lnTo>
                <a:lnTo>
                  <a:pt x="2248472" y="310299"/>
                </a:lnTo>
                <a:lnTo>
                  <a:pt x="2298115" y="304537"/>
                </a:lnTo>
                <a:lnTo>
                  <a:pt x="2343767" y="288137"/>
                </a:lnTo>
                <a:lnTo>
                  <a:pt x="2384101" y="262430"/>
                </a:lnTo>
                <a:lnTo>
                  <a:pt x="2417786" y="228745"/>
                </a:lnTo>
                <a:lnTo>
                  <a:pt x="2443493" y="188412"/>
                </a:lnTo>
                <a:lnTo>
                  <a:pt x="2459892" y="142761"/>
                </a:lnTo>
                <a:lnTo>
                  <a:pt x="2465654" y="93121"/>
                </a:lnTo>
                <a:lnTo>
                  <a:pt x="2465654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39413" y="2622557"/>
            <a:ext cx="3751817" cy="0"/>
          </a:xfrm>
          <a:custGeom>
            <a:avLst/>
            <a:gdLst/>
            <a:ahLst/>
            <a:cxnLst/>
            <a:rect l="l" t="t" r="r" b="b"/>
            <a:pathLst>
              <a:path w="3752850">
                <a:moveTo>
                  <a:pt x="0" y="0"/>
                </a:moveTo>
                <a:lnTo>
                  <a:pt x="3752683" y="0"/>
                </a:lnTo>
              </a:path>
            </a:pathLst>
          </a:custGeom>
          <a:ln w="6094">
            <a:solidFill>
              <a:srgbClr val="BB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13"/>
          <p:cNvGrpSpPr/>
          <p:nvPr/>
        </p:nvGrpSpPr>
        <p:grpSpPr>
          <a:xfrm>
            <a:off x="377141" y="1199601"/>
            <a:ext cx="906530" cy="1353820"/>
            <a:chOff x="377244" y="1199601"/>
            <a:chExt cx="906780" cy="1353820"/>
          </a:xfrm>
        </p:grpSpPr>
        <p:sp>
          <p:nvSpPr>
            <p:cNvPr id="14" name="object 14"/>
            <p:cNvSpPr/>
            <p:nvPr/>
          </p:nvSpPr>
          <p:spPr>
            <a:xfrm>
              <a:off x="377240" y="1303972"/>
              <a:ext cx="906780" cy="1249680"/>
            </a:xfrm>
            <a:custGeom>
              <a:avLst/>
              <a:gdLst/>
              <a:ahLst/>
              <a:cxnLst/>
              <a:rect l="l" t="t" r="r" b="b"/>
              <a:pathLst>
                <a:path w="906780" h="1249680">
                  <a:moveTo>
                    <a:pt x="176110" y="102743"/>
                  </a:moveTo>
                  <a:lnTo>
                    <a:pt x="127190" y="102743"/>
                  </a:lnTo>
                  <a:lnTo>
                    <a:pt x="127190" y="937691"/>
                  </a:lnTo>
                  <a:lnTo>
                    <a:pt x="176110" y="937691"/>
                  </a:lnTo>
                  <a:lnTo>
                    <a:pt x="176110" y="102743"/>
                  </a:lnTo>
                  <a:close/>
                </a:path>
                <a:path w="906780" h="1249680">
                  <a:moveTo>
                    <a:pt x="699592" y="417474"/>
                  </a:moveTo>
                  <a:lnTo>
                    <a:pt x="334302" y="417474"/>
                  </a:lnTo>
                  <a:lnTo>
                    <a:pt x="334302" y="466407"/>
                  </a:lnTo>
                  <a:lnTo>
                    <a:pt x="699592" y="466407"/>
                  </a:lnTo>
                  <a:lnTo>
                    <a:pt x="699592" y="417474"/>
                  </a:lnTo>
                  <a:close/>
                </a:path>
                <a:path w="906780" h="1249680">
                  <a:moveTo>
                    <a:pt x="882230" y="1095870"/>
                  </a:moveTo>
                  <a:lnTo>
                    <a:pt x="102730" y="1095870"/>
                  </a:lnTo>
                  <a:lnTo>
                    <a:pt x="102730" y="1144803"/>
                  </a:lnTo>
                  <a:lnTo>
                    <a:pt x="882230" y="1144803"/>
                  </a:lnTo>
                  <a:lnTo>
                    <a:pt x="882230" y="1095870"/>
                  </a:lnTo>
                  <a:close/>
                </a:path>
                <a:path w="906780" h="1249680">
                  <a:moveTo>
                    <a:pt x="906691" y="0"/>
                  </a:moveTo>
                  <a:lnTo>
                    <a:pt x="752589" y="0"/>
                  </a:lnTo>
                  <a:lnTo>
                    <a:pt x="752589" y="48933"/>
                  </a:lnTo>
                  <a:lnTo>
                    <a:pt x="857770" y="48933"/>
                  </a:lnTo>
                  <a:lnTo>
                    <a:pt x="857770" y="963790"/>
                  </a:lnTo>
                  <a:lnTo>
                    <a:pt x="855586" y="974559"/>
                  </a:lnTo>
                  <a:lnTo>
                    <a:pt x="849642" y="983373"/>
                  </a:lnTo>
                  <a:lnTo>
                    <a:pt x="840828" y="989317"/>
                  </a:lnTo>
                  <a:lnTo>
                    <a:pt x="830046" y="991501"/>
                  </a:lnTo>
                  <a:lnTo>
                    <a:pt x="76631" y="991501"/>
                  </a:lnTo>
                  <a:lnTo>
                    <a:pt x="69392" y="991844"/>
                  </a:lnTo>
                  <a:lnTo>
                    <a:pt x="62344" y="992860"/>
                  </a:lnTo>
                  <a:lnTo>
                    <a:pt x="55499" y="994498"/>
                  </a:lnTo>
                  <a:lnTo>
                    <a:pt x="48907" y="996721"/>
                  </a:lnTo>
                  <a:lnTo>
                    <a:pt x="48907" y="76657"/>
                  </a:lnTo>
                  <a:lnTo>
                    <a:pt x="51092" y="65874"/>
                  </a:lnTo>
                  <a:lnTo>
                    <a:pt x="57035" y="57061"/>
                  </a:lnTo>
                  <a:lnTo>
                    <a:pt x="65849" y="51117"/>
                  </a:lnTo>
                  <a:lnTo>
                    <a:pt x="76631" y="48933"/>
                  </a:lnTo>
                  <a:lnTo>
                    <a:pt x="517753" y="48933"/>
                  </a:lnTo>
                  <a:lnTo>
                    <a:pt x="517753" y="0"/>
                  </a:lnTo>
                  <a:lnTo>
                    <a:pt x="76631" y="0"/>
                  </a:lnTo>
                  <a:lnTo>
                    <a:pt x="46837" y="6032"/>
                  </a:lnTo>
                  <a:lnTo>
                    <a:pt x="22466" y="22479"/>
                  </a:lnTo>
                  <a:lnTo>
                    <a:pt x="6032" y="46850"/>
                  </a:lnTo>
                  <a:lnTo>
                    <a:pt x="0" y="76657"/>
                  </a:lnTo>
                  <a:lnTo>
                    <a:pt x="0" y="1172527"/>
                  </a:lnTo>
                  <a:lnTo>
                    <a:pt x="6032" y="1202334"/>
                  </a:lnTo>
                  <a:lnTo>
                    <a:pt x="22466" y="1226693"/>
                  </a:lnTo>
                  <a:lnTo>
                    <a:pt x="46837" y="1243139"/>
                  </a:lnTo>
                  <a:lnTo>
                    <a:pt x="76631" y="1249172"/>
                  </a:lnTo>
                  <a:lnTo>
                    <a:pt x="882230" y="1249172"/>
                  </a:lnTo>
                  <a:lnTo>
                    <a:pt x="882230" y="1200238"/>
                  </a:lnTo>
                  <a:lnTo>
                    <a:pt x="76631" y="1200238"/>
                  </a:lnTo>
                  <a:lnTo>
                    <a:pt x="65849" y="1198067"/>
                  </a:lnTo>
                  <a:lnTo>
                    <a:pt x="57035" y="1192110"/>
                  </a:lnTo>
                  <a:lnTo>
                    <a:pt x="51092" y="1183309"/>
                  </a:lnTo>
                  <a:lnTo>
                    <a:pt x="48907" y="1172527"/>
                  </a:lnTo>
                  <a:lnTo>
                    <a:pt x="48907" y="1068158"/>
                  </a:lnTo>
                  <a:lnTo>
                    <a:pt x="51092" y="1057376"/>
                  </a:lnTo>
                  <a:lnTo>
                    <a:pt x="57035" y="1048562"/>
                  </a:lnTo>
                  <a:lnTo>
                    <a:pt x="65849" y="1042619"/>
                  </a:lnTo>
                  <a:lnTo>
                    <a:pt x="76631" y="1040434"/>
                  </a:lnTo>
                  <a:lnTo>
                    <a:pt x="830046" y="1040434"/>
                  </a:lnTo>
                  <a:lnTo>
                    <a:pt x="859853" y="1034402"/>
                  </a:lnTo>
                  <a:lnTo>
                    <a:pt x="884224" y="1017968"/>
                  </a:lnTo>
                  <a:lnTo>
                    <a:pt x="900658" y="993597"/>
                  </a:lnTo>
                  <a:lnTo>
                    <a:pt x="906691" y="963790"/>
                  </a:lnTo>
                  <a:lnTo>
                    <a:pt x="90669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0984" y="1199603"/>
              <a:ext cx="492759" cy="1014730"/>
            </a:xfrm>
            <a:custGeom>
              <a:avLst/>
              <a:gdLst/>
              <a:ahLst/>
              <a:cxnLst/>
              <a:rect l="l" t="t" r="r" b="b"/>
              <a:pathLst>
                <a:path w="492759" h="1014730">
                  <a:moveTo>
                    <a:pt x="154927" y="965415"/>
                  </a:moveTo>
                  <a:lnTo>
                    <a:pt x="102743" y="965415"/>
                  </a:lnTo>
                  <a:lnTo>
                    <a:pt x="102743" y="1014349"/>
                  </a:lnTo>
                  <a:lnTo>
                    <a:pt x="154927" y="1014349"/>
                  </a:lnTo>
                  <a:lnTo>
                    <a:pt x="154927" y="965415"/>
                  </a:lnTo>
                  <a:close/>
                </a:path>
                <a:path w="492759" h="1014730">
                  <a:moveTo>
                    <a:pt x="259295" y="965415"/>
                  </a:moveTo>
                  <a:lnTo>
                    <a:pt x="207111" y="965415"/>
                  </a:lnTo>
                  <a:lnTo>
                    <a:pt x="207111" y="1014349"/>
                  </a:lnTo>
                  <a:lnTo>
                    <a:pt x="259295" y="1014349"/>
                  </a:lnTo>
                  <a:lnTo>
                    <a:pt x="259295" y="965415"/>
                  </a:lnTo>
                  <a:close/>
                </a:path>
                <a:path w="492759" h="1014730">
                  <a:moveTo>
                    <a:pt x="363664" y="965415"/>
                  </a:moveTo>
                  <a:lnTo>
                    <a:pt x="311480" y="965415"/>
                  </a:lnTo>
                  <a:lnTo>
                    <a:pt x="311480" y="1014349"/>
                  </a:lnTo>
                  <a:lnTo>
                    <a:pt x="363664" y="1014349"/>
                  </a:lnTo>
                  <a:lnTo>
                    <a:pt x="363664" y="965415"/>
                  </a:lnTo>
                  <a:close/>
                </a:path>
                <a:path w="492759" h="1014730">
                  <a:moveTo>
                    <a:pt x="466394" y="313105"/>
                  </a:moveTo>
                  <a:lnTo>
                    <a:pt x="0" y="313105"/>
                  </a:lnTo>
                  <a:lnTo>
                    <a:pt x="0" y="466407"/>
                  </a:lnTo>
                  <a:lnTo>
                    <a:pt x="466394" y="466407"/>
                  </a:lnTo>
                  <a:lnTo>
                    <a:pt x="466394" y="313105"/>
                  </a:lnTo>
                  <a:close/>
                </a:path>
                <a:path w="492759" h="1014730">
                  <a:moveTo>
                    <a:pt x="492493" y="50558"/>
                  </a:moveTo>
                  <a:lnTo>
                    <a:pt x="488518" y="30899"/>
                  </a:lnTo>
                  <a:lnTo>
                    <a:pt x="477672" y="14820"/>
                  </a:lnTo>
                  <a:lnTo>
                    <a:pt x="461594" y="3987"/>
                  </a:lnTo>
                  <a:lnTo>
                    <a:pt x="441934" y="0"/>
                  </a:lnTo>
                  <a:lnTo>
                    <a:pt x="337566" y="0"/>
                  </a:lnTo>
                  <a:lnTo>
                    <a:pt x="317906" y="3987"/>
                  </a:lnTo>
                  <a:lnTo>
                    <a:pt x="301840" y="14820"/>
                  </a:lnTo>
                  <a:lnTo>
                    <a:pt x="290995" y="30899"/>
                  </a:lnTo>
                  <a:lnTo>
                    <a:pt x="287007" y="50558"/>
                  </a:lnTo>
                  <a:lnTo>
                    <a:pt x="287007" y="257670"/>
                  </a:lnTo>
                  <a:lnTo>
                    <a:pt x="492493" y="257670"/>
                  </a:lnTo>
                  <a:lnTo>
                    <a:pt x="492493" y="50558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" name="object 16"/>
          <p:cNvGrpSpPr/>
          <p:nvPr/>
        </p:nvGrpSpPr>
        <p:grpSpPr>
          <a:xfrm>
            <a:off x="320886" y="2634670"/>
            <a:ext cx="1043653" cy="231775"/>
            <a:chOff x="320975" y="2634669"/>
            <a:chExt cx="1043940" cy="231775"/>
          </a:xfrm>
        </p:grpSpPr>
        <p:sp>
          <p:nvSpPr>
            <p:cNvPr id="17" name="object 17"/>
            <p:cNvSpPr/>
            <p:nvPr/>
          </p:nvSpPr>
          <p:spPr>
            <a:xfrm>
              <a:off x="320975" y="2634669"/>
              <a:ext cx="1043940" cy="231775"/>
            </a:xfrm>
            <a:custGeom>
              <a:avLst/>
              <a:gdLst/>
              <a:ahLst/>
              <a:cxnLst/>
              <a:rect l="l" t="t" r="r" b="b"/>
              <a:pathLst>
                <a:path w="1043940" h="231775">
                  <a:moveTo>
                    <a:pt x="989877" y="0"/>
                  </a:moveTo>
                  <a:lnTo>
                    <a:pt x="652305" y="0"/>
                  </a:lnTo>
                  <a:lnTo>
                    <a:pt x="652305" y="48930"/>
                  </a:lnTo>
                  <a:lnTo>
                    <a:pt x="940956" y="48930"/>
                  </a:lnTo>
                  <a:lnTo>
                    <a:pt x="940956" y="78277"/>
                  </a:lnTo>
                  <a:lnTo>
                    <a:pt x="94233" y="78277"/>
                  </a:lnTo>
                  <a:lnTo>
                    <a:pt x="42052" y="130463"/>
                  </a:lnTo>
                  <a:lnTo>
                    <a:pt x="0" y="130463"/>
                  </a:lnTo>
                  <a:lnTo>
                    <a:pt x="0" y="179391"/>
                  </a:lnTo>
                  <a:lnTo>
                    <a:pt x="42052" y="179391"/>
                  </a:lnTo>
                  <a:lnTo>
                    <a:pt x="94233" y="231576"/>
                  </a:lnTo>
                  <a:lnTo>
                    <a:pt x="678394" y="231576"/>
                  </a:lnTo>
                  <a:lnTo>
                    <a:pt x="678394" y="182648"/>
                  </a:lnTo>
                  <a:lnTo>
                    <a:pt x="114505" y="182648"/>
                  </a:lnTo>
                  <a:lnTo>
                    <a:pt x="86770" y="154926"/>
                  </a:lnTo>
                  <a:lnTo>
                    <a:pt x="114505" y="127209"/>
                  </a:lnTo>
                  <a:lnTo>
                    <a:pt x="989877" y="127209"/>
                  </a:lnTo>
                  <a:lnTo>
                    <a:pt x="989877" y="0"/>
                  </a:lnTo>
                  <a:close/>
                </a:path>
                <a:path w="1043940" h="231775">
                  <a:moveTo>
                    <a:pt x="781138" y="127209"/>
                  </a:moveTo>
                  <a:lnTo>
                    <a:pt x="732210" y="127209"/>
                  </a:lnTo>
                  <a:lnTo>
                    <a:pt x="732210" y="231576"/>
                  </a:lnTo>
                  <a:lnTo>
                    <a:pt x="989877" y="231576"/>
                  </a:lnTo>
                  <a:lnTo>
                    <a:pt x="989877" y="182648"/>
                  </a:lnTo>
                  <a:lnTo>
                    <a:pt x="781138" y="182648"/>
                  </a:lnTo>
                  <a:lnTo>
                    <a:pt x="781138" y="127209"/>
                  </a:lnTo>
                  <a:close/>
                </a:path>
                <a:path w="1043940" h="231775">
                  <a:moveTo>
                    <a:pt x="259293" y="127209"/>
                  </a:moveTo>
                  <a:lnTo>
                    <a:pt x="210366" y="127209"/>
                  </a:lnTo>
                  <a:lnTo>
                    <a:pt x="210366" y="182648"/>
                  </a:lnTo>
                  <a:lnTo>
                    <a:pt x="259293" y="182648"/>
                  </a:lnTo>
                  <a:lnTo>
                    <a:pt x="259293" y="127209"/>
                  </a:lnTo>
                  <a:close/>
                </a:path>
                <a:path w="1043940" h="231775">
                  <a:moveTo>
                    <a:pt x="989877" y="127209"/>
                  </a:moveTo>
                  <a:lnTo>
                    <a:pt x="940956" y="127209"/>
                  </a:lnTo>
                  <a:lnTo>
                    <a:pt x="940956" y="182648"/>
                  </a:lnTo>
                  <a:lnTo>
                    <a:pt x="989877" y="182648"/>
                  </a:lnTo>
                  <a:lnTo>
                    <a:pt x="989877" y="179391"/>
                  </a:lnTo>
                  <a:lnTo>
                    <a:pt x="1043687" y="179391"/>
                  </a:lnTo>
                  <a:lnTo>
                    <a:pt x="1043687" y="130463"/>
                  </a:lnTo>
                  <a:lnTo>
                    <a:pt x="989877" y="130463"/>
                  </a:lnTo>
                  <a:lnTo>
                    <a:pt x="989877" y="127209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53186" y="2712947"/>
              <a:ext cx="257810" cy="153670"/>
            </a:xfrm>
            <a:custGeom>
              <a:avLst/>
              <a:gdLst/>
              <a:ahLst/>
              <a:cxnLst/>
              <a:rect l="l" t="t" r="r" b="b"/>
              <a:pathLst>
                <a:path w="257809" h="153669">
                  <a:moveTo>
                    <a:pt x="257666" y="0"/>
                  </a:moveTo>
                  <a:lnTo>
                    <a:pt x="0" y="0"/>
                  </a:lnTo>
                  <a:lnTo>
                    <a:pt x="0" y="153299"/>
                  </a:lnTo>
                  <a:lnTo>
                    <a:pt x="257666" y="153299"/>
                  </a:lnTo>
                  <a:lnTo>
                    <a:pt x="257666" y="0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489088" y="973455"/>
            <a:ext cx="3856590" cy="1200292"/>
          </a:xfrm>
          <a:prstGeom prst="rect">
            <a:avLst/>
          </a:prstGeom>
          <a:noFill/>
        </p:spPr>
        <p:txBody>
          <a:bodyPr wrap="square" lIns="91403" tIns="45702" rIns="91403" bIns="45702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Прочитать  статью  учебника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страницах  159-161.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Страница 169, письменно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ответить на вопросы № 1 и 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6948" y="108162"/>
            <a:ext cx="3698703" cy="384721"/>
          </a:xfrm>
        </p:spPr>
        <p:txBody>
          <a:bodyPr/>
          <a:lstStyle/>
          <a:p>
            <a:pPr eaLnBrk="1" hangingPunct="1">
              <a:defRPr/>
            </a:pP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Лирика  Лермонтова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615" y="685024"/>
            <a:ext cx="3410493" cy="2243691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Лирика занимает ведущее место в творчестве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М. Ю. Лермонтова. Его поэмы, драматургические произведения и проза тоже проникнуты лиризмом. Поэтому понимание лирических творений поэта - это залог осознания всего его творческого мира.</a:t>
            </a:r>
          </a:p>
        </p:txBody>
      </p:sp>
      <p:pic>
        <p:nvPicPr>
          <p:cNvPr id="36869" name="Picture 5" descr="mz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0176" y="685024"/>
            <a:ext cx="1969439" cy="2127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  <a:softEdge rad="635000"/>
          </a:effectLst>
          <a:scene3d>
            <a:camera prst="obliqueTopLeft"/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3078" name="Рисунок 5" descr="перо пишет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1546" y="2631934"/>
            <a:ext cx="672492" cy="47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80351" y="144216"/>
            <a:ext cx="5283862" cy="25237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Характерная   черта   лирики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0317" y="576862"/>
            <a:ext cx="2497826" cy="2307449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100" dirty="0" smtClean="0"/>
              <a:t>   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Одна из главных характерных черт лирики Лермонтова - резкое отрицание существующей действительности. Если в ранней лирике оно направлено ко всему человечеству, то в зрелом творчестве оно приобретает конкретное звучание.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13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300" dirty="0" smtClean="0"/>
              <a:t> </a:t>
            </a:r>
          </a:p>
        </p:txBody>
      </p:sp>
      <p:pic>
        <p:nvPicPr>
          <p:cNvPr id="56332" name="Picture 12" descr="http://avdet.org/files/images/57a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141" y="612916"/>
            <a:ext cx="2994765" cy="2457309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  <a:softEdge rad="317500"/>
          </a:effectLst>
        </p:spPr>
      </p:pic>
      <p:sp>
        <p:nvSpPr>
          <p:cNvPr id="4103" name="TextBox 11"/>
          <p:cNvSpPr txBox="1">
            <a:spLocks noChangeArrowheads="1"/>
          </p:cNvSpPr>
          <p:nvPr/>
        </p:nvSpPr>
        <p:spPr bwMode="auto">
          <a:xfrm>
            <a:off x="192141" y="2884311"/>
            <a:ext cx="3170317" cy="25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72" tIns="25736" rIns="51472" bIns="25736">
            <a:spAutoFit/>
          </a:bodyPr>
          <a:lstStyle/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«Прощай, немытая Россия...» (1840)  </a:t>
            </a:r>
          </a:p>
        </p:txBody>
      </p:sp>
      <p:pic>
        <p:nvPicPr>
          <p:cNvPr id="8" name="8b629e12dfd0 Прощай, немытая Росс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2843" y="2523772"/>
            <a:ext cx="192140" cy="1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5" descr="перо пишет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1546" y="2595880"/>
            <a:ext cx="672492" cy="47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24456" y="108162"/>
            <a:ext cx="4707441" cy="353943"/>
          </a:xfrm>
        </p:spPr>
        <p:txBody>
          <a:bodyPr/>
          <a:lstStyle/>
          <a:p>
            <a:pPr eaLnBrk="1" hangingPunct="1">
              <a:defRPr/>
            </a:pPr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Главный образ темы отрицания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3506" y="557961"/>
            <a:ext cx="2966602" cy="240989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Главный образ темы отрицания - образ маски,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внешне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благополучной жизни современного поэту общества, под которой прячется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бездуховность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 пустота и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маскарадность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света.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TextBox 9"/>
          <p:cNvSpPr txBox="1">
            <a:spLocks noChangeArrowheads="1"/>
          </p:cNvSpPr>
          <p:nvPr/>
        </p:nvSpPr>
        <p:spPr bwMode="auto">
          <a:xfrm>
            <a:off x="215106" y="2841625"/>
            <a:ext cx="4995651" cy="22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72" tIns="25736" rIns="51472" bIns="25736">
            <a:spAutoFit/>
          </a:bodyPr>
          <a:lstStyle/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«Из-под таинственной, холодной полумаски...»  (1841)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к драме Мскарад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141" y="612915"/>
            <a:ext cx="2385165" cy="245730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34071" y="721079"/>
            <a:ext cx="2738001" cy="196977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600" dirty="0" smtClean="0"/>
              <a:t>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этой атмосфере маскарада и притворства лирический герой тоже начинает скрывать свои чувства, стремления, помыслы - на первый план выходит тема гордого одиночества,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непонятости</a:t>
            </a:r>
            <a:r>
              <a:rPr lang="ru-RU" sz="1600" dirty="0" smtClean="0"/>
              <a:t>…</a:t>
            </a:r>
          </a:p>
        </p:txBody>
      </p:sp>
      <p:pic>
        <p:nvPicPr>
          <p:cNvPr id="10" name="Рисунок 9" descr="59306477_Hudozhniki_Elena_i_Mihail_Ivanenko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4106" y="576862"/>
            <a:ext cx="2738000" cy="248771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softEdge rad="317500"/>
          </a:effectLst>
        </p:spPr>
      </p:pic>
      <p:sp>
        <p:nvSpPr>
          <p:cNvPr id="6150" name="TextBox 10"/>
          <p:cNvSpPr txBox="1">
            <a:spLocks noChangeArrowheads="1"/>
          </p:cNvSpPr>
          <p:nvPr/>
        </p:nvSpPr>
        <p:spPr bwMode="auto">
          <a:xfrm>
            <a:off x="336246" y="2740096"/>
            <a:ext cx="1585159" cy="26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72" tIns="25736" rIns="51472" bIns="25736">
            <a:spAutoFit/>
          </a:bodyPr>
          <a:lstStyle/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«Парус»  (1832)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480351" y="108162"/>
            <a:ext cx="5524037" cy="40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72" tIns="25736" rIns="51472" bIns="25736">
            <a:spAutoFit/>
          </a:bodyPr>
          <a:lstStyle/>
          <a:p>
            <a:r>
              <a:rPr lang="ru-RU" sz="23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 одиночества, </a:t>
            </a:r>
            <a:r>
              <a:rPr lang="ru-RU" sz="23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непонятости</a:t>
            </a:r>
            <a:endParaRPr lang="ru-RU" sz="23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9440" y="72108"/>
            <a:ext cx="1236453" cy="461665"/>
          </a:xfrm>
        </p:spPr>
        <p:txBody>
          <a:bodyPr/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Парус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97827" y="623620"/>
            <a:ext cx="3127480" cy="2800767"/>
          </a:xfrm>
        </p:spPr>
        <p:txBody>
          <a:bodyPr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Белеет парус одинокой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тумане моря голубом!..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Что ищет он в стране далекой?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Что кинул он в краю родном?...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Играют волны — ветер свищет,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мачта гнется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скрыпит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...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Увы! Он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счастия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не ищет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не от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счастия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бежит!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 ним струя светлей лазури,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Над ним луч солнца золотой...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 он, мятежный, просит бури,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Как будто в бурях есть покой!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105" y="612916"/>
            <a:ext cx="2257650" cy="245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26212" y="721078"/>
            <a:ext cx="2738001" cy="2154436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 гордого 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одиночества, 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непонятости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расширяется 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 дополняется  мотивами  усталости и безысходности.</a:t>
            </a:r>
            <a:endParaRPr lang="ru-RU" sz="2300" dirty="0" smtClean="0">
              <a:solidFill>
                <a:schemeClr val="tx1"/>
              </a:solidFill>
            </a:endParaRPr>
          </a:p>
        </p:txBody>
      </p:sp>
      <p:pic>
        <p:nvPicPr>
          <p:cNvPr id="9" name="Рисунок 8" descr="дум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141" y="504754"/>
            <a:ext cx="3265696" cy="259588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softEdge rad="635000"/>
          </a:effectLst>
        </p:spPr>
      </p:pic>
      <p:sp>
        <p:nvSpPr>
          <p:cNvPr id="7174" name="TextBox 9"/>
          <p:cNvSpPr txBox="1">
            <a:spLocks noChangeArrowheads="1"/>
          </p:cNvSpPr>
          <p:nvPr/>
        </p:nvSpPr>
        <p:spPr bwMode="auto">
          <a:xfrm>
            <a:off x="288211" y="2884311"/>
            <a:ext cx="2786036" cy="26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72" tIns="25736" rIns="51472" bIns="25736">
            <a:spAutoFit/>
          </a:bodyPr>
          <a:lstStyle/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«И скучно и грустно»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(1840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6"/>
          <p:cNvSpPr txBox="1">
            <a:spLocks noChangeArrowheads="1"/>
          </p:cNvSpPr>
          <p:nvPr/>
        </p:nvSpPr>
        <p:spPr bwMode="auto">
          <a:xfrm>
            <a:off x="528386" y="108162"/>
            <a:ext cx="4995651" cy="35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72" tIns="25736" rIns="51472" bIns="25736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Мотив усталости и безысходности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773" y="108161"/>
            <a:ext cx="5162873" cy="415498"/>
          </a:xfrm>
        </p:spPr>
        <p:txBody>
          <a:bodyPr/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И скучно и грустно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1306" y="555625"/>
            <a:ext cx="5235827" cy="2716128"/>
          </a:xfrm>
        </p:spPr>
        <p:txBody>
          <a:bodyPr/>
          <a:lstStyle/>
          <a:p>
            <a:pPr algn="ctr">
              <a:lnSpc>
                <a:spcPts val="15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скучно и грустно</a:t>
            </a:r>
          </a:p>
          <a:p>
            <a:pPr algn="ctr">
              <a:lnSpc>
                <a:spcPts val="15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скучно и грустно, и некому руку подать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    В минуту душевной невзгоды...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Желанья!.. что пользы напрасно и вечно желать?..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    А годы проходят — все лучшие годы!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Любить... но кого же?.. на время — не стоит труда,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    А вечно любить невозможно.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себя ли заглянешь? — там прошлого нет и следа: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    И радость, и муки, и все там ничтожно...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Что страсти? — ведь рано иль поздно их сладкий недуг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    Исчезнет при слове рассудка;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жизнь, как посмотришь с холодным вниманьем вокруг, — </a:t>
            </a:r>
          </a:p>
          <a:p>
            <a:pPr algn="ctr">
              <a:lnSpc>
                <a:spcPts val="15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Такая пустая и глупая шутка...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6" name="Picture 6" descr="495_2635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32647"/>
            <a:ext cx="3314422" cy="266798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635000"/>
          </a:effectLst>
        </p:spPr>
      </p:pic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34071" y="479425"/>
            <a:ext cx="2930142" cy="1694533"/>
          </a:xfrm>
        </p:spPr>
        <p:txBody>
          <a:bodyPr>
            <a:no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dirty="0" smtClean="0"/>
              <a:t>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Мысли поэта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 современном ему обществе преломляются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теме судьбы молодого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поколения. Автор показывает его пассивность,  пустоту жизни, однообразие, бесцельность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безрадостность</a:t>
            </a:r>
            <a:r>
              <a:rPr lang="ru-RU" sz="1800" dirty="0" smtClean="0"/>
              <a:t>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TextBox 9"/>
          <p:cNvSpPr txBox="1">
            <a:spLocks noChangeArrowheads="1"/>
          </p:cNvSpPr>
          <p:nvPr/>
        </p:nvSpPr>
        <p:spPr bwMode="auto">
          <a:xfrm>
            <a:off x="528386" y="2884311"/>
            <a:ext cx="1969439" cy="26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72" tIns="25736" rIns="51472" bIns="25736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«Монолог»   (1829 )</a:t>
            </a:r>
          </a:p>
        </p:txBody>
      </p:sp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528386" y="108162"/>
            <a:ext cx="4995651" cy="40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72" tIns="25736" rIns="51472" bIns="25736">
            <a:spAutoFit/>
          </a:bodyPr>
          <a:lstStyle/>
          <a:p>
            <a:r>
              <a:rPr lang="ru-RU" sz="23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 судьбы молодого поколения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18_10_ГрибоедовГоре от ума.</Template>
  <TotalTime>2733</TotalTime>
  <Words>584</Words>
  <Application>Microsoft Office PowerPoint</Application>
  <PresentationFormat>Произвольный</PresentationFormat>
  <Paragraphs>83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Литература </vt:lpstr>
      <vt:lpstr>Лирика  Лермонтова </vt:lpstr>
      <vt:lpstr>Характерная   черта   лирики</vt:lpstr>
      <vt:lpstr>Главный образ темы отрицания</vt:lpstr>
      <vt:lpstr>Слайд 5</vt:lpstr>
      <vt:lpstr>Парус</vt:lpstr>
      <vt:lpstr>Слайд 7</vt:lpstr>
      <vt:lpstr>И скучно и грустно</vt:lpstr>
      <vt:lpstr>Слайд 9</vt:lpstr>
      <vt:lpstr>Слайд 10</vt:lpstr>
      <vt:lpstr>Слайд 11</vt:lpstr>
      <vt:lpstr>Кавказ</vt:lpstr>
      <vt:lpstr>Слайд 13</vt:lpstr>
      <vt:lpstr>Слайд 14</vt:lpstr>
      <vt:lpstr>Слайд 15</vt:lpstr>
      <vt:lpstr>Молитва</vt:lpstr>
      <vt:lpstr>Слайд 17</vt:lpstr>
      <vt:lpstr>Слайд 18</vt:lpstr>
      <vt:lpstr>Задания для самостоятельного выполнения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эвелина</dc:creator>
  <cp:lastModifiedBy>LAN_OS</cp:lastModifiedBy>
  <cp:revision>265</cp:revision>
  <cp:lastPrinted>1601-01-01T00:00:00Z</cp:lastPrinted>
  <dcterms:created xsi:type="dcterms:W3CDTF">1601-01-01T00:00:00Z</dcterms:created>
  <dcterms:modified xsi:type="dcterms:W3CDTF">2020-11-22T17:32:39Z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